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23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06653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098266"/>
            <a:ext cx="6752590" cy="329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ulrichmond.shef.ac.uk/teaching/COM4521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celeware.com/blog/maximizing-shared-memory-bandwidth-nvidia-kepler-gpus" TargetMode="External"/><Relationship Id="rId4" Type="http://schemas.openxmlformats.org/officeDocument/2006/relationships/hyperlink" Target="http://cuda-programming.blogspot.co.uk/2013/02/bank-conflicts-in-shared-memory-in-cuda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6408" y="4538471"/>
            <a:ext cx="2395728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15100" y="4553711"/>
            <a:ext cx="969263" cy="1040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3917" y="1086739"/>
            <a:ext cx="7426959" cy="2330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algn="ctr">
              <a:lnSpc>
                <a:spcPts val="5830"/>
              </a:lnSpc>
              <a:spcBef>
                <a:spcPts val="835"/>
              </a:spcBef>
              <a:tabLst>
                <a:tab pos="2068830" algn="l"/>
                <a:tab pos="4534535" algn="l"/>
              </a:tabLst>
            </a:pPr>
            <a:r>
              <a:rPr sz="5400" spc="-10" dirty="0"/>
              <a:t>Parallel</a:t>
            </a:r>
            <a:r>
              <a:rPr sz="5400" spc="-55" dirty="0"/>
              <a:t> </a:t>
            </a:r>
            <a:r>
              <a:rPr sz="5400" spc="-10" dirty="0"/>
              <a:t>Computing  with	GPUs:	Shared  </a:t>
            </a:r>
            <a:r>
              <a:rPr sz="5400" spc="-5" dirty="0"/>
              <a:t>Memory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3097529" y="3507463"/>
            <a:ext cx="5998210" cy="748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200" spc="-5" dirty="0">
                <a:latin typeface="Calibri"/>
                <a:cs typeface="Calibri"/>
              </a:rPr>
              <a:t>Dr </a:t>
            </a:r>
            <a:r>
              <a:rPr sz="2200" spc="-15" dirty="0">
                <a:latin typeface="Calibri"/>
                <a:cs typeface="Calibri"/>
              </a:rPr>
              <a:t>Paul </a:t>
            </a:r>
            <a:r>
              <a:rPr sz="2200" spc="-10" dirty="0">
                <a:latin typeface="Calibri"/>
                <a:cs typeface="Calibri"/>
              </a:rPr>
              <a:t>Richmond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200" spc="-10" dirty="0">
                <a:latin typeface="Calibri"/>
                <a:cs typeface="Calibri"/>
                <a:hlinkClick r:id="rId4"/>
              </a:rPr>
              <a:t>http://paulrichmond.shef.ac.uk/teaching/COM4521/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4666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Move, execute,</a:t>
            </a:r>
            <a:r>
              <a:rPr spc="-40" dirty="0"/>
              <a:t> </a:t>
            </a:r>
            <a:r>
              <a:rPr dirty="0"/>
              <a:t>move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16608"/>
            <a:ext cx="4774565" cy="33121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2890" indent="-250190">
              <a:lnSpc>
                <a:spcPct val="100000"/>
              </a:lnSpc>
              <a:spcBef>
                <a:spcPts val="325"/>
              </a:spcBef>
              <a:buSzPct val="95454"/>
              <a:buFont typeface="Wingdings"/>
              <a:buChar char=""/>
              <a:tabLst>
                <a:tab pos="263525" algn="l"/>
              </a:tabLst>
            </a:pP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Host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view</a:t>
            </a:r>
            <a:endParaRPr sz="220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29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Move: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GPU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40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20" dirty="0">
                <a:latin typeface="Calibri"/>
                <a:cs typeface="Calibri"/>
              </a:rPr>
              <a:t>Execute: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Kernel</a:t>
            </a:r>
            <a:endParaRPr sz="220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40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Move: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back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host</a:t>
            </a:r>
            <a:endParaRPr sz="22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735"/>
              </a:spcBef>
              <a:buSzPct val="95454"/>
              <a:buFont typeface="Wingdings"/>
              <a:buChar char=""/>
              <a:tabLst>
                <a:tab pos="263525" algn="l"/>
              </a:tabLst>
            </a:pP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Device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view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535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Move: </a:t>
            </a:r>
            <a:r>
              <a:rPr sz="2200" spc="-15" dirty="0">
                <a:latin typeface="Calibri"/>
                <a:cs typeface="Calibri"/>
              </a:rPr>
              <a:t>Data from </a:t>
            </a:r>
            <a:r>
              <a:rPr sz="2200" spc="-5" dirty="0">
                <a:latin typeface="Calibri"/>
                <a:cs typeface="Calibri"/>
              </a:rPr>
              <a:t>device </a:t>
            </a:r>
            <a:r>
              <a:rPr sz="2200" dirty="0">
                <a:latin typeface="Calibri"/>
                <a:cs typeface="Calibri"/>
              </a:rPr>
              <a:t>memory </a:t>
            </a:r>
            <a:r>
              <a:rPr sz="2200" spc="-20" dirty="0">
                <a:latin typeface="Calibri"/>
                <a:cs typeface="Calibri"/>
              </a:rPr>
              <a:t>to  </a:t>
            </a:r>
            <a:r>
              <a:rPr sz="2200" spc="-15" dirty="0">
                <a:latin typeface="Calibri"/>
                <a:cs typeface="Calibri"/>
              </a:rPr>
              <a:t>registers</a:t>
            </a:r>
            <a:endParaRPr sz="220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190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20" dirty="0">
                <a:latin typeface="Calibri"/>
                <a:cs typeface="Calibri"/>
              </a:rPr>
              <a:t>Execute: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</a:t>
            </a:r>
            <a:endParaRPr sz="220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40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Move: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back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device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100" y="5933947"/>
            <a:ext cx="2223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Thread </a:t>
            </a: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level</a:t>
            </a:r>
            <a:r>
              <a:rPr sz="1800" spc="-2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parallelism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2502" y="994409"/>
            <a:ext cx="4774565" cy="523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indent="-295275">
              <a:lnSpc>
                <a:spcPts val="2970"/>
              </a:lnSpc>
              <a:spcBef>
                <a:spcPts val="10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sz="2600" spc="-10" dirty="0">
                <a:latin typeface="Calibri"/>
                <a:cs typeface="Calibri"/>
              </a:rPr>
              <a:t>From Host</a:t>
            </a:r>
            <a:r>
              <a:rPr sz="2600" spc="-5" dirty="0">
                <a:latin typeface="Calibri"/>
                <a:cs typeface="Calibri"/>
              </a:rPr>
              <a:t> view</a:t>
            </a:r>
            <a:endParaRPr sz="2600">
              <a:latin typeface="Calibri"/>
              <a:cs typeface="Calibri"/>
            </a:endParaRPr>
          </a:p>
          <a:p>
            <a:pPr marL="720090" lvl="1" indent="-250190">
              <a:lnSpc>
                <a:spcPts val="235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Move: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GPU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720090" lvl="1" indent="-250190">
              <a:lnSpc>
                <a:spcPts val="235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20" dirty="0">
                <a:latin typeface="Calibri"/>
                <a:cs typeface="Calibri"/>
              </a:rPr>
              <a:t>Execute: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Kernel</a:t>
            </a:r>
            <a:endParaRPr sz="2200">
              <a:latin typeface="Calibri"/>
              <a:cs typeface="Calibri"/>
            </a:endParaRPr>
          </a:p>
          <a:p>
            <a:pPr marL="720090" lvl="1" indent="-250190">
              <a:lnSpc>
                <a:spcPts val="2495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Move: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back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host</a:t>
            </a:r>
            <a:endParaRPr sz="2200">
              <a:latin typeface="Calibri"/>
              <a:cs typeface="Calibri"/>
            </a:endParaRPr>
          </a:p>
          <a:p>
            <a:pPr marL="307975" indent="-295275">
              <a:lnSpc>
                <a:spcPts val="2980"/>
              </a:lnSpc>
              <a:spcBef>
                <a:spcPts val="5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Device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view</a:t>
            </a:r>
            <a:endParaRPr sz="2600">
              <a:latin typeface="Calibri"/>
              <a:cs typeface="Calibri"/>
            </a:endParaRPr>
          </a:p>
          <a:p>
            <a:pPr marL="698500" marR="5080" lvl="1" indent="-228600">
              <a:lnSpc>
                <a:spcPct val="70000"/>
              </a:lnSpc>
              <a:spcBef>
                <a:spcPts val="650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Move: </a:t>
            </a:r>
            <a:r>
              <a:rPr sz="2200" spc="-15" dirty="0">
                <a:latin typeface="Calibri"/>
                <a:cs typeface="Calibri"/>
              </a:rPr>
              <a:t>Data from </a:t>
            </a:r>
            <a:r>
              <a:rPr sz="2200" spc="-5" dirty="0">
                <a:latin typeface="Calibri"/>
                <a:cs typeface="Calibri"/>
              </a:rPr>
              <a:t>device </a:t>
            </a:r>
            <a:r>
              <a:rPr sz="2200" dirty="0">
                <a:latin typeface="Calibri"/>
                <a:cs typeface="Calibri"/>
              </a:rPr>
              <a:t>memory </a:t>
            </a:r>
            <a:r>
              <a:rPr sz="2200" spc="-20" dirty="0">
                <a:latin typeface="Calibri"/>
                <a:cs typeface="Calibri"/>
              </a:rPr>
              <a:t>to  </a:t>
            </a:r>
            <a:r>
              <a:rPr sz="2200" spc="-10" dirty="0">
                <a:latin typeface="Calibri"/>
                <a:cs typeface="Calibri"/>
              </a:rPr>
              <a:t>local cache</a:t>
            </a:r>
            <a:endParaRPr sz="2200">
              <a:latin typeface="Calibri"/>
              <a:cs typeface="Calibri"/>
            </a:endParaRPr>
          </a:p>
          <a:p>
            <a:pPr marL="698500" marR="240029" lvl="1" indent="-228600">
              <a:lnSpc>
                <a:spcPct val="70000"/>
              </a:lnSpc>
              <a:spcBef>
                <a:spcPts val="490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20" dirty="0">
                <a:latin typeface="Calibri"/>
                <a:cs typeface="Calibri"/>
              </a:rPr>
              <a:t>Execute: </a:t>
            </a:r>
            <a:r>
              <a:rPr sz="2200" spc="-10" dirty="0">
                <a:latin typeface="Calibri"/>
                <a:cs typeface="Calibri"/>
              </a:rPr>
              <a:t>subset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kernel </a:t>
            </a:r>
            <a:r>
              <a:rPr sz="2200" spc="-10" dirty="0">
                <a:latin typeface="Calibri"/>
                <a:cs typeface="Calibri"/>
              </a:rPr>
              <a:t>(reusing  cached values)</a:t>
            </a:r>
            <a:endParaRPr sz="2200">
              <a:latin typeface="Calibri"/>
              <a:cs typeface="Calibri"/>
            </a:endParaRPr>
          </a:p>
          <a:p>
            <a:pPr marL="720090" lvl="1" indent="-250190">
              <a:lnSpc>
                <a:spcPts val="235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Move: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back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device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307975" indent="-295275">
              <a:lnSpc>
                <a:spcPts val="2980"/>
              </a:lnSpc>
              <a:spcBef>
                <a:spcPts val="60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Block</a:t>
            </a:r>
            <a:r>
              <a:rPr sz="2600" spc="-5" dirty="0">
                <a:latin typeface="Calibri"/>
                <a:cs typeface="Calibri"/>
              </a:rPr>
              <a:t> View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355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Move: </a:t>
            </a:r>
            <a:r>
              <a:rPr sz="2200" spc="-15" dirty="0">
                <a:latin typeface="Calibri"/>
                <a:cs typeface="Calibri"/>
              </a:rPr>
              <a:t>Data from </a:t>
            </a:r>
            <a:r>
              <a:rPr sz="2200" spc="-10" dirty="0">
                <a:latin typeface="Calibri"/>
                <a:cs typeface="Calibri"/>
              </a:rPr>
              <a:t>local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cache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345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20" dirty="0">
                <a:latin typeface="Calibri"/>
                <a:cs typeface="Calibri"/>
              </a:rPr>
              <a:t>Execute: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</a:t>
            </a:r>
            <a:endParaRPr sz="2200">
              <a:latin typeface="Calibri"/>
              <a:cs typeface="Calibri"/>
            </a:endParaRPr>
          </a:p>
          <a:p>
            <a:pPr marL="698500" marR="153670" lvl="1" indent="-228600">
              <a:lnSpc>
                <a:spcPct val="70000"/>
              </a:lnSpc>
              <a:spcBef>
                <a:spcPts val="640"/>
              </a:spcBef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Move: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back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local cache (or  device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Block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level</a:t>
            </a:r>
            <a:r>
              <a:rPr sz="1800" spc="-2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parallelism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5887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spc="-5" dirty="0"/>
              <a:t>Case </a:t>
            </a:r>
            <a:r>
              <a:rPr dirty="0"/>
              <a:t>for </a:t>
            </a:r>
            <a:r>
              <a:rPr spc="-5" dirty="0"/>
              <a:t>Shared</a:t>
            </a:r>
            <a:r>
              <a:rPr spc="-30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2187" y="996696"/>
            <a:ext cx="7021195" cy="375412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  <a:tabLst>
                <a:tab pos="1256665" algn="l"/>
              </a:tabLst>
            </a:pPr>
            <a:r>
              <a:rPr sz="1400" u="sng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6E0089"/>
                </a:solidFill>
                <a:latin typeface="Courier New"/>
                <a:cs typeface="Courier New"/>
              </a:rPr>
              <a:t>global</a:t>
            </a:r>
            <a:r>
              <a:rPr sz="14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sum3_kernel(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*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4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8640" marR="178308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10" dirty="0">
                <a:latin typeface="Courier New"/>
                <a:cs typeface="Courier New"/>
              </a:rPr>
              <a:t>blockIdx.x*blockDim.x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10" dirty="0">
                <a:latin typeface="Courier New"/>
                <a:cs typeface="Courier New"/>
              </a:rPr>
              <a:t>threadIdx.x; 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left,</a:t>
            </a:r>
            <a:r>
              <a:rPr sz="1400" spc="-10" dirty="0">
                <a:latin typeface="Courier New"/>
                <a:cs typeface="Courier New"/>
              </a:rPr>
              <a:t> right;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48640" marR="4441825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400" spc="-10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400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i-1  </a:t>
            </a: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R="3787775" algn="ctr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400" spc="-10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4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i+1</a:t>
            </a:r>
            <a:endParaRPr sz="14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right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6E0089"/>
                </a:solidFill>
                <a:latin typeface="Courier New"/>
                <a:cs typeface="Courier New"/>
              </a:rPr>
              <a:t>N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1))</a:t>
            </a:r>
            <a:endParaRPr sz="1400">
              <a:latin typeface="Courier New"/>
              <a:cs typeface="Courier New"/>
            </a:endParaRPr>
          </a:p>
          <a:p>
            <a:pPr marL="7620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right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[i]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[i]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right;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//sum three</a:t>
            </a:r>
            <a:r>
              <a:rPr sz="1400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values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273" y="5489244"/>
            <a:ext cx="6816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Do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we </a:t>
            </a:r>
            <a:r>
              <a:rPr sz="1800" spc="-15" dirty="0">
                <a:solidFill>
                  <a:srgbClr val="9B2C1F"/>
                </a:solidFill>
                <a:latin typeface="Calibri"/>
                <a:cs typeface="Calibri"/>
              </a:rPr>
              <a:t>have </a:t>
            </a:r>
            <a:r>
              <a:rPr sz="1800" dirty="0">
                <a:solidFill>
                  <a:srgbClr val="9B2C1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candidate </a:t>
            </a:r>
            <a:r>
              <a:rPr sz="1800" spc="-15" dirty="0">
                <a:solidFill>
                  <a:srgbClr val="9B2C1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block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level parallelism </a:t>
            </a: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using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shared</a:t>
            </a:r>
            <a:r>
              <a:rPr sz="1800" spc="19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B2C1F"/>
                </a:solidFill>
                <a:latin typeface="Calibri"/>
                <a:cs typeface="Calibri"/>
              </a:rPr>
              <a:t>memory?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93195" y="92964"/>
            <a:ext cx="955548" cy="797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5887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spc="-5" dirty="0"/>
              <a:t>Case </a:t>
            </a:r>
            <a:r>
              <a:rPr dirty="0"/>
              <a:t>for </a:t>
            </a:r>
            <a:r>
              <a:rPr spc="-5" dirty="0"/>
              <a:t>Shared</a:t>
            </a:r>
            <a:r>
              <a:rPr spc="-30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4797044"/>
            <a:ext cx="744664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100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sz="2600" spc="-10" dirty="0">
                <a:latin typeface="Calibri"/>
                <a:cs typeface="Calibri"/>
              </a:rPr>
              <a:t>Currently: </a:t>
            </a:r>
            <a:r>
              <a:rPr sz="2600" spc="-5" dirty="0">
                <a:latin typeface="Calibri"/>
                <a:cs typeface="Calibri"/>
              </a:rPr>
              <a:t>Thread-local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computation</a:t>
            </a:r>
            <a:endParaRPr sz="2600">
              <a:latin typeface="Calibri"/>
              <a:cs typeface="Calibri"/>
            </a:endParaRPr>
          </a:p>
          <a:p>
            <a:pPr marL="307975" indent="-295275">
              <a:lnSpc>
                <a:spcPts val="2970"/>
              </a:lnSpc>
              <a:spcBef>
                <a:spcPts val="6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sz="2600" dirty="0">
                <a:latin typeface="Calibri"/>
                <a:cs typeface="Calibri"/>
              </a:rPr>
              <a:t>Bandwidth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limited</a:t>
            </a:r>
            <a:endParaRPr sz="2600">
              <a:latin typeface="Calibri"/>
              <a:cs typeface="Calibri"/>
            </a:endParaRPr>
          </a:p>
          <a:p>
            <a:pPr marL="720090" lvl="1" indent="-250190">
              <a:lnSpc>
                <a:spcPts val="2490"/>
              </a:lnSpc>
              <a:buSzPct val="95454"/>
              <a:buFont typeface="Wingdings"/>
              <a:buChar char=""/>
              <a:tabLst>
                <a:tab pos="720090" algn="l"/>
              </a:tabLst>
            </a:pPr>
            <a:r>
              <a:rPr sz="2200" spc="-15" dirty="0">
                <a:latin typeface="Calibri"/>
                <a:cs typeface="Calibri"/>
              </a:rPr>
              <a:t>Requires </a:t>
            </a:r>
            <a:r>
              <a:rPr sz="2200" spc="-10" dirty="0">
                <a:latin typeface="Calibri"/>
                <a:cs typeface="Calibri"/>
              </a:rPr>
              <a:t>three </a:t>
            </a:r>
            <a:r>
              <a:rPr sz="2200" spc="-5" dirty="0">
                <a:latin typeface="Calibri"/>
                <a:cs typeface="Calibri"/>
              </a:rPr>
              <a:t>loads </a:t>
            </a:r>
            <a:r>
              <a:rPr sz="2200" spc="-10" dirty="0">
                <a:latin typeface="Calibri"/>
                <a:cs typeface="Calibri"/>
              </a:rPr>
              <a:t>per thread </a:t>
            </a:r>
            <a:r>
              <a:rPr sz="2200" spc="-15" dirty="0">
                <a:latin typeface="Calibri"/>
                <a:cs typeface="Calibri"/>
              </a:rPr>
              <a:t>(at </a:t>
            </a:r>
            <a:r>
              <a:rPr sz="2200" spc="-10" dirty="0">
                <a:latin typeface="Calibri"/>
                <a:cs typeface="Calibri"/>
              </a:rPr>
              <a:t>index </a:t>
            </a:r>
            <a:r>
              <a:rPr sz="2200" spc="-5" dirty="0">
                <a:latin typeface="Courier New"/>
                <a:cs typeface="Courier New"/>
              </a:rPr>
              <a:t>i-1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alibri"/>
                <a:cs typeface="Calibri"/>
              </a:rPr>
              <a:t>, and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i+1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65"/>
              </a:spcBef>
              <a:buSzPct val="96153"/>
              <a:buFont typeface="Wingdings"/>
              <a:buChar char=""/>
              <a:tabLst>
                <a:tab pos="308610" algn="l"/>
              </a:tabLst>
            </a:pPr>
            <a:r>
              <a:rPr sz="2600" dirty="0">
                <a:latin typeface="Calibri"/>
                <a:cs typeface="Calibri"/>
              </a:rPr>
              <a:t>Block </a:t>
            </a:r>
            <a:r>
              <a:rPr sz="2600" spc="-10" dirty="0">
                <a:latin typeface="Calibri"/>
                <a:cs typeface="Calibri"/>
              </a:rPr>
              <a:t>level </a:t>
            </a:r>
            <a:r>
              <a:rPr sz="2600" spc="-5" dirty="0">
                <a:latin typeface="Calibri"/>
                <a:cs typeface="Calibri"/>
              </a:rPr>
              <a:t>solution: </a:t>
            </a:r>
            <a:r>
              <a:rPr sz="2600" dirty="0">
                <a:latin typeface="Calibri"/>
                <a:cs typeface="Calibri"/>
              </a:rPr>
              <a:t>load each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once!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187" y="996696"/>
            <a:ext cx="7021195" cy="3754120"/>
          </a:xfrm>
          <a:custGeom>
            <a:avLst/>
            <a:gdLst/>
            <a:ahLst/>
            <a:cxnLst/>
            <a:rect l="l" t="t" r="r" b="b"/>
            <a:pathLst>
              <a:path w="7021195" h="3754120">
                <a:moveTo>
                  <a:pt x="0" y="3753611"/>
                </a:moveTo>
                <a:lnTo>
                  <a:pt x="7021067" y="3753611"/>
                </a:lnTo>
                <a:lnTo>
                  <a:pt x="7021067" y="0"/>
                </a:lnTo>
                <a:lnTo>
                  <a:pt x="0" y="0"/>
                </a:lnTo>
                <a:lnTo>
                  <a:pt x="0" y="37536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187" y="996696"/>
            <a:ext cx="7021195" cy="3754120"/>
          </a:xfrm>
          <a:custGeom>
            <a:avLst/>
            <a:gdLst/>
            <a:ahLst/>
            <a:cxnLst/>
            <a:rect l="l" t="t" r="r" b="b"/>
            <a:pathLst>
              <a:path w="7021195" h="3754120">
                <a:moveTo>
                  <a:pt x="0" y="3753611"/>
                </a:moveTo>
                <a:lnTo>
                  <a:pt x="7021067" y="3753611"/>
                </a:lnTo>
                <a:lnTo>
                  <a:pt x="7021067" y="0"/>
                </a:lnTo>
                <a:lnTo>
                  <a:pt x="0" y="0"/>
                </a:lnTo>
                <a:lnTo>
                  <a:pt x="0" y="3753611"/>
                </a:lnTo>
                <a:close/>
              </a:path>
            </a:pathLst>
          </a:custGeom>
          <a:ln w="9144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3627" y="1008126"/>
            <a:ext cx="5365115" cy="3653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165225" algn="l"/>
              </a:tabLst>
            </a:pPr>
            <a:r>
              <a:rPr sz="1400" u="sng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6E0089"/>
                </a:solidFill>
                <a:latin typeface="Courier New"/>
                <a:cs typeface="Courier New"/>
              </a:rPr>
              <a:t>global</a:t>
            </a:r>
            <a:r>
              <a:rPr sz="14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sum3_kernel(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*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4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57200" marR="21844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10" dirty="0">
                <a:latin typeface="Courier New"/>
                <a:cs typeface="Courier New"/>
              </a:rPr>
              <a:t>blockIdx.x*blockDim.x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10" dirty="0">
                <a:latin typeface="Courier New"/>
                <a:cs typeface="Courier New"/>
              </a:rPr>
              <a:t>threadIdx.x; 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left,</a:t>
            </a:r>
            <a:r>
              <a:rPr sz="1400" spc="-10" dirty="0">
                <a:latin typeface="Courier New"/>
                <a:cs typeface="Courier New"/>
              </a:rPr>
              <a:t> right;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57200" marR="2876550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400" spc="-10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400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i-1  </a:t>
            </a: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R="2313305" algn="ctr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400" spc="-10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40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i+1</a:t>
            </a:r>
            <a:endParaRPr sz="1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right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6E0089"/>
                </a:solidFill>
                <a:latin typeface="Courier New"/>
                <a:cs typeface="Courier New"/>
              </a:rPr>
              <a:t>N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1))</a:t>
            </a:r>
            <a:endParaRPr sz="140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right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[i]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left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[i]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right;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//sum three</a:t>
            </a:r>
            <a:r>
              <a:rPr sz="1400" spc="-1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values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9705" y="2737866"/>
            <a:ext cx="978535" cy="250190"/>
          </a:xfrm>
          <a:custGeom>
            <a:avLst/>
            <a:gdLst/>
            <a:ahLst/>
            <a:cxnLst/>
            <a:rect l="l" t="t" r="r" b="b"/>
            <a:pathLst>
              <a:path w="978535" h="250189">
                <a:moveTo>
                  <a:pt x="0" y="249936"/>
                </a:moveTo>
                <a:lnTo>
                  <a:pt x="978407" y="249936"/>
                </a:lnTo>
                <a:lnTo>
                  <a:pt x="978407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ln w="2895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7242" y="3798570"/>
            <a:ext cx="978535" cy="250190"/>
          </a:xfrm>
          <a:custGeom>
            <a:avLst/>
            <a:gdLst/>
            <a:ahLst/>
            <a:cxnLst/>
            <a:rect l="l" t="t" r="r" b="b"/>
            <a:pathLst>
              <a:path w="978535" h="250189">
                <a:moveTo>
                  <a:pt x="0" y="249935"/>
                </a:moveTo>
                <a:lnTo>
                  <a:pt x="978407" y="249935"/>
                </a:lnTo>
                <a:lnTo>
                  <a:pt x="978407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ln w="2895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4421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CUDA Shared</a:t>
            </a:r>
            <a:r>
              <a:rPr spc="-35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130935"/>
            <a:ext cx="9997440" cy="41128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495"/>
              </a:spcBef>
              <a:buSzPct val="96428"/>
              <a:buFont typeface="Wingdings"/>
              <a:buChar char=""/>
              <a:tabLst>
                <a:tab pos="330200" algn="l"/>
                <a:tab pos="1510665" algn="l"/>
                <a:tab pos="3421379" algn="l"/>
              </a:tabLst>
            </a:pP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between threads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same block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defined 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800" spc="-5" dirty="0">
                <a:latin typeface="Courier New"/>
                <a:cs typeface="Courier New"/>
              </a:rPr>
              <a:t>shared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2800">
              <a:latin typeface="Courier New"/>
              <a:cs typeface="Courier New"/>
            </a:endParaRPr>
          </a:p>
          <a:p>
            <a:pPr marL="329565" indent="-316865">
              <a:lnSpc>
                <a:spcPct val="100000"/>
              </a:lnSpc>
              <a:spcBef>
                <a:spcPts val="65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5" dirty="0">
                <a:latin typeface="Calibri"/>
                <a:cs typeface="Calibri"/>
              </a:rPr>
              <a:t>accessible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within </a:t>
            </a:r>
            <a:r>
              <a:rPr sz="2800" spc="-10" dirty="0">
                <a:latin typeface="Calibri"/>
                <a:cs typeface="Calibri"/>
              </a:rPr>
              <a:t>device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3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Not addressable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host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4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careful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avoid race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conditions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2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5" dirty="0">
                <a:latin typeface="Calibri"/>
                <a:cs typeface="Calibri"/>
              </a:rPr>
              <a:t>threads </a:t>
            </a:r>
            <a:r>
              <a:rPr sz="2400" dirty="0">
                <a:latin typeface="Calibri"/>
                <a:cs typeface="Calibri"/>
              </a:rPr>
              <a:t>writing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Results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undefined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behaviour</a:t>
            </a:r>
            <a:endParaRPr sz="20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5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5" dirty="0">
                <a:latin typeface="Calibri"/>
                <a:cs typeface="Calibri"/>
              </a:rPr>
              <a:t>Typically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threadIdx</a:t>
            </a:r>
            <a:endParaRPr sz="2400">
              <a:latin typeface="Courier New"/>
              <a:cs typeface="Courier New"/>
            </a:endParaRPr>
          </a:p>
          <a:p>
            <a:pPr marL="742315" lvl="1" indent="-272415">
              <a:lnSpc>
                <a:spcPct val="100000"/>
              </a:lnSpc>
              <a:spcBef>
                <a:spcPts val="219"/>
              </a:spcBef>
              <a:buSzPct val="95833"/>
              <a:buFont typeface="Wingdings"/>
              <a:buChar char=""/>
              <a:tabLst>
                <a:tab pos="742950" algn="l"/>
                <a:tab pos="7179309" algn="l"/>
              </a:tabLst>
            </a:pPr>
            <a:r>
              <a:rPr sz="2400" spc="-10" dirty="0">
                <a:latin typeface="Calibri"/>
                <a:cs typeface="Calibri"/>
              </a:rPr>
              <a:t>Thread level synchronisation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400" spc="-5" dirty="0">
                <a:latin typeface="Courier New"/>
                <a:cs typeface="Courier New"/>
              </a:rPr>
              <a:t>syncthreads()</a:t>
            </a:r>
            <a:endParaRPr sz="24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Synchronises </a:t>
            </a:r>
            <a:r>
              <a:rPr sz="2000" spc="-5" dirty="0">
                <a:latin typeface="Calibri"/>
                <a:cs typeface="Calibri"/>
              </a:rPr>
              <a:t>threads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6255" y="5644896"/>
            <a:ext cx="7021195" cy="33845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  <a:tabLst>
                <a:tab pos="1424305" algn="l"/>
              </a:tabLst>
            </a:pP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spc="-5" dirty="0">
                <a:solidFill>
                  <a:srgbClr val="6E0089"/>
                </a:solidFill>
                <a:latin typeface="Courier New"/>
                <a:cs typeface="Courier New"/>
              </a:rPr>
              <a:t>shared</a:t>
            </a:r>
            <a:r>
              <a:rPr sz="1600" u="sng" spc="-5" dirty="0">
                <a:solidFill>
                  <a:srgbClr val="6E0089"/>
                </a:solidFill>
                <a:uFill>
                  <a:solidFill>
                    <a:srgbClr val="6D0088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s_data[</a:t>
            </a:r>
            <a:r>
              <a:rPr sz="1600" spc="-5" dirty="0">
                <a:solidFill>
                  <a:srgbClr val="6E0089"/>
                </a:solidFill>
                <a:latin typeface="Courier New"/>
                <a:cs typeface="Courier New"/>
              </a:rPr>
              <a:t>BLOCK_SIZE</a:t>
            </a:r>
            <a:r>
              <a:rPr sz="1600" spc="-5" dirty="0"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1734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891388"/>
            <a:ext cx="5535930" cy="49739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Allocate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 marL="741680" lvl="1" indent="-271780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5" dirty="0">
                <a:latin typeface="Calibri"/>
                <a:cs typeface="Calibri"/>
              </a:rPr>
              <a:t>integer </a:t>
            </a:r>
            <a:r>
              <a:rPr sz="2400" spc="-5" dirty="0">
                <a:latin typeface="Calibri"/>
                <a:cs typeface="Calibri"/>
              </a:rPr>
              <a:t>element per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thread</a:t>
            </a:r>
            <a:endParaRPr sz="2400">
              <a:latin typeface="Calibri"/>
              <a:cs typeface="Calibri"/>
            </a:endParaRPr>
          </a:p>
          <a:p>
            <a:pPr marL="241300" marR="351155" indent="-228600">
              <a:lnSpc>
                <a:spcPts val="3020"/>
              </a:lnSpc>
              <a:spcBef>
                <a:spcPts val="101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5" dirty="0">
                <a:latin typeface="Calibri"/>
                <a:cs typeface="Calibri"/>
              </a:rPr>
              <a:t>loads a </a:t>
            </a:r>
            <a:r>
              <a:rPr sz="2800" spc="-10" dirty="0">
                <a:latin typeface="Calibri"/>
                <a:cs typeface="Calibri"/>
              </a:rPr>
              <a:t>single item </a:t>
            </a:r>
            <a:r>
              <a:rPr sz="2800" spc="-15" dirty="0">
                <a:latin typeface="Calibri"/>
                <a:cs typeface="Calibri"/>
              </a:rPr>
              <a:t>to  shared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600"/>
              </a:lnSpc>
              <a:spcBef>
                <a:spcPts val="915"/>
              </a:spcBef>
              <a:buSzPct val="96428"/>
              <a:buFont typeface="Wingdings"/>
              <a:buChar char=""/>
              <a:tabLst>
                <a:tab pos="330200" algn="l"/>
                <a:tab pos="1358265" algn="l"/>
              </a:tabLst>
            </a:pPr>
            <a:r>
              <a:rPr sz="2800" spc="-10" dirty="0">
                <a:latin typeface="Calibri"/>
                <a:cs typeface="Calibri"/>
              </a:rPr>
              <a:t>Call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800" spc="-10" dirty="0">
                <a:latin typeface="Courier New"/>
                <a:cs typeface="Courier New"/>
              </a:rPr>
              <a:t>syncthreads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ensure  shared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populated by 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threads</a:t>
            </a:r>
            <a:endParaRPr sz="2800">
              <a:latin typeface="Calibri"/>
              <a:cs typeface="Calibri"/>
            </a:endParaRPr>
          </a:p>
          <a:p>
            <a:pPr marL="241300" marR="382270" indent="-228600">
              <a:lnSpc>
                <a:spcPts val="3020"/>
              </a:lnSpc>
              <a:spcBef>
                <a:spcPts val="104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Load all </a:t>
            </a:r>
            <a:r>
              <a:rPr sz="2800" spc="-10" dirty="0">
                <a:latin typeface="Calibri"/>
                <a:cs typeface="Calibri"/>
              </a:rPr>
              <a:t>elements </a:t>
            </a:r>
            <a:r>
              <a:rPr sz="2800" spc="-15" dirty="0">
                <a:latin typeface="Calibri"/>
                <a:cs typeface="Calibri"/>
              </a:rPr>
              <a:t>through shared 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What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wrong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this</a:t>
            </a:r>
            <a:r>
              <a:rPr sz="2800" spc="4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code?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44" y="1007363"/>
            <a:ext cx="5736590" cy="4525010"/>
          </a:xfrm>
          <a:custGeom>
            <a:avLst/>
            <a:gdLst/>
            <a:ahLst/>
            <a:cxnLst/>
            <a:rect l="l" t="t" r="r" b="b"/>
            <a:pathLst>
              <a:path w="5736590" h="4525010">
                <a:moveTo>
                  <a:pt x="0" y="4524756"/>
                </a:moveTo>
                <a:lnTo>
                  <a:pt x="5736336" y="4524756"/>
                </a:lnTo>
                <a:lnTo>
                  <a:pt x="5736336" y="0"/>
                </a:lnTo>
                <a:lnTo>
                  <a:pt x="0" y="0"/>
                </a:lnTo>
                <a:lnTo>
                  <a:pt x="0" y="452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644" y="1007363"/>
            <a:ext cx="5736590" cy="4525010"/>
          </a:xfrm>
          <a:custGeom>
            <a:avLst/>
            <a:gdLst/>
            <a:ahLst/>
            <a:cxnLst/>
            <a:rect l="l" t="t" r="r" b="b"/>
            <a:pathLst>
              <a:path w="5736590" h="4525010">
                <a:moveTo>
                  <a:pt x="0" y="4524756"/>
                </a:moveTo>
                <a:lnTo>
                  <a:pt x="5736336" y="4524756"/>
                </a:lnTo>
                <a:lnTo>
                  <a:pt x="5736336" y="0"/>
                </a:lnTo>
                <a:lnTo>
                  <a:pt x="0" y="0"/>
                </a:lnTo>
                <a:lnTo>
                  <a:pt x="0" y="4524756"/>
                </a:lnTo>
                <a:close/>
              </a:path>
            </a:pathLst>
          </a:custGeom>
          <a:ln w="9144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388" y="1226083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7023" y="1226083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1388" y="1205229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1732" y="159130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5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4268" y="1022350"/>
            <a:ext cx="4434840" cy="423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200" dirty="0">
                <a:latin typeface="Courier New"/>
                <a:cs typeface="Courier New"/>
              </a:rPr>
              <a:t>global	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200" dirty="0">
                <a:latin typeface="Courier New"/>
                <a:cs typeface="Courier New"/>
              </a:rPr>
              <a:t>sum3_kernel(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spc="-5" dirty="0">
                <a:latin typeface="Courier New"/>
                <a:cs typeface="Courier New"/>
              </a:rPr>
              <a:t>*c,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*a)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1013460" algn="l"/>
              </a:tabLst>
            </a:pPr>
            <a:r>
              <a:rPr sz="1200" b="1" dirty="0">
                <a:latin typeface="Courier New"/>
                <a:cs typeface="Courier New"/>
              </a:rPr>
              <a:t>__shared	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s_data[BLOCK_SIZE];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R="37338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i = blockIdx.x*blockDim.x + threadIdx.x; 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left,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right;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s_data[threadIdx.x] =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a[i];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ourier New"/>
                <a:cs typeface="Courier New"/>
              </a:rPr>
              <a:t>__syncthreads();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R="2676525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200" spc="5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200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i-1  </a:t>
            </a:r>
            <a:r>
              <a:rPr sz="1200" dirty="0">
                <a:latin typeface="Courier New"/>
                <a:cs typeface="Courier New"/>
              </a:rPr>
              <a:t>left =</a:t>
            </a:r>
            <a:r>
              <a:rPr sz="1200" spc="5" dirty="0">
                <a:latin typeface="Courier New"/>
                <a:cs typeface="Courier New"/>
              </a:rPr>
              <a:t> 0;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spc="5" dirty="0">
                <a:latin typeface="Courier New"/>
                <a:cs typeface="Courier New"/>
              </a:rPr>
              <a:t>(i </a:t>
            </a:r>
            <a:r>
              <a:rPr sz="1200" dirty="0">
                <a:latin typeface="Courier New"/>
                <a:cs typeface="Courier New"/>
              </a:rPr>
              <a:t>&gt; </a:t>
            </a:r>
            <a:r>
              <a:rPr sz="1200" spc="-5" dirty="0">
                <a:latin typeface="Courier New"/>
                <a:cs typeface="Courier New"/>
              </a:rPr>
              <a:t>0){</a:t>
            </a:r>
            <a:endParaRPr sz="1200">
              <a:latin typeface="Courier New"/>
              <a:cs typeface="Courier New"/>
            </a:endParaRPr>
          </a:p>
          <a:p>
            <a:pPr marR="1202055" algn="ctr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left = </a:t>
            </a:r>
            <a:r>
              <a:rPr sz="1200" b="1" dirty="0">
                <a:latin typeface="Courier New"/>
                <a:cs typeface="Courier New"/>
              </a:rPr>
              <a:t>s_data[threadIdx.x -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1];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R="2677795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200" spc="5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200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i+1  </a:t>
            </a:r>
            <a:r>
              <a:rPr sz="1200" dirty="0">
                <a:latin typeface="Courier New"/>
                <a:cs typeface="Courier New"/>
              </a:rPr>
              <a:t>right 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spc="5" dirty="0">
                <a:latin typeface="Courier New"/>
                <a:cs typeface="Courier New"/>
              </a:rPr>
              <a:t>(i </a:t>
            </a:r>
            <a:r>
              <a:rPr sz="1200" dirty="0">
                <a:latin typeface="Courier New"/>
                <a:cs typeface="Courier New"/>
              </a:rPr>
              <a:t>&lt; </a:t>
            </a:r>
            <a:r>
              <a:rPr sz="1200" spc="-5" dirty="0">
                <a:latin typeface="Courier New"/>
                <a:cs typeface="Courier New"/>
              </a:rPr>
              <a:t>(N </a:t>
            </a:r>
            <a:r>
              <a:rPr sz="1200" dirty="0">
                <a:latin typeface="Courier New"/>
                <a:cs typeface="Courier New"/>
              </a:rPr>
              <a:t>-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1)){</a:t>
            </a:r>
            <a:endParaRPr sz="120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right = </a:t>
            </a:r>
            <a:r>
              <a:rPr sz="1200" b="1" dirty="0">
                <a:latin typeface="Courier New"/>
                <a:cs typeface="Courier New"/>
              </a:rPr>
              <a:t>s_data[threadIdx.x +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c[i] = left + </a:t>
            </a:r>
            <a:r>
              <a:rPr sz="1200" b="1" dirty="0">
                <a:latin typeface="Courier New"/>
                <a:cs typeface="Courier New"/>
              </a:rPr>
              <a:t>s_data[threadIdx.x] </a:t>
            </a:r>
            <a:r>
              <a:rPr sz="1200" dirty="0">
                <a:latin typeface="Courier New"/>
                <a:cs typeface="Courier New"/>
              </a:rPr>
              <a:t>+ right;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//sum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388" y="5229225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93195" y="92964"/>
            <a:ext cx="955548" cy="797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1734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841654"/>
            <a:ext cx="542861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Additional </a:t>
            </a:r>
            <a:r>
              <a:rPr sz="2800" spc="-20" dirty="0">
                <a:latin typeface="Calibri"/>
                <a:cs typeface="Calibri"/>
              </a:rPr>
              <a:t>step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required!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latin typeface="Calibri"/>
                <a:cs typeface="Calibri"/>
              </a:rPr>
              <a:t>Check </a:t>
            </a:r>
            <a:r>
              <a:rPr sz="2800" b="1" spc="-5" dirty="0">
                <a:latin typeface="Calibri"/>
                <a:cs typeface="Calibri"/>
              </a:rPr>
              <a:t>boundary conditions </a:t>
            </a:r>
            <a:r>
              <a:rPr sz="2800" b="1" spc="-20" dirty="0">
                <a:latin typeface="Calibri"/>
                <a:cs typeface="Calibri"/>
              </a:rPr>
              <a:t>for </a:t>
            </a:r>
            <a:r>
              <a:rPr sz="2800" b="1" spc="-5" dirty="0">
                <a:latin typeface="Calibri"/>
                <a:cs typeface="Calibri"/>
              </a:rPr>
              <a:t>the  </a:t>
            </a:r>
            <a:r>
              <a:rPr sz="2800" b="1" spc="-15" dirty="0">
                <a:latin typeface="Calibri"/>
                <a:cs typeface="Calibri"/>
              </a:rPr>
              <a:t>edge </a:t>
            </a:r>
            <a:r>
              <a:rPr sz="2800" b="1" spc="-5" dirty="0">
                <a:latin typeface="Calibri"/>
                <a:cs typeface="Calibri"/>
              </a:rPr>
              <a:t>of the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block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44" y="1007363"/>
            <a:ext cx="5736590" cy="5633085"/>
          </a:xfrm>
          <a:custGeom>
            <a:avLst/>
            <a:gdLst/>
            <a:ahLst/>
            <a:cxnLst/>
            <a:rect l="l" t="t" r="r" b="b"/>
            <a:pathLst>
              <a:path w="5736590" h="5633084">
                <a:moveTo>
                  <a:pt x="0" y="5632704"/>
                </a:moveTo>
                <a:lnTo>
                  <a:pt x="5736336" y="5632704"/>
                </a:lnTo>
                <a:lnTo>
                  <a:pt x="5736336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644" y="1007363"/>
            <a:ext cx="5736590" cy="5633085"/>
          </a:xfrm>
          <a:custGeom>
            <a:avLst/>
            <a:gdLst/>
            <a:ahLst/>
            <a:cxnLst/>
            <a:rect l="l" t="t" r="r" b="b"/>
            <a:pathLst>
              <a:path w="5736590" h="5633084">
                <a:moveTo>
                  <a:pt x="0" y="5632704"/>
                </a:moveTo>
                <a:lnTo>
                  <a:pt x="5736336" y="5632704"/>
                </a:lnTo>
                <a:lnTo>
                  <a:pt x="5736336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ln w="9144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388" y="1226083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7023" y="1226083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1388" y="1205229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1732" y="159130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5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4268" y="1022350"/>
            <a:ext cx="4434840" cy="533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200" dirty="0">
                <a:latin typeface="Courier New"/>
                <a:cs typeface="Courier New"/>
              </a:rPr>
              <a:t>global	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200" dirty="0">
                <a:latin typeface="Courier New"/>
                <a:cs typeface="Courier New"/>
              </a:rPr>
              <a:t>sum3_kernel(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spc="-5" dirty="0">
                <a:latin typeface="Courier New"/>
                <a:cs typeface="Courier New"/>
              </a:rPr>
              <a:t>*c,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*a)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1013460" algn="l"/>
              </a:tabLst>
            </a:pPr>
            <a:r>
              <a:rPr sz="1200" b="1" dirty="0">
                <a:latin typeface="Courier New"/>
                <a:cs typeface="Courier New"/>
              </a:rPr>
              <a:t>__shared	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s_data[BLOCK_SIZE];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R="37338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i = blockIdx.x*blockDim.x + threadIdx.x; 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left,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right;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s_data[threadIdx.x] =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a[i];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ourier New"/>
                <a:cs typeface="Courier New"/>
              </a:rPr>
              <a:t>__syncthreads();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R="2676525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200" spc="5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200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i-1  </a:t>
            </a:r>
            <a:r>
              <a:rPr sz="1200" dirty="0">
                <a:latin typeface="Courier New"/>
                <a:cs typeface="Courier New"/>
              </a:rPr>
              <a:t>left =</a:t>
            </a:r>
            <a:r>
              <a:rPr sz="1200" spc="5" dirty="0">
                <a:latin typeface="Courier New"/>
                <a:cs typeface="Courier New"/>
              </a:rPr>
              <a:t> 0;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spc="5" dirty="0">
                <a:latin typeface="Courier New"/>
                <a:cs typeface="Courier New"/>
              </a:rPr>
              <a:t>(i </a:t>
            </a:r>
            <a:r>
              <a:rPr sz="1200" dirty="0">
                <a:latin typeface="Courier New"/>
                <a:cs typeface="Courier New"/>
              </a:rPr>
              <a:t>&gt; </a:t>
            </a:r>
            <a:r>
              <a:rPr sz="1200" spc="-5" dirty="0">
                <a:latin typeface="Courier New"/>
                <a:cs typeface="Courier New"/>
              </a:rPr>
              <a:t>0){</a:t>
            </a:r>
            <a:endParaRPr sz="120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b="1" dirty="0">
                <a:latin typeface="Courier New"/>
                <a:cs typeface="Courier New"/>
              </a:rPr>
              <a:t>(threadIdx.x &gt;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0)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left = </a:t>
            </a:r>
            <a:r>
              <a:rPr sz="1200" b="1" dirty="0">
                <a:latin typeface="Courier New"/>
                <a:cs typeface="Courier New"/>
              </a:rPr>
              <a:t>s_data[threadIdx.x -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1];</a:t>
            </a:r>
            <a:endParaRPr sz="120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left = a[i -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R="2677795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//load value </a:t>
            </a:r>
            <a:r>
              <a:rPr sz="1200" spc="5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200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i+1  </a:t>
            </a:r>
            <a:r>
              <a:rPr sz="1200" dirty="0">
                <a:latin typeface="Courier New"/>
                <a:cs typeface="Courier New"/>
              </a:rPr>
              <a:t>right 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spc="5" dirty="0">
                <a:latin typeface="Courier New"/>
                <a:cs typeface="Courier New"/>
              </a:rPr>
              <a:t>(i </a:t>
            </a:r>
            <a:r>
              <a:rPr sz="1200" dirty="0">
                <a:latin typeface="Courier New"/>
                <a:cs typeface="Courier New"/>
              </a:rPr>
              <a:t>&lt; </a:t>
            </a:r>
            <a:r>
              <a:rPr sz="1200" spc="-5" dirty="0">
                <a:latin typeface="Courier New"/>
                <a:cs typeface="Courier New"/>
              </a:rPr>
              <a:t>(N </a:t>
            </a:r>
            <a:r>
              <a:rPr sz="1200" dirty="0">
                <a:latin typeface="Courier New"/>
                <a:cs typeface="Courier New"/>
              </a:rPr>
              <a:t>-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1)){</a:t>
            </a:r>
            <a:endParaRPr sz="120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200" b="1" dirty="0">
                <a:latin typeface="Courier New"/>
                <a:cs typeface="Courier New"/>
              </a:rPr>
              <a:t>(threadIdx.x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&lt;(BLOCK_SIZE-1))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right = </a:t>
            </a:r>
            <a:r>
              <a:rPr sz="1200" b="1" dirty="0">
                <a:latin typeface="Courier New"/>
                <a:cs typeface="Courier New"/>
              </a:rPr>
              <a:t>s_data[threadIdx.x +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1];</a:t>
            </a:r>
            <a:endParaRPr sz="120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right = </a:t>
            </a:r>
            <a:r>
              <a:rPr sz="1200" spc="5" dirty="0">
                <a:latin typeface="Courier New"/>
                <a:cs typeface="Courier New"/>
              </a:rPr>
              <a:t>a[i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c[i] = left + </a:t>
            </a:r>
            <a:r>
              <a:rPr sz="1200" b="1" dirty="0">
                <a:latin typeface="Courier New"/>
                <a:cs typeface="Courier New"/>
              </a:rPr>
              <a:t>s_data[threadIdx.x] </a:t>
            </a:r>
            <a:r>
              <a:rPr sz="1200" dirty="0">
                <a:latin typeface="Courier New"/>
                <a:cs typeface="Courier New"/>
              </a:rPr>
              <a:t>+ right;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//sum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388" y="6326835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619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Problems with Shared</a:t>
            </a:r>
            <a:r>
              <a:rPr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094716"/>
            <a:ext cx="9909810" cy="19989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example </a:t>
            </a:r>
            <a:r>
              <a:rPr sz="2800" spc="-15" dirty="0">
                <a:latin typeface="Calibri"/>
                <a:cs typeface="Calibri"/>
              </a:rPr>
              <a:t>we saw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introduction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boundary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Global </a:t>
            </a:r>
            <a:r>
              <a:rPr sz="2400" dirty="0">
                <a:latin typeface="Calibri"/>
                <a:cs typeface="Calibri"/>
              </a:rPr>
              <a:t>loads </a:t>
            </a:r>
            <a:r>
              <a:rPr sz="2400" spc="-10" dirty="0">
                <a:latin typeface="Calibri"/>
                <a:cs typeface="Calibri"/>
              </a:rPr>
              <a:t>still present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boundaries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introduced divergence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(remember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SIMD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model)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even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15" dirty="0">
                <a:latin typeface="Calibri"/>
                <a:cs typeface="Calibri"/>
              </a:rPr>
              <a:t>prevalent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2D </a:t>
            </a:r>
            <a:r>
              <a:rPr sz="2400" spc="-10" dirty="0">
                <a:latin typeface="Calibri"/>
                <a:cs typeface="Calibri"/>
              </a:rPr>
              <a:t>examples where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i="1" dirty="0">
                <a:latin typeface="Calibri"/>
                <a:cs typeface="Calibri"/>
              </a:rPr>
              <a:t>tile </a:t>
            </a:r>
            <a:r>
              <a:rPr sz="2400" spc="-15" dirty="0">
                <a:latin typeface="Calibri"/>
                <a:cs typeface="Calibri"/>
              </a:rPr>
              <a:t>data into </a:t>
            </a:r>
            <a:r>
              <a:rPr sz="2400" spc="-10" dirty="0">
                <a:latin typeface="Calibri"/>
                <a:cs typeface="Calibri"/>
              </a:rPr>
              <a:t>shared  </a:t>
            </a:r>
            <a:r>
              <a:rPr sz="240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0900" y="3049523"/>
            <a:ext cx="5238115" cy="206248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//boundary</a:t>
            </a:r>
            <a:r>
              <a:rPr sz="160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condition</a:t>
            </a:r>
            <a:endParaRPr sz="1600">
              <a:latin typeface="Courier New"/>
              <a:cs typeface="Courier New"/>
            </a:endParaRPr>
          </a:p>
          <a:p>
            <a:pPr marL="335280" marR="35509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left = 0;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(i &gt;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0){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b="1" spc="-5" dirty="0">
                <a:latin typeface="Courier New"/>
                <a:cs typeface="Courier New"/>
              </a:rPr>
              <a:t>(threadIdx.x &gt;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579120" marR="617855" indent="2438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left = s_data[threadIdx.x - </a:t>
            </a:r>
            <a:r>
              <a:rPr sz="1600" dirty="0">
                <a:latin typeface="Courier New"/>
                <a:cs typeface="Courier New"/>
              </a:rPr>
              <a:t>1];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left = a[i -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1];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044981"/>
            <a:ext cx="747331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Shared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Memory Bank</a:t>
            </a:r>
            <a:r>
              <a:rPr sz="2800" spc="5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2D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Bank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Boundary </a:t>
            </a:r>
            <a:r>
              <a:rPr sz="2800" spc="-10" dirty="0">
                <a:latin typeface="Calibri"/>
                <a:cs typeface="Calibri"/>
              </a:rPr>
              <a:t>Conditions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Loading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Host-side Configurations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8649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Shared Memory Bank</a:t>
            </a:r>
            <a:r>
              <a:rPr spc="20" dirty="0"/>
              <a:t> </a:t>
            </a:r>
            <a:r>
              <a:rPr spc="-5" dirty="0"/>
              <a:t>Conflicts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985496"/>
            <a:ext cx="10234295" cy="516191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4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is </a:t>
            </a:r>
            <a:r>
              <a:rPr sz="2800" spc="-15" dirty="0">
                <a:latin typeface="Calibri"/>
                <a:cs typeface="Calibri"/>
              </a:rPr>
              <a:t>arranged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4byte (32bit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banks)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25"/>
              </a:spcBef>
              <a:buSzPct val="95000"/>
              <a:buFont typeface="Wingdings"/>
              <a:buChar char=""/>
              <a:tabLst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load or </a:t>
            </a:r>
            <a:r>
              <a:rPr sz="2000" spc="-20" dirty="0">
                <a:latin typeface="Calibri"/>
                <a:cs typeface="Calibri"/>
              </a:rPr>
              <a:t>store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mbria Math"/>
                <a:cs typeface="Cambria Math"/>
              </a:rPr>
              <a:t>𝑁 </a:t>
            </a:r>
            <a:r>
              <a:rPr sz="2000" spc="-5" dirty="0">
                <a:latin typeface="Calibri"/>
                <a:cs typeface="Calibri"/>
              </a:rPr>
              <a:t>addresses </a:t>
            </a:r>
            <a:r>
              <a:rPr sz="2000" dirty="0">
                <a:latin typeface="Calibri"/>
                <a:cs typeface="Calibri"/>
              </a:rPr>
              <a:t>spanning </a:t>
            </a:r>
            <a:r>
              <a:rPr sz="2000" dirty="0">
                <a:latin typeface="Cambria Math"/>
                <a:cs typeface="Cambria Math"/>
              </a:rPr>
              <a:t>𝑁 </a:t>
            </a:r>
            <a:r>
              <a:rPr sz="2000" spc="-5" dirty="0">
                <a:latin typeface="Calibri"/>
                <a:cs typeface="Calibri"/>
              </a:rPr>
              <a:t>distinct banks can be </a:t>
            </a:r>
            <a:r>
              <a:rPr sz="2000" dirty="0">
                <a:latin typeface="Calibri"/>
                <a:cs typeface="Calibri"/>
              </a:rPr>
              <a:t>serviced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simultaneously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1156335" algn="l"/>
              </a:tabLst>
            </a:pPr>
            <a:r>
              <a:rPr sz="1800" spc="-10" dirty="0">
                <a:latin typeface="Calibri"/>
                <a:cs typeface="Calibri"/>
              </a:rPr>
              <a:t>Overall </a:t>
            </a:r>
            <a:r>
              <a:rPr sz="1800" spc="-5" dirty="0">
                <a:latin typeface="Calibri"/>
                <a:cs typeface="Calibri"/>
              </a:rPr>
              <a:t>bandwidth of </a:t>
            </a:r>
            <a:r>
              <a:rPr sz="1800" dirty="0">
                <a:latin typeface="Cambria Math"/>
                <a:cs typeface="Cambria Math"/>
              </a:rPr>
              <a:t>× 𝑁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770"/>
              </a:spcBef>
              <a:buFont typeface="Wingdings"/>
              <a:buChar char=""/>
              <a:tabLst>
                <a:tab pos="1156335" algn="l"/>
              </a:tabLst>
            </a:pPr>
            <a:r>
              <a:rPr sz="1800" spc="-10" dirty="0">
                <a:latin typeface="Calibri"/>
                <a:cs typeface="Calibri"/>
              </a:rPr>
              <a:t>Kepler+ can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serve </a:t>
            </a:r>
            <a:r>
              <a:rPr sz="1800" spc="-10" dirty="0">
                <a:latin typeface="Calibri"/>
                <a:cs typeface="Calibri"/>
              </a:rPr>
              <a:t>broadcast </a:t>
            </a:r>
            <a:r>
              <a:rPr sz="1800" spc="-5" dirty="0">
                <a:latin typeface="Calibri"/>
                <a:cs typeface="Calibri"/>
              </a:rPr>
              <a:t>accesses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simultaneously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99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bank conflict </a:t>
            </a:r>
            <a:r>
              <a:rPr sz="2800" spc="-15" dirty="0">
                <a:latin typeface="Calibri"/>
                <a:cs typeface="Calibri"/>
              </a:rPr>
              <a:t>occurs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two threads </a:t>
            </a:r>
            <a:r>
              <a:rPr sz="2800" spc="-15" dirty="0">
                <a:latin typeface="Calibri"/>
                <a:cs typeface="Calibri"/>
              </a:rPr>
              <a:t>request </a:t>
            </a:r>
            <a:r>
              <a:rPr sz="2800" spc="-10" dirty="0">
                <a:latin typeface="Calibri"/>
                <a:cs typeface="Calibri"/>
              </a:rPr>
              <a:t>addresses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same bank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69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Results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serialisation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284480" indent="-271780">
              <a:lnSpc>
                <a:spcPct val="100000"/>
              </a:lnSpc>
              <a:spcBef>
                <a:spcPts val="71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Calibri"/>
                <a:cs typeface="Calibri"/>
              </a:rPr>
              <a:t>Bank </a:t>
            </a:r>
            <a:r>
              <a:rPr sz="2400" spc="-10" dirty="0">
                <a:latin typeface="Calibri"/>
                <a:cs typeface="Calibri"/>
              </a:rPr>
              <a:t>conflicts </a:t>
            </a:r>
            <a:r>
              <a:rPr sz="2400" spc="-5" dirty="0">
                <a:latin typeface="Calibri"/>
                <a:cs typeface="Calibri"/>
              </a:rPr>
              <a:t>only occur between </a:t>
            </a:r>
            <a:r>
              <a:rPr sz="2400" spc="-10" dirty="0">
                <a:latin typeface="Calibri"/>
                <a:cs typeface="Calibri"/>
              </a:rPr>
              <a:t>threads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warp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80"/>
              </a:spcBef>
              <a:buSzPct val="95000"/>
              <a:buFont typeface="Wingdings"/>
              <a:buChar char=""/>
              <a:tabLst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There are </a:t>
            </a:r>
            <a:r>
              <a:rPr sz="2000" dirty="0">
                <a:latin typeface="Calibri"/>
                <a:cs typeface="Calibri"/>
              </a:rPr>
              <a:t>32 </a:t>
            </a:r>
            <a:r>
              <a:rPr sz="2000" spc="-5" dirty="0">
                <a:latin typeface="Calibri"/>
                <a:cs typeface="Calibri"/>
              </a:rPr>
              <a:t>banks </a:t>
            </a:r>
            <a:r>
              <a:rPr sz="2000" dirty="0">
                <a:latin typeface="Calibri"/>
                <a:cs typeface="Calibri"/>
              </a:rPr>
              <a:t>and 32 </a:t>
            </a:r>
            <a:r>
              <a:rPr sz="2000" spc="-5" dirty="0">
                <a:latin typeface="Calibri"/>
                <a:cs typeface="Calibri"/>
              </a:rPr>
              <a:t>threads 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warp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70"/>
              </a:spcBef>
              <a:buSzPct val="95000"/>
              <a:buFont typeface="Wingdings"/>
              <a:buChar char=""/>
              <a:tabLst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threads </a:t>
            </a: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10" dirty="0">
                <a:latin typeface="Calibri"/>
                <a:cs typeface="Calibri"/>
              </a:rPr>
              <a:t>warp </a:t>
            </a:r>
            <a:r>
              <a:rPr sz="2000" dirty="0">
                <a:latin typeface="Calibri"/>
                <a:cs typeface="Calibri"/>
              </a:rPr>
              <a:t>access the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dirty="0">
                <a:latin typeface="Calibri"/>
                <a:cs typeface="Calibri"/>
              </a:rPr>
              <a:t>bank this is </a:t>
            </a:r>
            <a:r>
              <a:rPr sz="2000" spc="-5" dirty="0">
                <a:latin typeface="Calibri"/>
                <a:cs typeface="Calibri"/>
              </a:rPr>
              <a:t>said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a </a:t>
            </a:r>
            <a:r>
              <a:rPr sz="2000" spc="-10" dirty="0">
                <a:latin typeface="Calibri"/>
                <a:cs typeface="Calibri"/>
              </a:rPr>
              <a:t>2-way </a:t>
            </a:r>
            <a:r>
              <a:rPr sz="2000" dirty="0">
                <a:latin typeface="Calibri"/>
                <a:cs typeface="Calibri"/>
              </a:rPr>
              <a:t>bank</a:t>
            </a:r>
            <a:r>
              <a:rPr sz="2000" spc="-5" dirty="0">
                <a:latin typeface="Calibri"/>
                <a:cs typeface="Calibri"/>
              </a:rPr>
              <a:t> conflict</a:t>
            </a:r>
            <a:endParaRPr sz="2000">
              <a:latin typeface="Calibri"/>
              <a:cs typeface="Calibri"/>
            </a:endParaRPr>
          </a:p>
          <a:p>
            <a:pPr marL="2480945">
              <a:lnSpc>
                <a:spcPts val="2110"/>
              </a:lnSpc>
              <a:spcBef>
                <a:spcPts val="2055"/>
              </a:spcBef>
            </a:pP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Think </a:t>
            </a:r>
            <a:r>
              <a:rPr sz="1800" dirty="0">
                <a:solidFill>
                  <a:srgbClr val="9B2C1F"/>
                </a:solidFill>
                <a:latin typeface="Calibri"/>
                <a:cs typeface="Calibri"/>
              </a:rPr>
              <a:t>about </a:t>
            </a:r>
            <a:r>
              <a:rPr sz="1800" spc="-10" dirty="0">
                <a:solidFill>
                  <a:srgbClr val="9B2C1F"/>
                </a:solidFill>
                <a:latin typeface="Calibri"/>
                <a:cs typeface="Calibri"/>
              </a:rPr>
              <a:t>you </a:t>
            </a: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block </a:t>
            </a:r>
            <a:r>
              <a:rPr sz="1800" spc="-15" dirty="0">
                <a:solidFill>
                  <a:srgbClr val="9B2C1F"/>
                </a:solidFill>
                <a:latin typeface="Calibri"/>
                <a:cs typeface="Calibri"/>
              </a:rPr>
              <a:t>sized </a:t>
            </a:r>
            <a:r>
              <a:rPr sz="1800" spc="-20" dirty="0">
                <a:solidFill>
                  <a:srgbClr val="9B2C1F"/>
                </a:solidFill>
                <a:latin typeface="Calibri"/>
                <a:cs typeface="Calibri"/>
              </a:rPr>
              <a:t>array </a:t>
            </a: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of</a:t>
            </a:r>
            <a:r>
              <a:rPr sz="1800" spc="110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B2C1F"/>
                </a:solidFill>
                <a:latin typeface="Calibri"/>
                <a:cs typeface="Calibri"/>
              </a:rPr>
              <a:t>floats</a:t>
            </a:r>
            <a:endParaRPr sz="1800">
              <a:latin typeface="Calibri"/>
              <a:cs typeface="Calibri"/>
            </a:endParaRPr>
          </a:p>
          <a:p>
            <a:pPr marL="2480945">
              <a:lnSpc>
                <a:spcPts val="2110"/>
              </a:lnSpc>
            </a:pP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bank </a:t>
            </a:r>
            <a:r>
              <a:rPr sz="1800" b="1" dirty="0">
                <a:solidFill>
                  <a:srgbClr val="9B2C1F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(index </a:t>
            </a:r>
            <a:r>
              <a:rPr sz="1800" b="1" dirty="0">
                <a:solidFill>
                  <a:srgbClr val="9B2C1F"/>
                </a:solidFill>
                <a:latin typeface="Courier New"/>
                <a:cs typeface="Courier New"/>
              </a:rPr>
              <a:t>* </a:t>
            </a: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stride) </a:t>
            </a:r>
            <a:r>
              <a:rPr sz="1800" b="1" dirty="0">
                <a:solidFill>
                  <a:srgbClr val="9B2C1F"/>
                </a:solidFill>
                <a:latin typeface="Courier New"/>
                <a:cs typeface="Courier New"/>
              </a:rPr>
              <a:t>%</a:t>
            </a:r>
            <a:r>
              <a:rPr sz="1800" b="1" spc="-55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32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646"/>
            <a:ext cx="4768850" cy="554736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Access</a:t>
            </a:r>
            <a:r>
              <a:rPr sz="3200" b="1" spc="-1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Strides</a:t>
            </a:r>
            <a:endParaRPr sz="3200">
              <a:latin typeface="Courier New"/>
              <a:cs typeface="Courier New"/>
            </a:endParaRPr>
          </a:p>
          <a:p>
            <a:pPr marL="241300" marR="5080" indent="-228600">
              <a:lnSpc>
                <a:spcPts val="2690"/>
              </a:lnSpc>
              <a:spcBef>
                <a:spcPts val="224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Stride </a:t>
            </a:r>
            <a:r>
              <a:rPr sz="2800" spc="-35" dirty="0">
                <a:latin typeface="Calibri"/>
                <a:cs typeface="Calibri"/>
              </a:rPr>
              <a:t>refers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size </a:t>
            </a:r>
            <a:r>
              <a:rPr sz="2800" dirty="0">
                <a:latin typeface="Calibri"/>
                <a:cs typeface="Calibri"/>
              </a:rPr>
              <a:t>(in  </a:t>
            </a:r>
            <a:r>
              <a:rPr sz="2800" spc="-10" dirty="0">
                <a:latin typeface="Calibri"/>
                <a:cs typeface="Calibri"/>
              </a:rPr>
              <a:t>increments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 bank </a:t>
            </a:r>
            <a:r>
              <a:rPr sz="2800" spc="-20" dirty="0">
                <a:latin typeface="Calibri"/>
                <a:cs typeface="Calibri"/>
              </a:rPr>
              <a:t>size) 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threads </a:t>
            </a:r>
            <a:r>
              <a:rPr sz="2800" spc="-5" dirty="0">
                <a:latin typeface="Calibri"/>
                <a:cs typeface="Calibri"/>
              </a:rPr>
              <a:t>memory 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pattern</a:t>
            </a:r>
            <a:endParaRPr sz="2800">
              <a:latin typeface="Calibri"/>
              <a:cs typeface="Calibri"/>
            </a:endParaRPr>
          </a:p>
          <a:p>
            <a:pPr marL="698500" marR="24765" lvl="1" indent="-228600">
              <a:lnSpc>
                <a:spcPct val="80000"/>
              </a:lnSpc>
              <a:spcBef>
                <a:spcPts val="53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threads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0" dirty="0">
                <a:latin typeface="Calibri"/>
                <a:cs typeface="Calibri"/>
              </a:rPr>
              <a:t>consecutive </a:t>
            </a:r>
            <a:r>
              <a:rPr sz="2400" dirty="0">
                <a:latin typeface="Calibri"/>
                <a:cs typeface="Calibri"/>
              </a:rPr>
              <a:t>4  </a:t>
            </a:r>
            <a:r>
              <a:rPr sz="2400" spc="-10" dirty="0">
                <a:latin typeface="Calibri"/>
                <a:cs typeface="Calibri"/>
              </a:rPr>
              <a:t>byte values 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9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" dirty="0">
                <a:latin typeface="Courier New"/>
                <a:cs typeface="Courier New"/>
              </a:rPr>
              <a:t>float</a:t>
            </a:r>
            <a:r>
              <a:rPr sz="2400" spc="-5" dirty="0">
                <a:latin typeface="Calibri"/>
                <a:cs typeface="Calibri"/>
              </a:rPr>
              <a:t>)  </a:t>
            </a:r>
            <a:r>
              <a:rPr sz="2400" dirty="0">
                <a:latin typeface="Calibri"/>
                <a:cs typeface="Calibri"/>
              </a:rPr>
              <a:t>then the </a:t>
            </a:r>
            <a:r>
              <a:rPr sz="2400" spc="-5" dirty="0">
                <a:latin typeface="Calibri"/>
                <a:cs typeface="Calibri"/>
              </a:rPr>
              <a:t>stride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ts val="2360"/>
              </a:lnSpc>
              <a:spcBef>
                <a:spcPts val="3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No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conflicts</a:t>
            </a:r>
            <a:endParaRPr sz="2000">
              <a:latin typeface="Calibri"/>
              <a:cs typeface="Calibri"/>
            </a:endParaRPr>
          </a:p>
          <a:p>
            <a:pPr marL="698500" marR="75565" lvl="1" indent="-228600">
              <a:lnSpc>
                <a:spcPct val="80000"/>
              </a:lnSpc>
              <a:spcBef>
                <a:spcPts val="53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5" dirty="0">
                <a:latin typeface="Calibri"/>
                <a:cs typeface="Calibri"/>
              </a:rPr>
              <a:t>thread </a:t>
            </a:r>
            <a:r>
              <a:rPr sz="2400" dirty="0">
                <a:latin typeface="Calibri"/>
                <a:cs typeface="Calibri"/>
              </a:rPr>
              <a:t>accesses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consecutive  </a:t>
            </a:r>
            <a:r>
              <a:rPr sz="2400" dirty="0">
                <a:latin typeface="Calibri"/>
                <a:cs typeface="Calibri"/>
              </a:rPr>
              <a:t>8 </a:t>
            </a:r>
            <a:r>
              <a:rPr sz="2400" spc="-5" dirty="0">
                <a:latin typeface="Calibri"/>
                <a:cs typeface="Calibri"/>
              </a:rPr>
              <a:t>bytes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5" dirty="0">
                <a:latin typeface="Courier New"/>
                <a:cs typeface="Courier New"/>
              </a:rPr>
              <a:t>double</a:t>
            </a:r>
            <a:r>
              <a:rPr sz="2400" spc="-5" dirty="0">
                <a:latin typeface="Calibri"/>
                <a:cs typeface="Calibri"/>
              </a:rPr>
              <a:t>)  </a:t>
            </a:r>
            <a:r>
              <a:rPr sz="2400" dirty="0">
                <a:latin typeface="Calibri"/>
                <a:cs typeface="Calibri"/>
              </a:rPr>
              <a:t>then the </a:t>
            </a:r>
            <a:r>
              <a:rPr sz="2400" spc="-5" dirty="0">
                <a:latin typeface="Calibri"/>
                <a:cs typeface="Calibri"/>
              </a:rPr>
              <a:t>stride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ts val="2350"/>
              </a:lnSpc>
              <a:spcBef>
                <a:spcPts val="4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2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conflicts</a:t>
            </a:r>
            <a:endParaRPr sz="2000">
              <a:latin typeface="Calibri"/>
              <a:cs typeface="Calibri"/>
            </a:endParaRPr>
          </a:p>
          <a:p>
            <a:pPr marL="742315" lvl="1" indent="-272415">
              <a:lnSpc>
                <a:spcPts val="2545"/>
              </a:lnSpc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general </a:t>
            </a:r>
            <a:r>
              <a:rPr sz="2400" spc="-5" dirty="0">
                <a:latin typeface="Calibri"/>
                <a:cs typeface="Calibri"/>
              </a:rPr>
              <a:t>odd strides result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conflicts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0400" y="338005"/>
            <a:ext cx="4515612" cy="636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7331" y="17780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6745" y="13157"/>
            <a:ext cx="802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St</a:t>
            </a:r>
            <a:r>
              <a:rPr sz="1800" spc="-10" dirty="0">
                <a:latin typeface="Calibri"/>
                <a:cs typeface="Calibri"/>
              </a:rPr>
              <a:t>ri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=2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63910" y="13157"/>
            <a:ext cx="802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St</a:t>
            </a:r>
            <a:r>
              <a:rPr sz="1800" spc="-10" dirty="0">
                <a:latin typeface="Calibri"/>
                <a:cs typeface="Calibri"/>
              </a:rPr>
              <a:t>ri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=3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0411" y="434340"/>
            <a:ext cx="8953500" cy="5536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5228" y="6079337"/>
            <a:ext cx="2416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dirty="0">
                <a:latin typeface="Calibri"/>
                <a:cs typeface="Calibri"/>
              </a:rPr>
              <a:t>Mark: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71%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2510" y="762000"/>
          <a:ext cx="3963034" cy="5373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235"/>
                <a:gridCol w="482600"/>
                <a:gridCol w="703579"/>
                <a:gridCol w="288925"/>
                <a:gridCol w="737235"/>
                <a:gridCol w="1013460"/>
              </a:tblGrid>
              <a:tr h="230377">
                <a:tc gridSpan="2">
                  <a:txBody>
                    <a:bodyPr/>
                    <a:lstStyle/>
                    <a:p>
                      <a:pPr marL="1143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Stride (4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byte)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7">
                <a:tc gridSpan="2">
                  <a:txBody>
                    <a:bodyPr/>
                    <a:lstStyle/>
                    <a:p>
                      <a:pPr marL="1143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TPB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8587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858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7">
                <a:tc gridSpan="3">
                  <a:txBody>
                    <a:bodyPr/>
                    <a:lstStyle/>
                    <a:p>
                      <a:pPr marL="1143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threadIdx.x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index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8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504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8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8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 marR="4445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8">
                <a:tc>
                  <a:txBody>
                    <a:bodyPr/>
                    <a:lstStyle/>
                    <a:p>
                      <a:pPr marR="4445" algn="r">
                        <a:lnSpc>
                          <a:spcPts val="165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65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65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30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40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51790" marR="4445" indent="-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Ban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175" algn="r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403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4445" indent="3136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x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fl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2540" algn="r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02070" y="1438147"/>
            <a:ext cx="3574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bank </a:t>
            </a:r>
            <a:r>
              <a:rPr sz="1800" b="1" dirty="0">
                <a:solidFill>
                  <a:srgbClr val="9B2C1F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(index*stride) </a:t>
            </a:r>
            <a:r>
              <a:rPr sz="1800" b="1" dirty="0">
                <a:solidFill>
                  <a:srgbClr val="9B2C1F"/>
                </a:solidFill>
                <a:latin typeface="Courier New"/>
                <a:cs typeface="Courier New"/>
              </a:rPr>
              <a:t>%</a:t>
            </a:r>
            <a:r>
              <a:rPr sz="1800" b="1" spc="-10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32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9684" y="1610613"/>
            <a:ext cx="1993900" cy="226060"/>
          </a:xfrm>
          <a:custGeom>
            <a:avLst/>
            <a:gdLst/>
            <a:ahLst/>
            <a:cxnLst/>
            <a:rect l="l" t="t" r="r" b="b"/>
            <a:pathLst>
              <a:path w="1993900" h="226060">
                <a:moveTo>
                  <a:pt x="72262" y="149606"/>
                </a:moveTo>
                <a:lnTo>
                  <a:pt x="0" y="194818"/>
                </a:lnTo>
                <a:lnTo>
                  <a:pt x="79501" y="225551"/>
                </a:lnTo>
                <a:lnTo>
                  <a:pt x="76596" y="195072"/>
                </a:lnTo>
                <a:lnTo>
                  <a:pt x="63753" y="195072"/>
                </a:lnTo>
                <a:lnTo>
                  <a:pt x="62611" y="182499"/>
                </a:lnTo>
                <a:lnTo>
                  <a:pt x="75284" y="181300"/>
                </a:lnTo>
                <a:lnTo>
                  <a:pt x="72262" y="149606"/>
                </a:lnTo>
                <a:close/>
              </a:path>
              <a:path w="1993900" h="226060">
                <a:moveTo>
                  <a:pt x="75284" y="181300"/>
                </a:moveTo>
                <a:lnTo>
                  <a:pt x="62611" y="182499"/>
                </a:lnTo>
                <a:lnTo>
                  <a:pt x="63753" y="195072"/>
                </a:lnTo>
                <a:lnTo>
                  <a:pt x="76482" y="193869"/>
                </a:lnTo>
                <a:lnTo>
                  <a:pt x="75284" y="181300"/>
                </a:lnTo>
                <a:close/>
              </a:path>
              <a:path w="1993900" h="226060">
                <a:moveTo>
                  <a:pt x="76482" y="193869"/>
                </a:moveTo>
                <a:lnTo>
                  <a:pt x="63753" y="195072"/>
                </a:lnTo>
                <a:lnTo>
                  <a:pt x="76596" y="195072"/>
                </a:lnTo>
                <a:lnTo>
                  <a:pt x="76482" y="193869"/>
                </a:lnTo>
                <a:close/>
              </a:path>
              <a:path w="1993900" h="226060">
                <a:moveTo>
                  <a:pt x="1992376" y="0"/>
                </a:moveTo>
                <a:lnTo>
                  <a:pt x="75284" y="181300"/>
                </a:lnTo>
                <a:lnTo>
                  <a:pt x="76482" y="193869"/>
                </a:lnTo>
                <a:lnTo>
                  <a:pt x="1993518" y="12700"/>
                </a:lnTo>
                <a:lnTo>
                  <a:pt x="19923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3933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More on </a:t>
            </a:r>
            <a:r>
              <a:rPr dirty="0"/>
              <a:t>SM</a:t>
            </a:r>
            <a:r>
              <a:rPr spc="-45" dirty="0"/>
              <a:t> </a:t>
            </a:r>
            <a:r>
              <a:rPr spc="-5" dirty="0"/>
              <a:t>banks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130935"/>
            <a:ext cx="445706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4737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Irregular </a:t>
            </a:r>
            <a:r>
              <a:rPr sz="2800" spc="-5" dirty="0">
                <a:latin typeface="Calibri"/>
                <a:cs typeface="Calibri"/>
              </a:rPr>
              <a:t>access is </a:t>
            </a:r>
            <a:r>
              <a:rPr sz="2800" spc="-10" dirty="0">
                <a:latin typeface="Calibri"/>
                <a:cs typeface="Calibri"/>
              </a:rPr>
              <a:t>fine </a:t>
            </a:r>
            <a:r>
              <a:rPr sz="2800" spc="-5" dirty="0">
                <a:latin typeface="Calibri"/>
                <a:cs typeface="Calibri"/>
              </a:rPr>
              <a:t>as  long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0" dirty="0">
                <a:latin typeface="Calibri"/>
                <a:cs typeface="Calibri"/>
              </a:rPr>
              <a:t>bank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6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Multiple threads can </a:t>
            </a:r>
            <a:r>
              <a:rPr sz="2800" dirty="0">
                <a:latin typeface="Calibri"/>
                <a:cs typeface="Calibri"/>
              </a:rPr>
              <a:t>access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same bank conflict </a:t>
            </a:r>
            <a:r>
              <a:rPr sz="2800" spc="-15" dirty="0">
                <a:latin typeface="Calibri"/>
                <a:cs typeface="Calibri"/>
              </a:rPr>
              <a:t>free </a:t>
            </a:r>
            <a:r>
              <a:rPr sz="2800" b="1" spc="-10" dirty="0">
                <a:latin typeface="Calibri"/>
                <a:cs typeface="Calibri"/>
              </a:rPr>
              <a:t>if 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0" dirty="0">
                <a:latin typeface="Calibri"/>
                <a:cs typeface="Calibri"/>
              </a:rPr>
              <a:t>addresses </a:t>
            </a:r>
            <a:r>
              <a:rPr sz="2800" spc="-5" dirty="0">
                <a:latin typeface="Calibri"/>
                <a:cs typeface="Calibri"/>
              </a:rPr>
              <a:t>in  </a:t>
            </a:r>
            <a:r>
              <a:rPr sz="2800" spc="-20" dirty="0">
                <a:latin typeface="Calibri"/>
                <a:cs typeface="Calibri"/>
              </a:rPr>
              <a:t>broadcast</a:t>
            </a:r>
            <a:endParaRPr sz="2800">
              <a:latin typeface="Calibri"/>
              <a:cs typeface="Calibri"/>
            </a:endParaRPr>
          </a:p>
          <a:p>
            <a:pPr marL="241300" marR="95250" indent="-228600">
              <a:lnSpc>
                <a:spcPts val="3030"/>
              </a:lnSpc>
              <a:spcBef>
                <a:spcPts val="103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20" dirty="0">
                <a:latin typeface="Calibri"/>
                <a:cs typeface="Calibri"/>
              </a:rPr>
              <a:t>Broadcast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to any  </a:t>
            </a: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threads </a:t>
            </a:r>
            <a:r>
              <a:rPr sz="2800" spc="-5" dirty="0">
                <a:latin typeface="Calibri"/>
                <a:cs typeface="Calibri"/>
              </a:rPr>
              <a:t>in 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warp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4447" y="188976"/>
            <a:ext cx="4349496" cy="6583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55" y="4864608"/>
            <a:ext cx="7066915" cy="119951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  <a:tabLst>
                <a:tab pos="158686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shared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s_data[??];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//read from shared memory using</a:t>
            </a:r>
            <a:r>
              <a:rPr sz="1800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broadcast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some_thread_value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s_data[0]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06653"/>
            <a:ext cx="5400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Strided access</a:t>
            </a:r>
            <a:r>
              <a:rPr sz="3200" b="1" spc="-1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example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321200"/>
            <a:ext cx="4429125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stride?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0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conflict?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How can </a:t>
            </a:r>
            <a:r>
              <a:rPr sz="2800" spc="-5" dirty="0">
                <a:latin typeface="Calibri"/>
                <a:cs typeface="Calibri"/>
              </a:rPr>
              <a:t>this 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improved?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083563"/>
            <a:ext cx="7068820" cy="175450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  <a:tabLst>
                <a:tab pos="158750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shared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s_data[BLOCK_SIZE];</a:t>
            </a:r>
            <a:endParaRPr sz="1800">
              <a:latin typeface="Courier New"/>
              <a:cs typeface="Courier New"/>
            </a:endParaRPr>
          </a:p>
          <a:p>
            <a:pPr marL="91440" marR="1507490">
              <a:lnSpc>
                <a:spcPct val="200000"/>
              </a:lnSpc>
            </a:pP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//load or calculate some_thread_value  </a:t>
            </a:r>
            <a:r>
              <a:rPr sz="1800" spc="-10" dirty="0">
                <a:latin typeface="Courier New"/>
                <a:cs typeface="Courier New"/>
              </a:rPr>
              <a:t>s_data[threadIdx.x]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some_thread_value;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800" spc="-10" dirty="0">
                <a:latin typeface="Courier New"/>
                <a:cs typeface="Courier New"/>
              </a:rPr>
              <a:t>syncthreads();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30711" y="49987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30711" y="49987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51768" y="4688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0711" y="816863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0711" y="816863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51768" y="78460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30711" y="113233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0711" y="113233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51768" y="109976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024616" y="1441703"/>
          <a:ext cx="79883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415"/>
              </a:tblGrid>
              <a:tr h="290322">
                <a:tc>
                  <a:txBody>
                    <a:bodyPr/>
                    <a:lstStyle/>
                    <a:p>
                      <a:pPr marL="2540" algn="ctr">
                        <a:lnSpc>
                          <a:spcPts val="20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1318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175" algn="ctr">
                        <a:lnSpc>
                          <a:spcPts val="2145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1030711" y="2702051"/>
            <a:ext cx="780415" cy="266700"/>
          </a:xfrm>
          <a:prstGeom prst="rect">
            <a:avLst/>
          </a:prstGeom>
          <a:solidFill>
            <a:srgbClr val="D24717"/>
          </a:solidFill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2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30711" y="3334511"/>
            <a:ext cx="780415" cy="266700"/>
          </a:xfrm>
          <a:prstGeom prst="rect">
            <a:avLst/>
          </a:prstGeom>
          <a:solidFill>
            <a:srgbClr val="D24717"/>
          </a:solidFill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2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77396" y="173863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28907" y="2975864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43845" y="112648"/>
            <a:ext cx="67691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ead  0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ts val="2130"/>
              </a:lnSpc>
              <a:spcBef>
                <a:spcPts val="33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14864" y="325081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86216" y="65531"/>
            <a:ext cx="955548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06653"/>
            <a:ext cx="5400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Strided access</a:t>
            </a:r>
            <a:r>
              <a:rPr sz="3200" b="1" spc="-1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example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321200"/>
            <a:ext cx="7020559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5" dirty="0">
                <a:latin typeface="Calibri"/>
                <a:cs typeface="Calibri"/>
              </a:rPr>
              <a:t>stride?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Less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than 1</a:t>
            </a:r>
            <a:r>
              <a:rPr sz="2800" spc="110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(0.25)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0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conflict?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4</a:t>
            </a:r>
            <a:r>
              <a:rPr sz="2800" spc="50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9B2C1F"/>
                </a:solidFill>
                <a:latin typeface="Calibri"/>
                <a:cs typeface="Calibri"/>
              </a:rPr>
              <a:t>way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How can </a:t>
            </a:r>
            <a:r>
              <a:rPr sz="2800" spc="-5" dirty="0">
                <a:latin typeface="Calibri"/>
                <a:cs typeface="Calibri"/>
              </a:rPr>
              <a:t>this be </a:t>
            </a:r>
            <a:r>
              <a:rPr sz="2800" spc="-15" dirty="0">
                <a:latin typeface="Calibri"/>
                <a:cs typeface="Calibri"/>
              </a:rPr>
              <a:t>improved?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Increase the</a:t>
            </a:r>
            <a:r>
              <a:rPr sz="2800" spc="120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stride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083563"/>
            <a:ext cx="7068820" cy="175450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  <a:tabLst>
                <a:tab pos="158750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shared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s_data[BLOCK_SIZE];</a:t>
            </a:r>
            <a:endParaRPr sz="1800">
              <a:latin typeface="Courier New"/>
              <a:cs typeface="Courier New"/>
            </a:endParaRPr>
          </a:p>
          <a:p>
            <a:pPr marL="91440" marR="1507490">
              <a:lnSpc>
                <a:spcPct val="200000"/>
              </a:lnSpc>
            </a:pP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//load or calculate some_thread_value  </a:t>
            </a:r>
            <a:r>
              <a:rPr sz="1800" spc="-10" dirty="0">
                <a:latin typeface="Courier New"/>
                <a:cs typeface="Courier New"/>
              </a:rPr>
              <a:t>s_data[threadIdx.x]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some_thread_value;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800" spc="-10" dirty="0">
                <a:latin typeface="Courier New"/>
                <a:cs typeface="Courier New"/>
              </a:rPr>
              <a:t>syncthreads();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30711" y="49987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30711" y="49987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51768" y="4688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0711" y="816863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0711" y="816863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51768" y="78460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30711" y="113233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0711" y="113233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51768" y="109976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30711" y="1447800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030711" y="1453896"/>
            <a:ext cx="774700" cy="2781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19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30711" y="1761744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30711" y="1744217"/>
            <a:ext cx="774700" cy="30099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30711" y="2074164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030711" y="2057400"/>
            <a:ext cx="774700" cy="30035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215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030711" y="2386583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030711" y="2369820"/>
            <a:ext cx="774700" cy="27749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215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30711" y="2702051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30711" y="2702051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351768" y="26713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77396" y="173863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28907" y="2975864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43845" y="112648"/>
            <a:ext cx="67691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ead  0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ts val="2130"/>
              </a:lnSpc>
              <a:spcBef>
                <a:spcPts val="33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36225" y="595376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778" y="0"/>
                </a:moveTo>
                <a:lnTo>
                  <a:pt x="517461" y="31739"/>
                </a:lnTo>
                <a:lnTo>
                  <a:pt x="530225" y="31876"/>
                </a:lnTo>
                <a:lnTo>
                  <a:pt x="530098" y="44576"/>
                </a:lnTo>
                <a:lnTo>
                  <a:pt x="517333" y="44576"/>
                </a:lnTo>
                <a:lnTo>
                  <a:pt x="517017" y="76200"/>
                </a:lnTo>
                <a:lnTo>
                  <a:pt x="582097" y="44576"/>
                </a:lnTo>
                <a:lnTo>
                  <a:pt x="530098" y="44576"/>
                </a:lnTo>
                <a:lnTo>
                  <a:pt x="517334" y="44439"/>
                </a:lnTo>
                <a:lnTo>
                  <a:pt x="582380" y="44439"/>
                </a:lnTo>
                <a:lnTo>
                  <a:pt x="593598" y="38988"/>
                </a:lnTo>
                <a:lnTo>
                  <a:pt x="517778" y="0"/>
                </a:lnTo>
                <a:close/>
              </a:path>
              <a:path w="593725" h="76200">
                <a:moveTo>
                  <a:pt x="517461" y="31739"/>
                </a:moveTo>
                <a:lnTo>
                  <a:pt x="517334" y="44439"/>
                </a:lnTo>
                <a:lnTo>
                  <a:pt x="530098" y="44576"/>
                </a:lnTo>
                <a:lnTo>
                  <a:pt x="530225" y="31876"/>
                </a:lnTo>
                <a:lnTo>
                  <a:pt x="517461" y="31739"/>
                </a:lnTo>
                <a:close/>
              </a:path>
              <a:path w="593725" h="76200">
                <a:moveTo>
                  <a:pt x="253" y="26162"/>
                </a:moveTo>
                <a:lnTo>
                  <a:pt x="0" y="38862"/>
                </a:lnTo>
                <a:lnTo>
                  <a:pt x="517334" y="44439"/>
                </a:lnTo>
                <a:lnTo>
                  <a:pt x="517461" y="31739"/>
                </a:lnTo>
                <a:lnTo>
                  <a:pt x="253" y="2616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33431" y="633983"/>
            <a:ext cx="596900" cy="313690"/>
          </a:xfrm>
          <a:custGeom>
            <a:avLst/>
            <a:gdLst/>
            <a:ahLst/>
            <a:cxnLst/>
            <a:rect l="l" t="t" r="r" b="b"/>
            <a:pathLst>
              <a:path w="596900" h="313690">
                <a:moveTo>
                  <a:pt x="525803" y="29466"/>
                </a:moveTo>
                <a:lnTo>
                  <a:pt x="0" y="301878"/>
                </a:lnTo>
                <a:lnTo>
                  <a:pt x="5842" y="313181"/>
                </a:lnTo>
                <a:lnTo>
                  <a:pt x="531611" y="40662"/>
                </a:lnTo>
                <a:lnTo>
                  <a:pt x="525803" y="29466"/>
                </a:lnTo>
                <a:close/>
              </a:path>
              <a:path w="596900" h="313690">
                <a:moveTo>
                  <a:pt x="579176" y="23621"/>
                </a:moveTo>
                <a:lnTo>
                  <a:pt x="537083" y="23621"/>
                </a:lnTo>
                <a:lnTo>
                  <a:pt x="542925" y="34798"/>
                </a:lnTo>
                <a:lnTo>
                  <a:pt x="531611" y="40662"/>
                </a:lnTo>
                <a:lnTo>
                  <a:pt x="546226" y="68833"/>
                </a:lnTo>
                <a:lnTo>
                  <a:pt x="579176" y="23621"/>
                </a:lnTo>
                <a:close/>
              </a:path>
              <a:path w="596900" h="313690">
                <a:moveTo>
                  <a:pt x="537083" y="23621"/>
                </a:moveTo>
                <a:lnTo>
                  <a:pt x="525803" y="29466"/>
                </a:lnTo>
                <a:lnTo>
                  <a:pt x="531611" y="40662"/>
                </a:lnTo>
                <a:lnTo>
                  <a:pt x="542925" y="34798"/>
                </a:lnTo>
                <a:lnTo>
                  <a:pt x="537083" y="23621"/>
                </a:lnTo>
                <a:close/>
              </a:path>
              <a:path w="596900" h="313690">
                <a:moveTo>
                  <a:pt x="596392" y="0"/>
                </a:moveTo>
                <a:lnTo>
                  <a:pt x="511175" y="1269"/>
                </a:lnTo>
                <a:lnTo>
                  <a:pt x="525803" y="29466"/>
                </a:lnTo>
                <a:lnTo>
                  <a:pt x="537083" y="23621"/>
                </a:lnTo>
                <a:lnTo>
                  <a:pt x="579176" y="23621"/>
                </a:lnTo>
                <a:lnTo>
                  <a:pt x="5963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31780" y="633983"/>
            <a:ext cx="598170" cy="628650"/>
          </a:xfrm>
          <a:custGeom>
            <a:avLst/>
            <a:gdLst/>
            <a:ahLst/>
            <a:cxnLst/>
            <a:rect l="l" t="t" r="r" b="b"/>
            <a:pathLst>
              <a:path w="598170" h="628650">
                <a:moveTo>
                  <a:pt x="540936" y="50821"/>
                </a:moveTo>
                <a:lnTo>
                  <a:pt x="0" y="619378"/>
                </a:lnTo>
                <a:lnTo>
                  <a:pt x="9144" y="628141"/>
                </a:lnTo>
                <a:lnTo>
                  <a:pt x="550186" y="59603"/>
                </a:lnTo>
                <a:lnTo>
                  <a:pt x="540936" y="50821"/>
                </a:lnTo>
                <a:close/>
              </a:path>
              <a:path w="598170" h="628650">
                <a:moveTo>
                  <a:pt x="585305" y="41655"/>
                </a:moveTo>
                <a:lnTo>
                  <a:pt x="549655" y="41655"/>
                </a:lnTo>
                <a:lnTo>
                  <a:pt x="558926" y="50418"/>
                </a:lnTo>
                <a:lnTo>
                  <a:pt x="550186" y="59603"/>
                </a:lnTo>
                <a:lnTo>
                  <a:pt x="573151" y="81406"/>
                </a:lnTo>
                <a:lnTo>
                  <a:pt x="585305" y="41655"/>
                </a:lnTo>
                <a:close/>
              </a:path>
              <a:path w="598170" h="628650">
                <a:moveTo>
                  <a:pt x="549655" y="41655"/>
                </a:moveTo>
                <a:lnTo>
                  <a:pt x="540936" y="50821"/>
                </a:lnTo>
                <a:lnTo>
                  <a:pt x="550186" y="59603"/>
                </a:lnTo>
                <a:lnTo>
                  <a:pt x="558926" y="50418"/>
                </a:lnTo>
                <a:lnTo>
                  <a:pt x="549655" y="41655"/>
                </a:lnTo>
                <a:close/>
              </a:path>
              <a:path w="598170" h="628650">
                <a:moveTo>
                  <a:pt x="598043" y="0"/>
                </a:moveTo>
                <a:lnTo>
                  <a:pt x="517905" y="28955"/>
                </a:lnTo>
                <a:lnTo>
                  <a:pt x="540936" y="50821"/>
                </a:lnTo>
                <a:lnTo>
                  <a:pt x="549655" y="41655"/>
                </a:lnTo>
                <a:lnTo>
                  <a:pt x="585305" y="41655"/>
                </a:lnTo>
                <a:lnTo>
                  <a:pt x="59804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31018" y="633983"/>
            <a:ext cx="598805" cy="950594"/>
          </a:xfrm>
          <a:custGeom>
            <a:avLst/>
            <a:gdLst/>
            <a:ahLst/>
            <a:cxnLst/>
            <a:rect l="l" t="t" r="r" b="b"/>
            <a:pathLst>
              <a:path w="598804" h="950594">
                <a:moveTo>
                  <a:pt x="552941" y="61186"/>
                </a:moveTo>
                <a:lnTo>
                  <a:pt x="0" y="943482"/>
                </a:lnTo>
                <a:lnTo>
                  <a:pt x="10667" y="950213"/>
                </a:lnTo>
                <a:lnTo>
                  <a:pt x="563719" y="67941"/>
                </a:lnTo>
                <a:lnTo>
                  <a:pt x="552941" y="61186"/>
                </a:lnTo>
                <a:close/>
              </a:path>
              <a:path w="598804" h="950594">
                <a:moveTo>
                  <a:pt x="593974" y="50418"/>
                </a:moveTo>
                <a:lnTo>
                  <a:pt x="559688" y="50418"/>
                </a:lnTo>
                <a:lnTo>
                  <a:pt x="570483" y="57150"/>
                </a:lnTo>
                <a:lnTo>
                  <a:pt x="563719" y="67941"/>
                </a:lnTo>
                <a:lnTo>
                  <a:pt x="590676" y="84836"/>
                </a:lnTo>
                <a:lnTo>
                  <a:pt x="593974" y="50418"/>
                </a:lnTo>
                <a:close/>
              </a:path>
              <a:path w="598804" h="950594">
                <a:moveTo>
                  <a:pt x="559688" y="50418"/>
                </a:moveTo>
                <a:lnTo>
                  <a:pt x="552941" y="61186"/>
                </a:lnTo>
                <a:lnTo>
                  <a:pt x="563719" y="67941"/>
                </a:lnTo>
                <a:lnTo>
                  <a:pt x="570483" y="57150"/>
                </a:lnTo>
                <a:lnTo>
                  <a:pt x="559688" y="50418"/>
                </a:lnTo>
                <a:close/>
              </a:path>
              <a:path w="598804" h="950594">
                <a:moveTo>
                  <a:pt x="598804" y="0"/>
                </a:moveTo>
                <a:lnTo>
                  <a:pt x="526033" y="44323"/>
                </a:lnTo>
                <a:lnTo>
                  <a:pt x="552941" y="61186"/>
                </a:lnTo>
                <a:lnTo>
                  <a:pt x="559688" y="50418"/>
                </a:lnTo>
                <a:lnTo>
                  <a:pt x="593974" y="50418"/>
                </a:lnTo>
                <a:lnTo>
                  <a:pt x="59880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1018" y="949452"/>
            <a:ext cx="598805" cy="941705"/>
          </a:xfrm>
          <a:custGeom>
            <a:avLst/>
            <a:gdLst/>
            <a:ahLst/>
            <a:cxnLst/>
            <a:rect l="l" t="t" r="r" b="b"/>
            <a:pathLst>
              <a:path w="598804" h="941705">
                <a:moveTo>
                  <a:pt x="552772" y="61025"/>
                </a:moveTo>
                <a:lnTo>
                  <a:pt x="0" y="934974"/>
                </a:lnTo>
                <a:lnTo>
                  <a:pt x="10667" y="941705"/>
                </a:lnTo>
                <a:lnTo>
                  <a:pt x="563439" y="67758"/>
                </a:lnTo>
                <a:lnTo>
                  <a:pt x="552772" y="61025"/>
                </a:lnTo>
                <a:close/>
              </a:path>
              <a:path w="598804" h="941705">
                <a:moveTo>
                  <a:pt x="593753" y="50292"/>
                </a:moveTo>
                <a:lnTo>
                  <a:pt x="559561" y="50292"/>
                </a:lnTo>
                <a:lnTo>
                  <a:pt x="570229" y="57023"/>
                </a:lnTo>
                <a:lnTo>
                  <a:pt x="563439" y="67758"/>
                </a:lnTo>
                <a:lnTo>
                  <a:pt x="590296" y="84709"/>
                </a:lnTo>
                <a:lnTo>
                  <a:pt x="593753" y="50292"/>
                </a:lnTo>
                <a:close/>
              </a:path>
              <a:path w="598804" h="941705">
                <a:moveTo>
                  <a:pt x="559561" y="50292"/>
                </a:moveTo>
                <a:lnTo>
                  <a:pt x="552772" y="61025"/>
                </a:lnTo>
                <a:lnTo>
                  <a:pt x="563439" y="67758"/>
                </a:lnTo>
                <a:lnTo>
                  <a:pt x="570229" y="57023"/>
                </a:lnTo>
                <a:lnTo>
                  <a:pt x="559561" y="50292"/>
                </a:lnTo>
                <a:close/>
              </a:path>
              <a:path w="598804" h="941705">
                <a:moveTo>
                  <a:pt x="598804" y="0"/>
                </a:moveTo>
                <a:lnTo>
                  <a:pt x="525906" y="44069"/>
                </a:lnTo>
                <a:lnTo>
                  <a:pt x="552772" y="61025"/>
                </a:lnTo>
                <a:lnTo>
                  <a:pt x="559561" y="50292"/>
                </a:lnTo>
                <a:lnTo>
                  <a:pt x="593753" y="50292"/>
                </a:lnTo>
                <a:lnTo>
                  <a:pt x="59880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30636" y="949452"/>
            <a:ext cx="601345" cy="1256030"/>
          </a:xfrm>
          <a:custGeom>
            <a:avLst/>
            <a:gdLst/>
            <a:ahLst/>
            <a:cxnLst/>
            <a:rect l="l" t="t" r="r" b="b"/>
            <a:pathLst>
              <a:path w="601345" h="1256030">
                <a:moveTo>
                  <a:pt x="560812" y="66178"/>
                </a:moveTo>
                <a:lnTo>
                  <a:pt x="0" y="1250061"/>
                </a:lnTo>
                <a:lnTo>
                  <a:pt x="11430" y="1255522"/>
                </a:lnTo>
                <a:lnTo>
                  <a:pt x="572258" y="71605"/>
                </a:lnTo>
                <a:lnTo>
                  <a:pt x="560812" y="66178"/>
                </a:lnTo>
                <a:close/>
              </a:path>
              <a:path w="601345" h="1256030">
                <a:moveTo>
                  <a:pt x="600325" y="54610"/>
                </a:moveTo>
                <a:lnTo>
                  <a:pt x="566293" y="54610"/>
                </a:lnTo>
                <a:lnTo>
                  <a:pt x="577723" y="60071"/>
                </a:lnTo>
                <a:lnTo>
                  <a:pt x="572258" y="71605"/>
                </a:lnTo>
                <a:lnTo>
                  <a:pt x="600964" y="85217"/>
                </a:lnTo>
                <a:lnTo>
                  <a:pt x="600325" y="54610"/>
                </a:lnTo>
                <a:close/>
              </a:path>
              <a:path w="601345" h="1256030">
                <a:moveTo>
                  <a:pt x="566293" y="54610"/>
                </a:moveTo>
                <a:lnTo>
                  <a:pt x="560812" y="66178"/>
                </a:lnTo>
                <a:lnTo>
                  <a:pt x="572258" y="71605"/>
                </a:lnTo>
                <a:lnTo>
                  <a:pt x="577723" y="60071"/>
                </a:lnTo>
                <a:lnTo>
                  <a:pt x="566293" y="54610"/>
                </a:lnTo>
                <a:close/>
              </a:path>
              <a:path w="601345" h="1256030">
                <a:moveTo>
                  <a:pt x="599186" y="0"/>
                </a:moveTo>
                <a:lnTo>
                  <a:pt x="532130" y="52577"/>
                </a:lnTo>
                <a:lnTo>
                  <a:pt x="560812" y="66178"/>
                </a:lnTo>
                <a:lnTo>
                  <a:pt x="566293" y="54610"/>
                </a:lnTo>
                <a:lnTo>
                  <a:pt x="600325" y="54610"/>
                </a:lnTo>
                <a:lnTo>
                  <a:pt x="59918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30382" y="949452"/>
            <a:ext cx="608330" cy="1570990"/>
          </a:xfrm>
          <a:custGeom>
            <a:avLst/>
            <a:gdLst/>
            <a:ahLst/>
            <a:cxnLst/>
            <a:rect l="l" t="t" r="r" b="b"/>
            <a:pathLst>
              <a:path w="608329" h="1570989">
                <a:moveTo>
                  <a:pt x="566507" y="69000"/>
                </a:moveTo>
                <a:lnTo>
                  <a:pt x="0" y="1566164"/>
                </a:lnTo>
                <a:lnTo>
                  <a:pt x="11938" y="1570609"/>
                </a:lnTo>
                <a:lnTo>
                  <a:pt x="578423" y="73503"/>
                </a:lnTo>
                <a:lnTo>
                  <a:pt x="566507" y="69000"/>
                </a:lnTo>
                <a:close/>
              </a:path>
              <a:path w="608329" h="1570989">
                <a:moveTo>
                  <a:pt x="605266" y="57150"/>
                </a:moveTo>
                <a:lnTo>
                  <a:pt x="570992" y="57150"/>
                </a:lnTo>
                <a:lnTo>
                  <a:pt x="582930" y="61595"/>
                </a:lnTo>
                <a:lnTo>
                  <a:pt x="578423" y="73503"/>
                </a:lnTo>
                <a:lnTo>
                  <a:pt x="608076" y="84709"/>
                </a:lnTo>
                <a:lnTo>
                  <a:pt x="605266" y="57150"/>
                </a:lnTo>
                <a:close/>
              </a:path>
              <a:path w="608329" h="1570989">
                <a:moveTo>
                  <a:pt x="570992" y="57150"/>
                </a:moveTo>
                <a:lnTo>
                  <a:pt x="566507" y="69000"/>
                </a:lnTo>
                <a:lnTo>
                  <a:pt x="578423" y="73503"/>
                </a:lnTo>
                <a:lnTo>
                  <a:pt x="582930" y="61595"/>
                </a:lnTo>
                <a:lnTo>
                  <a:pt x="570992" y="57150"/>
                </a:lnTo>
                <a:close/>
              </a:path>
              <a:path w="608329" h="1570989">
                <a:moveTo>
                  <a:pt x="599440" y="0"/>
                </a:moveTo>
                <a:lnTo>
                  <a:pt x="536828" y="57785"/>
                </a:lnTo>
                <a:lnTo>
                  <a:pt x="566507" y="69000"/>
                </a:lnTo>
                <a:lnTo>
                  <a:pt x="570992" y="57150"/>
                </a:lnTo>
                <a:lnTo>
                  <a:pt x="605266" y="57150"/>
                </a:lnTo>
                <a:lnTo>
                  <a:pt x="59944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30256" y="949452"/>
            <a:ext cx="612775" cy="1837055"/>
          </a:xfrm>
          <a:custGeom>
            <a:avLst/>
            <a:gdLst/>
            <a:ahLst/>
            <a:cxnLst/>
            <a:rect l="l" t="t" r="r" b="b"/>
            <a:pathLst>
              <a:path w="612775" h="1837055">
                <a:moveTo>
                  <a:pt x="570108" y="70574"/>
                </a:moveTo>
                <a:lnTo>
                  <a:pt x="0" y="1833118"/>
                </a:lnTo>
                <a:lnTo>
                  <a:pt x="12192" y="1837055"/>
                </a:lnTo>
                <a:lnTo>
                  <a:pt x="582188" y="74467"/>
                </a:lnTo>
                <a:lnTo>
                  <a:pt x="570108" y="70574"/>
                </a:lnTo>
                <a:close/>
              </a:path>
              <a:path w="612775" h="1837055">
                <a:moveTo>
                  <a:pt x="608466" y="58420"/>
                </a:moveTo>
                <a:lnTo>
                  <a:pt x="574040" y="58420"/>
                </a:lnTo>
                <a:lnTo>
                  <a:pt x="586104" y="62357"/>
                </a:lnTo>
                <a:lnTo>
                  <a:pt x="582188" y="74467"/>
                </a:lnTo>
                <a:lnTo>
                  <a:pt x="612394" y="84200"/>
                </a:lnTo>
                <a:lnTo>
                  <a:pt x="608466" y="58420"/>
                </a:lnTo>
                <a:close/>
              </a:path>
              <a:path w="612775" h="1837055">
                <a:moveTo>
                  <a:pt x="574040" y="58420"/>
                </a:moveTo>
                <a:lnTo>
                  <a:pt x="570108" y="70574"/>
                </a:lnTo>
                <a:lnTo>
                  <a:pt x="582188" y="74467"/>
                </a:lnTo>
                <a:lnTo>
                  <a:pt x="586104" y="62357"/>
                </a:lnTo>
                <a:lnTo>
                  <a:pt x="574040" y="58420"/>
                </a:lnTo>
                <a:close/>
              </a:path>
              <a:path w="612775" h="1837055">
                <a:moveTo>
                  <a:pt x="599567" y="0"/>
                </a:moveTo>
                <a:lnTo>
                  <a:pt x="539876" y="60833"/>
                </a:lnTo>
                <a:lnTo>
                  <a:pt x="570108" y="70574"/>
                </a:lnTo>
                <a:lnTo>
                  <a:pt x="574040" y="58420"/>
                </a:lnTo>
                <a:lnTo>
                  <a:pt x="608466" y="58420"/>
                </a:lnTo>
                <a:lnTo>
                  <a:pt x="59956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06653"/>
            <a:ext cx="8085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Increase the stride (OK</a:t>
            </a:r>
            <a:r>
              <a:rPr sz="3200" b="1" spc="3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solution)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321200"/>
            <a:ext cx="715645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5" dirty="0">
                <a:latin typeface="Calibri"/>
                <a:cs typeface="Calibri"/>
              </a:rPr>
              <a:t>stride?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0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conflict?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1 </a:t>
            </a:r>
            <a:r>
              <a:rPr sz="2800" spc="-30" dirty="0">
                <a:solidFill>
                  <a:srgbClr val="9B2C1F"/>
                </a:solidFill>
                <a:latin typeface="Calibri"/>
                <a:cs typeface="Calibri"/>
              </a:rPr>
              <a:t>way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(no</a:t>
            </a:r>
            <a:r>
              <a:rPr sz="2800" spc="6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conflict)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How can </a:t>
            </a:r>
            <a:r>
              <a:rPr sz="2800" spc="-5" dirty="0">
                <a:latin typeface="Calibri"/>
                <a:cs typeface="Calibri"/>
              </a:rPr>
              <a:t>this be </a:t>
            </a:r>
            <a:r>
              <a:rPr sz="2800" spc="-15" dirty="0">
                <a:latin typeface="Calibri"/>
                <a:cs typeface="Calibri"/>
              </a:rPr>
              <a:t>improved?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Use less</a:t>
            </a:r>
            <a:r>
              <a:rPr sz="2800" spc="110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memory!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083563"/>
            <a:ext cx="7068820" cy="175450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  <a:tabLst>
                <a:tab pos="158750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shared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s_data[</a:t>
            </a:r>
            <a:r>
              <a:rPr sz="1800" b="1" spc="-10" dirty="0">
                <a:latin typeface="Courier New"/>
                <a:cs typeface="Courier New"/>
              </a:rPr>
              <a:t>BLOCK_SIZE*4</a:t>
            </a:r>
            <a:r>
              <a:rPr sz="1800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 marL="91440" marR="1234440">
              <a:lnSpc>
                <a:spcPct val="200000"/>
              </a:lnSpc>
            </a:pP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//load or calculate some_thread_value  </a:t>
            </a:r>
            <a:r>
              <a:rPr sz="1800" spc="-10" dirty="0">
                <a:latin typeface="Courier New"/>
                <a:cs typeface="Courier New"/>
              </a:rPr>
              <a:t>s_data[threadIdx.x*4]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some_thread_value;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800" spc="-10" dirty="0">
                <a:latin typeface="Courier New"/>
                <a:cs typeface="Courier New"/>
              </a:rPr>
              <a:t>syncthreads();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30711" y="49987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30711" y="49987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51768" y="4688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0711" y="816863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0711" y="816863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51768" y="78460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30711" y="113233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0711" y="113233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51768" y="109976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024616" y="1441703"/>
          <a:ext cx="79883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415"/>
              </a:tblGrid>
              <a:tr h="290322">
                <a:tc>
                  <a:txBody>
                    <a:bodyPr/>
                    <a:lstStyle/>
                    <a:p>
                      <a:pPr marL="2540" algn="ctr">
                        <a:lnSpc>
                          <a:spcPts val="20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1318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175" algn="ctr">
                        <a:lnSpc>
                          <a:spcPts val="2145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1030711" y="2702051"/>
            <a:ext cx="780415" cy="266700"/>
          </a:xfrm>
          <a:prstGeom prst="rect">
            <a:avLst/>
          </a:prstGeom>
          <a:solidFill>
            <a:srgbClr val="D24717"/>
          </a:solidFill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2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77396" y="173863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28907" y="2975864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3845" y="112648"/>
            <a:ext cx="67691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ead  0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ts val="2130"/>
              </a:lnSpc>
              <a:spcBef>
                <a:spcPts val="33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436225" y="595376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778" y="0"/>
                </a:moveTo>
                <a:lnTo>
                  <a:pt x="517461" y="31739"/>
                </a:lnTo>
                <a:lnTo>
                  <a:pt x="530225" y="31876"/>
                </a:lnTo>
                <a:lnTo>
                  <a:pt x="530098" y="44576"/>
                </a:lnTo>
                <a:lnTo>
                  <a:pt x="517333" y="44576"/>
                </a:lnTo>
                <a:lnTo>
                  <a:pt x="517017" y="76200"/>
                </a:lnTo>
                <a:lnTo>
                  <a:pt x="582097" y="44576"/>
                </a:lnTo>
                <a:lnTo>
                  <a:pt x="530098" y="44576"/>
                </a:lnTo>
                <a:lnTo>
                  <a:pt x="517334" y="44439"/>
                </a:lnTo>
                <a:lnTo>
                  <a:pt x="582380" y="44439"/>
                </a:lnTo>
                <a:lnTo>
                  <a:pt x="593598" y="38988"/>
                </a:lnTo>
                <a:lnTo>
                  <a:pt x="517778" y="0"/>
                </a:lnTo>
                <a:close/>
              </a:path>
              <a:path w="593725" h="76200">
                <a:moveTo>
                  <a:pt x="517461" y="31739"/>
                </a:moveTo>
                <a:lnTo>
                  <a:pt x="517334" y="44439"/>
                </a:lnTo>
                <a:lnTo>
                  <a:pt x="530098" y="44576"/>
                </a:lnTo>
                <a:lnTo>
                  <a:pt x="530225" y="31876"/>
                </a:lnTo>
                <a:lnTo>
                  <a:pt x="517461" y="31739"/>
                </a:lnTo>
                <a:close/>
              </a:path>
              <a:path w="593725" h="76200">
                <a:moveTo>
                  <a:pt x="253" y="26162"/>
                </a:moveTo>
                <a:lnTo>
                  <a:pt x="0" y="38862"/>
                </a:lnTo>
                <a:lnTo>
                  <a:pt x="517334" y="44439"/>
                </a:lnTo>
                <a:lnTo>
                  <a:pt x="517461" y="31739"/>
                </a:lnTo>
                <a:lnTo>
                  <a:pt x="253" y="2616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36225" y="910716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1" y="31829"/>
                </a:lnTo>
                <a:lnTo>
                  <a:pt x="530225" y="32004"/>
                </a:lnTo>
                <a:lnTo>
                  <a:pt x="529971" y="44704"/>
                </a:lnTo>
                <a:lnTo>
                  <a:pt x="517309" y="44704"/>
                </a:lnTo>
                <a:lnTo>
                  <a:pt x="516890" y="76200"/>
                </a:lnTo>
                <a:lnTo>
                  <a:pt x="582263" y="44704"/>
                </a:lnTo>
                <a:lnTo>
                  <a:pt x="529971" y="44704"/>
                </a:lnTo>
                <a:lnTo>
                  <a:pt x="517312" y="44531"/>
                </a:lnTo>
                <a:lnTo>
                  <a:pt x="582622" y="44531"/>
                </a:lnTo>
                <a:lnTo>
                  <a:pt x="593598" y="39243"/>
                </a:lnTo>
                <a:lnTo>
                  <a:pt x="517905" y="0"/>
                </a:lnTo>
                <a:close/>
              </a:path>
              <a:path w="593725" h="76200">
                <a:moveTo>
                  <a:pt x="517481" y="31829"/>
                </a:moveTo>
                <a:lnTo>
                  <a:pt x="517312" y="44531"/>
                </a:lnTo>
                <a:lnTo>
                  <a:pt x="529971" y="44704"/>
                </a:lnTo>
                <a:lnTo>
                  <a:pt x="530225" y="32004"/>
                </a:lnTo>
                <a:lnTo>
                  <a:pt x="517481" y="31829"/>
                </a:lnTo>
                <a:close/>
              </a:path>
              <a:path w="593725" h="76200">
                <a:moveTo>
                  <a:pt x="253" y="24765"/>
                </a:moveTo>
                <a:lnTo>
                  <a:pt x="0" y="37465"/>
                </a:lnTo>
                <a:lnTo>
                  <a:pt x="517312" y="44531"/>
                </a:lnTo>
                <a:lnTo>
                  <a:pt x="517481" y="31829"/>
                </a:lnTo>
                <a:lnTo>
                  <a:pt x="253" y="24765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36225" y="1225677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3" y="31718"/>
                </a:lnTo>
                <a:lnTo>
                  <a:pt x="530225" y="31876"/>
                </a:lnTo>
                <a:lnTo>
                  <a:pt x="530098" y="44576"/>
                </a:lnTo>
                <a:lnTo>
                  <a:pt x="517311" y="44576"/>
                </a:lnTo>
                <a:lnTo>
                  <a:pt x="516890" y="76200"/>
                </a:lnTo>
                <a:lnTo>
                  <a:pt x="582301" y="44576"/>
                </a:lnTo>
                <a:lnTo>
                  <a:pt x="530098" y="44576"/>
                </a:lnTo>
                <a:lnTo>
                  <a:pt x="517313" y="44417"/>
                </a:lnTo>
                <a:lnTo>
                  <a:pt x="582631" y="44417"/>
                </a:lnTo>
                <a:lnTo>
                  <a:pt x="593598" y="39115"/>
                </a:lnTo>
                <a:lnTo>
                  <a:pt x="517905" y="0"/>
                </a:lnTo>
                <a:close/>
              </a:path>
              <a:path w="593725" h="76200">
                <a:moveTo>
                  <a:pt x="517483" y="31718"/>
                </a:moveTo>
                <a:lnTo>
                  <a:pt x="517313" y="44417"/>
                </a:lnTo>
                <a:lnTo>
                  <a:pt x="530098" y="44576"/>
                </a:lnTo>
                <a:lnTo>
                  <a:pt x="530225" y="31876"/>
                </a:lnTo>
                <a:lnTo>
                  <a:pt x="517483" y="31718"/>
                </a:lnTo>
                <a:close/>
              </a:path>
              <a:path w="593725" h="76200">
                <a:moveTo>
                  <a:pt x="253" y="25273"/>
                </a:moveTo>
                <a:lnTo>
                  <a:pt x="0" y="37973"/>
                </a:lnTo>
                <a:lnTo>
                  <a:pt x="517313" y="44417"/>
                </a:lnTo>
                <a:lnTo>
                  <a:pt x="517483" y="31718"/>
                </a:lnTo>
                <a:lnTo>
                  <a:pt x="253" y="25273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36352" y="1542288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271" y="0"/>
                </a:moveTo>
                <a:lnTo>
                  <a:pt x="517271" y="76200"/>
                </a:lnTo>
                <a:lnTo>
                  <a:pt x="580771" y="44450"/>
                </a:lnTo>
                <a:lnTo>
                  <a:pt x="529971" y="44450"/>
                </a:lnTo>
                <a:lnTo>
                  <a:pt x="529971" y="31750"/>
                </a:lnTo>
                <a:lnTo>
                  <a:pt x="580771" y="31750"/>
                </a:lnTo>
                <a:lnTo>
                  <a:pt x="517271" y="0"/>
                </a:lnTo>
                <a:close/>
              </a:path>
              <a:path w="593725" h="76200">
                <a:moveTo>
                  <a:pt x="51727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17271" y="44450"/>
                </a:lnTo>
                <a:lnTo>
                  <a:pt x="517271" y="31750"/>
                </a:lnTo>
                <a:close/>
              </a:path>
              <a:path w="593725" h="76200">
                <a:moveTo>
                  <a:pt x="580771" y="31750"/>
                </a:moveTo>
                <a:lnTo>
                  <a:pt x="529971" y="31750"/>
                </a:lnTo>
                <a:lnTo>
                  <a:pt x="529971" y="44450"/>
                </a:lnTo>
                <a:lnTo>
                  <a:pt x="580771" y="44450"/>
                </a:lnTo>
                <a:lnTo>
                  <a:pt x="593471" y="38100"/>
                </a:lnTo>
                <a:lnTo>
                  <a:pt x="580771" y="3175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36225" y="1856994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3" y="31709"/>
                </a:lnTo>
                <a:lnTo>
                  <a:pt x="530225" y="31876"/>
                </a:lnTo>
                <a:lnTo>
                  <a:pt x="529971" y="44576"/>
                </a:lnTo>
                <a:lnTo>
                  <a:pt x="517311" y="44576"/>
                </a:lnTo>
                <a:lnTo>
                  <a:pt x="516890" y="76200"/>
                </a:lnTo>
                <a:lnTo>
                  <a:pt x="582301" y="44576"/>
                </a:lnTo>
                <a:lnTo>
                  <a:pt x="529971" y="44576"/>
                </a:lnTo>
                <a:lnTo>
                  <a:pt x="517313" y="44410"/>
                </a:lnTo>
                <a:lnTo>
                  <a:pt x="582647" y="44410"/>
                </a:lnTo>
                <a:lnTo>
                  <a:pt x="593598" y="39115"/>
                </a:lnTo>
                <a:lnTo>
                  <a:pt x="517905" y="0"/>
                </a:lnTo>
                <a:close/>
              </a:path>
              <a:path w="593725" h="76200">
                <a:moveTo>
                  <a:pt x="517483" y="31709"/>
                </a:moveTo>
                <a:lnTo>
                  <a:pt x="517313" y="44410"/>
                </a:lnTo>
                <a:lnTo>
                  <a:pt x="529971" y="44576"/>
                </a:lnTo>
                <a:lnTo>
                  <a:pt x="530225" y="31876"/>
                </a:lnTo>
                <a:lnTo>
                  <a:pt x="517483" y="31709"/>
                </a:lnTo>
                <a:close/>
              </a:path>
              <a:path w="593725" h="76200">
                <a:moveTo>
                  <a:pt x="253" y="24891"/>
                </a:moveTo>
                <a:lnTo>
                  <a:pt x="0" y="37591"/>
                </a:lnTo>
                <a:lnTo>
                  <a:pt x="517313" y="44410"/>
                </a:lnTo>
                <a:lnTo>
                  <a:pt x="517483" y="31709"/>
                </a:lnTo>
                <a:lnTo>
                  <a:pt x="253" y="24891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36352" y="2169032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651" y="0"/>
                </a:moveTo>
                <a:lnTo>
                  <a:pt x="517334" y="31754"/>
                </a:lnTo>
                <a:lnTo>
                  <a:pt x="530098" y="31876"/>
                </a:lnTo>
                <a:lnTo>
                  <a:pt x="529971" y="44576"/>
                </a:lnTo>
                <a:lnTo>
                  <a:pt x="517206" y="44576"/>
                </a:lnTo>
                <a:lnTo>
                  <a:pt x="516890" y="76200"/>
                </a:lnTo>
                <a:lnTo>
                  <a:pt x="581749" y="44576"/>
                </a:lnTo>
                <a:lnTo>
                  <a:pt x="529971" y="44576"/>
                </a:lnTo>
                <a:lnTo>
                  <a:pt x="582000" y="44454"/>
                </a:lnTo>
                <a:lnTo>
                  <a:pt x="593471" y="38862"/>
                </a:lnTo>
                <a:lnTo>
                  <a:pt x="517651" y="0"/>
                </a:lnTo>
                <a:close/>
              </a:path>
              <a:path w="593725" h="76200">
                <a:moveTo>
                  <a:pt x="517334" y="31754"/>
                </a:moveTo>
                <a:lnTo>
                  <a:pt x="517207" y="44454"/>
                </a:lnTo>
                <a:lnTo>
                  <a:pt x="529971" y="44576"/>
                </a:lnTo>
                <a:lnTo>
                  <a:pt x="530098" y="31876"/>
                </a:lnTo>
                <a:lnTo>
                  <a:pt x="517334" y="31754"/>
                </a:lnTo>
                <a:close/>
              </a:path>
              <a:path w="593725" h="76200">
                <a:moveTo>
                  <a:pt x="0" y="26796"/>
                </a:moveTo>
                <a:lnTo>
                  <a:pt x="0" y="39496"/>
                </a:lnTo>
                <a:lnTo>
                  <a:pt x="517207" y="44454"/>
                </a:lnTo>
                <a:lnTo>
                  <a:pt x="517334" y="31754"/>
                </a:lnTo>
                <a:lnTo>
                  <a:pt x="0" y="26796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36352" y="2481707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250" y="44398"/>
                </a:moveTo>
                <a:lnTo>
                  <a:pt x="517144" y="76200"/>
                </a:lnTo>
                <a:lnTo>
                  <a:pt x="581176" y="44450"/>
                </a:lnTo>
                <a:lnTo>
                  <a:pt x="529971" y="44450"/>
                </a:lnTo>
                <a:lnTo>
                  <a:pt x="517250" y="44398"/>
                </a:lnTo>
                <a:close/>
              </a:path>
              <a:path w="593725" h="76200">
                <a:moveTo>
                  <a:pt x="517292" y="31698"/>
                </a:moveTo>
                <a:lnTo>
                  <a:pt x="517250" y="44398"/>
                </a:lnTo>
                <a:lnTo>
                  <a:pt x="529971" y="44450"/>
                </a:lnTo>
                <a:lnTo>
                  <a:pt x="529971" y="31750"/>
                </a:lnTo>
                <a:lnTo>
                  <a:pt x="517292" y="31698"/>
                </a:lnTo>
                <a:close/>
              </a:path>
              <a:path w="593725" h="76200">
                <a:moveTo>
                  <a:pt x="517398" y="0"/>
                </a:moveTo>
                <a:lnTo>
                  <a:pt x="517292" y="31698"/>
                </a:lnTo>
                <a:lnTo>
                  <a:pt x="529971" y="31750"/>
                </a:lnTo>
                <a:lnTo>
                  <a:pt x="529971" y="44450"/>
                </a:lnTo>
                <a:lnTo>
                  <a:pt x="581176" y="44450"/>
                </a:lnTo>
                <a:lnTo>
                  <a:pt x="593471" y="38353"/>
                </a:lnTo>
                <a:lnTo>
                  <a:pt x="517398" y="0"/>
                </a:lnTo>
                <a:close/>
              </a:path>
              <a:path w="593725" h="76200">
                <a:moveTo>
                  <a:pt x="0" y="29590"/>
                </a:moveTo>
                <a:lnTo>
                  <a:pt x="0" y="42290"/>
                </a:lnTo>
                <a:lnTo>
                  <a:pt x="517250" y="44398"/>
                </a:lnTo>
                <a:lnTo>
                  <a:pt x="517292" y="31698"/>
                </a:lnTo>
                <a:lnTo>
                  <a:pt x="0" y="2959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35843" y="2777998"/>
            <a:ext cx="594360" cy="89535"/>
          </a:xfrm>
          <a:custGeom>
            <a:avLst/>
            <a:gdLst/>
            <a:ahLst/>
            <a:cxnLst/>
            <a:rect l="l" t="t" r="r" b="b"/>
            <a:pathLst>
              <a:path w="594359" h="89535">
                <a:moveTo>
                  <a:pt x="517477" y="57444"/>
                </a:moveTo>
                <a:lnTo>
                  <a:pt x="514730" y="89026"/>
                </a:lnTo>
                <a:lnTo>
                  <a:pt x="591733" y="58547"/>
                </a:lnTo>
                <a:lnTo>
                  <a:pt x="530225" y="58547"/>
                </a:lnTo>
                <a:lnTo>
                  <a:pt x="517477" y="57444"/>
                </a:lnTo>
                <a:close/>
              </a:path>
              <a:path w="594359" h="89535">
                <a:moveTo>
                  <a:pt x="518580" y="44752"/>
                </a:moveTo>
                <a:lnTo>
                  <a:pt x="517477" y="57444"/>
                </a:lnTo>
                <a:lnTo>
                  <a:pt x="530225" y="58547"/>
                </a:lnTo>
                <a:lnTo>
                  <a:pt x="531240" y="45847"/>
                </a:lnTo>
                <a:lnTo>
                  <a:pt x="518580" y="44752"/>
                </a:lnTo>
                <a:close/>
              </a:path>
              <a:path w="594359" h="89535">
                <a:moveTo>
                  <a:pt x="521334" y="13080"/>
                </a:moveTo>
                <a:lnTo>
                  <a:pt x="518580" y="44752"/>
                </a:lnTo>
                <a:lnTo>
                  <a:pt x="531240" y="45847"/>
                </a:lnTo>
                <a:lnTo>
                  <a:pt x="530225" y="58547"/>
                </a:lnTo>
                <a:lnTo>
                  <a:pt x="591733" y="58547"/>
                </a:lnTo>
                <a:lnTo>
                  <a:pt x="593978" y="57657"/>
                </a:lnTo>
                <a:lnTo>
                  <a:pt x="521334" y="13080"/>
                </a:lnTo>
                <a:close/>
              </a:path>
              <a:path w="594359" h="89535">
                <a:moveTo>
                  <a:pt x="1015" y="0"/>
                </a:moveTo>
                <a:lnTo>
                  <a:pt x="0" y="12700"/>
                </a:lnTo>
                <a:lnTo>
                  <a:pt x="517477" y="57444"/>
                </a:lnTo>
                <a:lnTo>
                  <a:pt x="518580" y="44752"/>
                </a:lnTo>
                <a:lnTo>
                  <a:pt x="10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06653"/>
            <a:ext cx="8573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Increase the stride (good</a:t>
            </a:r>
            <a:r>
              <a:rPr sz="3200" b="1" spc="35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9B2C1F"/>
                </a:solidFill>
                <a:latin typeface="Courier New"/>
                <a:cs typeface="Courier New"/>
              </a:rPr>
              <a:t>solution)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321200"/>
            <a:ext cx="8675370" cy="1557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5" dirty="0">
                <a:latin typeface="Calibri"/>
                <a:cs typeface="Calibri"/>
              </a:rPr>
              <a:t>stride?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0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conflict?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1 </a:t>
            </a:r>
            <a:r>
              <a:rPr sz="2800" spc="-30" dirty="0">
                <a:solidFill>
                  <a:srgbClr val="9B2C1F"/>
                </a:solidFill>
                <a:latin typeface="Calibri"/>
                <a:cs typeface="Calibri"/>
              </a:rPr>
              <a:t>way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(no</a:t>
            </a:r>
            <a:r>
              <a:rPr sz="2800" spc="8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conflict)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3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5" dirty="0">
                <a:latin typeface="Calibri"/>
                <a:cs typeface="Calibri"/>
              </a:rPr>
              <a:t>much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is </a:t>
            </a:r>
            <a:r>
              <a:rPr sz="2800" spc="-15" dirty="0">
                <a:latin typeface="Calibri"/>
                <a:cs typeface="Calibri"/>
              </a:rPr>
              <a:t>required?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B2C1F"/>
                </a:solidFill>
                <a:latin typeface="Courier New"/>
                <a:cs typeface="Courier New"/>
              </a:rPr>
              <a:t>BLOCK_SIZE+1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083563"/>
            <a:ext cx="8229600" cy="175450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  <a:tabLst>
                <a:tab pos="158750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800" spc="-10" dirty="0">
                <a:latin typeface="Courier New"/>
                <a:cs typeface="Courier New"/>
              </a:rPr>
              <a:t>shared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s_data[BLOCK_SIZE+1];</a:t>
            </a:r>
            <a:endParaRPr sz="1800">
              <a:latin typeface="Courier New"/>
              <a:cs typeface="Courier New"/>
            </a:endParaRPr>
          </a:p>
          <a:p>
            <a:pPr marL="91440" marR="621665">
              <a:lnSpc>
                <a:spcPct val="200000"/>
              </a:lnSpc>
            </a:pP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//load or calculate some_thread_value  </a:t>
            </a:r>
            <a:r>
              <a:rPr sz="1800" spc="-10" dirty="0">
                <a:latin typeface="Courier New"/>
                <a:cs typeface="Courier New"/>
              </a:rPr>
              <a:t>s_data[</a:t>
            </a:r>
            <a:r>
              <a:rPr sz="1800" b="1" spc="-10" dirty="0">
                <a:latin typeface="Courier New"/>
                <a:cs typeface="Courier New"/>
              </a:rPr>
              <a:t>CONFLICT_FREE</a:t>
            </a:r>
            <a:r>
              <a:rPr sz="1800" spc="-10" dirty="0">
                <a:latin typeface="Courier New"/>
                <a:cs typeface="Courier New"/>
              </a:rPr>
              <a:t>(threadIdx.x)]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some_thread_value;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800" spc="-10" dirty="0">
                <a:latin typeface="Courier New"/>
                <a:cs typeface="Courier New"/>
              </a:rPr>
              <a:t>syncthreads();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30711" y="49987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30711" y="49987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51768" y="4688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0711" y="816863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0711" y="816863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51768" y="78460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30711" y="113233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0711" y="1132332"/>
            <a:ext cx="780415" cy="266700"/>
          </a:xfrm>
          <a:custGeom>
            <a:avLst/>
            <a:gdLst/>
            <a:ahLst/>
            <a:cxnLst/>
            <a:rect l="l" t="t" r="r" b="b"/>
            <a:pathLst>
              <a:path w="780415" h="266700">
                <a:moveTo>
                  <a:pt x="0" y="266700"/>
                </a:moveTo>
                <a:lnTo>
                  <a:pt x="780288" y="266700"/>
                </a:lnTo>
                <a:lnTo>
                  <a:pt x="780288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51768" y="109976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024616" y="1441703"/>
          <a:ext cx="79883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415"/>
              </a:tblGrid>
              <a:tr h="290322">
                <a:tc>
                  <a:txBody>
                    <a:bodyPr/>
                    <a:lstStyle/>
                    <a:p>
                      <a:pPr marL="2540" algn="ctr">
                        <a:lnSpc>
                          <a:spcPts val="20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1318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175" algn="ctr">
                        <a:lnSpc>
                          <a:spcPts val="2145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1030711" y="2702051"/>
            <a:ext cx="780415" cy="266700"/>
          </a:xfrm>
          <a:prstGeom prst="rect">
            <a:avLst/>
          </a:prstGeom>
          <a:solidFill>
            <a:srgbClr val="D24717"/>
          </a:solidFill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2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30711" y="3334511"/>
            <a:ext cx="780415" cy="266700"/>
          </a:xfrm>
          <a:prstGeom prst="rect">
            <a:avLst/>
          </a:prstGeom>
          <a:solidFill>
            <a:srgbClr val="D24717"/>
          </a:solidFill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2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77396" y="173863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28907" y="2975864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43845" y="112648"/>
            <a:ext cx="67691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ead  0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ts val="2130"/>
              </a:lnSpc>
              <a:spcBef>
                <a:spcPts val="33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86161" y="325081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200" y="3278123"/>
            <a:ext cx="8618220" cy="64643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latin typeface="Courier New"/>
                <a:cs typeface="Courier New"/>
              </a:rPr>
              <a:t>#define CHAR_MULTIPLIER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#define </a:t>
            </a:r>
            <a:r>
              <a:rPr sz="1800" b="1" spc="-10" dirty="0">
                <a:latin typeface="Courier New"/>
                <a:cs typeface="Courier New"/>
              </a:rPr>
              <a:t>CONFLICT_FREE</a:t>
            </a:r>
            <a:r>
              <a:rPr sz="1800" spc="-10" dirty="0">
                <a:latin typeface="Courier New"/>
                <a:cs typeface="Courier New"/>
              </a:rPr>
              <a:t>(x) (x*CHAR_MULTIPLIER </a:t>
            </a:r>
            <a:r>
              <a:rPr sz="1800" dirty="0">
                <a:latin typeface="Courier New"/>
                <a:cs typeface="Courier New"/>
              </a:rPr>
              <a:t>%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(BLOCK_SIZE+1))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1791" y="2881376"/>
            <a:ext cx="61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whe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36225" y="595376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778" y="0"/>
                </a:moveTo>
                <a:lnTo>
                  <a:pt x="517461" y="31739"/>
                </a:lnTo>
                <a:lnTo>
                  <a:pt x="530225" y="31876"/>
                </a:lnTo>
                <a:lnTo>
                  <a:pt x="530098" y="44576"/>
                </a:lnTo>
                <a:lnTo>
                  <a:pt x="517333" y="44576"/>
                </a:lnTo>
                <a:lnTo>
                  <a:pt x="517017" y="76200"/>
                </a:lnTo>
                <a:lnTo>
                  <a:pt x="582097" y="44576"/>
                </a:lnTo>
                <a:lnTo>
                  <a:pt x="530098" y="44576"/>
                </a:lnTo>
                <a:lnTo>
                  <a:pt x="517334" y="44439"/>
                </a:lnTo>
                <a:lnTo>
                  <a:pt x="582380" y="44439"/>
                </a:lnTo>
                <a:lnTo>
                  <a:pt x="593598" y="38988"/>
                </a:lnTo>
                <a:lnTo>
                  <a:pt x="517778" y="0"/>
                </a:lnTo>
                <a:close/>
              </a:path>
              <a:path w="593725" h="76200">
                <a:moveTo>
                  <a:pt x="517461" y="31739"/>
                </a:moveTo>
                <a:lnTo>
                  <a:pt x="517334" y="44439"/>
                </a:lnTo>
                <a:lnTo>
                  <a:pt x="530098" y="44576"/>
                </a:lnTo>
                <a:lnTo>
                  <a:pt x="530225" y="31876"/>
                </a:lnTo>
                <a:lnTo>
                  <a:pt x="517461" y="31739"/>
                </a:lnTo>
                <a:close/>
              </a:path>
              <a:path w="593725" h="76200">
                <a:moveTo>
                  <a:pt x="253" y="26162"/>
                </a:moveTo>
                <a:lnTo>
                  <a:pt x="0" y="38862"/>
                </a:lnTo>
                <a:lnTo>
                  <a:pt x="517334" y="44439"/>
                </a:lnTo>
                <a:lnTo>
                  <a:pt x="517461" y="31739"/>
                </a:lnTo>
                <a:lnTo>
                  <a:pt x="253" y="2616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36225" y="910716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1" y="31829"/>
                </a:lnTo>
                <a:lnTo>
                  <a:pt x="530225" y="32004"/>
                </a:lnTo>
                <a:lnTo>
                  <a:pt x="529971" y="44704"/>
                </a:lnTo>
                <a:lnTo>
                  <a:pt x="517309" y="44704"/>
                </a:lnTo>
                <a:lnTo>
                  <a:pt x="516890" y="76200"/>
                </a:lnTo>
                <a:lnTo>
                  <a:pt x="582263" y="44704"/>
                </a:lnTo>
                <a:lnTo>
                  <a:pt x="529971" y="44704"/>
                </a:lnTo>
                <a:lnTo>
                  <a:pt x="517312" y="44531"/>
                </a:lnTo>
                <a:lnTo>
                  <a:pt x="582622" y="44531"/>
                </a:lnTo>
                <a:lnTo>
                  <a:pt x="593598" y="39243"/>
                </a:lnTo>
                <a:lnTo>
                  <a:pt x="517905" y="0"/>
                </a:lnTo>
                <a:close/>
              </a:path>
              <a:path w="593725" h="76200">
                <a:moveTo>
                  <a:pt x="517481" y="31829"/>
                </a:moveTo>
                <a:lnTo>
                  <a:pt x="517312" y="44531"/>
                </a:lnTo>
                <a:lnTo>
                  <a:pt x="529971" y="44704"/>
                </a:lnTo>
                <a:lnTo>
                  <a:pt x="530225" y="32004"/>
                </a:lnTo>
                <a:lnTo>
                  <a:pt x="517481" y="31829"/>
                </a:lnTo>
                <a:close/>
              </a:path>
              <a:path w="593725" h="76200">
                <a:moveTo>
                  <a:pt x="253" y="24765"/>
                </a:moveTo>
                <a:lnTo>
                  <a:pt x="0" y="37465"/>
                </a:lnTo>
                <a:lnTo>
                  <a:pt x="517312" y="44531"/>
                </a:lnTo>
                <a:lnTo>
                  <a:pt x="517481" y="31829"/>
                </a:lnTo>
                <a:lnTo>
                  <a:pt x="253" y="24765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36225" y="1206372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1" y="31829"/>
                </a:lnTo>
                <a:lnTo>
                  <a:pt x="530225" y="32003"/>
                </a:lnTo>
                <a:lnTo>
                  <a:pt x="529971" y="44703"/>
                </a:lnTo>
                <a:lnTo>
                  <a:pt x="517309" y="44703"/>
                </a:lnTo>
                <a:lnTo>
                  <a:pt x="516890" y="76200"/>
                </a:lnTo>
                <a:lnTo>
                  <a:pt x="582263" y="44703"/>
                </a:lnTo>
                <a:lnTo>
                  <a:pt x="529971" y="44703"/>
                </a:lnTo>
                <a:lnTo>
                  <a:pt x="517312" y="44531"/>
                </a:lnTo>
                <a:lnTo>
                  <a:pt x="582622" y="44531"/>
                </a:lnTo>
                <a:lnTo>
                  <a:pt x="593598" y="39242"/>
                </a:lnTo>
                <a:lnTo>
                  <a:pt x="517905" y="0"/>
                </a:lnTo>
                <a:close/>
              </a:path>
              <a:path w="593725" h="76200">
                <a:moveTo>
                  <a:pt x="517481" y="31829"/>
                </a:moveTo>
                <a:lnTo>
                  <a:pt x="517312" y="44531"/>
                </a:lnTo>
                <a:lnTo>
                  <a:pt x="529971" y="44703"/>
                </a:lnTo>
                <a:lnTo>
                  <a:pt x="530225" y="32003"/>
                </a:lnTo>
                <a:lnTo>
                  <a:pt x="517481" y="31829"/>
                </a:lnTo>
                <a:close/>
              </a:path>
              <a:path w="593725" h="76200">
                <a:moveTo>
                  <a:pt x="253" y="24764"/>
                </a:moveTo>
                <a:lnTo>
                  <a:pt x="0" y="37464"/>
                </a:lnTo>
                <a:lnTo>
                  <a:pt x="517312" y="44531"/>
                </a:lnTo>
                <a:lnTo>
                  <a:pt x="517481" y="31829"/>
                </a:lnTo>
                <a:lnTo>
                  <a:pt x="253" y="24764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36225" y="1523364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1" y="31829"/>
                </a:lnTo>
                <a:lnTo>
                  <a:pt x="530225" y="32004"/>
                </a:lnTo>
                <a:lnTo>
                  <a:pt x="529971" y="44704"/>
                </a:lnTo>
                <a:lnTo>
                  <a:pt x="517309" y="44704"/>
                </a:lnTo>
                <a:lnTo>
                  <a:pt x="516890" y="76200"/>
                </a:lnTo>
                <a:lnTo>
                  <a:pt x="582263" y="44704"/>
                </a:lnTo>
                <a:lnTo>
                  <a:pt x="529971" y="44704"/>
                </a:lnTo>
                <a:lnTo>
                  <a:pt x="517312" y="44531"/>
                </a:lnTo>
                <a:lnTo>
                  <a:pt x="582622" y="44531"/>
                </a:lnTo>
                <a:lnTo>
                  <a:pt x="593598" y="39243"/>
                </a:lnTo>
                <a:lnTo>
                  <a:pt x="517905" y="0"/>
                </a:lnTo>
                <a:close/>
              </a:path>
              <a:path w="593725" h="76200">
                <a:moveTo>
                  <a:pt x="517481" y="31829"/>
                </a:moveTo>
                <a:lnTo>
                  <a:pt x="517312" y="44531"/>
                </a:lnTo>
                <a:lnTo>
                  <a:pt x="529971" y="44704"/>
                </a:lnTo>
                <a:lnTo>
                  <a:pt x="530225" y="32004"/>
                </a:lnTo>
                <a:lnTo>
                  <a:pt x="517481" y="31829"/>
                </a:lnTo>
                <a:close/>
              </a:path>
              <a:path w="593725" h="76200">
                <a:moveTo>
                  <a:pt x="253" y="24764"/>
                </a:moveTo>
                <a:lnTo>
                  <a:pt x="0" y="37464"/>
                </a:lnTo>
                <a:lnTo>
                  <a:pt x="517312" y="44531"/>
                </a:lnTo>
                <a:lnTo>
                  <a:pt x="517481" y="31829"/>
                </a:lnTo>
                <a:lnTo>
                  <a:pt x="253" y="24764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36225" y="1837308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1" y="31829"/>
                </a:lnTo>
                <a:lnTo>
                  <a:pt x="530225" y="32003"/>
                </a:lnTo>
                <a:lnTo>
                  <a:pt x="529971" y="44703"/>
                </a:lnTo>
                <a:lnTo>
                  <a:pt x="517309" y="44703"/>
                </a:lnTo>
                <a:lnTo>
                  <a:pt x="516890" y="76200"/>
                </a:lnTo>
                <a:lnTo>
                  <a:pt x="582263" y="44703"/>
                </a:lnTo>
                <a:lnTo>
                  <a:pt x="529971" y="44703"/>
                </a:lnTo>
                <a:lnTo>
                  <a:pt x="517312" y="44531"/>
                </a:lnTo>
                <a:lnTo>
                  <a:pt x="582622" y="44531"/>
                </a:lnTo>
                <a:lnTo>
                  <a:pt x="593598" y="39242"/>
                </a:lnTo>
                <a:lnTo>
                  <a:pt x="517905" y="0"/>
                </a:lnTo>
                <a:close/>
              </a:path>
              <a:path w="593725" h="76200">
                <a:moveTo>
                  <a:pt x="517481" y="31829"/>
                </a:moveTo>
                <a:lnTo>
                  <a:pt x="517312" y="44531"/>
                </a:lnTo>
                <a:lnTo>
                  <a:pt x="529971" y="44703"/>
                </a:lnTo>
                <a:lnTo>
                  <a:pt x="530225" y="32003"/>
                </a:lnTo>
                <a:lnTo>
                  <a:pt x="517481" y="31829"/>
                </a:lnTo>
                <a:close/>
              </a:path>
              <a:path w="593725" h="76200">
                <a:moveTo>
                  <a:pt x="253" y="24764"/>
                </a:moveTo>
                <a:lnTo>
                  <a:pt x="0" y="37464"/>
                </a:lnTo>
                <a:lnTo>
                  <a:pt x="517312" y="44531"/>
                </a:lnTo>
                <a:lnTo>
                  <a:pt x="517481" y="31829"/>
                </a:lnTo>
                <a:lnTo>
                  <a:pt x="253" y="24764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36225" y="2142108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1" y="31829"/>
                </a:lnTo>
                <a:lnTo>
                  <a:pt x="530225" y="32003"/>
                </a:lnTo>
                <a:lnTo>
                  <a:pt x="529971" y="44703"/>
                </a:lnTo>
                <a:lnTo>
                  <a:pt x="517309" y="44703"/>
                </a:lnTo>
                <a:lnTo>
                  <a:pt x="516890" y="76200"/>
                </a:lnTo>
                <a:lnTo>
                  <a:pt x="582263" y="44703"/>
                </a:lnTo>
                <a:lnTo>
                  <a:pt x="529971" y="44703"/>
                </a:lnTo>
                <a:lnTo>
                  <a:pt x="517312" y="44531"/>
                </a:lnTo>
                <a:lnTo>
                  <a:pt x="582622" y="44531"/>
                </a:lnTo>
                <a:lnTo>
                  <a:pt x="593598" y="39242"/>
                </a:lnTo>
                <a:lnTo>
                  <a:pt x="517905" y="0"/>
                </a:lnTo>
                <a:close/>
              </a:path>
              <a:path w="593725" h="76200">
                <a:moveTo>
                  <a:pt x="517481" y="31829"/>
                </a:moveTo>
                <a:lnTo>
                  <a:pt x="517312" y="44531"/>
                </a:lnTo>
                <a:lnTo>
                  <a:pt x="529971" y="44703"/>
                </a:lnTo>
                <a:lnTo>
                  <a:pt x="530225" y="32003"/>
                </a:lnTo>
                <a:lnTo>
                  <a:pt x="517481" y="31829"/>
                </a:lnTo>
                <a:close/>
              </a:path>
              <a:path w="593725" h="76200">
                <a:moveTo>
                  <a:pt x="253" y="24764"/>
                </a:moveTo>
                <a:lnTo>
                  <a:pt x="0" y="37464"/>
                </a:lnTo>
                <a:lnTo>
                  <a:pt x="517312" y="44531"/>
                </a:lnTo>
                <a:lnTo>
                  <a:pt x="517481" y="31829"/>
                </a:lnTo>
                <a:lnTo>
                  <a:pt x="253" y="24764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36225" y="2474341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1" y="31829"/>
                </a:lnTo>
                <a:lnTo>
                  <a:pt x="530225" y="32004"/>
                </a:lnTo>
                <a:lnTo>
                  <a:pt x="529971" y="44704"/>
                </a:lnTo>
                <a:lnTo>
                  <a:pt x="517309" y="44704"/>
                </a:lnTo>
                <a:lnTo>
                  <a:pt x="516890" y="76200"/>
                </a:lnTo>
                <a:lnTo>
                  <a:pt x="582263" y="44704"/>
                </a:lnTo>
                <a:lnTo>
                  <a:pt x="529971" y="44704"/>
                </a:lnTo>
                <a:lnTo>
                  <a:pt x="517312" y="44531"/>
                </a:lnTo>
                <a:lnTo>
                  <a:pt x="582622" y="44531"/>
                </a:lnTo>
                <a:lnTo>
                  <a:pt x="593598" y="39243"/>
                </a:lnTo>
                <a:lnTo>
                  <a:pt x="517905" y="0"/>
                </a:lnTo>
                <a:close/>
              </a:path>
              <a:path w="593725" h="76200">
                <a:moveTo>
                  <a:pt x="517481" y="31829"/>
                </a:moveTo>
                <a:lnTo>
                  <a:pt x="517312" y="44531"/>
                </a:lnTo>
                <a:lnTo>
                  <a:pt x="529971" y="44704"/>
                </a:lnTo>
                <a:lnTo>
                  <a:pt x="530225" y="32004"/>
                </a:lnTo>
                <a:lnTo>
                  <a:pt x="517481" y="31829"/>
                </a:lnTo>
                <a:close/>
              </a:path>
              <a:path w="593725" h="76200">
                <a:moveTo>
                  <a:pt x="253" y="24764"/>
                </a:moveTo>
                <a:lnTo>
                  <a:pt x="0" y="37464"/>
                </a:lnTo>
                <a:lnTo>
                  <a:pt x="517312" y="44531"/>
                </a:lnTo>
                <a:lnTo>
                  <a:pt x="517481" y="31829"/>
                </a:lnTo>
                <a:lnTo>
                  <a:pt x="253" y="24764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36225" y="2750185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1" y="31829"/>
                </a:lnTo>
                <a:lnTo>
                  <a:pt x="530225" y="32003"/>
                </a:lnTo>
                <a:lnTo>
                  <a:pt x="529971" y="44703"/>
                </a:lnTo>
                <a:lnTo>
                  <a:pt x="517309" y="44703"/>
                </a:lnTo>
                <a:lnTo>
                  <a:pt x="516890" y="76200"/>
                </a:lnTo>
                <a:lnTo>
                  <a:pt x="582263" y="44703"/>
                </a:lnTo>
                <a:lnTo>
                  <a:pt x="529971" y="44703"/>
                </a:lnTo>
                <a:lnTo>
                  <a:pt x="517312" y="44531"/>
                </a:lnTo>
                <a:lnTo>
                  <a:pt x="582622" y="44531"/>
                </a:lnTo>
                <a:lnTo>
                  <a:pt x="593598" y="39242"/>
                </a:lnTo>
                <a:lnTo>
                  <a:pt x="517905" y="0"/>
                </a:lnTo>
                <a:close/>
              </a:path>
              <a:path w="593725" h="76200">
                <a:moveTo>
                  <a:pt x="517481" y="31829"/>
                </a:moveTo>
                <a:lnTo>
                  <a:pt x="517312" y="44531"/>
                </a:lnTo>
                <a:lnTo>
                  <a:pt x="529971" y="44703"/>
                </a:lnTo>
                <a:lnTo>
                  <a:pt x="530225" y="32003"/>
                </a:lnTo>
                <a:lnTo>
                  <a:pt x="517481" y="31829"/>
                </a:lnTo>
                <a:close/>
              </a:path>
              <a:path w="593725" h="76200">
                <a:moveTo>
                  <a:pt x="253" y="24764"/>
                </a:moveTo>
                <a:lnTo>
                  <a:pt x="0" y="37464"/>
                </a:lnTo>
                <a:lnTo>
                  <a:pt x="517312" y="44531"/>
                </a:lnTo>
                <a:lnTo>
                  <a:pt x="517481" y="31829"/>
                </a:lnTo>
                <a:lnTo>
                  <a:pt x="253" y="24764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36225" y="3387216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905" y="0"/>
                </a:moveTo>
                <a:lnTo>
                  <a:pt x="517481" y="31829"/>
                </a:lnTo>
                <a:lnTo>
                  <a:pt x="530225" y="32004"/>
                </a:lnTo>
                <a:lnTo>
                  <a:pt x="529971" y="44704"/>
                </a:lnTo>
                <a:lnTo>
                  <a:pt x="517309" y="44704"/>
                </a:lnTo>
                <a:lnTo>
                  <a:pt x="516890" y="76200"/>
                </a:lnTo>
                <a:lnTo>
                  <a:pt x="582263" y="44704"/>
                </a:lnTo>
                <a:lnTo>
                  <a:pt x="529971" y="44704"/>
                </a:lnTo>
                <a:lnTo>
                  <a:pt x="517312" y="44531"/>
                </a:lnTo>
                <a:lnTo>
                  <a:pt x="582622" y="44531"/>
                </a:lnTo>
                <a:lnTo>
                  <a:pt x="593598" y="39243"/>
                </a:lnTo>
                <a:lnTo>
                  <a:pt x="517905" y="0"/>
                </a:lnTo>
                <a:close/>
              </a:path>
              <a:path w="593725" h="76200">
                <a:moveTo>
                  <a:pt x="517481" y="31829"/>
                </a:moveTo>
                <a:lnTo>
                  <a:pt x="517312" y="44531"/>
                </a:lnTo>
                <a:lnTo>
                  <a:pt x="529971" y="44704"/>
                </a:lnTo>
                <a:lnTo>
                  <a:pt x="530225" y="32004"/>
                </a:lnTo>
                <a:lnTo>
                  <a:pt x="517481" y="31829"/>
                </a:lnTo>
                <a:close/>
              </a:path>
              <a:path w="593725" h="76200">
                <a:moveTo>
                  <a:pt x="253" y="24765"/>
                </a:moveTo>
                <a:lnTo>
                  <a:pt x="0" y="37465"/>
                </a:lnTo>
                <a:lnTo>
                  <a:pt x="517312" y="44531"/>
                </a:lnTo>
                <a:lnTo>
                  <a:pt x="517481" y="31829"/>
                </a:lnTo>
                <a:lnTo>
                  <a:pt x="253" y="24765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4647" y="751712"/>
          <a:ext cx="523367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465"/>
                <a:gridCol w="295909"/>
                <a:gridCol w="503555"/>
                <a:gridCol w="799465"/>
                <a:gridCol w="1715770"/>
                <a:gridCol w="1099185"/>
              </a:tblGrid>
              <a:tr h="249936">
                <a:tc gridSpan="2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stride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6">
                <a:tc gridSpan="2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multipier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809">
                <a:tc gridSpan="2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block_size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128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8689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809">
                <a:tc gridSpan="3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threadIdx.x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adjusted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index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bank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5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20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808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24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28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5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36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40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935">
                <a:tc>
                  <a:txBody>
                    <a:bodyPr/>
                    <a:lstStyle/>
                    <a:p>
                      <a:pPr marR="6350" algn="r">
                        <a:lnSpc>
                          <a:spcPts val="1800"/>
                        </a:lnSpc>
                        <a:spcBef>
                          <a:spcPts val="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800"/>
                        </a:lnSpc>
                        <a:spcBef>
                          <a:spcPts val="70"/>
                        </a:spcBef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121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800"/>
                        </a:lnSpc>
                        <a:spcBef>
                          <a:spcPts val="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49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77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0" marR="5715" indent="-641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Ban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  Used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6350" algn="r">
                        <a:lnSpc>
                          <a:spcPts val="18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77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 marR="5715" indent="3321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x  C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fli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080" algn="r">
                        <a:lnSpc>
                          <a:spcPts val="180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86576" y="1041908"/>
            <a:ext cx="5509895" cy="96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66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=(tid*multiplier) </a:t>
            </a:r>
            <a:r>
              <a:rPr sz="1800" b="1" dirty="0">
                <a:solidFill>
                  <a:srgbClr val="9B2C1F"/>
                </a:solidFill>
                <a:latin typeface="Courier New"/>
                <a:cs typeface="Courier New"/>
              </a:rPr>
              <a:t>%</a:t>
            </a:r>
            <a:r>
              <a:rPr sz="1800" b="1" spc="-8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(block_size+1)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=(index*stride) </a:t>
            </a:r>
            <a:r>
              <a:rPr sz="1800" b="1" dirty="0">
                <a:solidFill>
                  <a:srgbClr val="9B2C1F"/>
                </a:solidFill>
                <a:latin typeface="Courier New"/>
                <a:cs typeface="Courier New"/>
              </a:rPr>
              <a:t>%</a:t>
            </a:r>
            <a:r>
              <a:rPr sz="1800" b="1" spc="-2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B2C1F"/>
                </a:solidFill>
                <a:latin typeface="Courier New"/>
                <a:cs typeface="Courier New"/>
              </a:rPr>
              <a:t>32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99788" y="1275461"/>
            <a:ext cx="2627630" cy="494665"/>
          </a:xfrm>
          <a:custGeom>
            <a:avLst/>
            <a:gdLst/>
            <a:ahLst/>
            <a:cxnLst/>
            <a:rect l="l" t="t" r="r" b="b"/>
            <a:pathLst>
              <a:path w="2627629" h="494664">
                <a:moveTo>
                  <a:pt x="68452" y="419480"/>
                </a:moveTo>
                <a:lnTo>
                  <a:pt x="0" y="470280"/>
                </a:lnTo>
                <a:lnTo>
                  <a:pt x="81661" y="494538"/>
                </a:lnTo>
                <a:lnTo>
                  <a:pt x="76543" y="465454"/>
                </a:lnTo>
                <a:lnTo>
                  <a:pt x="63626" y="465454"/>
                </a:lnTo>
                <a:lnTo>
                  <a:pt x="61467" y="452881"/>
                </a:lnTo>
                <a:lnTo>
                  <a:pt x="73942" y="450678"/>
                </a:lnTo>
                <a:lnTo>
                  <a:pt x="68452" y="419480"/>
                </a:lnTo>
                <a:close/>
              </a:path>
              <a:path w="2627629" h="494664">
                <a:moveTo>
                  <a:pt x="73942" y="450678"/>
                </a:moveTo>
                <a:lnTo>
                  <a:pt x="61467" y="452881"/>
                </a:lnTo>
                <a:lnTo>
                  <a:pt x="63626" y="465454"/>
                </a:lnTo>
                <a:lnTo>
                  <a:pt x="76153" y="463241"/>
                </a:lnTo>
                <a:lnTo>
                  <a:pt x="73942" y="450678"/>
                </a:lnTo>
                <a:close/>
              </a:path>
              <a:path w="2627629" h="494664">
                <a:moveTo>
                  <a:pt x="76153" y="463241"/>
                </a:moveTo>
                <a:lnTo>
                  <a:pt x="63626" y="465454"/>
                </a:lnTo>
                <a:lnTo>
                  <a:pt x="76543" y="465454"/>
                </a:lnTo>
                <a:lnTo>
                  <a:pt x="76153" y="463241"/>
                </a:lnTo>
                <a:close/>
              </a:path>
              <a:path w="2627629" h="494664">
                <a:moveTo>
                  <a:pt x="2624836" y="0"/>
                </a:moveTo>
                <a:lnTo>
                  <a:pt x="73942" y="450678"/>
                </a:lnTo>
                <a:lnTo>
                  <a:pt x="76153" y="463241"/>
                </a:lnTo>
                <a:lnTo>
                  <a:pt x="2627121" y="12446"/>
                </a:lnTo>
                <a:lnTo>
                  <a:pt x="262483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3644" y="1850135"/>
            <a:ext cx="680085" cy="76200"/>
          </a:xfrm>
          <a:custGeom>
            <a:avLst/>
            <a:gdLst/>
            <a:ahLst/>
            <a:cxnLst/>
            <a:rect l="l" t="t" r="r" b="b"/>
            <a:pathLst>
              <a:path w="6800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8008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80085" h="76200">
                <a:moveTo>
                  <a:pt x="679957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9957" y="44450"/>
                </a:lnTo>
                <a:lnTo>
                  <a:pt x="679957" y="3175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2380" y="125095"/>
            <a:ext cx="85737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Increase the stride (good</a:t>
            </a:r>
            <a:r>
              <a:rPr spc="35" dirty="0"/>
              <a:t> </a:t>
            </a:r>
            <a:r>
              <a:rPr spc="-5" dirty="0"/>
              <a:t>solution)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86576" y="3441649"/>
            <a:ext cx="5104765" cy="17310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998219" indent="-228600">
              <a:lnSpc>
                <a:spcPts val="3050"/>
              </a:lnSpc>
              <a:spcBef>
                <a:spcPts val="45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ourier New"/>
                <a:cs typeface="Courier New"/>
              </a:rPr>
              <a:t>BLOCK_SIZE+1</a:t>
            </a:r>
            <a:r>
              <a:rPr sz="2800" spc="-11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unique  indices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ts val="3175"/>
              </a:lnSpc>
              <a:spcBef>
                <a:spcPts val="62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Much </a:t>
            </a: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75"/>
              </a:lnSpc>
            </a:pPr>
            <a:r>
              <a:rPr sz="2800" spc="-5" dirty="0">
                <a:latin typeface="Courier New"/>
                <a:cs typeface="Courier New"/>
              </a:rPr>
              <a:t>BLOCK_SIZE*4 </a:t>
            </a:r>
            <a:r>
              <a:rPr sz="2800" spc="-10" dirty="0">
                <a:latin typeface="Calibri"/>
                <a:cs typeface="Calibri"/>
              </a:rPr>
              <a:t>unique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indices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044981"/>
            <a:ext cx="747331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Bank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2D </a:t>
            </a: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Shared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Memory Bank</a:t>
            </a:r>
            <a:r>
              <a:rPr sz="2800" spc="6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Boundary </a:t>
            </a:r>
            <a:r>
              <a:rPr sz="2800" spc="-10" dirty="0">
                <a:latin typeface="Calibri"/>
                <a:cs typeface="Calibri"/>
              </a:rPr>
              <a:t>Conditions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Loading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Host-side Configurations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8649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Bank conflicts </a:t>
            </a:r>
            <a:r>
              <a:rPr dirty="0"/>
              <a:t>with </a:t>
            </a:r>
            <a:r>
              <a:rPr spc="-5" dirty="0"/>
              <a:t>2D</a:t>
            </a:r>
            <a:r>
              <a:rPr spc="-25" dirty="0"/>
              <a:t> </a:t>
            </a:r>
            <a:r>
              <a:rPr dirty="0"/>
              <a:t>tiles</a:t>
            </a:r>
          </a:p>
        </p:txBody>
      </p:sp>
      <p:sp>
        <p:nvSpPr>
          <p:cNvPr id="5" name="object 5"/>
          <p:cNvSpPr/>
          <p:nvPr/>
        </p:nvSpPr>
        <p:spPr>
          <a:xfrm>
            <a:off x="3720334" y="3823870"/>
            <a:ext cx="2341245" cy="2341245"/>
          </a:xfrm>
          <a:custGeom>
            <a:avLst/>
            <a:gdLst/>
            <a:ahLst/>
            <a:cxnLst/>
            <a:rect l="l" t="t" r="r" b="b"/>
            <a:pathLst>
              <a:path w="2341245" h="2341245">
                <a:moveTo>
                  <a:pt x="0" y="2340772"/>
                </a:moveTo>
                <a:lnTo>
                  <a:pt x="2340662" y="2340772"/>
                </a:lnTo>
                <a:lnTo>
                  <a:pt x="2340662" y="0"/>
                </a:lnTo>
                <a:lnTo>
                  <a:pt x="0" y="0"/>
                </a:lnTo>
                <a:lnTo>
                  <a:pt x="0" y="2340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7541" y="389393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0166" y="389393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9945" y="3893932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7541" y="4186487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0166" y="4186487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9945" y="4186487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7541" y="447912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0166" y="447912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9945" y="4479126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7541" y="477168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0166" y="477168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9945" y="4771681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7541" y="5064320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0166" y="5064320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9945" y="5064320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7541" y="535687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166" y="535687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9945" y="5356874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77541" y="564951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70166" y="564951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9945" y="5649514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8753" y="3499865"/>
            <a:ext cx="1805939" cy="258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Shared </a:t>
            </a:r>
            <a:r>
              <a:rPr sz="1600" spc="-5" dirty="0">
                <a:latin typeface="Calibri"/>
                <a:cs typeface="Calibri"/>
              </a:rPr>
              <a:t>Memory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Bank</a:t>
            </a:r>
            <a:endParaRPr sz="1600">
              <a:latin typeface="Calibri"/>
              <a:cs typeface="Calibri"/>
            </a:endParaRPr>
          </a:p>
          <a:p>
            <a:pPr marR="85090" algn="ctr">
              <a:lnSpc>
                <a:spcPct val="100000"/>
              </a:lnSpc>
              <a:spcBef>
                <a:spcPts val="1190"/>
              </a:spcBef>
              <a:tabLst>
                <a:tab pos="292100" algn="l"/>
                <a:tab pos="584835" algn="l"/>
                <a:tab pos="877569" algn="l"/>
                <a:tab pos="1170305" algn="l"/>
                <a:tab pos="1462405" algn="l"/>
              </a:tabLst>
            </a:pPr>
            <a:r>
              <a:rPr sz="750" dirty="0">
                <a:latin typeface="Courier New"/>
                <a:cs typeface="Courier New"/>
              </a:rPr>
              <a:t>0	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85090" algn="ctr">
              <a:lnSpc>
                <a:spcPct val="100000"/>
              </a:lnSpc>
              <a:spcBef>
                <a:spcPts val="480"/>
              </a:spcBef>
              <a:tabLst>
                <a:tab pos="292100" algn="l"/>
                <a:tab pos="584835" algn="l"/>
                <a:tab pos="877569" algn="l"/>
                <a:tab pos="1170305" algn="l"/>
                <a:tab pos="1462405" algn="l"/>
              </a:tabLst>
            </a:pPr>
            <a:r>
              <a:rPr sz="750" dirty="0">
                <a:latin typeface="Courier New"/>
                <a:cs typeface="Courier New"/>
              </a:rPr>
              <a:t>0	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85090" algn="ctr">
              <a:lnSpc>
                <a:spcPct val="100000"/>
              </a:lnSpc>
              <a:spcBef>
                <a:spcPts val="484"/>
              </a:spcBef>
              <a:tabLst>
                <a:tab pos="292100" algn="l"/>
                <a:tab pos="584835" algn="l"/>
                <a:tab pos="877569" algn="l"/>
                <a:tab pos="1170305" algn="l"/>
                <a:tab pos="1462405" algn="l"/>
              </a:tabLst>
            </a:pPr>
            <a:r>
              <a:rPr sz="750" dirty="0">
                <a:latin typeface="Courier New"/>
                <a:cs typeface="Courier New"/>
              </a:rPr>
              <a:t>0	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85090" algn="ctr">
              <a:lnSpc>
                <a:spcPct val="100000"/>
              </a:lnSpc>
              <a:spcBef>
                <a:spcPts val="484"/>
              </a:spcBef>
              <a:tabLst>
                <a:tab pos="292100" algn="l"/>
                <a:tab pos="584835" algn="l"/>
                <a:tab pos="877569" algn="l"/>
                <a:tab pos="1170305" algn="l"/>
                <a:tab pos="1462405" algn="l"/>
              </a:tabLst>
            </a:pPr>
            <a:r>
              <a:rPr sz="750" dirty="0">
                <a:latin typeface="Courier New"/>
                <a:cs typeface="Courier New"/>
              </a:rPr>
              <a:t>0	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85090" algn="ctr">
              <a:lnSpc>
                <a:spcPct val="100000"/>
              </a:lnSpc>
              <a:spcBef>
                <a:spcPts val="484"/>
              </a:spcBef>
              <a:tabLst>
                <a:tab pos="292100" algn="l"/>
                <a:tab pos="584835" algn="l"/>
                <a:tab pos="877569" algn="l"/>
                <a:tab pos="1170305" algn="l"/>
                <a:tab pos="1462405" algn="l"/>
              </a:tabLst>
            </a:pPr>
            <a:r>
              <a:rPr sz="750" dirty="0">
                <a:latin typeface="Courier New"/>
                <a:cs typeface="Courier New"/>
              </a:rPr>
              <a:t>0	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85090" algn="ctr">
              <a:lnSpc>
                <a:spcPct val="100000"/>
              </a:lnSpc>
              <a:spcBef>
                <a:spcPts val="480"/>
              </a:spcBef>
              <a:tabLst>
                <a:tab pos="292100" algn="l"/>
                <a:tab pos="584835" algn="l"/>
                <a:tab pos="877569" algn="l"/>
                <a:tab pos="1170305" algn="l"/>
                <a:tab pos="1462405" algn="l"/>
              </a:tabLst>
            </a:pPr>
            <a:r>
              <a:rPr sz="750" dirty="0">
                <a:latin typeface="Courier New"/>
                <a:cs typeface="Courier New"/>
              </a:rPr>
              <a:t>0	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85090" algn="ctr">
              <a:lnSpc>
                <a:spcPct val="100000"/>
              </a:lnSpc>
              <a:spcBef>
                <a:spcPts val="484"/>
              </a:spcBef>
              <a:tabLst>
                <a:tab pos="292100" algn="l"/>
                <a:tab pos="584835" algn="l"/>
                <a:tab pos="877569" algn="l"/>
                <a:tab pos="1170305" algn="l"/>
                <a:tab pos="1462405" algn="l"/>
              </a:tabLst>
            </a:pPr>
            <a:r>
              <a:rPr sz="750" dirty="0">
                <a:latin typeface="Courier New"/>
                <a:cs typeface="Courier New"/>
              </a:rPr>
              <a:t>0	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85090" algn="ctr">
              <a:lnSpc>
                <a:spcPct val="100000"/>
              </a:lnSpc>
              <a:spcBef>
                <a:spcPts val="484"/>
              </a:spcBef>
              <a:tabLst>
                <a:tab pos="292100" algn="l"/>
                <a:tab pos="584835" algn="l"/>
                <a:tab pos="877569" algn="l"/>
                <a:tab pos="1170305" algn="l"/>
                <a:tab pos="1462405" algn="l"/>
              </a:tabLst>
            </a:pPr>
            <a:r>
              <a:rPr sz="750" dirty="0">
                <a:latin typeface="Courier New"/>
                <a:cs typeface="Courier New"/>
              </a:rPr>
              <a:t>0	1	2	3	4	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7541" y="5942068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0166" y="5942068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9945" y="5942068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22086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14669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07252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99835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92460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85001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77541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0166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55332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17161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26681" y="3817562"/>
            <a:ext cx="2334895" cy="12700"/>
          </a:xfrm>
          <a:custGeom>
            <a:avLst/>
            <a:gdLst/>
            <a:ahLst/>
            <a:cxnLst/>
            <a:rect l="l" t="t" r="r" b="b"/>
            <a:pathLst>
              <a:path w="2334895" h="12700">
                <a:moveTo>
                  <a:pt x="0" y="12693"/>
                </a:moveTo>
                <a:lnTo>
                  <a:pt x="2334316" y="12693"/>
                </a:lnTo>
                <a:lnTo>
                  <a:pt x="2334316" y="0"/>
                </a:lnTo>
                <a:lnTo>
                  <a:pt x="0" y="0"/>
                </a:lnTo>
                <a:lnTo>
                  <a:pt x="0" y="1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64213" y="382069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0997" y="382073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57866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4213" y="411333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60997" y="411329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50407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43032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4213" y="440588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0997" y="440593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64213" y="469852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60997" y="469848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64213" y="499108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60997" y="499112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64213" y="528372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60997" y="528367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64213" y="557627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60997" y="557631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64213" y="58689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60997" y="58688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20334" y="3817562"/>
            <a:ext cx="0" cy="2347595"/>
          </a:xfrm>
          <a:custGeom>
            <a:avLst/>
            <a:gdLst/>
            <a:ahLst/>
            <a:cxnLst/>
            <a:rect l="l" t="t" r="r" b="b"/>
            <a:pathLst>
              <a:path h="2347595">
                <a:moveTo>
                  <a:pt x="0" y="0"/>
                </a:moveTo>
                <a:lnTo>
                  <a:pt x="0" y="234708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09744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02326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94909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87535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80075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72700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65241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26681" y="6151949"/>
            <a:ext cx="45085" cy="12700"/>
          </a:xfrm>
          <a:custGeom>
            <a:avLst/>
            <a:gdLst/>
            <a:ahLst/>
            <a:cxnLst/>
            <a:rect l="l" t="t" r="r" b="b"/>
            <a:pathLst>
              <a:path w="45085" h="12700">
                <a:moveTo>
                  <a:pt x="0" y="12694"/>
                </a:moveTo>
                <a:lnTo>
                  <a:pt x="44638" y="12694"/>
                </a:lnTo>
                <a:lnTo>
                  <a:pt x="44638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66731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19264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72008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24540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77284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29774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82518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35346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87837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40580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93155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45899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98389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51133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03708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036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42892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9563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48168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0091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5365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0618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5893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11507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64251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16741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6948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2222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74803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27547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2844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81184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3371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8646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38992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91694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4443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9701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4975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02331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5507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07565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6030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13053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6562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8304" y="3830214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640"/>
                </a:moveTo>
                <a:lnTo>
                  <a:pt x="12693" y="44640"/>
                </a:lnTo>
                <a:lnTo>
                  <a:pt x="12693" y="0"/>
                </a:lnTo>
                <a:lnTo>
                  <a:pt x="0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48304" y="3970314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48304" y="4122853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48304" y="4275562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48304" y="4428102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48304" y="4580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48304" y="4733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48304" y="488618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48304" y="5038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48304" y="5191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48304" y="534422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48304" y="5496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48304" y="5649478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48304" y="580201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48304" y="5954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48304" y="6107520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48304" y="389389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48304" y="40464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48304" y="4199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8304" y="435198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48304" y="45044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48304" y="4657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48304" y="4809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48304" y="4962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48304" y="51151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048304" y="5267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48304" y="5420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048304" y="5573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048304" y="57258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48304" y="587839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48304" y="6031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48304" y="3931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48304" y="40847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48304" y="423726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48304" y="4390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48304" y="45426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48304" y="46953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48304" y="4848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48304" y="5000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48304" y="51533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48304" y="53059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48304" y="5458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048304" y="5611184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48304" y="5763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048304" y="59166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048304" y="60692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64213" y="6161469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60997" y="6161469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40929" y="3830214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640"/>
                </a:moveTo>
                <a:lnTo>
                  <a:pt x="12693" y="44640"/>
                </a:lnTo>
                <a:lnTo>
                  <a:pt x="12693" y="0"/>
                </a:lnTo>
                <a:lnTo>
                  <a:pt x="0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340929" y="3970314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40929" y="4122853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40929" y="4275562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40929" y="4428102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40929" y="4580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40929" y="4733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40929" y="488618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40929" y="5038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40929" y="5191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40929" y="534422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340929" y="5496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340929" y="5649478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0929" y="580201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40929" y="5954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340929" y="6107520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340929" y="389389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340929" y="40464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40929" y="4199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340929" y="435198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40929" y="45044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340929" y="4657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340929" y="4809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40929" y="4962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40929" y="51151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40929" y="5267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40929" y="5420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40929" y="5573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40929" y="57258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40929" y="587839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40929" y="6031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40929" y="3931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40929" y="40847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40929" y="423726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40929" y="4390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40929" y="45426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40929" y="46953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40929" y="4848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40929" y="5000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40929" y="51533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40929" y="53059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40929" y="5458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40929" y="5611184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340929" y="5763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40929" y="59166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40929" y="60692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39817" y="3830214"/>
            <a:ext cx="0" cy="2334895"/>
          </a:xfrm>
          <a:custGeom>
            <a:avLst/>
            <a:gdLst/>
            <a:ahLst/>
            <a:cxnLst/>
            <a:rect l="l" t="t" r="r" b="b"/>
            <a:pathLst>
              <a:path h="2334895">
                <a:moveTo>
                  <a:pt x="0" y="0"/>
                </a:moveTo>
                <a:lnTo>
                  <a:pt x="0" y="2334428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17161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717161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009744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009744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302326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302326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594909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594867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87535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87492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180075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180117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472700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472658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765241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765283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26681" y="6444546"/>
            <a:ext cx="45085" cy="12700"/>
          </a:xfrm>
          <a:custGeom>
            <a:avLst/>
            <a:gdLst/>
            <a:ahLst/>
            <a:cxnLst/>
            <a:rect l="l" t="t" r="r" b="b"/>
            <a:pathLst>
              <a:path w="45085" h="12700">
                <a:moveTo>
                  <a:pt x="0" y="12694"/>
                </a:moveTo>
                <a:lnTo>
                  <a:pt x="44638" y="12694"/>
                </a:lnTo>
                <a:lnTo>
                  <a:pt x="44638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66731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019264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172008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324540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477284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629774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782518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935346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087837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240580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393155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45899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698389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851133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003708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79036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42892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9563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248168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40091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55365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70618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85893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11507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164251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316741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46948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62222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774803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927547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82844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981184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3371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28646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438992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91694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74443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89701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04975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202331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35507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507565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66030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813053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96562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057866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057824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064213" y="645406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060997" y="645406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350407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350449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643032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642989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726681" y="6743470"/>
            <a:ext cx="2334895" cy="0"/>
          </a:xfrm>
          <a:custGeom>
            <a:avLst/>
            <a:gdLst/>
            <a:ahLst/>
            <a:cxnLst/>
            <a:rect l="l" t="t" r="r" b="b"/>
            <a:pathLst>
              <a:path w="2334895">
                <a:moveTo>
                  <a:pt x="0" y="0"/>
                </a:moveTo>
                <a:lnTo>
                  <a:pt x="2334316" y="0"/>
                </a:lnTo>
              </a:path>
            </a:pathLst>
          </a:custGeom>
          <a:ln w="12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064213" y="674666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060997" y="674666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720334" y="6444549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4">
                <a:moveTo>
                  <a:pt x="0" y="0"/>
                </a:moveTo>
                <a:lnTo>
                  <a:pt x="0" y="305245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009744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009744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302326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302326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594909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594867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887535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887492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180075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180117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472700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472658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765241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765283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048304" y="645723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048304" y="6565350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4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048304" y="671810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048304" y="64891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048304" y="66417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048304" y="652726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048304" y="6679811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4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340929" y="6444546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0" y="25388"/>
                </a:moveTo>
                <a:lnTo>
                  <a:pt x="12693" y="25388"/>
                </a:lnTo>
                <a:lnTo>
                  <a:pt x="12693" y="0"/>
                </a:lnTo>
                <a:lnTo>
                  <a:pt x="0" y="0"/>
                </a:lnTo>
                <a:lnTo>
                  <a:pt x="0" y="2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340929" y="6565350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4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340929" y="671810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340929" y="64891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340929" y="66417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340929" y="652726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340929" y="6679811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4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639817" y="6444549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4">
                <a:moveTo>
                  <a:pt x="0" y="0"/>
                </a:moveTo>
                <a:lnTo>
                  <a:pt x="0" y="305245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340929" y="3823910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234" y="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356753" y="411333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353623" y="411329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356753" y="440588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353623" y="440593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356753" y="469852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353623" y="469848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356753" y="499108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353623" y="499112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356753" y="528372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353623" y="528367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356753" y="557627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353623" y="557631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356753" y="58689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353623" y="58688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353623" y="615194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461686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4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61442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385356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53810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42360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576180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4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353623" y="644454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461686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4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61442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385356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53810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42360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576180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4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340929" y="6743470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234" y="0"/>
                </a:lnTo>
              </a:path>
            </a:pathLst>
          </a:custGeom>
          <a:ln w="12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 txBox="1"/>
          <p:nvPr/>
        </p:nvSpPr>
        <p:spPr>
          <a:xfrm>
            <a:off x="7271131" y="1050798"/>
            <a:ext cx="3672204" cy="1616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5687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Example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 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5" dirty="0">
                <a:latin typeface="Calibri"/>
                <a:cs typeface="Calibri"/>
              </a:rPr>
              <a:t>(of 2D </a:t>
            </a:r>
            <a:r>
              <a:rPr sz="2800" spc="-10" dirty="0">
                <a:latin typeface="Calibri"/>
                <a:cs typeface="Calibri"/>
              </a:rPr>
              <a:t>block)  </a:t>
            </a:r>
            <a:r>
              <a:rPr sz="2800" spc="-20" dirty="0">
                <a:latin typeface="Calibri"/>
                <a:cs typeface="Calibri"/>
              </a:rPr>
              <a:t>operates </a:t>
            </a:r>
            <a:r>
              <a:rPr sz="2800" spc="-5" dirty="0">
                <a:latin typeface="Calibri"/>
                <a:cs typeface="Calibri"/>
              </a:rPr>
              <a:t>on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Loads </a:t>
            </a:r>
            <a:r>
              <a:rPr sz="2400" spc="-10" dirty="0">
                <a:latin typeface="Calibri"/>
                <a:cs typeface="Calibri"/>
              </a:rPr>
              <a:t>values 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848867" y="1129283"/>
            <a:ext cx="5732145" cy="160020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  <a:tabLst>
                <a:tab pos="125603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global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image_kernel(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4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*image)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tabLst>
                <a:tab pos="146812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shared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400" spc="-10" dirty="0">
                <a:latin typeface="Courier New"/>
                <a:cs typeface="Courier New"/>
              </a:rPr>
              <a:t>s_data[BLOCK_DIM][BLOCK_DIM];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7525" marR="207645" indent="-21399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5" dirty="0">
                <a:latin typeface="Courier New"/>
                <a:cs typeface="Courier New"/>
              </a:rPr>
              <a:t>0; </a:t>
            </a:r>
            <a:r>
              <a:rPr sz="1400" dirty="0">
                <a:latin typeface="Courier New"/>
                <a:cs typeface="Courier New"/>
              </a:rPr>
              <a:t>i &lt; </a:t>
            </a:r>
            <a:r>
              <a:rPr sz="1400" spc="-5" dirty="0">
                <a:latin typeface="Courier New"/>
                <a:cs typeface="Courier New"/>
              </a:rPr>
              <a:t>BLOCK_DIM; i++){  some_thread_value +=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f(</a:t>
            </a:r>
            <a:r>
              <a:rPr sz="1400" b="1" spc="-5" dirty="0">
                <a:latin typeface="Courier New"/>
                <a:cs typeface="Courier New"/>
              </a:rPr>
              <a:t>s_data[threadIdx.x][i]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916939" y="2981324"/>
            <a:ext cx="3933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bank = threadIdx.x * stride %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32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0334" y="3823870"/>
            <a:ext cx="286385" cy="2341245"/>
          </a:xfrm>
          <a:custGeom>
            <a:avLst/>
            <a:gdLst/>
            <a:ahLst/>
            <a:cxnLst/>
            <a:rect l="l" t="t" r="r" b="b"/>
            <a:pathLst>
              <a:path w="286385" h="2341245">
                <a:moveTo>
                  <a:pt x="0" y="2340772"/>
                </a:moveTo>
                <a:lnTo>
                  <a:pt x="286236" y="2340772"/>
                </a:lnTo>
                <a:lnTo>
                  <a:pt x="286236" y="0"/>
                </a:lnTo>
                <a:lnTo>
                  <a:pt x="0" y="0"/>
                </a:lnTo>
                <a:lnTo>
                  <a:pt x="0" y="2340772"/>
                </a:lnTo>
                <a:close/>
              </a:path>
            </a:pathLst>
          </a:custGeom>
          <a:solidFill>
            <a:srgbClr val="FF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6570" y="3823870"/>
            <a:ext cx="2054860" cy="2341245"/>
          </a:xfrm>
          <a:custGeom>
            <a:avLst/>
            <a:gdLst/>
            <a:ahLst/>
            <a:cxnLst/>
            <a:rect l="l" t="t" r="r" b="b"/>
            <a:pathLst>
              <a:path w="2054860" h="2341245">
                <a:moveTo>
                  <a:pt x="0" y="2340772"/>
                </a:moveTo>
                <a:lnTo>
                  <a:pt x="2054469" y="2340772"/>
                </a:lnTo>
                <a:lnTo>
                  <a:pt x="2054469" y="0"/>
                </a:lnTo>
                <a:lnTo>
                  <a:pt x="0" y="0"/>
                </a:lnTo>
                <a:lnTo>
                  <a:pt x="0" y="2340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0334" y="6158299"/>
            <a:ext cx="292735" cy="591820"/>
          </a:xfrm>
          <a:custGeom>
            <a:avLst/>
            <a:gdLst/>
            <a:ahLst/>
            <a:cxnLst/>
            <a:rect l="l" t="t" r="r" b="b"/>
            <a:pathLst>
              <a:path w="292735" h="591820">
                <a:moveTo>
                  <a:pt x="0" y="591495"/>
                </a:moveTo>
                <a:lnTo>
                  <a:pt x="292582" y="591495"/>
                </a:lnTo>
                <a:lnTo>
                  <a:pt x="292582" y="0"/>
                </a:lnTo>
                <a:lnTo>
                  <a:pt x="0" y="0"/>
                </a:lnTo>
                <a:lnTo>
                  <a:pt x="0" y="591495"/>
                </a:lnTo>
                <a:close/>
              </a:path>
            </a:pathLst>
          </a:custGeom>
          <a:solidFill>
            <a:srgbClr val="FF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7541" y="389393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166" y="389393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9945" y="3893932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7541" y="4186487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0166" y="4186487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9945" y="4186487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7541" y="447912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0166" y="447912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9945" y="4479126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7541" y="477168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0166" y="477168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9945" y="4771681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7541" y="5064320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0166" y="5064320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9945" y="5064320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77541" y="535687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0166" y="535687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9945" y="5356874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7541" y="564951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0166" y="564951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29945" y="5649514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7541" y="5942068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0166" y="5942068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9945" y="5942068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28433" y="6527262"/>
            <a:ext cx="742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14669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07252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99835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92460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85001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77541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0166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55332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17161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26681" y="3823910"/>
            <a:ext cx="2334895" cy="0"/>
          </a:xfrm>
          <a:custGeom>
            <a:avLst/>
            <a:gdLst/>
            <a:ahLst/>
            <a:cxnLst/>
            <a:rect l="l" t="t" r="r" b="b"/>
            <a:pathLst>
              <a:path w="2334895">
                <a:moveTo>
                  <a:pt x="0" y="0"/>
                </a:moveTo>
                <a:lnTo>
                  <a:pt x="2334316" y="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64213" y="382069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0997" y="382073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57866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4213" y="411333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60997" y="411329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50407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43032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4213" y="440588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0997" y="440593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64213" y="469852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60997" y="469848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64213" y="499108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60997" y="499112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64213" y="528372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60997" y="528367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64213" y="557627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60997" y="557631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64213" y="58689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60997" y="58688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20334" y="3817562"/>
            <a:ext cx="0" cy="2347595"/>
          </a:xfrm>
          <a:custGeom>
            <a:avLst/>
            <a:gdLst/>
            <a:ahLst/>
            <a:cxnLst/>
            <a:rect l="l" t="t" r="r" b="b"/>
            <a:pathLst>
              <a:path h="2347595">
                <a:moveTo>
                  <a:pt x="0" y="0"/>
                </a:moveTo>
                <a:lnTo>
                  <a:pt x="0" y="234708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09744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02326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94909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87535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80075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72700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65241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26681" y="6151949"/>
            <a:ext cx="45085" cy="12700"/>
          </a:xfrm>
          <a:custGeom>
            <a:avLst/>
            <a:gdLst/>
            <a:ahLst/>
            <a:cxnLst/>
            <a:rect l="l" t="t" r="r" b="b"/>
            <a:pathLst>
              <a:path w="45085" h="12700">
                <a:moveTo>
                  <a:pt x="0" y="12694"/>
                </a:moveTo>
                <a:lnTo>
                  <a:pt x="44638" y="12694"/>
                </a:lnTo>
                <a:lnTo>
                  <a:pt x="44638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66731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19264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72008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24540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77284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29774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82518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35346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87837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40580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93155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45899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98389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51133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03708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036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42892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9563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48168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0091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5365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0618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5893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11507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64251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16741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6948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2222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74803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27547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2844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81184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3371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8646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38992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91694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4443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9701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4975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02331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5507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07565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6030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13053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6562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8304" y="3830214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640"/>
                </a:moveTo>
                <a:lnTo>
                  <a:pt x="12693" y="44640"/>
                </a:lnTo>
                <a:lnTo>
                  <a:pt x="12693" y="0"/>
                </a:lnTo>
                <a:lnTo>
                  <a:pt x="0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48304" y="3970314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48304" y="4122853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48304" y="4275562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48304" y="4428102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48304" y="4580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48304" y="4733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48304" y="488618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48304" y="5038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48304" y="5191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48304" y="534422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48304" y="5496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48304" y="5649478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48304" y="580201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48304" y="5954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48304" y="6107520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48304" y="389389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48304" y="40464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48304" y="4199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8304" y="435198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48304" y="45044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48304" y="4657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48304" y="4809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48304" y="4962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48304" y="51151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048304" y="5267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48304" y="5420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048304" y="5573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048304" y="57258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48304" y="587839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48304" y="6031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48304" y="3931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48304" y="40847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48304" y="423726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48304" y="4390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48304" y="45426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48304" y="46953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48304" y="4848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48304" y="5000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48304" y="51533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48304" y="53059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48304" y="5458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048304" y="5611184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48304" y="5763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048304" y="59166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048304" y="60692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64213" y="6161469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60997" y="6161469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40929" y="3830214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640"/>
                </a:moveTo>
                <a:lnTo>
                  <a:pt x="12693" y="44640"/>
                </a:lnTo>
                <a:lnTo>
                  <a:pt x="12693" y="0"/>
                </a:lnTo>
                <a:lnTo>
                  <a:pt x="0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340929" y="3970314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40929" y="4122853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40929" y="4275562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40929" y="4428102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40929" y="4580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40929" y="4733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40929" y="488618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40929" y="5038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40929" y="5191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40929" y="534422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340929" y="5496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340929" y="5649478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0929" y="580201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40929" y="5954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340929" y="6107520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340929" y="389389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340929" y="40464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40929" y="4199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340929" y="435198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40929" y="45044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340929" y="4657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340929" y="4809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40929" y="4962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40929" y="51151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40929" y="5267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40929" y="5420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40929" y="5573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40929" y="57258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40929" y="587839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40929" y="6031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40929" y="3931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40929" y="40847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40929" y="423726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40929" y="4390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40929" y="45426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40929" y="46953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40929" y="4848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40929" y="5000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40929" y="51533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40929" y="53059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40929" y="5458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40929" y="5611184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340929" y="5763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40929" y="59166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40929" y="60692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39817" y="3830214"/>
            <a:ext cx="0" cy="2334895"/>
          </a:xfrm>
          <a:custGeom>
            <a:avLst/>
            <a:gdLst/>
            <a:ahLst/>
            <a:cxnLst/>
            <a:rect l="l" t="t" r="r" b="b"/>
            <a:pathLst>
              <a:path h="2334895">
                <a:moveTo>
                  <a:pt x="0" y="0"/>
                </a:moveTo>
                <a:lnTo>
                  <a:pt x="0" y="2334428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02326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302326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594909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594867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87535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887492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80075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180117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72700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72658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765241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765283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26681" y="6444546"/>
            <a:ext cx="45085" cy="12700"/>
          </a:xfrm>
          <a:custGeom>
            <a:avLst/>
            <a:gdLst/>
            <a:ahLst/>
            <a:cxnLst/>
            <a:rect l="l" t="t" r="r" b="b"/>
            <a:pathLst>
              <a:path w="45085" h="12700">
                <a:moveTo>
                  <a:pt x="0" y="12694"/>
                </a:moveTo>
                <a:lnTo>
                  <a:pt x="44638" y="12694"/>
                </a:lnTo>
                <a:lnTo>
                  <a:pt x="44638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66731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019264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172008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324540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477284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629774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782518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935346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087837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240580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393155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45899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698389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51133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03708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79036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42892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09563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248168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0091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55365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70618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85893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011507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64251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316741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46948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2222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774803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27547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2844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981184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3371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28646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438992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591694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4443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89701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04975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202331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35507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507565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6030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813053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96562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057866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057824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064213" y="645406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060997" y="645406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50407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350449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643032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42989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726681" y="6743470"/>
            <a:ext cx="2334895" cy="0"/>
          </a:xfrm>
          <a:custGeom>
            <a:avLst/>
            <a:gdLst/>
            <a:ahLst/>
            <a:cxnLst/>
            <a:rect l="l" t="t" r="r" b="b"/>
            <a:pathLst>
              <a:path w="2334895">
                <a:moveTo>
                  <a:pt x="0" y="0"/>
                </a:moveTo>
                <a:lnTo>
                  <a:pt x="2334316" y="0"/>
                </a:lnTo>
              </a:path>
            </a:pathLst>
          </a:custGeom>
          <a:ln w="12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064213" y="674666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060997" y="674666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720334" y="6444549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4">
                <a:moveTo>
                  <a:pt x="0" y="0"/>
                </a:moveTo>
                <a:lnTo>
                  <a:pt x="0" y="305245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302326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302326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594909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594867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887535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887492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180075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180117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472700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472658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765241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765283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048304" y="645723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048304" y="6565350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4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048304" y="671810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048304" y="64891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048304" y="66417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048304" y="652726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048304" y="6679811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4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340929" y="6444546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0" y="25388"/>
                </a:moveTo>
                <a:lnTo>
                  <a:pt x="12693" y="25388"/>
                </a:lnTo>
                <a:lnTo>
                  <a:pt x="12693" y="0"/>
                </a:lnTo>
                <a:lnTo>
                  <a:pt x="0" y="0"/>
                </a:lnTo>
                <a:lnTo>
                  <a:pt x="0" y="2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340929" y="6565350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4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340929" y="671810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340929" y="64891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340929" y="66417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340929" y="652726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340929" y="6679811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4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639817" y="6444549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4">
                <a:moveTo>
                  <a:pt x="0" y="0"/>
                </a:moveTo>
                <a:lnTo>
                  <a:pt x="0" y="305245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340929" y="3823910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234" y="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356753" y="411333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353623" y="411329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356753" y="440588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353623" y="440593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356753" y="469852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353623" y="469848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356753" y="499108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353623" y="499112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356753" y="528372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353623" y="528367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356753" y="557627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353623" y="557631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356753" y="58689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353623" y="58688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353623" y="615194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461686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4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61442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385356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53810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42360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576180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4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353623" y="644454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461686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4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61442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385356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3810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42360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576180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4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340929" y="6743470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234" y="0"/>
                </a:lnTo>
              </a:path>
            </a:pathLst>
          </a:custGeom>
          <a:ln w="12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8649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Bank conflicts </a:t>
            </a:r>
            <a:r>
              <a:rPr dirty="0"/>
              <a:t>with </a:t>
            </a:r>
            <a:r>
              <a:rPr spc="-5" dirty="0"/>
              <a:t>2D</a:t>
            </a:r>
            <a:r>
              <a:rPr spc="-25" dirty="0"/>
              <a:t> </a:t>
            </a:r>
            <a:r>
              <a:rPr dirty="0"/>
              <a:t>tiles</a:t>
            </a:r>
          </a:p>
        </p:txBody>
      </p:sp>
      <p:sp>
        <p:nvSpPr>
          <p:cNvPr id="338" name="object 338"/>
          <p:cNvSpPr txBox="1"/>
          <p:nvPr/>
        </p:nvSpPr>
        <p:spPr>
          <a:xfrm>
            <a:off x="848867" y="1129283"/>
            <a:ext cx="5732145" cy="160020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  <a:tabLst>
                <a:tab pos="125603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global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image_kernel(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4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*image)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tabLst>
                <a:tab pos="146812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shared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400" spc="-10" dirty="0">
                <a:latin typeface="Courier New"/>
                <a:cs typeface="Courier New"/>
              </a:rPr>
              <a:t>s_data[BLOCK_DIM][BLOCK_DIM];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7525" marR="207645" indent="-21399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5" dirty="0">
                <a:latin typeface="Courier New"/>
                <a:cs typeface="Courier New"/>
              </a:rPr>
              <a:t>0; </a:t>
            </a:r>
            <a:r>
              <a:rPr sz="1400" dirty="0">
                <a:latin typeface="Courier New"/>
                <a:cs typeface="Courier New"/>
              </a:rPr>
              <a:t>i &lt; </a:t>
            </a:r>
            <a:r>
              <a:rPr sz="1400" spc="-5" dirty="0">
                <a:latin typeface="Courier New"/>
                <a:cs typeface="Courier New"/>
              </a:rPr>
              <a:t>BLOCK_DIM; i++){  some_thread_value +=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f(</a:t>
            </a:r>
            <a:r>
              <a:rPr sz="1400" b="1" spc="-5" dirty="0">
                <a:latin typeface="Courier New"/>
                <a:cs typeface="Courier New"/>
              </a:rPr>
              <a:t>s_data[threadIdx.x][i]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1367027" y="3477767"/>
            <a:ext cx="2150745" cy="52451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790"/>
              </a:spcBef>
            </a:pPr>
            <a:r>
              <a:rPr sz="1800" spc="-10" dirty="0">
                <a:latin typeface="Courier New"/>
                <a:cs typeface="Courier New"/>
              </a:rPr>
              <a:t>BLOCK_DIM=32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2015489" y="4961635"/>
            <a:ext cx="462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=0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7271131" y="1050798"/>
            <a:ext cx="3672204" cy="1616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5687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Example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 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5" dirty="0">
                <a:latin typeface="Calibri"/>
                <a:cs typeface="Calibri"/>
              </a:rPr>
              <a:t>(of 2D </a:t>
            </a:r>
            <a:r>
              <a:rPr sz="2800" spc="-10" dirty="0">
                <a:latin typeface="Calibri"/>
                <a:cs typeface="Calibri"/>
              </a:rPr>
              <a:t>block)  </a:t>
            </a:r>
            <a:r>
              <a:rPr sz="2800" spc="-20" dirty="0">
                <a:latin typeface="Calibri"/>
                <a:cs typeface="Calibri"/>
              </a:rPr>
              <a:t>operates </a:t>
            </a:r>
            <a:r>
              <a:rPr sz="2800" spc="-5" dirty="0">
                <a:latin typeface="Calibri"/>
                <a:cs typeface="Calibri"/>
              </a:rPr>
              <a:t>on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Loads </a:t>
            </a:r>
            <a:r>
              <a:rPr sz="2400" spc="-10" dirty="0">
                <a:latin typeface="Calibri"/>
                <a:cs typeface="Calibri"/>
              </a:rPr>
              <a:t>values 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7390256" y="3675736"/>
            <a:ext cx="3539490" cy="13919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32 </a:t>
            </a:r>
            <a:r>
              <a:rPr sz="2800" spc="-30" dirty="0">
                <a:latin typeface="Calibri"/>
                <a:cs typeface="Calibri"/>
              </a:rPr>
              <a:t>way </a:t>
            </a:r>
            <a:r>
              <a:rPr sz="2800" spc="-10" dirty="0">
                <a:latin typeface="Calibri"/>
                <a:cs typeface="Calibri"/>
              </a:rPr>
              <a:t>bank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conflicts!</a:t>
            </a:r>
            <a:endParaRPr sz="2800">
              <a:latin typeface="Calibri"/>
              <a:cs typeface="Calibri"/>
            </a:endParaRPr>
          </a:p>
          <a:p>
            <a:pPr marL="741680" lvl="1" indent="-271780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spc="-30" dirty="0">
                <a:latin typeface="Calibri"/>
                <a:cs typeface="Calibri"/>
              </a:rPr>
              <a:t>Very</a:t>
            </a:r>
            <a:r>
              <a:rPr sz="2400" spc="-5" dirty="0">
                <a:latin typeface="Calibri"/>
                <a:cs typeface="Calibri"/>
              </a:rPr>
              <a:t> bad</a:t>
            </a:r>
            <a:endParaRPr sz="24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3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Stride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32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3738753" y="3499865"/>
            <a:ext cx="1805939" cy="258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Shared </a:t>
            </a:r>
            <a:r>
              <a:rPr sz="1600" spc="-5" dirty="0">
                <a:latin typeface="Calibri"/>
                <a:cs typeface="Calibri"/>
              </a:rPr>
              <a:t>Memory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Bank</a:t>
            </a:r>
            <a:endParaRPr sz="1600">
              <a:latin typeface="Calibri"/>
              <a:cs typeface="Calibri"/>
            </a:endParaRPr>
          </a:p>
          <a:p>
            <a:pPr marR="78740" algn="ctr">
              <a:lnSpc>
                <a:spcPct val="100000"/>
              </a:lnSpc>
              <a:spcBef>
                <a:spcPts val="1190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0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4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4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4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0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4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4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916939" y="2981324"/>
            <a:ext cx="3933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bank = threadIdx.x * stride %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5" name="object 345"/>
          <p:cNvSpPr/>
          <p:nvPr/>
        </p:nvSpPr>
        <p:spPr>
          <a:xfrm>
            <a:off x="2441701" y="3212973"/>
            <a:ext cx="1218565" cy="271780"/>
          </a:xfrm>
          <a:custGeom>
            <a:avLst/>
            <a:gdLst/>
            <a:ahLst/>
            <a:cxnLst/>
            <a:rect l="l" t="t" r="r" b="b"/>
            <a:pathLst>
              <a:path w="1218564" h="271779">
                <a:moveTo>
                  <a:pt x="1142591" y="31188"/>
                </a:moveTo>
                <a:lnTo>
                  <a:pt x="0" y="258952"/>
                </a:lnTo>
                <a:lnTo>
                  <a:pt x="2540" y="271399"/>
                </a:lnTo>
                <a:lnTo>
                  <a:pt x="1145066" y="43647"/>
                </a:lnTo>
                <a:lnTo>
                  <a:pt x="1142591" y="31188"/>
                </a:lnTo>
                <a:close/>
              </a:path>
              <a:path w="1218564" h="271779">
                <a:moveTo>
                  <a:pt x="1210559" y="28701"/>
                </a:moveTo>
                <a:lnTo>
                  <a:pt x="1155064" y="28701"/>
                </a:lnTo>
                <a:lnTo>
                  <a:pt x="1157605" y="41148"/>
                </a:lnTo>
                <a:lnTo>
                  <a:pt x="1145066" y="43647"/>
                </a:lnTo>
                <a:lnTo>
                  <a:pt x="1151255" y="74802"/>
                </a:lnTo>
                <a:lnTo>
                  <a:pt x="1210559" y="28701"/>
                </a:lnTo>
                <a:close/>
              </a:path>
              <a:path w="1218564" h="271779">
                <a:moveTo>
                  <a:pt x="1155064" y="28701"/>
                </a:moveTo>
                <a:lnTo>
                  <a:pt x="1142591" y="31188"/>
                </a:lnTo>
                <a:lnTo>
                  <a:pt x="1145066" y="43647"/>
                </a:lnTo>
                <a:lnTo>
                  <a:pt x="1157605" y="41148"/>
                </a:lnTo>
                <a:lnTo>
                  <a:pt x="1155064" y="28701"/>
                </a:lnTo>
                <a:close/>
              </a:path>
              <a:path w="1218564" h="271779">
                <a:moveTo>
                  <a:pt x="1136396" y="0"/>
                </a:moveTo>
                <a:lnTo>
                  <a:pt x="1142591" y="31188"/>
                </a:lnTo>
                <a:lnTo>
                  <a:pt x="1155064" y="28701"/>
                </a:lnTo>
                <a:lnTo>
                  <a:pt x="1210559" y="28701"/>
                </a:lnTo>
                <a:lnTo>
                  <a:pt x="1218564" y="22478"/>
                </a:lnTo>
                <a:lnTo>
                  <a:pt x="113639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7353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Grids, Blocks, </a:t>
            </a:r>
            <a:r>
              <a:rPr dirty="0"/>
              <a:t>Warps &amp;</a:t>
            </a:r>
            <a:r>
              <a:rPr spc="-10" dirty="0"/>
              <a:t> </a:t>
            </a:r>
            <a:r>
              <a:rPr spc="-5" dirty="0"/>
              <a:t>Threads</a:t>
            </a:r>
          </a:p>
        </p:txBody>
      </p:sp>
      <p:sp>
        <p:nvSpPr>
          <p:cNvPr id="5" name="object 5"/>
          <p:cNvSpPr/>
          <p:nvPr/>
        </p:nvSpPr>
        <p:spPr>
          <a:xfrm>
            <a:off x="11084052" y="3828288"/>
            <a:ext cx="851916" cy="2348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84052" y="3828288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6723" y="3864864"/>
            <a:ext cx="762000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51364" y="3828288"/>
            <a:ext cx="851916" cy="2348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51364" y="3828288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94035" y="3864864"/>
            <a:ext cx="762000" cy="22768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47631" y="3828288"/>
            <a:ext cx="851916" cy="2348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47631" y="3828288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90304" y="3864864"/>
            <a:ext cx="762000" cy="22768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84052" y="1437132"/>
            <a:ext cx="851916" cy="2348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84052" y="1437132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26723" y="1472183"/>
            <a:ext cx="762000" cy="2278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51364" y="1437132"/>
            <a:ext cx="851916" cy="23484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51364" y="1437132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4035" y="1472183"/>
            <a:ext cx="762000" cy="22783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47631" y="1437132"/>
            <a:ext cx="851916" cy="2348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47631" y="1437132"/>
            <a:ext cx="852169" cy="2348865"/>
          </a:xfrm>
          <a:custGeom>
            <a:avLst/>
            <a:gdLst/>
            <a:ahLst/>
            <a:cxnLst/>
            <a:rect l="l" t="t" r="r" b="b"/>
            <a:pathLst>
              <a:path w="852170" h="2348865">
                <a:moveTo>
                  <a:pt x="0" y="2348484"/>
                </a:moveTo>
                <a:lnTo>
                  <a:pt x="851916" y="2348484"/>
                </a:lnTo>
                <a:lnTo>
                  <a:pt x="851916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90304" y="1472183"/>
            <a:ext cx="762000" cy="22783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51697" y="5920740"/>
            <a:ext cx="28575" cy="213360"/>
          </a:xfrm>
          <a:custGeom>
            <a:avLst/>
            <a:gdLst/>
            <a:ahLst/>
            <a:cxnLst/>
            <a:rect l="l" t="t" r="r" b="b"/>
            <a:pathLst>
              <a:path w="28575" h="213360">
                <a:moveTo>
                  <a:pt x="25907" y="0"/>
                </a:moveTo>
                <a:lnTo>
                  <a:pt x="16001" y="0"/>
                </a:lnTo>
                <a:lnTo>
                  <a:pt x="8000" y="7962"/>
                </a:lnTo>
                <a:lnTo>
                  <a:pt x="8000" y="98717"/>
                </a:lnTo>
                <a:lnTo>
                  <a:pt x="0" y="106680"/>
                </a:lnTo>
                <a:lnTo>
                  <a:pt x="8000" y="114642"/>
                </a:lnTo>
                <a:lnTo>
                  <a:pt x="8000" y="205397"/>
                </a:lnTo>
                <a:lnTo>
                  <a:pt x="16001" y="213360"/>
                </a:lnTo>
                <a:lnTo>
                  <a:pt x="25907" y="213360"/>
                </a:lnTo>
                <a:lnTo>
                  <a:pt x="27622" y="170853"/>
                </a:lnTo>
                <a:lnTo>
                  <a:pt x="28123" y="114642"/>
                </a:lnTo>
                <a:lnTo>
                  <a:pt x="28123" y="98717"/>
                </a:lnTo>
                <a:lnTo>
                  <a:pt x="27622" y="42506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41792" y="5920740"/>
            <a:ext cx="36195" cy="213360"/>
          </a:xfrm>
          <a:custGeom>
            <a:avLst/>
            <a:gdLst/>
            <a:ahLst/>
            <a:cxnLst/>
            <a:rect l="l" t="t" r="r" b="b"/>
            <a:pathLst>
              <a:path w="36195" h="213360">
                <a:moveTo>
                  <a:pt x="35813" y="213360"/>
                </a:moveTo>
                <a:lnTo>
                  <a:pt x="25907" y="213360"/>
                </a:lnTo>
                <a:lnTo>
                  <a:pt x="17906" y="205397"/>
                </a:lnTo>
                <a:lnTo>
                  <a:pt x="17906" y="195580"/>
                </a:lnTo>
                <a:lnTo>
                  <a:pt x="17906" y="124460"/>
                </a:lnTo>
                <a:lnTo>
                  <a:pt x="17906" y="114642"/>
                </a:lnTo>
                <a:lnTo>
                  <a:pt x="9905" y="106680"/>
                </a:lnTo>
                <a:lnTo>
                  <a:pt x="0" y="106680"/>
                </a:lnTo>
                <a:lnTo>
                  <a:pt x="9905" y="106680"/>
                </a:lnTo>
                <a:lnTo>
                  <a:pt x="17906" y="98717"/>
                </a:lnTo>
                <a:lnTo>
                  <a:pt x="17906" y="88900"/>
                </a:lnTo>
                <a:lnTo>
                  <a:pt x="17906" y="17780"/>
                </a:lnTo>
                <a:lnTo>
                  <a:pt x="17906" y="7962"/>
                </a:lnTo>
                <a:lnTo>
                  <a:pt x="25907" y="0"/>
                </a:lnTo>
                <a:lnTo>
                  <a:pt x="35813" y="0"/>
                </a:lnTo>
              </a:path>
            </a:pathLst>
          </a:custGeom>
          <a:ln w="12192">
            <a:solidFill>
              <a:srgbClr val="918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6759" y="3813047"/>
            <a:ext cx="202565" cy="2348865"/>
          </a:xfrm>
          <a:custGeom>
            <a:avLst/>
            <a:gdLst/>
            <a:ahLst/>
            <a:cxnLst/>
            <a:rect l="l" t="t" r="r" b="b"/>
            <a:pathLst>
              <a:path w="202565" h="2348865">
                <a:moveTo>
                  <a:pt x="190754" y="0"/>
                </a:moveTo>
                <a:lnTo>
                  <a:pt x="134412" y="37762"/>
                </a:lnTo>
                <a:lnTo>
                  <a:pt x="113770" y="80128"/>
                </a:lnTo>
                <a:lnTo>
                  <a:pt x="100236" y="133851"/>
                </a:lnTo>
                <a:lnTo>
                  <a:pt x="95376" y="195706"/>
                </a:lnTo>
                <a:lnTo>
                  <a:pt x="95376" y="978534"/>
                </a:lnTo>
                <a:lnTo>
                  <a:pt x="90517" y="1040390"/>
                </a:lnTo>
                <a:lnTo>
                  <a:pt x="76983" y="1094113"/>
                </a:lnTo>
                <a:lnTo>
                  <a:pt x="56341" y="1136479"/>
                </a:lnTo>
                <a:lnTo>
                  <a:pt x="30157" y="1164263"/>
                </a:lnTo>
                <a:lnTo>
                  <a:pt x="0" y="1174241"/>
                </a:lnTo>
                <a:lnTo>
                  <a:pt x="30157" y="1184220"/>
                </a:lnTo>
                <a:lnTo>
                  <a:pt x="56341" y="1212004"/>
                </a:lnTo>
                <a:lnTo>
                  <a:pt x="76983" y="1254370"/>
                </a:lnTo>
                <a:lnTo>
                  <a:pt x="90517" y="1308093"/>
                </a:lnTo>
                <a:lnTo>
                  <a:pt x="95376" y="1369949"/>
                </a:lnTo>
                <a:lnTo>
                  <a:pt x="95376" y="2152789"/>
                </a:lnTo>
                <a:lnTo>
                  <a:pt x="100236" y="2214643"/>
                </a:lnTo>
                <a:lnTo>
                  <a:pt x="113770" y="2268363"/>
                </a:lnTo>
                <a:lnTo>
                  <a:pt x="134412" y="2310725"/>
                </a:lnTo>
                <a:lnTo>
                  <a:pt x="160596" y="2338507"/>
                </a:lnTo>
                <a:lnTo>
                  <a:pt x="190754" y="2348484"/>
                </a:lnTo>
                <a:lnTo>
                  <a:pt x="191766" y="2323307"/>
                </a:lnTo>
                <a:lnTo>
                  <a:pt x="193657" y="2262759"/>
                </a:lnTo>
                <a:lnTo>
                  <a:pt x="195367" y="2189665"/>
                </a:lnTo>
                <a:lnTo>
                  <a:pt x="196155" y="2148805"/>
                </a:lnTo>
                <a:lnTo>
                  <a:pt x="196898" y="2105279"/>
                </a:lnTo>
                <a:lnTo>
                  <a:pt x="197596" y="2059243"/>
                </a:lnTo>
                <a:lnTo>
                  <a:pt x="198248" y="2010855"/>
                </a:lnTo>
                <a:lnTo>
                  <a:pt x="198856" y="1960271"/>
                </a:lnTo>
                <a:lnTo>
                  <a:pt x="199419" y="1907649"/>
                </a:lnTo>
                <a:lnTo>
                  <a:pt x="199936" y="1853144"/>
                </a:lnTo>
                <a:lnTo>
                  <a:pt x="200409" y="1796915"/>
                </a:lnTo>
                <a:lnTo>
                  <a:pt x="200837" y="1739117"/>
                </a:lnTo>
                <a:lnTo>
                  <a:pt x="201219" y="1679907"/>
                </a:lnTo>
                <a:lnTo>
                  <a:pt x="201557" y="1619443"/>
                </a:lnTo>
                <a:lnTo>
                  <a:pt x="201849" y="1557881"/>
                </a:lnTo>
                <a:lnTo>
                  <a:pt x="202097" y="1495378"/>
                </a:lnTo>
                <a:lnTo>
                  <a:pt x="202300" y="1432090"/>
                </a:lnTo>
                <a:lnTo>
                  <a:pt x="202453" y="1369949"/>
                </a:lnTo>
                <a:lnTo>
                  <a:pt x="202570" y="1303791"/>
                </a:lnTo>
                <a:lnTo>
                  <a:pt x="202453" y="978534"/>
                </a:lnTo>
                <a:lnTo>
                  <a:pt x="202300" y="916383"/>
                </a:lnTo>
                <a:lnTo>
                  <a:pt x="202097" y="853096"/>
                </a:lnTo>
                <a:lnTo>
                  <a:pt x="201849" y="790593"/>
                </a:lnTo>
                <a:lnTo>
                  <a:pt x="201557" y="729032"/>
                </a:lnTo>
                <a:lnTo>
                  <a:pt x="201219" y="668568"/>
                </a:lnTo>
                <a:lnTo>
                  <a:pt x="200837" y="609358"/>
                </a:lnTo>
                <a:lnTo>
                  <a:pt x="200409" y="551561"/>
                </a:lnTo>
                <a:lnTo>
                  <a:pt x="199936" y="495331"/>
                </a:lnTo>
                <a:lnTo>
                  <a:pt x="199419" y="440827"/>
                </a:lnTo>
                <a:lnTo>
                  <a:pt x="198856" y="388205"/>
                </a:lnTo>
                <a:lnTo>
                  <a:pt x="198248" y="337622"/>
                </a:lnTo>
                <a:lnTo>
                  <a:pt x="197596" y="289234"/>
                </a:lnTo>
                <a:lnTo>
                  <a:pt x="196898" y="243199"/>
                </a:lnTo>
                <a:lnTo>
                  <a:pt x="196079" y="195706"/>
                </a:lnTo>
                <a:lnTo>
                  <a:pt x="194535" y="120778"/>
                </a:lnTo>
                <a:lnTo>
                  <a:pt x="192734" y="53802"/>
                </a:lnTo>
                <a:lnTo>
                  <a:pt x="191766" y="25175"/>
                </a:lnTo>
                <a:lnTo>
                  <a:pt x="190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66759" y="3813047"/>
            <a:ext cx="191135" cy="2348865"/>
          </a:xfrm>
          <a:custGeom>
            <a:avLst/>
            <a:gdLst/>
            <a:ahLst/>
            <a:cxnLst/>
            <a:rect l="l" t="t" r="r" b="b"/>
            <a:pathLst>
              <a:path w="191134" h="2348865">
                <a:moveTo>
                  <a:pt x="190754" y="2348484"/>
                </a:moveTo>
                <a:lnTo>
                  <a:pt x="134412" y="2310725"/>
                </a:lnTo>
                <a:lnTo>
                  <a:pt x="113770" y="2268363"/>
                </a:lnTo>
                <a:lnTo>
                  <a:pt x="100236" y="2214643"/>
                </a:lnTo>
                <a:lnTo>
                  <a:pt x="95376" y="2152789"/>
                </a:lnTo>
                <a:lnTo>
                  <a:pt x="95376" y="1369949"/>
                </a:lnTo>
                <a:lnTo>
                  <a:pt x="90517" y="1308093"/>
                </a:lnTo>
                <a:lnTo>
                  <a:pt x="76983" y="1254370"/>
                </a:lnTo>
                <a:lnTo>
                  <a:pt x="56341" y="1212004"/>
                </a:lnTo>
                <a:lnTo>
                  <a:pt x="30157" y="1184220"/>
                </a:lnTo>
                <a:lnTo>
                  <a:pt x="0" y="1174241"/>
                </a:lnTo>
                <a:lnTo>
                  <a:pt x="30157" y="1164263"/>
                </a:lnTo>
                <a:lnTo>
                  <a:pt x="56341" y="1136479"/>
                </a:lnTo>
                <a:lnTo>
                  <a:pt x="76983" y="1094113"/>
                </a:lnTo>
                <a:lnTo>
                  <a:pt x="90517" y="1040390"/>
                </a:lnTo>
                <a:lnTo>
                  <a:pt x="95376" y="978534"/>
                </a:lnTo>
                <a:lnTo>
                  <a:pt x="95376" y="195706"/>
                </a:lnTo>
                <a:lnTo>
                  <a:pt x="100236" y="133851"/>
                </a:lnTo>
                <a:lnTo>
                  <a:pt x="113770" y="80128"/>
                </a:lnTo>
                <a:lnTo>
                  <a:pt x="134412" y="37762"/>
                </a:lnTo>
                <a:lnTo>
                  <a:pt x="160596" y="9978"/>
                </a:lnTo>
                <a:lnTo>
                  <a:pt x="190754" y="0"/>
                </a:lnTo>
              </a:path>
            </a:pathLst>
          </a:custGeom>
          <a:ln w="12192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41664" y="1437132"/>
            <a:ext cx="429895" cy="4739640"/>
          </a:xfrm>
          <a:custGeom>
            <a:avLst/>
            <a:gdLst/>
            <a:ahLst/>
            <a:cxnLst/>
            <a:rect l="l" t="t" r="r" b="b"/>
            <a:pathLst>
              <a:path w="429895" h="4739640">
                <a:moveTo>
                  <a:pt x="404494" y="0"/>
                </a:moveTo>
                <a:lnTo>
                  <a:pt x="340538" y="20131"/>
                </a:lnTo>
                <a:lnTo>
                  <a:pt x="285001" y="76191"/>
                </a:lnTo>
                <a:lnTo>
                  <a:pt x="261429" y="115665"/>
                </a:lnTo>
                <a:lnTo>
                  <a:pt x="241210" y="161684"/>
                </a:lnTo>
                <a:lnTo>
                  <a:pt x="224760" y="213436"/>
                </a:lnTo>
                <a:lnTo>
                  <a:pt x="212495" y="270109"/>
                </a:lnTo>
                <a:lnTo>
                  <a:pt x="204831" y="330891"/>
                </a:lnTo>
                <a:lnTo>
                  <a:pt x="202183" y="394969"/>
                </a:lnTo>
                <a:lnTo>
                  <a:pt x="202183" y="1974850"/>
                </a:lnTo>
                <a:lnTo>
                  <a:pt x="199536" y="2038928"/>
                </a:lnTo>
                <a:lnTo>
                  <a:pt x="191873" y="2099710"/>
                </a:lnTo>
                <a:lnTo>
                  <a:pt x="179610" y="2156383"/>
                </a:lnTo>
                <a:lnTo>
                  <a:pt x="163165" y="2208135"/>
                </a:lnTo>
                <a:lnTo>
                  <a:pt x="142954" y="2254154"/>
                </a:lnTo>
                <a:lnTo>
                  <a:pt x="119394" y="2293628"/>
                </a:lnTo>
                <a:lnTo>
                  <a:pt x="92901" y="2325743"/>
                </a:lnTo>
                <a:lnTo>
                  <a:pt x="32787" y="2364651"/>
                </a:lnTo>
                <a:lnTo>
                  <a:pt x="0" y="2369819"/>
                </a:lnTo>
                <a:lnTo>
                  <a:pt x="32787" y="2374988"/>
                </a:lnTo>
                <a:lnTo>
                  <a:pt x="92901" y="2413896"/>
                </a:lnTo>
                <a:lnTo>
                  <a:pt x="119394" y="2446011"/>
                </a:lnTo>
                <a:lnTo>
                  <a:pt x="142954" y="2485485"/>
                </a:lnTo>
                <a:lnTo>
                  <a:pt x="163165" y="2531504"/>
                </a:lnTo>
                <a:lnTo>
                  <a:pt x="179610" y="2583256"/>
                </a:lnTo>
                <a:lnTo>
                  <a:pt x="191873" y="2639929"/>
                </a:lnTo>
                <a:lnTo>
                  <a:pt x="199536" y="2700711"/>
                </a:lnTo>
                <a:lnTo>
                  <a:pt x="202183" y="2764790"/>
                </a:lnTo>
                <a:lnTo>
                  <a:pt x="202183" y="4344682"/>
                </a:lnTo>
                <a:lnTo>
                  <a:pt x="204831" y="4408745"/>
                </a:lnTo>
                <a:lnTo>
                  <a:pt x="212495" y="4469517"/>
                </a:lnTo>
                <a:lnTo>
                  <a:pt x="224760" y="4526185"/>
                </a:lnTo>
                <a:lnTo>
                  <a:pt x="241210" y="4577936"/>
                </a:lnTo>
                <a:lnTo>
                  <a:pt x="261429" y="4623957"/>
                </a:lnTo>
                <a:lnTo>
                  <a:pt x="285001" y="4663434"/>
                </a:lnTo>
                <a:lnTo>
                  <a:pt x="311509" y="4695554"/>
                </a:lnTo>
                <a:lnTo>
                  <a:pt x="371672" y="4734470"/>
                </a:lnTo>
                <a:lnTo>
                  <a:pt x="404494" y="4739640"/>
                </a:lnTo>
                <a:lnTo>
                  <a:pt x="405568" y="4715396"/>
                </a:lnTo>
                <a:lnTo>
                  <a:pt x="407646" y="4661718"/>
                </a:lnTo>
                <a:lnTo>
                  <a:pt x="409631" y="4601377"/>
                </a:lnTo>
                <a:lnTo>
                  <a:pt x="411522" y="4534678"/>
                </a:lnTo>
                <a:lnTo>
                  <a:pt x="413320" y="4461928"/>
                </a:lnTo>
                <a:lnTo>
                  <a:pt x="414184" y="4423379"/>
                </a:lnTo>
                <a:lnTo>
                  <a:pt x="415024" y="4383433"/>
                </a:lnTo>
                <a:lnTo>
                  <a:pt x="415841" y="4342127"/>
                </a:lnTo>
                <a:lnTo>
                  <a:pt x="416635" y="4299499"/>
                </a:lnTo>
                <a:lnTo>
                  <a:pt x="417406" y="4255589"/>
                </a:lnTo>
                <a:lnTo>
                  <a:pt x="418153" y="4210434"/>
                </a:lnTo>
                <a:lnTo>
                  <a:pt x="418876" y="4164072"/>
                </a:lnTo>
                <a:lnTo>
                  <a:pt x="419577" y="4116542"/>
                </a:lnTo>
                <a:lnTo>
                  <a:pt x="420254" y="4067883"/>
                </a:lnTo>
                <a:lnTo>
                  <a:pt x="420908" y="4018132"/>
                </a:lnTo>
                <a:lnTo>
                  <a:pt x="421538" y="3967327"/>
                </a:lnTo>
                <a:lnTo>
                  <a:pt x="422145" y="3915508"/>
                </a:lnTo>
                <a:lnTo>
                  <a:pt x="422729" y="3862712"/>
                </a:lnTo>
                <a:lnTo>
                  <a:pt x="423289" y="3808978"/>
                </a:lnTo>
                <a:lnTo>
                  <a:pt x="423826" y="3754344"/>
                </a:lnTo>
                <a:lnTo>
                  <a:pt x="424340" y="3698848"/>
                </a:lnTo>
                <a:lnTo>
                  <a:pt x="424830" y="3642529"/>
                </a:lnTo>
                <a:lnTo>
                  <a:pt x="425297" y="3585424"/>
                </a:lnTo>
                <a:lnTo>
                  <a:pt x="425740" y="3527573"/>
                </a:lnTo>
                <a:lnTo>
                  <a:pt x="426161" y="3469013"/>
                </a:lnTo>
                <a:lnTo>
                  <a:pt x="426558" y="3409783"/>
                </a:lnTo>
                <a:lnTo>
                  <a:pt x="426931" y="3349921"/>
                </a:lnTo>
                <a:lnTo>
                  <a:pt x="427281" y="3289465"/>
                </a:lnTo>
                <a:lnTo>
                  <a:pt x="427608" y="3228454"/>
                </a:lnTo>
                <a:lnTo>
                  <a:pt x="427912" y="3166926"/>
                </a:lnTo>
                <a:lnTo>
                  <a:pt x="428192" y="3104919"/>
                </a:lnTo>
                <a:lnTo>
                  <a:pt x="428682" y="2979623"/>
                </a:lnTo>
                <a:lnTo>
                  <a:pt x="429079" y="2852871"/>
                </a:lnTo>
                <a:lnTo>
                  <a:pt x="429383" y="2724970"/>
                </a:lnTo>
                <a:lnTo>
                  <a:pt x="429604" y="2583256"/>
                </a:lnTo>
                <a:lnTo>
                  <a:pt x="429731" y="2349688"/>
                </a:lnTo>
                <a:lnTo>
                  <a:pt x="429663" y="2208004"/>
                </a:lnTo>
                <a:lnTo>
                  <a:pt x="429499" y="2078955"/>
                </a:lnTo>
                <a:lnTo>
                  <a:pt x="429243" y="1950594"/>
                </a:lnTo>
                <a:lnTo>
                  <a:pt x="428892" y="1823229"/>
                </a:lnTo>
                <a:lnTo>
                  <a:pt x="428449" y="1697167"/>
                </a:lnTo>
                <a:lnTo>
                  <a:pt x="427912" y="1572713"/>
                </a:lnTo>
                <a:lnTo>
                  <a:pt x="427608" y="1511185"/>
                </a:lnTo>
                <a:lnTo>
                  <a:pt x="427281" y="1450174"/>
                </a:lnTo>
                <a:lnTo>
                  <a:pt x="426931" y="1389718"/>
                </a:lnTo>
                <a:lnTo>
                  <a:pt x="426558" y="1329856"/>
                </a:lnTo>
                <a:lnTo>
                  <a:pt x="426161" y="1270626"/>
                </a:lnTo>
                <a:lnTo>
                  <a:pt x="425740" y="1212066"/>
                </a:lnTo>
                <a:lnTo>
                  <a:pt x="425297" y="1154215"/>
                </a:lnTo>
                <a:lnTo>
                  <a:pt x="424830" y="1097110"/>
                </a:lnTo>
                <a:lnTo>
                  <a:pt x="424340" y="1040791"/>
                </a:lnTo>
                <a:lnTo>
                  <a:pt x="423826" y="985295"/>
                </a:lnTo>
                <a:lnTo>
                  <a:pt x="423289" y="930661"/>
                </a:lnTo>
                <a:lnTo>
                  <a:pt x="422729" y="876927"/>
                </a:lnTo>
                <a:lnTo>
                  <a:pt x="422145" y="824131"/>
                </a:lnTo>
                <a:lnTo>
                  <a:pt x="421538" y="772312"/>
                </a:lnTo>
                <a:lnTo>
                  <a:pt x="420908" y="721507"/>
                </a:lnTo>
                <a:lnTo>
                  <a:pt x="420254" y="671756"/>
                </a:lnTo>
                <a:lnTo>
                  <a:pt x="419577" y="623097"/>
                </a:lnTo>
                <a:lnTo>
                  <a:pt x="418876" y="575567"/>
                </a:lnTo>
                <a:lnTo>
                  <a:pt x="418153" y="529205"/>
                </a:lnTo>
                <a:lnTo>
                  <a:pt x="417406" y="484050"/>
                </a:lnTo>
                <a:lnTo>
                  <a:pt x="416635" y="440140"/>
                </a:lnTo>
                <a:lnTo>
                  <a:pt x="415791" y="394969"/>
                </a:lnTo>
                <a:lnTo>
                  <a:pt x="415024" y="356206"/>
                </a:lnTo>
                <a:lnTo>
                  <a:pt x="414184" y="316260"/>
                </a:lnTo>
                <a:lnTo>
                  <a:pt x="413320" y="277711"/>
                </a:lnTo>
                <a:lnTo>
                  <a:pt x="411522" y="204961"/>
                </a:lnTo>
                <a:lnTo>
                  <a:pt x="409631" y="138262"/>
                </a:lnTo>
                <a:lnTo>
                  <a:pt x="407582" y="76191"/>
                </a:lnTo>
                <a:lnTo>
                  <a:pt x="405568" y="24243"/>
                </a:lnTo>
                <a:lnTo>
                  <a:pt x="4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41664" y="1437132"/>
            <a:ext cx="404495" cy="4739640"/>
          </a:xfrm>
          <a:custGeom>
            <a:avLst/>
            <a:gdLst/>
            <a:ahLst/>
            <a:cxnLst/>
            <a:rect l="l" t="t" r="r" b="b"/>
            <a:pathLst>
              <a:path w="404495" h="4739640">
                <a:moveTo>
                  <a:pt x="404494" y="4739640"/>
                </a:moveTo>
                <a:lnTo>
                  <a:pt x="340538" y="4719504"/>
                </a:lnTo>
                <a:lnTo>
                  <a:pt x="285001" y="4663434"/>
                </a:lnTo>
                <a:lnTo>
                  <a:pt x="261429" y="4623957"/>
                </a:lnTo>
                <a:lnTo>
                  <a:pt x="241210" y="4577936"/>
                </a:lnTo>
                <a:lnTo>
                  <a:pt x="224760" y="4526185"/>
                </a:lnTo>
                <a:lnTo>
                  <a:pt x="212495" y="4469517"/>
                </a:lnTo>
                <a:lnTo>
                  <a:pt x="204831" y="4408745"/>
                </a:lnTo>
                <a:lnTo>
                  <a:pt x="202183" y="4344682"/>
                </a:lnTo>
                <a:lnTo>
                  <a:pt x="202183" y="2764790"/>
                </a:lnTo>
                <a:lnTo>
                  <a:pt x="199536" y="2700711"/>
                </a:lnTo>
                <a:lnTo>
                  <a:pt x="191873" y="2639929"/>
                </a:lnTo>
                <a:lnTo>
                  <a:pt x="179610" y="2583256"/>
                </a:lnTo>
                <a:lnTo>
                  <a:pt x="163165" y="2531504"/>
                </a:lnTo>
                <a:lnTo>
                  <a:pt x="142954" y="2485485"/>
                </a:lnTo>
                <a:lnTo>
                  <a:pt x="119394" y="2446011"/>
                </a:lnTo>
                <a:lnTo>
                  <a:pt x="92901" y="2413896"/>
                </a:lnTo>
                <a:lnTo>
                  <a:pt x="32787" y="2374988"/>
                </a:lnTo>
                <a:lnTo>
                  <a:pt x="0" y="2369819"/>
                </a:lnTo>
                <a:lnTo>
                  <a:pt x="32787" y="2364651"/>
                </a:lnTo>
                <a:lnTo>
                  <a:pt x="92901" y="2325743"/>
                </a:lnTo>
                <a:lnTo>
                  <a:pt x="119394" y="2293628"/>
                </a:lnTo>
                <a:lnTo>
                  <a:pt x="142954" y="2254154"/>
                </a:lnTo>
                <a:lnTo>
                  <a:pt x="163165" y="2208135"/>
                </a:lnTo>
                <a:lnTo>
                  <a:pt x="179610" y="2156383"/>
                </a:lnTo>
                <a:lnTo>
                  <a:pt x="191873" y="2099710"/>
                </a:lnTo>
                <a:lnTo>
                  <a:pt x="199536" y="2038928"/>
                </a:lnTo>
                <a:lnTo>
                  <a:pt x="202183" y="1974850"/>
                </a:lnTo>
                <a:lnTo>
                  <a:pt x="202183" y="394969"/>
                </a:lnTo>
                <a:lnTo>
                  <a:pt x="204831" y="330891"/>
                </a:lnTo>
                <a:lnTo>
                  <a:pt x="212495" y="270109"/>
                </a:lnTo>
                <a:lnTo>
                  <a:pt x="224760" y="213436"/>
                </a:lnTo>
                <a:lnTo>
                  <a:pt x="241210" y="161684"/>
                </a:lnTo>
                <a:lnTo>
                  <a:pt x="261429" y="115665"/>
                </a:lnTo>
                <a:lnTo>
                  <a:pt x="285001" y="76191"/>
                </a:lnTo>
                <a:lnTo>
                  <a:pt x="311509" y="44076"/>
                </a:lnTo>
                <a:lnTo>
                  <a:pt x="371672" y="5168"/>
                </a:lnTo>
                <a:lnTo>
                  <a:pt x="404494" y="0"/>
                </a:lnTo>
              </a:path>
            </a:pathLst>
          </a:custGeom>
          <a:ln w="12192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35290" y="3669538"/>
            <a:ext cx="335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B2C1F"/>
                </a:solidFill>
                <a:latin typeface="Calibri"/>
                <a:cs typeface="Calibri"/>
              </a:rPr>
              <a:t>Grid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56346" y="4849495"/>
            <a:ext cx="414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55D5D"/>
                </a:solidFill>
                <a:latin typeface="Calibri"/>
                <a:cs typeface="Calibri"/>
              </a:rPr>
              <a:t>Block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0979" y="2263139"/>
            <a:ext cx="2363724" cy="29657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979" y="2263139"/>
            <a:ext cx="2364105" cy="2966085"/>
          </a:xfrm>
          <a:custGeom>
            <a:avLst/>
            <a:gdLst/>
            <a:ahLst/>
            <a:cxnLst/>
            <a:rect l="l" t="t" r="r" b="b"/>
            <a:pathLst>
              <a:path w="2364105" h="2966085">
                <a:moveTo>
                  <a:pt x="0" y="2965704"/>
                </a:moveTo>
                <a:lnTo>
                  <a:pt x="2363724" y="2965704"/>
                </a:lnTo>
                <a:lnTo>
                  <a:pt x="2363724" y="0"/>
                </a:lnTo>
                <a:lnTo>
                  <a:pt x="0" y="0"/>
                </a:lnTo>
                <a:lnTo>
                  <a:pt x="0" y="2965704"/>
                </a:lnTo>
                <a:close/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85773" y="2281173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5384" y="2618232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725169" y="0"/>
                </a:moveTo>
                <a:lnTo>
                  <a:pt x="145034" y="0"/>
                </a:lnTo>
                <a:lnTo>
                  <a:pt x="99192" y="7390"/>
                </a:lnTo>
                <a:lnTo>
                  <a:pt x="59379" y="27972"/>
                </a:lnTo>
                <a:lnTo>
                  <a:pt x="27983" y="59362"/>
                </a:lnTo>
                <a:lnTo>
                  <a:pt x="7394" y="99177"/>
                </a:lnTo>
                <a:lnTo>
                  <a:pt x="0" y="145033"/>
                </a:lnTo>
                <a:lnTo>
                  <a:pt x="0" y="725169"/>
                </a:lnTo>
                <a:lnTo>
                  <a:pt x="7394" y="771026"/>
                </a:lnTo>
                <a:lnTo>
                  <a:pt x="27983" y="810841"/>
                </a:lnTo>
                <a:lnTo>
                  <a:pt x="59379" y="842231"/>
                </a:lnTo>
                <a:lnTo>
                  <a:pt x="99192" y="862813"/>
                </a:lnTo>
                <a:lnTo>
                  <a:pt x="145034" y="870203"/>
                </a:lnTo>
                <a:lnTo>
                  <a:pt x="725169" y="870203"/>
                </a:lnTo>
                <a:lnTo>
                  <a:pt x="771011" y="862813"/>
                </a:lnTo>
                <a:lnTo>
                  <a:pt x="810824" y="842231"/>
                </a:lnTo>
                <a:lnTo>
                  <a:pt x="842220" y="810841"/>
                </a:lnTo>
                <a:lnTo>
                  <a:pt x="862809" y="771026"/>
                </a:lnTo>
                <a:lnTo>
                  <a:pt x="870204" y="725169"/>
                </a:lnTo>
                <a:lnTo>
                  <a:pt x="870204" y="145033"/>
                </a:lnTo>
                <a:lnTo>
                  <a:pt x="862809" y="99177"/>
                </a:lnTo>
                <a:lnTo>
                  <a:pt x="842220" y="59362"/>
                </a:lnTo>
                <a:lnTo>
                  <a:pt x="810824" y="27972"/>
                </a:lnTo>
                <a:lnTo>
                  <a:pt x="771011" y="7390"/>
                </a:lnTo>
                <a:lnTo>
                  <a:pt x="725169" y="0"/>
                </a:lnTo>
                <a:close/>
              </a:path>
            </a:pathLst>
          </a:custGeom>
          <a:solidFill>
            <a:srgbClr val="E9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5384" y="2618232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0" y="145033"/>
                </a:moveTo>
                <a:lnTo>
                  <a:pt x="7394" y="99177"/>
                </a:lnTo>
                <a:lnTo>
                  <a:pt x="27983" y="59362"/>
                </a:lnTo>
                <a:lnTo>
                  <a:pt x="59379" y="27972"/>
                </a:lnTo>
                <a:lnTo>
                  <a:pt x="99192" y="7390"/>
                </a:lnTo>
                <a:lnTo>
                  <a:pt x="145034" y="0"/>
                </a:lnTo>
                <a:lnTo>
                  <a:pt x="725169" y="0"/>
                </a:lnTo>
                <a:lnTo>
                  <a:pt x="771011" y="7390"/>
                </a:lnTo>
                <a:lnTo>
                  <a:pt x="810824" y="27972"/>
                </a:lnTo>
                <a:lnTo>
                  <a:pt x="842220" y="59362"/>
                </a:lnTo>
                <a:lnTo>
                  <a:pt x="862809" y="99177"/>
                </a:lnTo>
                <a:lnTo>
                  <a:pt x="870204" y="145033"/>
                </a:lnTo>
                <a:lnTo>
                  <a:pt x="870204" y="725169"/>
                </a:lnTo>
                <a:lnTo>
                  <a:pt x="862809" y="771026"/>
                </a:lnTo>
                <a:lnTo>
                  <a:pt x="842220" y="810841"/>
                </a:lnTo>
                <a:lnTo>
                  <a:pt x="810824" y="842231"/>
                </a:lnTo>
                <a:lnTo>
                  <a:pt x="771011" y="862813"/>
                </a:lnTo>
                <a:lnTo>
                  <a:pt x="725169" y="870203"/>
                </a:lnTo>
                <a:lnTo>
                  <a:pt x="145034" y="870203"/>
                </a:lnTo>
                <a:lnTo>
                  <a:pt x="99192" y="862813"/>
                </a:lnTo>
                <a:lnTo>
                  <a:pt x="59379" y="842231"/>
                </a:lnTo>
                <a:lnTo>
                  <a:pt x="27983" y="810841"/>
                </a:lnTo>
                <a:lnTo>
                  <a:pt x="7394" y="771026"/>
                </a:lnTo>
                <a:lnTo>
                  <a:pt x="0" y="725169"/>
                </a:lnTo>
                <a:lnTo>
                  <a:pt x="0" y="145033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8586" y="2888996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91996" y="2618232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725170" y="0"/>
                </a:moveTo>
                <a:lnTo>
                  <a:pt x="145034" y="0"/>
                </a:lnTo>
                <a:lnTo>
                  <a:pt x="99177" y="7390"/>
                </a:lnTo>
                <a:lnTo>
                  <a:pt x="59362" y="27972"/>
                </a:lnTo>
                <a:lnTo>
                  <a:pt x="27972" y="59362"/>
                </a:lnTo>
                <a:lnTo>
                  <a:pt x="7390" y="99177"/>
                </a:lnTo>
                <a:lnTo>
                  <a:pt x="0" y="145033"/>
                </a:lnTo>
                <a:lnTo>
                  <a:pt x="0" y="725169"/>
                </a:lnTo>
                <a:lnTo>
                  <a:pt x="7390" y="771026"/>
                </a:lnTo>
                <a:lnTo>
                  <a:pt x="27972" y="810841"/>
                </a:lnTo>
                <a:lnTo>
                  <a:pt x="59362" y="842231"/>
                </a:lnTo>
                <a:lnTo>
                  <a:pt x="99177" y="862813"/>
                </a:lnTo>
                <a:lnTo>
                  <a:pt x="145034" y="870203"/>
                </a:lnTo>
                <a:lnTo>
                  <a:pt x="725170" y="870203"/>
                </a:lnTo>
                <a:lnTo>
                  <a:pt x="771026" y="862813"/>
                </a:lnTo>
                <a:lnTo>
                  <a:pt x="810841" y="842231"/>
                </a:lnTo>
                <a:lnTo>
                  <a:pt x="842231" y="810841"/>
                </a:lnTo>
                <a:lnTo>
                  <a:pt x="862813" y="771026"/>
                </a:lnTo>
                <a:lnTo>
                  <a:pt x="870204" y="725169"/>
                </a:lnTo>
                <a:lnTo>
                  <a:pt x="870204" y="145033"/>
                </a:lnTo>
                <a:lnTo>
                  <a:pt x="862813" y="99177"/>
                </a:lnTo>
                <a:lnTo>
                  <a:pt x="842231" y="59362"/>
                </a:lnTo>
                <a:lnTo>
                  <a:pt x="810841" y="27972"/>
                </a:lnTo>
                <a:lnTo>
                  <a:pt x="771026" y="7390"/>
                </a:lnTo>
                <a:lnTo>
                  <a:pt x="725170" y="0"/>
                </a:lnTo>
                <a:close/>
              </a:path>
            </a:pathLst>
          </a:custGeom>
          <a:solidFill>
            <a:srgbClr val="E9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91996" y="2618232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0" y="145033"/>
                </a:moveTo>
                <a:lnTo>
                  <a:pt x="7390" y="99177"/>
                </a:lnTo>
                <a:lnTo>
                  <a:pt x="27972" y="59362"/>
                </a:lnTo>
                <a:lnTo>
                  <a:pt x="59362" y="27972"/>
                </a:lnTo>
                <a:lnTo>
                  <a:pt x="99177" y="7390"/>
                </a:lnTo>
                <a:lnTo>
                  <a:pt x="145034" y="0"/>
                </a:lnTo>
                <a:lnTo>
                  <a:pt x="725170" y="0"/>
                </a:lnTo>
                <a:lnTo>
                  <a:pt x="771026" y="7390"/>
                </a:lnTo>
                <a:lnTo>
                  <a:pt x="810841" y="27972"/>
                </a:lnTo>
                <a:lnTo>
                  <a:pt x="842231" y="59362"/>
                </a:lnTo>
                <a:lnTo>
                  <a:pt x="862813" y="99177"/>
                </a:lnTo>
                <a:lnTo>
                  <a:pt x="870204" y="145033"/>
                </a:lnTo>
                <a:lnTo>
                  <a:pt x="870204" y="725169"/>
                </a:lnTo>
                <a:lnTo>
                  <a:pt x="862813" y="771026"/>
                </a:lnTo>
                <a:lnTo>
                  <a:pt x="842231" y="810841"/>
                </a:lnTo>
                <a:lnTo>
                  <a:pt x="810841" y="842231"/>
                </a:lnTo>
                <a:lnTo>
                  <a:pt x="771026" y="862813"/>
                </a:lnTo>
                <a:lnTo>
                  <a:pt x="725170" y="870203"/>
                </a:lnTo>
                <a:lnTo>
                  <a:pt x="145034" y="870203"/>
                </a:lnTo>
                <a:lnTo>
                  <a:pt x="99177" y="862813"/>
                </a:lnTo>
                <a:lnTo>
                  <a:pt x="59362" y="842231"/>
                </a:lnTo>
                <a:lnTo>
                  <a:pt x="27972" y="810841"/>
                </a:lnTo>
                <a:lnTo>
                  <a:pt x="7390" y="771026"/>
                </a:lnTo>
                <a:lnTo>
                  <a:pt x="0" y="725169"/>
                </a:lnTo>
                <a:lnTo>
                  <a:pt x="0" y="145033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64919" y="2888996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91996" y="3649979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725170" y="0"/>
                </a:moveTo>
                <a:lnTo>
                  <a:pt x="145034" y="0"/>
                </a:lnTo>
                <a:lnTo>
                  <a:pt x="99177" y="7390"/>
                </a:lnTo>
                <a:lnTo>
                  <a:pt x="59362" y="27972"/>
                </a:lnTo>
                <a:lnTo>
                  <a:pt x="27972" y="59362"/>
                </a:lnTo>
                <a:lnTo>
                  <a:pt x="7390" y="99177"/>
                </a:lnTo>
                <a:lnTo>
                  <a:pt x="0" y="145034"/>
                </a:lnTo>
                <a:lnTo>
                  <a:pt x="0" y="725170"/>
                </a:lnTo>
                <a:lnTo>
                  <a:pt x="7390" y="771026"/>
                </a:lnTo>
                <a:lnTo>
                  <a:pt x="27972" y="810841"/>
                </a:lnTo>
                <a:lnTo>
                  <a:pt x="59362" y="842231"/>
                </a:lnTo>
                <a:lnTo>
                  <a:pt x="99177" y="862813"/>
                </a:lnTo>
                <a:lnTo>
                  <a:pt x="145034" y="870204"/>
                </a:lnTo>
                <a:lnTo>
                  <a:pt x="725170" y="870204"/>
                </a:lnTo>
                <a:lnTo>
                  <a:pt x="771026" y="862813"/>
                </a:lnTo>
                <a:lnTo>
                  <a:pt x="810841" y="842231"/>
                </a:lnTo>
                <a:lnTo>
                  <a:pt x="842231" y="810841"/>
                </a:lnTo>
                <a:lnTo>
                  <a:pt x="862813" y="771026"/>
                </a:lnTo>
                <a:lnTo>
                  <a:pt x="870204" y="725170"/>
                </a:lnTo>
                <a:lnTo>
                  <a:pt x="870204" y="145034"/>
                </a:lnTo>
                <a:lnTo>
                  <a:pt x="862813" y="99177"/>
                </a:lnTo>
                <a:lnTo>
                  <a:pt x="842231" y="59362"/>
                </a:lnTo>
                <a:lnTo>
                  <a:pt x="810841" y="27972"/>
                </a:lnTo>
                <a:lnTo>
                  <a:pt x="771026" y="7390"/>
                </a:lnTo>
                <a:lnTo>
                  <a:pt x="725170" y="0"/>
                </a:lnTo>
                <a:close/>
              </a:path>
            </a:pathLst>
          </a:custGeom>
          <a:solidFill>
            <a:srgbClr val="E9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91996" y="3649979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0" y="145034"/>
                </a:moveTo>
                <a:lnTo>
                  <a:pt x="7390" y="99177"/>
                </a:lnTo>
                <a:lnTo>
                  <a:pt x="27972" y="59362"/>
                </a:lnTo>
                <a:lnTo>
                  <a:pt x="59362" y="27972"/>
                </a:lnTo>
                <a:lnTo>
                  <a:pt x="99177" y="7390"/>
                </a:lnTo>
                <a:lnTo>
                  <a:pt x="145034" y="0"/>
                </a:lnTo>
                <a:lnTo>
                  <a:pt x="725170" y="0"/>
                </a:lnTo>
                <a:lnTo>
                  <a:pt x="771026" y="7390"/>
                </a:lnTo>
                <a:lnTo>
                  <a:pt x="810841" y="27972"/>
                </a:lnTo>
                <a:lnTo>
                  <a:pt x="842231" y="59362"/>
                </a:lnTo>
                <a:lnTo>
                  <a:pt x="862813" y="99177"/>
                </a:lnTo>
                <a:lnTo>
                  <a:pt x="870204" y="145034"/>
                </a:lnTo>
                <a:lnTo>
                  <a:pt x="870204" y="725170"/>
                </a:lnTo>
                <a:lnTo>
                  <a:pt x="862813" y="771026"/>
                </a:lnTo>
                <a:lnTo>
                  <a:pt x="842231" y="810841"/>
                </a:lnTo>
                <a:lnTo>
                  <a:pt x="810841" y="842231"/>
                </a:lnTo>
                <a:lnTo>
                  <a:pt x="771026" y="862813"/>
                </a:lnTo>
                <a:lnTo>
                  <a:pt x="725170" y="870204"/>
                </a:lnTo>
                <a:lnTo>
                  <a:pt x="145034" y="870204"/>
                </a:lnTo>
                <a:lnTo>
                  <a:pt x="99177" y="862813"/>
                </a:lnTo>
                <a:lnTo>
                  <a:pt x="59362" y="842231"/>
                </a:lnTo>
                <a:lnTo>
                  <a:pt x="27972" y="810841"/>
                </a:lnTo>
                <a:lnTo>
                  <a:pt x="7390" y="771026"/>
                </a:lnTo>
                <a:lnTo>
                  <a:pt x="0" y="725170"/>
                </a:lnTo>
                <a:lnTo>
                  <a:pt x="0" y="14503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764919" y="3920744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5384" y="3648455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725169" y="0"/>
                </a:moveTo>
                <a:lnTo>
                  <a:pt x="145034" y="0"/>
                </a:lnTo>
                <a:lnTo>
                  <a:pt x="99192" y="7390"/>
                </a:lnTo>
                <a:lnTo>
                  <a:pt x="59379" y="27972"/>
                </a:lnTo>
                <a:lnTo>
                  <a:pt x="27983" y="59362"/>
                </a:lnTo>
                <a:lnTo>
                  <a:pt x="7394" y="99177"/>
                </a:lnTo>
                <a:lnTo>
                  <a:pt x="0" y="145034"/>
                </a:lnTo>
                <a:lnTo>
                  <a:pt x="0" y="725170"/>
                </a:lnTo>
                <a:lnTo>
                  <a:pt x="7394" y="771026"/>
                </a:lnTo>
                <a:lnTo>
                  <a:pt x="27983" y="810841"/>
                </a:lnTo>
                <a:lnTo>
                  <a:pt x="59379" y="842231"/>
                </a:lnTo>
                <a:lnTo>
                  <a:pt x="99192" y="862813"/>
                </a:lnTo>
                <a:lnTo>
                  <a:pt x="145034" y="870204"/>
                </a:lnTo>
                <a:lnTo>
                  <a:pt x="725169" y="870204"/>
                </a:lnTo>
                <a:lnTo>
                  <a:pt x="771011" y="862813"/>
                </a:lnTo>
                <a:lnTo>
                  <a:pt x="810824" y="842231"/>
                </a:lnTo>
                <a:lnTo>
                  <a:pt x="842220" y="810841"/>
                </a:lnTo>
                <a:lnTo>
                  <a:pt x="862809" y="771026"/>
                </a:lnTo>
                <a:lnTo>
                  <a:pt x="870204" y="725170"/>
                </a:lnTo>
                <a:lnTo>
                  <a:pt x="870204" y="145034"/>
                </a:lnTo>
                <a:lnTo>
                  <a:pt x="862809" y="99177"/>
                </a:lnTo>
                <a:lnTo>
                  <a:pt x="842220" y="59362"/>
                </a:lnTo>
                <a:lnTo>
                  <a:pt x="810824" y="27972"/>
                </a:lnTo>
                <a:lnTo>
                  <a:pt x="771011" y="7390"/>
                </a:lnTo>
                <a:lnTo>
                  <a:pt x="725169" y="0"/>
                </a:lnTo>
                <a:close/>
              </a:path>
            </a:pathLst>
          </a:custGeom>
          <a:solidFill>
            <a:srgbClr val="E9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5384" y="3648455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0" y="145034"/>
                </a:moveTo>
                <a:lnTo>
                  <a:pt x="7394" y="99177"/>
                </a:lnTo>
                <a:lnTo>
                  <a:pt x="27983" y="59362"/>
                </a:lnTo>
                <a:lnTo>
                  <a:pt x="59379" y="27972"/>
                </a:lnTo>
                <a:lnTo>
                  <a:pt x="99192" y="7390"/>
                </a:lnTo>
                <a:lnTo>
                  <a:pt x="145034" y="0"/>
                </a:lnTo>
                <a:lnTo>
                  <a:pt x="725169" y="0"/>
                </a:lnTo>
                <a:lnTo>
                  <a:pt x="771011" y="7390"/>
                </a:lnTo>
                <a:lnTo>
                  <a:pt x="810824" y="27972"/>
                </a:lnTo>
                <a:lnTo>
                  <a:pt x="842220" y="59362"/>
                </a:lnTo>
                <a:lnTo>
                  <a:pt x="862809" y="99177"/>
                </a:lnTo>
                <a:lnTo>
                  <a:pt x="870204" y="145034"/>
                </a:lnTo>
                <a:lnTo>
                  <a:pt x="870204" y="725170"/>
                </a:lnTo>
                <a:lnTo>
                  <a:pt x="862809" y="771026"/>
                </a:lnTo>
                <a:lnTo>
                  <a:pt x="842220" y="810841"/>
                </a:lnTo>
                <a:lnTo>
                  <a:pt x="810824" y="842231"/>
                </a:lnTo>
                <a:lnTo>
                  <a:pt x="771011" y="862813"/>
                </a:lnTo>
                <a:lnTo>
                  <a:pt x="725169" y="870204"/>
                </a:lnTo>
                <a:lnTo>
                  <a:pt x="145034" y="870204"/>
                </a:lnTo>
                <a:lnTo>
                  <a:pt x="99192" y="862813"/>
                </a:lnTo>
                <a:lnTo>
                  <a:pt x="59379" y="842231"/>
                </a:lnTo>
                <a:lnTo>
                  <a:pt x="27983" y="810841"/>
                </a:lnTo>
                <a:lnTo>
                  <a:pt x="7394" y="771026"/>
                </a:lnTo>
                <a:lnTo>
                  <a:pt x="0" y="725170"/>
                </a:lnTo>
                <a:lnTo>
                  <a:pt x="0" y="145034"/>
                </a:lnTo>
                <a:close/>
              </a:path>
            </a:pathLst>
          </a:custGeom>
          <a:ln w="6096">
            <a:solidFill>
              <a:srgbClr val="85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8586" y="3919854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72767" y="1527047"/>
            <a:ext cx="2203450" cy="1092200"/>
          </a:xfrm>
          <a:custGeom>
            <a:avLst/>
            <a:gdLst/>
            <a:ahLst/>
            <a:cxnLst/>
            <a:rect l="l" t="t" r="r" b="b"/>
            <a:pathLst>
              <a:path w="2203450" h="1092200">
                <a:moveTo>
                  <a:pt x="0" y="1091818"/>
                </a:moveTo>
                <a:lnTo>
                  <a:pt x="2203322" y="0"/>
                </a:lnTo>
              </a:path>
            </a:pathLst>
          </a:custGeom>
          <a:ln w="6096">
            <a:solidFill>
              <a:srgbClr val="855D5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72767" y="3483864"/>
            <a:ext cx="2203450" cy="1668145"/>
          </a:xfrm>
          <a:custGeom>
            <a:avLst/>
            <a:gdLst/>
            <a:ahLst/>
            <a:cxnLst/>
            <a:rect l="l" t="t" r="r" b="b"/>
            <a:pathLst>
              <a:path w="2203450" h="1668145">
                <a:moveTo>
                  <a:pt x="0" y="0"/>
                </a:moveTo>
                <a:lnTo>
                  <a:pt x="2203322" y="1667891"/>
                </a:lnTo>
              </a:path>
            </a:pathLst>
          </a:custGeom>
          <a:ln w="6096">
            <a:solidFill>
              <a:srgbClr val="855D5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62200" y="1527047"/>
            <a:ext cx="4740275" cy="1139190"/>
          </a:xfrm>
          <a:custGeom>
            <a:avLst/>
            <a:gdLst/>
            <a:ahLst/>
            <a:cxnLst/>
            <a:rect l="l" t="t" r="r" b="b"/>
            <a:pathLst>
              <a:path w="4740275" h="1139189">
                <a:moveTo>
                  <a:pt x="0" y="1138681"/>
                </a:moveTo>
                <a:lnTo>
                  <a:pt x="4739767" y="0"/>
                </a:lnTo>
              </a:path>
            </a:pathLst>
          </a:custGeom>
          <a:ln w="6095">
            <a:solidFill>
              <a:srgbClr val="855D5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2200" y="3421379"/>
            <a:ext cx="4914265" cy="1703705"/>
          </a:xfrm>
          <a:custGeom>
            <a:avLst/>
            <a:gdLst/>
            <a:ahLst/>
            <a:cxnLst/>
            <a:rect l="l" t="t" r="r" b="b"/>
            <a:pathLst>
              <a:path w="4914265" h="1703704">
                <a:moveTo>
                  <a:pt x="0" y="0"/>
                </a:moveTo>
                <a:lnTo>
                  <a:pt x="4913757" y="1703324"/>
                </a:lnTo>
              </a:path>
            </a:pathLst>
          </a:custGeom>
          <a:ln w="6096">
            <a:solidFill>
              <a:srgbClr val="855D5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72840" y="1475232"/>
            <a:ext cx="3707891" cy="45765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5384" y="4655820"/>
            <a:ext cx="1957070" cy="469900"/>
          </a:xfrm>
          <a:custGeom>
            <a:avLst/>
            <a:gdLst/>
            <a:ahLst/>
            <a:cxnLst/>
            <a:rect l="l" t="t" r="r" b="b"/>
            <a:pathLst>
              <a:path w="1957070" h="469900">
                <a:moveTo>
                  <a:pt x="1878584" y="0"/>
                </a:moveTo>
                <a:lnTo>
                  <a:pt x="78231" y="0"/>
                </a:lnTo>
                <a:lnTo>
                  <a:pt x="47780" y="6151"/>
                </a:lnTo>
                <a:lnTo>
                  <a:pt x="22913" y="22923"/>
                </a:lnTo>
                <a:lnTo>
                  <a:pt x="6147" y="47791"/>
                </a:lnTo>
                <a:lnTo>
                  <a:pt x="0" y="78231"/>
                </a:lnTo>
                <a:lnTo>
                  <a:pt x="0" y="391159"/>
                </a:lnTo>
                <a:lnTo>
                  <a:pt x="6147" y="421600"/>
                </a:lnTo>
                <a:lnTo>
                  <a:pt x="22913" y="446468"/>
                </a:lnTo>
                <a:lnTo>
                  <a:pt x="47780" y="463240"/>
                </a:lnTo>
                <a:lnTo>
                  <a:pt x="78231" y="469391"/>
                </a:lnTo>
                <a:lnTo>
                  <a:pt x="1878584" y="469391"/>
                </a:lnTo>
                <a:lnTo>
                  <a:pt x="1909024" y="463240"/>
                </a:lnTo>
                <a:lnTo>
                  <a:pt x="1933892" y="446468"/>
                </a:lnTo>
                <a:lnTo>
                  <a:pt x="1950664" y="421600"/>
                </a:lnTo>
                <a:lnTo>
                  <a:pt x="1956815" y="391159"/>
                </a:lnTo>
                <a:lnTo>
                  <a:pt x="1956815" y="78231"/>
                </a:lnTo>
                <a:lnTo>
                  <a:pt x="1950664" y="47791"/>
                </a:lnTo>
                <a:lnTo>
                  <a:pt x="1933892" y="22923"/>
                </a:lnTo>
                <a:lnTo>
                  <a:pt x="1909024" y="6151"/>
                </a:lnTo>
                <a:lnTo>
                  <a:pt x="187858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5384" y="4655820"/>
            <a:ext cx="1957070" cy="469900"/>
          </a:xfrm>
          <a:custGeom>
            <a:avLst/>
            <a:gdLst/>
            <a:ahLst/>
            <a:cxnLst/>
            <a:rect l="l" t="t" r="r" b="b"/>
            <a:pathLst>
              <a:path w="1957070" h="469900">
                <a:moveTo>
                  <a:pt x="0" y="78231"/>
                </a:moveTo>
                <a:lnTo>
                  <a:pt x="6147" y="47791"/>
                </a:lnTo>
                <a:lnTo>
                  <a:pt x="22913" y="22923"/>
                </a:lnTo>
                <a:lnTo>
                  <a:pt x="47780" y="6151"/>
                </a:lnTo>
                <a:lnTo>
                  <a:pt x="78231" y="0"/>
                </a:lnTo>
                <a:lnTo>
                  <a:pt x="1878584" y="0"/>
                </a:lnTo>
                <a:lnTo>
                  <a:pt x="1909024" y="6151"/>
                </a:lnTo>
                <a:lnTo>
                  <a:pt x="1933892" y="22923"/>
                </a:lnTo>
                <a:lnTo>
                  <a:pt x="1950664" y="47791"/>
                </a:lnTo>
                <a:lnTo>
                  <a:pt x="1956815" y="78231"/>
                </a:lnTo>
                <a:lnTo>
                  <a:pt x="1956815" y="391159"/>
                </a:lnTo>
                <a:lnTo>
                  <a:pt x="1950664" y="421600"/>
                </a:lnTo>
                <a:lnTo>
                  <a:pt x="1933892" y="446468"/>
                </a:lnTo>
                <a:lnTo>
                  <a:pt x="1909024" y="463240"/>
                </a:lnTo>
                <a:lnTo>
                  <a:pt x="1878584" y="469391"/>
                </a:lnTo>
                <a:lnTo>
                  <a:pt x="78231" y="469391"/>
                </a:lnTo>
                <a:lnTo>
                  <a:pt x="47780" y="463240"/>
                </a:lnTo>
                <a:lnTo>
                  <a:pt x="22913" y="446468"/>
                </a:lnTo>
                <a:lnTo>
                  <a:pt x="6147" y="421600"/>
                </a:lnTo>
                <a:lnTo>
                  <a:pt x="0" y="391159"/>
                </a:lnTo>
                <a:lnTo>
                  <a:pt x="0" y="78231"/>
                </a:lnTo>
                <a:close/>
              </a:path>
            </a:pathLst>
          </a:custGeom>
          <a:ln w="12192">
            <a:solidFill>
              <a:srgbClr val="701E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35914" y="4726051"/>
            <a:ext cx="149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25214" y="5389364"/>
            <a:ext cx="3981450" cy="7391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/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80"/>
              </a:spcBef>
            </a:pPr>
            <a:r>
              <a:rPr sz="1400" spc="-5" dirty="0">
                <a:solidFill>
                  <a:srgbClr val="D24717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D24717"/>
                </a:solidFill>
                <a:latin typeface="Calibri"/>
                <a:cs typeface="Calibri"/>
              </a:rPr>
              <a:t>h</a:t>
            </a:r>
            <a:r>
              <a:rPr sz="1400" spc="-25" dirty="0">
                <a:solidFill>
                  <a:srgbClr val="D24717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D24717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D24717"/>
                </a:solidFill>
                <a:latin typeface="Calibri"/>
                <a:cs typeface="Calibri"/>
              </a:rPr>
              <a:t>ad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28059" y="1505203"/>
            <a:ext cx="29698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32 </a:t>
            </a:r>
            <a:r>
              <a:rPr sz="1400" spc="-10" dirty="0">
                <a:solidFill>
                  <a:srgbClr val="006FC0"/>
                </a:solidFill>
                <a:latin typeface="Calibri"/>
                <a:cs typeface="Calibri"/>
              </a:rPr>
              <a:t>CUDA core </a:t>
            </a: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partitions – </a:t>
            </a:r>
            <a:r>
              <a:rPr sz="1400" spc="-15" dirty="0">
                <a:solidFill>
                  <a:srgbClr val="006FC0"/>
                </a:solidFill>
                <a:latin typeface="Calibri"/>
                <a:cs typeface="Calibri"/>
              </a:rPr>
              <a:t>execute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warps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777234" y="1824989"/>
            <a:ext cx="3499485" cy="1769745"/>
          </a:xfrm>
          <a:custGeom>
            <a:avLst/>
            <a:gdLst/>
            <a:ahLst/>
            <a:cxnLst/>
            <a:rect l="l" t="t" r="r" b="b"/>
            <a:pathLst>
              <a:path w="3499484" h="1769745">
                <a:moveTo>
                  <a:pt x="0" y="1769364"/>
                </a:moveTo>
                <a:lnTo>
                  <a:pt x="3499104" y="1769364"/>
                </a:lnTo>
                <a:lnTo>
                  <a:pt x="3499104" y="0"/>
                </a:lnTo>
                <a:lnTo>
                  <a:pt x="0" y="0"/>
                </a:lnTo>
                <a:lnTo>
                  <a:pt x="0" y="1769364"/>
                </a:lnTo>
                <a:close/>
              </a:path>
            </a:pathLst>
          </a:custGeom>
          <a:ln w="28956">
            <a:solidFill>
              <a:srgbClr val="006FC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0334" y="3823870"/>
            <a:ext cx="286385" cy="2341245"/>
          </a:xfrm>
          <a:custGeom>
            <a:avLst/>
            <a:gdLst/>
            <a:ahLst/>
            <a:cxnLst/>
            <a:rect l="l" t="t" r="r" b="b"/>
            <a:pathLst>
              <a:path w="286385" h="2341245">
                <a:moveTo>
                  <a:pt x="0" y="2340772"/>
                </a:moveTo>
                <a:lnTo>
                  <a:pt x="286236" y="2340772"/>
                </a:lnTo>
                <a:lnTo>
                  <a:pt x="286236" y="0"/>
                </a:lnTo>
                <a:lnTo>
                  <a:pt x="0" y="0"/>
                </a:lnTo>
                <a:lnTo>
                  <a:pt x="0" y="2340772"/>
                </a:lnTo>
                <a:close/>
              </a:path>
            </a:pathLst>
          </a:custGeom>
          <a:solidFill>
            <a:srgbClr val="FF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6570" y="3823870"/>
            <a:ext cx="2054860" cy="2341245"/>
          </a:xfrm>
          <a:custGeom>
            <a:avLst/>
            <a:gdLst/>
            <a:ahLst/>
            <a:cxnLst/>
            <a:rect l="l" t="t" r="r" b="b"/>
            <a:pathLst>
              <a:path w="2054860" h="2341245">
                <a:moveTo>
                  <a:pt x="0" y="2340772"/>
                </a:moveTo>
                <a:lnTo>
                  <a:pt x="2054469" y="2340772"/>
                </a:lnTo>
                <a:lnTo>
                  <a:pt x="2054469" y="0"/>
                </a:lnTo>
                <a:lnTo>
                  <a:pt x="0" y="0"/>
                </a:lnTo>
                <a:lnTo>
                  <a:pt x="0" y="2340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0334" y="6158299"/>
            <a:ext cx="292735" cy="591820"/>
          </a:xfrm>
          <a:custGeom>
            <a:avLst/>
            <a:gdLst/>
            <a:ahLst/>
            <a:cxnLst/>
            <a:rect l="l" t="t" r="r" b="b"/>
            <a:pathLst>
              <a:path w="292735" h="591820">
                <a:moveTo>
                  <a:pt x="0" y="591495"/>
                </a:moveTo>
                <a:lnTo>
                  <a:pt x="292582" y="591495"/>
                </a:lnTo>
                <a:lnTo>
                  <a:pt x="292582" y="0"/>
                </a:lnTo>
                <a:lnTo>
                  <a:pt x="0" y="0"/>
                </a:lnTo>
                <a:lnTo>
                  <a:pt x="0" y="591495"/>
                </a:lnTo>
                <a:close/>
              </a:path>
            </a:pathLst>
          </a:custGeom>
          <a:solidFill>
            <a:srgbClr val="FF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7541" y="389393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166" y="389393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9945" y="3893932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7541" y="4186487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0166" y="4186487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9945" y="4186487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7541" y="447912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0166" y="447912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9945" y="4479126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7541" y="477168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0166" y="477168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9945" y="4771681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7541" y="5064320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0166" y="5064320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9945" y="5064320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77541" y="535687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0166" y="535687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9945" y="5356874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7541" y="564951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0166" y="564951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29945" y="5649514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7541" y="5942068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0166" y="5942068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9945" y="5942068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28433" y="6527262"/>
            <a:ext cx="742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14669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07252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99835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92460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85001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77541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0166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55332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17161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26681" y="3823910"/>
            <a:ext cx="2334895" cy="0"/>
          </a:xfrm>
          <a:custGeom>
            <a:avLst/>
            <a:gdLst/>
            <a:ahLst/>
            <a:cxnLst/>
            <a:rect l="l" t="t" r="r" b="b"/>
            <a:pathLst>
              <a:path w="2334895">
                <a:moveTo>
                  <a:pt x="0" y="0"/>
                </a:moveTo>
                <a:lnTo>
                  <a:pt x="2334316" y="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64213" y="382069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0997" y="382073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57866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4213" y="411333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60997" y="411329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50407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43032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4213" y="440588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0997" y="440593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64213" y="469852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60997" y="469848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64213" y="499108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60997" y="499112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64213" y="528372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60997" y="528367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64213" y="557627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60997" y="557631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64213" y="58689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60997" y="58688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20334" y="3817562"/>
            <a:ext cx="0" cy="2347595"/>
          </a:xfrm>
          <a:custGeom>
            <a:avLst/>
            <a:gdLst/>
            <a:ahLst/>
            <a:cxnLst/>
            <a:rect l="l" t="t" r="r" b="b"/>
            <a:pathLst>
              <a:path h="2347595">
                <a:moveTo>
                  <a:pt x="0" y="0"/>
                </a:moveTo>
                <a:lnTo>
                  <a:pt x="0" y="234708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09744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02326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94909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87535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80075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72700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65241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26681" y="6151949"/>
            <a:ext cx="45085" cy="12700"/>
          </a:xfrm>
          <a:custGeom>
            <a:avLst/>
            <a:gdLst/>
            <a:ahLst/>
            <a:cxnLst/>
            <a:rect l="l" t="t" r="r" b="b"/>
            <a:pathLst>
              <a:path w="45085" h="12700">
                <a:moveTo>
                  <a:pt x="0" y="12694"/>
                </a:moveTo>
                <a:lnTo>
                  <a:pt x="44638" y="12694"/>
                </a:lnTo>
                <a:lnTo>
                  <a:pt x="44638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66731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19264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72008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24540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77284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29774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82518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35346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87837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40580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93155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45899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98389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51133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03708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036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42892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9563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48168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0091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5365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0618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5893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11507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64251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16741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6948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2222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74803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27547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2844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81184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3371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8646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38992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91694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4443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9701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4975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02331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5507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07565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6030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13053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6562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8304" y="3830214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640"/>
                </a:moveTo>
                <a:lnTo>
                  <a:pt x="12693" y="44640"/>
                </a:lnTo>
                <a:lnTo>
                  <a:pt x="12693" y="0"/>
                </a:lnTo>
                <a:lnTo>
                  <a:pt x="0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48304" y="3970314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48304" y="4122853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48304" y="4275562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48304" y="4428102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48304" y="4580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48304" y="4733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48304" y="488618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48304" y="5038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48304" y="5191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48304" y="534422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48304" y="5496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48304" y="5649478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48304" y="580201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48304" y="5954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48304" y="6107520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48304" y="389389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48304" y="40464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48304" y="4199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8304" y="435198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48304" y="45044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48304" y="4657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48304" y="4809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48304" y="4962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48304" y="51151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048304" y="5267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48304" y="5420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048304" y="5573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048304" y="57258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48304" y="587839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48304" y="6031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48304" y="3931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48304" y="40847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48304" y="423726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48304" y="4390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48304" y="45426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48304" y="46953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48304" y="4848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48304" y="5000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48304" y="51533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48304" y="53059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48304" y="5458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048304" y="5611184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48304" y="5763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048304" y="59166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048304" y="60692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64213" y="6161469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60997" y="6161469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40929" y="3830214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640"/>
                </a:moveTo>
                <a:lnTo>
                  <a:pt x="12693" y="44640"/>
                </a:lnTo>
                <a:lnTo>
                  <a:pt x="12693" y="0"/>
                </a:lnTo>
                <a:lnTo>
                  <a:pt x="0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340929" y="3970314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40929" y="4122853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40929" y="4275562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40929" y="4428102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40929" y="4580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40929" y="4733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40929" y="488618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40929" y="5038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40929" y="5191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40929" y="534422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340929" y="5496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340929" y="5649478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0929" y="580201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40929" y="5954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340929" y="6107520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340929" y="389389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340929" y="40464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40929" y="4199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340929" y="435198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40929" y="45044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340929" y="4657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340929" y="4809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40929" y="4962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40929" y="51151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40929" y="5267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40929" y="5420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40929" y="5573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40929" y="57258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40929" y="587839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40929" y="6031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40929" y="3931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40929" y="40847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40929" y="423726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40929" y="4390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40929" y="45426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40929" y="46953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40929" y="4848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40929" y="5000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40929" y="51533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40929" y="53059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40929" y="5458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40929" y="5611184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340929" y="5763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40929" y="59166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40929" y="60692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39817" y="3830214"/>
            <a:ext cx="0" cy="2334895"/>
          </a:xfrm>
          <a:custGeom>
            <a:avLst/>
            <a:gdLst/>
            <a:ahLst/>
            <a:cxnLst/>
            <a:rect l="l" t="t" r="r" b="b"/>
            <a:pathLst>
              <a:path h="2334895">
                <a:moveTo>
                  <a:pt x="0" y="0"/>
                </a:moveTo>
                <a:lnTo>
                  <a:pt x="0" y="2334428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02326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302326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594909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594867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87535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887492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80075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180117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72700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72658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765241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765283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26681" y="6444546"/>
            <a:ext cx="45085" cy="12700"/>
          </a:xfrm>
          <a:custGeom>
            <a:avLst/>
            <a:gdLst/>
            <a:ahLst/>
            <a:cxnLst/>
            <a:rect l="l" t="t" r="r" b="b"/>
            <a:pathLst>
              <a:path w="45085" h="12700">
                <a:moveTo>
                  <a:pt x="0" y="12694"/>
                </a:moveTo>
                <a:lnTo>
                  <a:pt x="44638" y="12694"/>
                </a:lnTo>
                <a:lnTo>
                  <a:pt x="44638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66731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019264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172008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324540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477284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629774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782518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935346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087837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240580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393155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45899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698389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51133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03708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79036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42892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09563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248168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0091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55365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70618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85893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011507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64251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316741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46948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2222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774803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27547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2844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981184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3371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28646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438992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591694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4443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89701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04975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202331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35507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507565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6030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813053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96562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057866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057824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064213" y="645406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060997" y="645406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50407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350449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643032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42989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726681" y="6743470"/>
            <a:ext cx="2334895" cy="0"/>
          </a:xfrm>
          <a:custGeom>
            <a:avLst/>
            <a:gdLst/>
            <a:ahLst/>
            <a:cxnLst/>
            <a:rect l="l" t="t" r="r" b="b"/>
            <a:pathLst>
              <a:path w="2334895">
                <a:moveTo>
                  <a:pt x="0" y="0"/>
                </a:moveTo>
                <a:lnTo>
                  <a:pt x="2334316" y="0"/>
                </a:lnTo>
              </a:path>
            </a:pathLst>
          </a:custGeom>
          <a:ln w="12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064213" y="674666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060997" y="674666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720334" y="6444549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4">
                <a:moveTo>
                  <a:pt x="0" y="0"/>
                </a:moveTo>
                <a:lnTo>
                  <a:pt x="0" y="305245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302326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302326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594909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594867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887535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887492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180075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180117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472700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472658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765241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765283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048304" y="645723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048304" y="6565350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4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048304" y="671810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048304" y="64891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048304" y="66417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048304" y="652726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048304" y="6679811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4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340929" y="6444546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0" y="25388"/>
                </a:moveTo>
                <a:lnTo>
                  <a:pt x="12693" y="25388"/>
                </a:lnTo>
                <a:lnTo>
                  <a:pt x="12693" y="0"/>
                </a:lnTo>
                <a:lnTo>
                  <a:pt x="0" y="0"/>
                </a:lnTo>
                <a:lnTo>
                  <a:pt x="0" y="2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340929" y="6565350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4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340929" y="671810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340929" y="64891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340929" y="66417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340929" y="652726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340929" y="6679811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4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639817" y="6444549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4">
                <a:moveTo>
                  <a:pt x="0" y="0"/>
                </a:moveTo>
                <a:lnTo>
                  <a:pt x="0" y="305245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340929" y="3823910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234" y="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356753" y="411333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353623" y="411329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356753" y="440588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353623" y="440593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356753" y="469852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353623" y="469848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356753" y="499108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353623" y="499112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356753" y="528372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353623" y="528367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356753" y="557627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353623" y="557631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356753" y="58689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353623" y="58688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353623" y="615194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461686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4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61442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385356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53810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42360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576180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4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353623" y="644454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461686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4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61442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385356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3810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42360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576180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4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340929" y="6743470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234" y="0"/>
                </a:lnTo>
              </a:path>
            </a:pathLst>
          </a:custGeom>
          <a:ln w="12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8649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Bank conflicts </a:t>
            </a:r>
            <a:r>
              <a:rPr dirty="0"/>
              <a:t>with </a:t>
            </a:r>
            <a:r>
              <a:rPr spc="-5" dirty="0"/>
              <a:t>2D</a:t>
            </a:r>
            <a:r>
              <a:rPr spc="-25" dirty="0"/>
              <a:t> </a:t>
            </a:r>
            <a:r>
              <a:rPr dirty="0"/>
              <a:t>tiles</a:t>
            </a:r>
          </a:p>
        </p:txBody>
      </p:sp>
      <p:sp>
        <p:nvSpPr>
          <p:cNvPr id="338" name="object 338"/>
          <p:cNvSpPr txBox="1"/>
          <p:nvPr/>
        </p:nvSpPr>
        <p:spPr>
          <a:xfrm>
            <a:off x="848867" y="1129283"/>
            <a:ext cx="5732145" cy="160020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  <a:tabLst>
                <a:tab pos="125603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global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image_kernel(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4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*image)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tabLst>
                <a:tab pos="146812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shared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400" spc="-10" dirty="0">
                <a:latin typeface="Courier New"/>
                <a:cs typeface="Courier New"/>
              </a:rPr>
              <a:t>s_data[BLOCK_DIM][BLOCK_DIM];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7525" marR="207645" indent="-21399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5" dirty="0">
                <a:latin typeface="Courier New"/>
                <a:cs typeface="Courier New"/>
              </a:rPr>
              <a:t>0; </a:t>
            </a:r>
            <a:r>
              <a:rPr sz="1400" dirty="0">
                <a:latin typeface="Courier New"/>
                <a:cs typeface="Courier New"/>
              </a:rPr>
              <a:t>i &lt; </a:t>
            </a:r>
            <a:r>
              <a:rPr sz="1400" spc="-5" dirty="0">
                <a:latin typeface="Courier New"/>
                <a:cs typeface="Courier New"/>
              </a:rPr>
              <a:t>BLOCK_DIM; i++){  some_thread_value +=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f(</a:t>
            </a:r>
            <a:r>
              <a:rPr sz="1400" b="1" spc="-5" dirty="0">
                <a:latin typeface="Courier New"/>
                <a:cs typeface="Courier New"/>
              </a:rPr>
              <a:t>s_data[threadIdx.x][i]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7271131" y="1050798"/>
            <a:ext cx="3672204" cy="1616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5687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Example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 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5" dirty="0">
                <a:latin typeface="Calibri"/>
                <a:cs typeface="Calibri"/>
              </a:rPr>
              <a:t>(of 2D </a:t>
            </a:r>
            <a:r>
              <a:rPr sz="2800" spc="-10" dirty="0">
                <a:latin typeface="Calibri"/>
                <a:cs typeface="Calibri"/>
              </a:rPr>
              <a:t>block)  </a:t>
            </a:r>
            <a:r>
              <a:rPr sz="2800" spc="-20" dirty="0">
                <a:latin typeface="Calibri"/>
                <a:cs typeface="Calibri"/>
              </a:rPr>
              <a:t>operates </a:t>
            </a:r>
            <a:r>
              <a:rPr sz="2800" spc="-5" dirty="0">
                <a:latin typeface="Calibri"/>
                <a:cs typeface="Calibri"/>
              </a:rPr>
              <a:t>on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Loads </a:t>
            </a:r>
            <a:r>
              <a:rPr sz="2400" spc="-10" dirty="0">
                <a:latin typeface="Calibri"/>
                <a:cs typeface="Calibri"/>
              </a:rPr>
              <a:t>values 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7390256" y="3675736"/>
            <a:ext cx="4016375" cy="18929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latin typeface="Calibri"/>
                <a:cs typeface="Calibri"/>
              </a:rPr>
              <a:t>How </a:t>
            </a:r>
            <a:r>
              <a:rPr sz="2800" b="1" spc="-20" dirty="0">
                <a:latin typeface="Calibri"/>
                <a:cs typeface="Calibri"/>
              </a:rPr>
              <a:t>to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fix</a:t>
            </a:r>
            <a:endParaRPr sz="2800">
              <a:latin typeface="Calibri"/>
              <a:cs typeface="Calibri"/>
            </a:endParaRPr>
          </a:p>
          <a:p>
            <a:pPr marL="741680" lvl="1" indent="-271780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b="1" dirty="0">
                <a:latin typeface="Calibri"/>
                <a:cs typeface="Calibri"/>
              </a:rPr>
              <a:t>Memory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padding</a:t>
            </a:r>
            <a:endParaRPr sz="2400">
              <a:latin typeface="Calibri"/>
              <a:cs typeface="Calibri"/>
            </a:endParaRPr>
          </a:p>
          <a:p>
            <a:pPr marL="741680" lvl="1" indent="-27178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b="1" spc="-20" dirty="0">
                <a:latin typeface="Calibri"/>
                <a:cs typeface="Calibri"/>
              </a:rPr>
              <a:t>Transpose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ts val="2160"/>
              </a:lnSpc>
              <a:spcBef>
                <a:spcPts val="55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b="1" spc="-5" dirty="0">
                <a:latin typeface="Calibri"/>
                <a:cs typeface="Calibri"/>
              </a:rPr>
              <a:t>Or </a:t>
            </a:r>
            <a:r>
              <a:rPr sz="2000" b="1" spc="-15" dirty="0">
                <a:latin typeface="Calibri"/>
                <a:cs typeface="Calibri"/>
              </a:rPr>
              <a:t>operate </a:t>
            </a:r>
            <a:r>
              <a:rPr sz="2000" b="1" dirty="0">
                <a:latin typeface="Calibri"/>
                <a:cs typeface="Calibri"/>
              </a:rPr>
              <a:t>on columns  (loading </a:t>
            </a:r>
            <a:r>
              <a:rPr sz="2000" b="1" spc="-5" dirty="0">
                <a:latin typeface="Calibri"/>
                <a:cs typeface="Calibri"/>
              </a:rPr>
              <a:t>by </a:t>
            </a:r>
            <a:r>
              <a:rPr sz="2000" b="1" spc="-10" dirty="0">
                <a:latin typeface="Calibri"/>
                <a:cs typeface="Calibri"/>
              </a:rPr>
              <a:t>row) </a:t>
            </a: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possible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3738753" y="3499865"/>
            <a:ext cx="1805939" cy="258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Shared </a:t>
            </a:r>
            <a:r>
              <a:rPr sz="1600" spc="-5" dirty="0">
                <a:latin typeface="Calibri"/>
                <a:cs typeface="Calibri"/>
              </a:rPr>
              <a:t>Memory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Bank</a:t>
            </a:r>
            <a:endParaRPr sz="1600">
              <a:latin typeface="Calibri"/>
              <a:cs typeface="Calibri"/>
            </a:endParaRPr>
          </a:p>
          <a:p>
            <a:pPr marR="78740" algn="ctr">
              <a:lnSpc>
                <a:spcPct val="100000"/>
              </a:lnSpc>
              <a:spcBef>
                <a:spcPts val="1190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0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4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4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4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0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4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78740" algn="ctr">
              <a:lnSpc>
                <a:spcPct val="100000"/>
              </a:lnSpc>
              <a:spcBef>
                <a:spcPts val="484"/>
              </a:spcBef>
              <a:tabLst>
                <a:tab pos="285750" algn="l"/>
                <a:tab pos="578485" algn="l"/>
                <a:tab pos="871219" algn="l"/>
                <a:tab pos="1163955" algn="l"/>
                <a:tab pos="1456055" algn="l"/>
              </a:tabLst>
            </a:pPr>
            <a:r>
              <a:rPr sz="750" dirty="0">
                <a:solidFill>
                  <a:srgbClr val="9C0005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1367027" y="3477767"/>
            <a:ext cx="2150745" cy="52451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790"/>
              </a:spcBef>
            </a:pPr>
            <a:r>
              <a:rPr sz="1800" spc="-10" dirty="0">
                <a:latin typeface="Courier New"/>
                <a:cs typeface="Courier New"/>
              </a:rPr>
              <a:t>BLOCK_DIM=32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2015489" y="4961635"/>
            <a:ext cx="462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=0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916939" y="2981324"/>
            <a:ext cx="3933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bank = threadIdx.x * stride %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5" name="object 345"/>
          <p:cNvSpPr/>
          <p:nvPr/>
        </p:nvSpPr>
        <p:spPr>
          <a:xfrm>
            <a:off x="2441701" y="3212973"/>
            <a:ext cx="1218565" cy="271780"/>
          </a:xfrm>
          <a:custGeom>
            <a:avLst/>
            <a:gdLst/>
            <a:ahLst/>
            <a:cxnLst/>
            <a:rect l="l" t="t" r="r" b="b"/>
            <a:pathLst>
              <a:path w="1218564" h="271779">
                <a:moveTo>
                  <a:pt x="1142591" y="31188"/>
                </a:moveTo>
                <a:lnTo>
                  <a:pt x="0" y="258952"/>
                </a:lnTo>
                <a:lnTo>
                  <a:pt x="2540" y="271399"/>
                </a:lnTo>
                <a:lnTo>
                  <a:pt x="1145066" y="43647"/>
                </a:lnTo>
                <a:lnTo>
                  <a:pt x="1142591" y="31188"/>
                </a:lnTo>
                <a:close/>
              </a:path>
              <a:path w="1218564" h="271779">
                <a:moveTo>
                  <a:pt x="1210559" y="28701"/>
                </a:moveTo>
                <a:lnTo>
                  <a:pt x="1155064" y="28701"/>
                </a:lnTo>
                <a:lnTo>
                  <a:pt x="1157605" y="41148"/>
                </a:lnTo>
                <a:lnTo>
                  <a:pt x="1145066" y="43647"/>
                </a:lnTo>
                <a:lnTo>
                  <a:pt x="1151255" y="74802"/>
                </a:lnTo>
                <a:lnTo>
                  <a:pt x="1210559" y="28701"/>
                </a:lnTo>
                <a:close/>
              </a:path>
              <a:path w="1218564" h="271779">
                <a:moveTo>
                  <a:pt x="1155064" y="28701"/>
                </a:moveTo>
                <a:lnTo>
                  <a:pt x="1142591" y="31188"/>
                </a:lnTo>
                <a:lnTo>
                  <a:pt x="1145066" y="43647"/>
                </a:lnTo>
                <a:lnTo>
                  <a:pt x="1157605" y="41148"/>
                </a:lnTo>
                <a:lnTo>
                  <a:pt x="1155064" y="28701"/>
                </a:lnTo>
                <a:close/>
              </a:path>
              <a:path w="1218564" h="271779">
                <a:moveTo>
                  <a:pt x="1136396" y="0"/>
                </a:moveTo>
                <a:lnTo>
                  <a:pt x="1142591" y="31188"/>
                </a:lnTo>
                <a:lnTo>
                  <a:pt x="1155064" y="28701"/>
                </a:lnTo>
                <a:lnTo>
                  <a:pt x="1210559" y="28701"/>
                </a:lnTo>
                <a:lnTo>
                  <a:pt x="1218564" y="22478"/>
                </a:lnTo>
                <a:lnTo>
                  <a:pt x="113639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0334" y="3823870"/>
            <a:ext cx="2341245" cy="2341245"/>
          </a:xfrm>
          <a:custGeom>
            <a:avLst/>
            <a:gdLst/>
            <a:ahLst/>
            <a:cxnLst/>
            <a:rect l="l" t="t" r="r" b="b"/>
            <a:pathLst>
              <a:path w="2341245" h="2341245">
                <a:moveTo>
                  <a:pt x="0" y="2340772"/>
                </a:moveTo>
                <a:lnTo>
                  <a:pt x="2340662" y="2340772"/>
                </a:lnTo>
                <a:lnTo>
                  <a:pt x="2340662" y="0"/>
                </a:lnTo>
                <a:lnTo>
                  <a:pt x="0" y="0"/>
                </a:lnTo>
                <a:lnTo>
                  <a:pt x="0" y="2340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7541" y="389393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0166" y="389393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5332" y="389393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7541" y="4186487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0166" y="4186487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5332" y="4186487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7541" y="447912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0166" y="447912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5332" y="447912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7541" y="477168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4780" y="4771681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5332" y="477168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2239" y="5064320"/>
            <a:ext cx="43307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sz="750" dirty="0">
                <a:latin typeface="Courier New"/>
                <a:cs typeface="Courier New"/>
              </a:rPr>
              <a:t>10	11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5332" y="5064320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5332" y="535687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5332" y="564951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5332" y="5942068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6700" y="6527262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4669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7252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99835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92460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5001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7541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0166" y="6527262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9945" y="6527262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17161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681" y="3817562"/>
            <a:ext cx="2334895" cy="12700"/>
          </a:xfrm>
          <a:custGeom>
            <a:avLst/>
            <a:gdLst/>
            <a:ahLst/>
            <a:cxnLst/>
            <a:rect l="l" t="t" r="r" b="b"/>
            <a:pathLst>
              <a:path w="2334895" h="12700">
                <a:moveTo>
                  <a:pt x="0" y="12693"/>
                </a:moveTo>
                <a:lnTo>
                  <a:pt x="2334316" y="12693"/>
                </a:lnTo>
                <a:lnTo>
                  <a:pt x="2334316" y="0"/>
                </a:lnTo>
                <a:lnTo>
                  <a:pt x="0" y="0"/>
                </a:lnTo>
                <a:lnTo>
                  <a:pt x="0" y="1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4213" y="382069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60997" y="382073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57866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13" y="411333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60997" y="411329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50407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43032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64213" y="440588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60997" y="440593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64213" y="469852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0997" y="469848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4213" y="499108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0997" y="499112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64213" y="528372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60997" y="528367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64213" y="557627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0997" y="557631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4213" y="58689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60997" y="58688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20334" y="3817562"/>
            <a:ext cx="0" cy="2347595"/>
          </a:xfrm>
          <a:custGeom>
            <a:avLst/>
            <a:gdLst/>
            <a:ahLst/>
            <a:cxnLst/>
            <a:rect l="l" t="t" r="r" b="b"/>
            <a:pathLst>
              <a:path h="2347595">
                <a:moveTo>
                  <a:pt x="0" y="0"/>
                </a:moveTo>
                <a:lnTo>
                  <a:pt x="0" y="234708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09744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02326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94909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87535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80075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72700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65241" y="3820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26681" y="6151949"/>
            <a:ext cx="45085" cy="12700"/>
          </a:xfrm>
          <a:custGeom>
            <a:avLst/>
            <a:gdLst/>
            <a:ahLst/>
            <a:cxnLst/>
            <a:rect l="l" t="t" r="r" b="b"/>
            <a:pathLst>
              <a:path w="45085" h="12700">
                <a:moveTo>
                  <a:pt x="0" y="12694"/>
                </a:moveTo>
                <a:lnTo>
                  <a:pt x="44638" y="12694"/>
                </a:lnTo>
                <a:lnTo>
                  <a:pt x="44638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66731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19264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72008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24540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77284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29774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82518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35346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87837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40580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93155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45899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98389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51133" y="6151949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03708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9036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42892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9563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48168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0091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5365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0618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893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11507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64251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16741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6948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2222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74803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27547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2844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81184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3371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8646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38992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91694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4443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97012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49756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02331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5507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07565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6030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13053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65628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48304" y="3830214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640"/>
                </a:moveTo>
                <a:lnTo>
                  <a:pt x="12693" y="44640"/>
                </a:lnTo>
                <a:lnTo>
                  <a:pt x="12693" y="0"/>
                </a:lnTo>
                <a:lnTo>
                  <a:pt x="0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48304" y="3970314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48304" y="4122853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48304" y="4275562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48304" y="4428102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48304" y="4580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48304" y="4733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48304" y="488618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48304" y="5038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8304" y="5191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48304" y="534422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48304" y="5496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48304" y="5649478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48304" y="580201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48304" y="5954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48304" y="6107520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48304" y="389389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48304" y="40464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48304" y="4199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48304" y="435198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48304" y="45044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48304" y="4657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48304" y="4809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48304" y="4962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48304" y="51151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48304" y="5267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48304" y="5420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48304" y="5573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8304" y="57258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48304" y="587839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48304" y="6031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48304" y="3931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48304" y="40847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48304" y="423726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048304" y="4390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48304" y="45426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048304" y="46953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048304" y="4848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48304" y="5000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48304" y="51533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48304" y="53059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48304" y="5458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48304" y="5611184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48304" y="5763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48304" y="59166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48304" y="60692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64213" y="6161469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60997" y="6161469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340929" y="3830214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640"/>
                </a:moveTo>
                <a:lnTo>
                  <a:pt x="12693" y="44640"/>
                </a:lnTo>
                <a:lnTo>
                  <a:pt x="12693" y="0"/>
                </a:lnTo>
                <a:lnTo>
                  <a:pt x="0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340929" y="3970314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340929" y="4122853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40929" y="4275562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340929" y="4428102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40929" y="4580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40929" y="4733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340929" y="488618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340929" y="5038895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40929" y="519143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340929" y="534422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40929" y="5496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40929" y="5649478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40929" y="580201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40929" y="5954768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40929" y="6107520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40929" y="389389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40929" y="40464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40929" y="4199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40929" y="435198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340929" y="45044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340929" y="46572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0929" y="4809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40929" y="4962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340929" y="51151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340929" y="52678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340929" y="54205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40929" y="5573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340929" y="57258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40929" y="587839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340929" y="60311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340929" y="3931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40929" y="40847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40929" y="423726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40929" y="4390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40929" y="4542602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40929" y="469531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40929" y="484806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40929" y="5000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40929" y="515339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40929" y="53059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40929" y="545864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40929" y="5611184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40929" y="576397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40929" y="59166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40929" y="60692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39817" y="3830214"/>
            <a:ext cx="0" cy="2334895"/>
          </a:xfrm>
          <a:custGeom>
            <a:avLst/>
            <a:gdLst/>
            <a:ahLst/>
            <a:cxnLst/>
            <a:rect l="l" t="t" r="r" b="b"/>
            <a:pathLst>
              <a:path h="2334895">
                <a:moveTo>
                  <a:pt x="0" y="0"/>
                </a:moveTo>
                <a:lnTo>
                  <a:pt x="0" y="2334428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17161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17161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09744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09744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302326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302326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594909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594867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87535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87492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80075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180117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72700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72658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765241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65283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726681" y="6444546"/>
            <a:ext cx="45085" cy="12700"/>
          </a:xfrm>
          <a:custGeom>
            <a:avLst/>
            <a:gdLst/>
            <a:ahLst/>
            <a:cxnLst/>
            <a:rect l="l" t="t" r="r" b="b"/>
            <a:pathLst>
              <a:path w="45085" h="12700">
                <a:moveTo>
                  <a:pt x="0" y="12694"/>
                </a:moveTo>
                <a:lnTo>
                  <a:pt x="44638" y="12694"/>
                </a:lnTo>
                <a:lnTo>
                  <a:pt x="44638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66731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019264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172008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24540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477284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29774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782518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935346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087837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240580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93155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545899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98389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851133" y="6444546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03708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9036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942892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09563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8168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40091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55365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70618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85893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011507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164251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316741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46948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62222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774803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27547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82844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981184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13371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28646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438992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591694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74443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97012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049756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202331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35507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507565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6030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13053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965628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057866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057824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064213" y="645406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060997" y="645406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350407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350449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643032" y="6167816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642989" y="61646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726681" y="6743470"/>
            <a:ext cx="2334895" cy="0"/>
          </a:xfrm>
          <a:custGeom>
            <a:avLst/>
            <a:gdLst/>
            <a:ahLst/>
            <a:cxnLst/>
            <a:rect l="l" t="t" r="r" b="b"/>
            <a:pathLst>
              <a:path w="2334895">
                <a:moveTo>
                  <a:pt x="0" y="0"/>
                </a:moveTo>
                <a:lnTo>
                  <a:pt x="2334316" y="0"/>
                </a:lnTo>
              </a:path>
            </a:pathLst>
          </a:custGeom>
          <a:ln w="12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064213" y="674666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060997" y="674666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720334" y="6444549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4">
                <a:moveTo>
                  <a:pt x="0" y="0"/>
                </a:moveTo>
                <a:lnTo>
                  <a:pt x="0" y="305245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009744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09744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302326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302326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594909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594867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887535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887492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180075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180117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472700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472658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765241" y="64604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765283" y="6457243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048304" y="645723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048304" y="6565350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4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048304" y="671810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048304" y="64891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048304" y="66417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048304" y="652726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048304" y="6679811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4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340929" y="6444546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0" y="25388"/>
                </a:moveTo>
                <a:lnTo>
                  <a:pt x="12693" y="25388"/>
                </a:lnTo>
                <a:lnTo>
                  <a:pt x="12693" y="0"/>
                </a:lnTo>
                <a:lnTo>
                  <a:pt x="0" y="0"/>
                </a:lnTo>
                <a:lnTo>
                  <a:pt x="0" y="2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340929" y="6565350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4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340929" y="671810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340929" y="64891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340929" y="664172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340929" y="652726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340929" y="6679811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4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639817" y="6444549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4">
                <a:moveTo>
                  <a:pt x="0" y="0"/>
                </a:moveTo>
                <a:lnTo>
                  <a:pt x="0" y="305245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340929" y="3823910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234" y="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356753" y="411333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353623" y="411329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356753" y="440588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353623" y="440593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356753" y="469852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353623" y="469848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356753" y="499108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353623" y="499112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356753" y="528372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353623" y="528367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356753" y="557627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353623" y="557631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356753" y="58689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353623" y="58688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353623" y="615194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461686" y="6151949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4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614429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385356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538100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423605" y="6151949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576180" y="6151949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4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353623" y="644454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461686" y="6444546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4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614429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385356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538100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423605" y="644454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576180" y="6444546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4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340929" y="6743470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234" y="0"/>
                </a:lnTo>
              </a:path>
            </a:pathLst>
          </a:custGeom>
          <a:ln w="12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8649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Bank conflicts </a:t>
            </a:r>
            <a:r>
              <a:rPr dirty="0"/>
              <a:t>with </a:t>
            </a:r>
            <a:r>
              <a:rPr spc="-5" dirty="0"/>
              <a:t>2D</a:t>
            </a:r>
            <a:r>
              <a:rPr spc="-25" dirty="0"/>
              <a:t> </a:t>
            </a:r>
            <a:r>
              <a:rPr dirty="0"/>
              <a:t>tiles</a:t>
            </a:r>
          </a:p>
        </p:txBody>
      </p:sp>
      <p:sp>
        <p:nvSpPr>
          <p:cNvPr id="335" name="object 335"/>
          <p:cNvSpPr/>
          <p:nvPr/>
        </p:nvSpPr>
        <p:spPr>
          <a:xfrm>
            <a:off x="848867" y="1129283"/>
            <a:ext cx="5732145" cy="1600200"/>
          </a:xfrm>
          <a:custGeom>
            <a:avLst/>
            <a:gdLst/>
            <a:ahLst/>
            <a:cxnLst/>
            <a:rect l="l" t="t" r="r" b="b"/>
            <a:pathLst>
              <a:path w="5732145" h="1600200">
                <a:moveTo>
                  <a:pt x="0" y="1600200"/>
                </a:moveTo>
                <a:lnTo>
                  <a:pt x="5731763" y="1600200"/>
                </a:lnTo>
                <a:lnTo>
                  <a:pt x="5731763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940003" y="1377431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69" y="0"/>
                </a:lnTo>
              </a:path>
            </a:pathLst>
          </a:custGeom>
          <a:ln w="7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 txBox="1"/>
          <p:nvPr/>
        </p:nvSpPr>
        <p:spPr>
          <a:xfrm>
            <a:off x="848867" y="1129283"/>
            <a:ext cx="5732145" cy="1600200"/>
          </a:xfrm>
          <a:prstGeom prst="rect">
            <a:avLst/>
          </a:prstGeom>
          <a:ln w="9144">
            <a:solidFill>
              <a:srgbClr val="D24717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95"/>
              </a:spcBef>
              <a:tabLst>
                <a:tab pos="1256030" algn="l"/>
              </a:tabLst>
            </a:pPr>
            <a:r>
              <a:rPr sz="1400" spc="-5" dirty="0">
                <a:latin typeface="Courier New"/>
                <a:cs typeface="Courier New"/>
              </a:rPr>
              <a:t>global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image_kernel(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4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*image)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tabLst>
                <a:tab pos="146812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shared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400" spc="-10" dirty="0">
                <a:latin typeface="Courier New"/>
                <a:cs typeface="Courier New"/>
              </a:rPr>
              <a:t>s_data[BLOCK_DIM][</a:t>
            </a:r>
            <a:r>
              <a:rPr sz="1400" b="1" spc="-10" dirty="0">
                <a:latin typeface="Courier New"/>
                <a:cs typeface="Courier New"/>
              </a:rPr>
              <a:t>BLOCK_DIM+1</a:t>
            </a:r>
            <a:r>
              <a:rPr sz="1400" spc="-10" dirty="0"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7525" marR="205740" indent="-21399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5" dirty="0">
                <a:latin typeface="Courier New"/>
                <a:cs typeface="Courier New"/>
              </a:rPr>
              <a:t>0; </a:t>
            </a:r>
            <a:r>
              <a:rPr sz="1400" dirty="0">
                <a:latin typeface="Courier New"/>
                <a:cs typeface="Courier New"/>
              </a:rPr>
              <a:t>i &lt; </a:t>
            </a:r>
            <a:r>
              <a:rPr sz="1400" spc="-5" dirty="0">
                <a:latin typeface="Courier New"/>
                <a:cs typeface="Courier New"/>
              </a:rPr>
              <a:t>BLOCK_DIM; i++){  some_thread_value +=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f(d_data[threadIdx.x][i]);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7271131" y="1050798"/>
            <a:ext cx="4183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latin typeface="Calibri"/>
                <a:cs typeface="Calibri"/>
              </a:rPr>
              <a:t>Memory </a:t>
            </a:r>
            <a:r>
              <a:rPr sz="2800" b="1" spc="-15" dirty="0">
                <a:latin typeface="Calibri"/>
                <a:cs typeface="Calibri"/>
              </a:rPr>
              <a:t>Padding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3738753" y="3499865"/>
            <a:ext cx="2246630" cy="258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32434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Shared </a:t>
            </a:r>
            <a:r>
              <a:rPr sz="1600" spc="-5" dirty="0">
                <a:latin typeface="Calibri"/>
                <a:cs typeface="Calibri"/>
              </a:rPr>
              <a:t>Memory Bank</a:t>
            </a:r>
            <a:endParaRPr sz="160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1190"/>
              </a:spcBef>
              <a:tabLst>
                <a:tab pos="387985" algn="l"/>
                <a:tab pos="680720" algn="l"/>
                <a:tab pos="973455" algn="l"/>
                <a:tab pos="1266190" algn="l"/>
                <a:tab pos="1558290" algn="l"/>
              </a:tabLst>
            </a:pPr>
            <a:r>
              <a:rPr sz="750" dirty="0">
                <a:latin typeface="Courier New"/>
                <a:cs typeface="Courier New"/>
              </a:rPr>
              <a:t>0	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480"/>
              </a:spcBef>
              <a:tabLst>
                <a:tab pos="387985" algn="l"/>
                <a:tab pos="680720" algn="l"/>
                <a:tab pos="973455" algn="l"/>
                <a:tab pos="1266190" algn="l"/>
                <a:tab pos="1558290" algn="l"/>
              </a:tabLst>
            </a:pPr>
            <a:r>
              <a:rPr sz="750" dirty="0">
                <a:latin typeface="Courier New"/>
                <a:cs typeface="Courier New"/>
              </a:rPr>
              <a:t>1	2	3	4	5	6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484"/>
              </a:spcBef>
              <a:tabLst>
                <a:tab pos="387985" algn="l"/>
                <a:tab pos="680720" algn="l"/>
                <a:tab pos="973455" algn="l"/>
                <a:tab pos="1266190" algn="l"/>
                <a:tab pos="1558290" algn="l"/>
              </a:tabLst>
            </a:pPr>
            <a:r>
              <a:rPr sz="750" dirty="0">
                <a:latin typeface="Courier New"/>
                <a:cs typeface="Courier New"/>
              </a:rPr>
              <a:t>2	3	4	5	6	7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484"/>
              </a:spcBef>
              <a:tabLst>
                <a:tab pos="387985" algn="l"/>
                <a:tab pos="680720" algn="l"/>
                <a:tab pos="973455" algn="l"/>
                <a:tab pos="1266190" algn="l"/>
                <a:tab pos="1558290" algn="l"/>
              </a:tabLst>
            </a:pPr>
            <a:r>
              <a:rPr sz="750" dirty="0">
                <a:latin typeface="Courier New"/>
                <a:cs typeface="Courier New"/>
              </a:rPr>
              <a:t>3	4	5	6	7	8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484"/>
              </a:spcBef>
              <a:tabLst>
                <a:tab pos="387985" algn="l"/>
                <a:tab pos="680720" algn="l"/>
                <a:tab pos="973455" algn="l"/>
                <a:tab pos="1266190" algn="l"/>
                <a:tab pos="1558290" algn="l"/>
              </a:tabLst>
            </a:pPr>
            <a:r>
              <a:rPr sz="750" dirty="0">
                <a:latin typeface="Courier New"/>
                <a:cs typeface="Courier New"/>
              </a:rPr>
              <a:t>4	5	6	7	8	9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480"/>
              </a:spcBef>
              <a:tabLst>
                <a:tab pos="387985" algn="l"/>
                <a:tab pos="680720" algn="l"/>
                <a:tab pos="973455" algn="l"/>
                <a:tab pos="1266190" algn="l"/>
                <a:tab pos="1532890" algn="l"/>
                <a:tab pos="1825625" algn="l"/>
                <a:tab pos="2118360" algn="l"/>
              </a:tabLst>
            </a:pPr>
            <a:r>
              <a:rPr sz="750" dirty="0">
                <a:latin typeface="Courier New"/>
                <a:cs typeface="Courier New"/>
              </a:rPr>
              <a:t>5	6	7	8	9	10	11	12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484"/>
              </a:spcBef>
              <a:tabLst>
                <a:tab pos="387985" algn="l"/>
                <a:tab pos="680720" algn="l"/>
                <a:tab pos="973455" algn="l"/>
                <a:tab pos="1240790" algn="l"/>
                <a:tab pos="1532890" algn="l"/>
                <a:tab pos="1825625" algn="l"/>
                <a:tab pos="2118360" algn="l"/>
              </a:tabLst>
            </a:pPr>
            <a:r>
              <a:rPr sz="750" dirty="0">
                <a:latin typeface="Courier New"/>
                <a:cs typeface="Courier New"/>
              </a:rPr>
              <a:t>6	7	8	9	10	11	12	13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484"/>
              </a:spcBef>
              <a:tabLst>
                <a:tab pos="387985" algn="l"/>
                <a:tab pos="680720" algn="l"/>
                <a:tab pos="948055" algn="l"/>
                <a:tab pos="1240790" algn="l"/>
                <a:tab pos="1532890" algn="l"/>
                <a:tab pos="1825625" algn="l"/>
                <a:tab pos="2118360" algn="l"/>
              </a:tabLst>
            </a:pPr>
            <a:r>
              <a:rPr sz="750" dirty="0">
                <a:latin typeface="Courier New"/>
                <a:cs typeface="Courier New"/>
              </a:rPr>
              <a:t>7	8	9	10	11	12	13	14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1367027" y="3477767"/>
            <a:ext cx="2150745" cy="52451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910"/>
              </a:spcBef>
            </a:pPr>
            <a:r>
              <a:rPr sz="1800" spc="-10" dirty="0">
                <a:latin typeface="Courier New"/>
                <a:cs typeface="Courier New"/>
              </a:rPr>
              <a:t>BLOCK_DIM+1=33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916939" y="2981324"/>
            <a:ext cx="3810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bank = threadIdx.x * stride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%32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2441701" y="3212973"/>
            <a:ext cx="1218565" cy="271780"/>
          </a:xfrm>
          <a:custGeom>
            <a:avLst/>
            <a:gdLst/>
            <a:ahLst/>
            <a:cxnLst/>
            <a:rect l="l" t="t" r="r" b="b"/>
            <a:pathLst>
              <a:path w="1218564" h="271779">
                <a:moveTo>
                  <a:pt x="1142591" y="31188"/>
                </a:moveTo>
                <a:lnTo>
                  <a:pt x="0" y="258952"/>
                </a:lnTo>
                <a:lnTo>
                  <a:pt x="2540" y="271399"/>
                </a:lnTo>
                <a:lnTo>
                  <a:pt x="1145066" y="43647"/>
                </a:lnTo>
                <a:lnTo>
                  <a:pt x="1142591" y="31188"/>
                </a:lnTo>
                <a:close/>
              </a:path>
              <a:path w="1218564" h="271779">
                <a:moveTo>
                  <a:pt x="1210559" y="28701"/>
                </a:moveTo>
                <a:lnTo>
                  <a:pt x="1155064" y="28701"/>
                </a:lnTo>
                <a:lnTo>
                  <a:pt x="1157605" y="41148"/>
                </a:lnTo>
                <a:lnTo>
                  <a:pt x="1145066" y="43647"/>
                </a:lnTo>
                <a:lnTo>
                  <a:pt x="1151255" y="74802"/>
                </a:lnTo>
                <a:lnTo>
                  <a:pt x="1210559" y="28701"/>
                </a:lnTo>
                <a:close/>
              </a:path>
              <a:path w="1218564" h="271779">
                <a:moveTo>
                  <a:pt x="1155064" y="28701"/>
                </a:moveTo>
                <a:lnTo>
                  <a:pt x="1142591" y="31188"/>
                </a:lnTo>
                <a:lnTo>
                  <a:pt x="1145066" y="43647"/>
                </a:lnTo>
                <a:lnTo>
                  <a:pt x="1157605" y="41148"/>
                </a:lnTo>
                <a:lnTo>
                  <a:pt x="1155064" y="28701"/>
                </a:lnTo>
                <a:close/>
              </a:path>
              <a:path w="1218564" h="271779">
                <a:moveTo>
                  <a:pt x="1136396" y="0"/>
                </a:moveTo>
                <a:lnTo>
                  <a:pt x="1142591" y="31188"/>
                </a:lnTo>
                <a:lnTo>
                  <a:pt x="1155064" y="28701"/>
                </a:lnTo>
                <a:lnTo>
                  <a:pt x="1210559" y="28701"/>
                </a:lnTo>
                <a:lnTo>
                  <a:pt x="1218564" y="22478"/>
                </a:lnTo>
                <a:lnTo>
                  <a:pt x="113639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0334" y="3825394"/>
            <a:ext cx="286385" cy="2341245"/>
          </a:xfrm>
          <a:custGeom>
            <a:avLst/>
            <a:gdLst/>
            <a:ahLst/>
            <a:cxnLst/>
            <a:rect l="l" t="t" r="r" b="b"/>
            <a:pathLst>
              <a:path w="286385" h="2341245">
                <a:moveTo>
                  <a:pt x="0" y="2340772"/>
                </a:moveTo>
                <a:lnTo>
                  <a:pt x="286236" y="2340772"/>
                </a:lnTo>
                <a:lnTo>
                  <a:pt x="286236" y="0"/>
                </a:lnTo>
                <a:lnTo>
                  <a:pt x="0" y="0"/>
                </a:lnTo>
                <a:lnTo>
                  <a:pt x="0" y="2340772"/>
                </a:lnTo>
                <a:close/>
              </a:path>
            </a:pathLst>
          </a:custGeom>
          <a:solidFill>
            <a:srgbClr val="C5E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6570" y="3825394"/>
            <a:ext cx="2054860" cy="2341245"/>
          </a:xfrm>
          <a:custGeom>
            <a:avLst/>
            <a:gdLst/>
            <a:ahLst/>
            <a:cxnLst/>
            <a:rect l="l" t="t" r="r" b="b"/>
            <a:pathLst>
              <a:path w="2054860" h="2341245">
                <a:moveTo>
                  <a:pt x="0" y="2340772"/>
                </a:moveTo>
                <a:lnTo>
                  <a:pt x="2054469" y="2340772"/>
                </a:lnTo>
                <a:lnTo>
                  <a:pt x="2054469" y="0"/>
                </a:lnTo>
                <a:lnTo>
                  <a:pt x="0" y="0"/>
                </a:lnTo>
                <a:lnTo>
                  <a:pt x="0" y="2340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0334" y="6159823"/>
            <a:ext cx="292735" cy="591820"/>
          </a:xfrm>
          <a:custGeom>
            <a:avLst/>
            <a:gdLst/>
            <a:ahLst/>
            <a:cxnLst/>
            <a:rect l="l" t="t" r="r" b="b"/>
            <a:pathLst>
              <a:path w="292735" h="591820">
                <a:moveTo>
                  <a:pt x="0" y="591495"/>
                </a:moveTo>
                <a:lnTo>
                  <a:pt x="292582" y="591495"/>
                </a:lnTo>
                <a:lnTo>
                  <a:pt x="292582" y="0"/>
                </a:lnTo>
                <a:lnTo>
                  <a:pt x="0" y="0"/>
                </a:lnTo>
                <a:lnTo>
                  <a:pt x="0" y="591495"/>
                </a:lnTo>
                <a:close/>
              </a:path>
            </a:pathLst>
          </a:custGeom>
          <a:solidFill>
            <a:srgbClr val="C5E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7541" y="389545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166" y="389545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5332" y="389545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7541" y="418801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0166" y="418801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5332" y="4188011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7541" y="4480650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0166" y="4480650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5332" y="4480650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7541" y="4773205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4780" y="4773205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5332" y="4773205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2239" y="5065844"/>
            <a:ext cx="43307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sz="750" dirty="0">
                <a:latin typeface="Courier New"/>
                <a:cs typeface="Courier New"/>
              </a:rPr>
              <a:t>10	11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5332" y="5065844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5332" y="5358398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55332" y="5651038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55332" y="5943593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09393" y="6528786"/>
            <a:ext cx="11430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35" dirty="0">
                <a:solidFill>
                  <a:srgbClr val="006000"/>
                </a:solidFill>
                <a:latin typeface="Calibri"/>
                <a:cs typeface="Calibri"/>
              </a:rPr>
              <a:t>31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4669" y="652878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07252" y="652878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9835" y="652878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92460" y="652878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85001" y="652878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77541" y="652878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0166" y="6528786"/>
            <a:ext cx="83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29945" y="6528786"/>
            <a:ext cx="1403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17161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26681" y="3825433"/>
            <a:ext cx="2334895" cy="0"/>
          </a:xfrm>
          <a:custGeom>
            <a:avLst/>
            <a:gdLst/>
            <a:ahLst/>
            <a:cxnLst/>
            <a:rect l="l" t="t" r="r" b="b"/>
            <a:pathLst>
              <a:path w="2334895">
                <a:moveTo>
                  <a:pt x="0" y="0"/>
                </a:moveTo>
                <a:lnTo>
                  <a:pt x="2334316" y="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64213" y="382221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997" y="382226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57866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64213" y="411485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60997" y="4114815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50407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3032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64213" y="440741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0997" y="440745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4213" y="470005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0997" y="470000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64213" y="499260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60997" y="499264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64213" y="528524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0997" y="528520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4213" y="5577799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60997" y="557784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64213" y="587043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60997" y="587039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20334" y="3819087"/>
            <a:ext cx="0" cy="2347595"/>
          </a:xfrm>
          <a:custGeom>
            <a:avLst/>
            <a:gdLst/>
            <a:ahLst/>
            <a:cxnLst/>
            <a:rect l="l" t="t" r="r" b="b"/>
            <a:pathLst>
              <a:path h="2347595">
                <a:moveTo>
                  <a:pt x="0" y="0"/>
                </a:moveTo>
                <a:lnTo>
                  <a:pt x="0" y="234708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09744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02326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94909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87535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80075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72700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65241" y="3822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26681" y="6153473"/>
            <a:ext cx="45085" cy="12700"/>
          </a:xfrm>
          <a:custGeom>
            <a:avLst/>
            <a:gdLst/>
            <a:ahLst/>
            <a:cxnLst/>
            <a:rect l="l" t="t" r="r" b="b"/>
            <a:pathLst>
              <a:path w="45085" h="12700">
                <a:moveTo>
                  <a:pt x="0" y="12694"/>
                </a:moveTo>
                <a:lnTo>
                  <a:pt x="44638" y="12694"/>
                </a:lnTo>
                <a:lnTo>
                  <a:pt x="44638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66731" y="6153473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19264" y="6153473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72008" y="6153473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24540" y="6153473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77284" y="6153473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29774" y="6153473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82518" y="6153473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35346" y="6153473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87837" y="6153473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40580" y="6153473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93155" y="6153473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45899" y="6153473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98389" y="6153473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51133" y="6153473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03708" y="6153473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90360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42892" y="6153473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95636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48168" y="6153473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00912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53656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06188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58932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11507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64251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16741" y="6153473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69485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22229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74803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27547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28440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81184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33716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86460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38992" y="6153473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91694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44438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97012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49756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02331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55075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07565" y="6153473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60309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3053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65628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48304" y="3831738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640"/>
                </a:moveTo>
                <a:lnTo>
                  <a:pt x="12693" y="44640"/>
                </a:lnTo>
                <a:lnTo>
                  <a:pt x="12693" y="0"/>
                </a:lnTo>
                <a:lnTo>
                  <a:pt x="0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48304" y="3971838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48304" y="412437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48304" y="4277086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48304" y="4429626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48304" y="458241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48304" y="4734959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8304" y="4887710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48304" y="504041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48304" y="5192959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48304" y="5345753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48304" y="5498293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48304" y="5651001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48304" y="5803541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48304" y="5956292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48304" y="6109044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48304" y="389541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48304" y="404795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48304" y="420075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48304" y="435350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48304" y="450600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48304" y="465875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48304" y="481133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48304" y="49640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48304" y="5116626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48304" y="526933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8304" y="54220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48304" y="557466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48304" y="572741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48304" y="5879917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48304" y="603266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48304" y="393350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048304" y="408625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48304" y="4238793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048304" y="43915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048304" y="4544126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48304" y="469683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48304" y="48495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48304" y="500216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48304" y="515491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48304" y="530745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48304" y="546016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48304" y="5612708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48304" y="576550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48304" y="591821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48304" y="607075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64213" y="616299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60997" y="6162993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340929" y="3831738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640"/>
                </a:moveTo>
                <a:lnTo>
                  <a:pt x="12693" y="44640"/>
                </a:lnTo>
                <a:lnTo>
                  <a:pt x="12693" y="0"/>
                </a:lnTo>
                <a:lnTo>
                  <a:pt x="0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40929" y="3971838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340929" y="4124377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40929" y="4277086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40929" y="4429626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340929" y="458241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340929" y="4734959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40929" y="4887710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340929" y="5040419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40929" y="5192959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40929" y="5345753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40929" y="5498293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40929" y="5651001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40929" y="5803541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40929" y="5956292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40929" y="6109044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0" y="57123"/>
                </a:moveTo>
                <a:lnTo>
                  <a:pt x="12693" y="57123"/>
                </a:lnTo>
                <a:lnTo>
                  <a:pt x="12693" y="0"/>
                </a:lnTo>
                <a:lnTo>
                  <a:pt x="0" y="0"/>
                </a:lnTo>
                <a:lnTo>
                  <a:pt x="0" y="57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40929" y="389541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40929" y="404795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340929" y="420075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340929" y="435350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0929" y="450600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40929" y="465875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340929" y="481133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340929" y="49640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340929" y="5116626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40929" y="526933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340929" y="54220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40929" y="557466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340929" y="572741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340929" y="5879917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40929" y="603266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40929" y="393350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40929" y="4086253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40929" y="4238793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40929" y="43915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40929" y="4544126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40929" y="4696835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40929" y="484958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40929" y="500216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40929" y="515491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40929" y="530745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40929" y="5460168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40929" y="5612708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40929" y="576550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40929" y="591821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40929" y="607075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639817" y="3831738"/>
            <a:ext cx="0" cy="2334895"/>
          </a:xfrm>
          <a:custGeom>
            <a:avLst/>
            <a:gdLst/>
            <a:ahLst/>
            <a:cxnLst/>
            <a:rect l="l" t="t" r="r" b="b"/>
            <a:pathLst>
              <a:path h="2334895">
                <a:moveTo>
                  <a:pt x="0" y="0"/>
                </a:moveTo>
                <a:lnTo>
                  <a:pt x="0" y="2334428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302326" y="616934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302326" y="61661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594909" y="616934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94867" y="61661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87535" y="616934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87492" y="61661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180075" y="616934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180117" y="61661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472700" y="616934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472658" y="61661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765241" y="616934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765283" y="61661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726681" y="6446070"/>
            <a:ext cx="45085" cy="12700"/>
          </a:xfrm>
          <a:custGeom>
            <a:avLst/>
            <a:gdLst/>
            <a:ahLst/>
            <a:cxnLst/>
            <a:rect l="l" t="t" r="r" b="b"/>
            <a:pathLst>
              <a:path w="45085" h="12700">
                <a:moveTo>
                  <a:pt x="0" y="12694"/>
                </a:moveTo>
                <a:lnTo>
                  <a:pt x="44638" y="12694"/>
                </a:lnTo>
                <a:lnTo>
                  <a:pt x="44638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66731" y="644607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019264" y="6446070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172008" y="644607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324540" y="6446070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477284" y="644607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629774" y="6446070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82518" y="6446070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935346" y="644607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087837" y="6446070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0580" y="644607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393155" y="6446070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545899" y="644607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98389" y="6446070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851133" y="644607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694"/>
                </a:moveTo>
                <a:lnTo>
                  <a:pt x="57120" y="12694"/>
                </a:lnTo>
                <a:lnTo>
                  <a:pt x="5712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003708" y="6446070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790360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942892" y="6446070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095636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248168" y="6446070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400912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553656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706188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8932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011507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164251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16741" y="6446070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469485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22229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774803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27547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828440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981184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133716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286460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438992" y="6446070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591694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744438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7012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049756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202331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355075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507565" y="6446070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60309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813053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965628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057866" y="616934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057824" y="61661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064213" y="6455590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060997" y="645559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50407" y="616934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350449" y="61661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643032" y="616934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555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642989" y="61661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726681" y="6744994"/>
            <a:ext cx="2334895" cy="0"/>
          </a:xfrm>
          <a:custGeom>
            <a:avLst/>
            <a:gdLst/>
            <a:ahLst/>
            <a:cxnLst/>
            <a:rect l="l" t="t" r="r" b="b"/>
            <a:pathLst>
              <a:path w="2334895">
                <a:moveTo>
                  <a:pt x="0" y="0"/>
                </a:moveTo>
                <a:lnTo>
                  <a:pt x="2334316" y="0"/>
                </a:lnTo>
              </a:path>
            </a:pathLst>
          </a:custGeom>
          <a:ln w="12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064213" y="674819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00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060997" y="6748191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720334" y="6446073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4">
                <a:moveTo>
                  <a:pt x="0" y="0"/>
                </a:moveTo>
                <a:lnTo>
                  <a:pt x="0" y="305245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302326" y="6461937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302326" y="64587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594909" y="6461937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594867" y="64587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87535" y="6461937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887492" y="64587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180075" y="6461937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180117" y="64587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472700" y="6461937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472658" y="64587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765241" y="6461937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9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765283" y="6458767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902"/>
                </a:lnTo>
              </a:path>
            </a:pathLst>
          </a:custGeom>
          <a:ln w="6346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048304" y="64587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048304" y="656687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4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048304" y="67196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048304" y="649071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048304" y="664325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048304" y="652879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048304" y="66813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4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340929" y="6446070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0" y="25388"/>
                </a:moveTo>
                <a:lnTo>
                  <a:pt x="12693" y="25388"/>
                </a:lnTo>
                <a:lnTo>
                  <a:pt x="12693" y="0"/>
                </a:lnTo>
                <a:lnTo>
                  <a:pt x="0" y="0"/>
                </a:lnTo>
                <a:lnTo>
                  <a:pt x="0" y="2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340929" y="6566875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4">
                <a:moveTo>
                  <a:pt x="0" y="57334"/>
                </a:moveTo>
                <a:lnTo>
                  <a:pt x="12693" y="57334"/>
                </a:lnTo>
                <a:lnTo>
                  <a:pt x="12693" y="0"/>
                </a:lnTo>
                <a:lnTo>
                  <a:pt x="0" y="0"/>
                </a:lnTo>
                <a:lnTo>
                  <a:pt x="0" y="5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340929" y="671962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340929" y="649071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340929" y="664325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340929" y="652879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9041"/>
                </a:moveTo>
                <a:lnTo>
                  <a:pt x="12693" y="19041"/>
                </a:lnTo>
                <a:lnTo>
                  <a:pt x="12693" y="0"/>
                </a:lnTo>
                <a:lnTo>
                  <a:pt x="0" y="0"/>
                </a:lnTo>
                <a:lnTo>
                  <a:pt x="0" y="1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340929" y="6681335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4">
                <a:moveTo>
                  <a:pt x="0" y="19252"/>
                </a:moveTo>
                <a:lnTo>
                  <a:pt x="12693" y="19252"/>
                </a:lnTo>
                <a:lnTo>
                  <a:pt x="12693" y="0"/>
                </a:lnTo>
                <a:lnTo>
                  <a:pt x="0" y="0"/>
                </a:lnTo>
                <a:lnTo>
                  <a:pt x="0" y="1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639817" y="6446073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4">
                <a:moveTo>
                  <a:pt x="0" y="0"/>
                </a:moveTo>
                <a:lnTo>
                  <a:pt x="0" y="305245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340929" y="3825433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234" y="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356753" y="411485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353623" y="4114815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356753" y="440741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353623" y="440745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356753" y="470005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353623" y="470000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356753" y="499260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353623" y="499264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356753" y="528524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353623" y="528520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356753" y="5577799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353623" y="557784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356753" y="5870438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585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353623" y="587039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889" y="0"/>
                </a:lnTo>
              </a:path>
            </a:pathLst>
          </a:custGeom>
          <a:ln w="634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353623" y="615347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461686" y="6153473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4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614429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385356" y="6153473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538100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423605" y="6153473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576180" y="6153473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4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353623" y="644607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694"/>
                </a:moveTo>
                <a:lnTo>
                  <a:pt x="12693" y="12694"/>
                </a:lnTo>
                <a:lnTo>
                  <a:pt x="12693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461686" y="6446070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4" h="12700">
                <a:moveTo>
                  <a:pt x="0" y="12694"/>
                </a:moveTo>
                <a:lnTo>
                  <a:pt x="57331" y="12694"/>
                </a:lnTo>
                <a:lnTo>
                  <a:pt x="5733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614429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385356" y="6446070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5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538100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423605" y="6446070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0" y="12694"/>
                </a:moveTo>
                <a:lnTo>
                  <a:pt x="19040" y="12694"/>
                </a:lnTo>
                <a:lnTo>
                  <a:pt x="19040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576180" y="6446070"/>
            <a:ext cx="19685" cy="12700"/>
          </a:xfrm>
          <a:custGeom>
            <a:avLst/>
            <a:gdLst/>
            <a:ahLst/>
            <a:cxnLst/>
            <a:rect l="l" t="t" r="r" b="b"/>
            <a:pathLst>
              <a:path w="19684" h="12700">
                <a:moveTo>
                  <a:pt x="0" y="12694"/>
                </a:moveTo>
                <a:lnTo>
                  <a:pt x="19251" y="12694"/>
                </a:lnTo>
                <a:lnTo>
                  <a:pt x="19251" y="0"/>
                </a:lnTo>
                <a:lnTo>
                  <a:pt x="0" y="0"/>
                </a:lnTo>
                <a:lnTo>
                  <a:pt x="0" y="1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340929" y="6744994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234" y="0"/>
                </a:lnTo>
              </a:path>
            </a:pathLst>
          </a:custGeom>
          <a:ln w="12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8649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Bank conflicts </a:t>
            </a:r>
            <a:r>
              <a:rPr dirty="0"/>
              <a:t>with </a:t>
            </a:r>
            <a:r>
              <a:rPr spc="-5" dirty="0"/>
              <a:t>2D</a:t>
            </a:r>
            <a:r>
              <a:rPr spc="-25" dirty="0"/>
              <a:t> </a:t>
            </a:r>
            <a:r>
              <a:rPr dirty="0"/>
              <a:t>tiles</a:t>
            </a:r>
          </a:p>
        </p:txBody>
      </p:sp>
      <p:sp>
        <p:nvSpPr>
          <p:cNvPr id="331" name="object 331"/>
          <p:cNvSpPr/>
          <p:nvPr/>
        </p:nvSpPr>
        <p:spPr>
          <a:xfrm>
            <a:off x="848867" y="1129283"/>
            <a:ext cx="5732145" cy="1600200"/>
          </a:xfrm>
          <a:custGeom>
            <a:avLst/>
            <a:gdLst/>
            <a:ahLst/>
            <a:cxnLst/>
            <a:rect l="l" t="t" r="r" b="b"/>
            <a:pathLst>
              <a:path w="5732145" h="1600200">
                <a:moveTo>
                  <a:pt x="0" y="1600200"/>
                </a:moveTo>
                <a:lnTo>
                  <a:pt x="5731763" y="1600200"/>
                </a:lnTo>
                <a:lnTo>
                  <a:pt x="5731763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40003" y="1377431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69" y="0"/>
                </a:lnTo>
              </a:path>
            </a:pathLst>
          </a:custGeom>
          <a:ln w="7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 txBox="1"/>
          <p:nvPr/>
        </p:nvSpPr>
        <p:spPr>
          <a:xfrm>
            <a:off x="848867" y="1129283"/>
            <a:ext cx="5732145" cy="1600200"/>
          </a:xfrm>
          <a:prstGeom prst="rect">
            <a:avLst/>
          </a:prstGeom>
          <a:ln w="9144">
            <a:solidFill>
              <a:srgbClr val="D24717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95"/>
              </a:spcBef>
              <a:tabLst>
                <a:tab pos="1256030" algn="l"/>
              </a:tabLst>
            </a:pPr>
            <a:r>
              <a:rPr sz="1400" spc="-5" dirty="0">
                <a:latin typeface="Courier New"/>
                <a:cs typeface="Courier New"/>
              </a:rPr>
              <a:t>global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image_kernel(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4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*image)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tabLst>
                <a:tab pos="146812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shared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400" spc="-10" dirty="0">
                <a:latin typeface="Courier New"/>
                <a:cs typeface="Courier New"/>
              </a:rPr>
              <a:t>s_data[BLOCK_DIM][</a:t>
            </a:r>
            <a:r>
              <a:rPr sz="1400" b="1" spc="-10" dirty="0">
                <a:latin typeface="Courier New"/>
                <a:cs typeface="Courier New"/>
              </a:rPr>
              <a:t>BLOCK_DIM+1</a:t>
            </a:r>
            <a:r>
              <a:rPr sz="1400" spc="-10" dirty="0"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7525" marR="205740" indent="-21399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5" dirty="0">
                <a:latin typeface="Courier New"/>
                <a:cs typeface="Courier New"/>
              </a:rPr>
              <a:t>0; </a:t>
            </a:r>
            <a:r>
              <a:rPr sz="1400" dirty="0">
                <a:latin typeface="Courier New"/>
                <a:cs typeface="Courier New"/>
              </a:rPr>
              <a:t>i &lt; </a:t>
            </a:r>
            <a:r>
              <a:rPr sz="1400" spc="-5" dirty="0">
                <a:latin typeface="Courier New"/>
                <a:cs typeface="Courier New"/>
              </a:rPr>
              <a:t>BLOCK_DIM; i++){  some_thread_value +=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f(d_data[threadIdx.x][i]);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2499741" y="4852161"/>
            <a:ext cx="462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=0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7271131" y="1050798"/>
            <a:ext cx="4183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latin typeface="Calibri"/>
                <a:cs typeface="Calibri"/>
              </a:rPr>
              <a:t>Memory </a:t>
            </a:r>
            <a:r>
              <a:rPr sz="2800" b="1" spc="-15" dirty="0">
                <a:latin typeface="Calibri"/>
                <a:cs typeface="Calibri"/>
              </a:rPr>
              <a:t>Padding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7390256" y="3711955"/>
            <a:ext cx="420243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20" dirty="0">
                <a:latin typeface="Calibri"/>
                <a:cs typeface="Calibri"/>
              </a:rPr>
              <a:t>Every </a:t>
            </a:r>
            <a:r>
              <a:rPr sz="2800" spc="-15" dirty="0">
                <a:latin typeface="Calibri"/>
                <a:cs typeface="Calibri"/>
              </a:rPr>
              <a:t>thread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warp </a:t>
            </a:r>
            <a:r>
              <a:rPr sz="2800" spc="-10" dirty="0">
                <a:latin typeface="Calibri"/>
                <a:cs typeface="Calibri"/>
              </a:rPr>
              <a:t>reads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7390256" y="5118861"/>
            <a:ext cx="3564254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i="1" spc="-5" dirty="0">
                <a:latin typeface="Calibri"/>
                <a:cs typeface="Calibri"/>
              </a:rPr>
              <a:t>Alternative: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Transpose  </a:t>
            </a:r>
            <a:r>
              <a:rPr sz="2800" i="1" spc="-5" dirty="0">
                <a:latin typeface="Calibri"/>
                <a:cs typeface="Calibri"/>
              </a:rPr>
              <a:t>solution </a:t>
            </a:r>
            <a:r>
              <a:rPr sz="2800" i="1" spc="-10" dirty="0">
                <a:latin typeface="Calibri"/>
                <a:cs typeface="Calibri"/>
              </a:rPr>
              <a:t>left </a:t>
            </a:r>
            <a:r>
              <a:rPr sz="2800" i="1" spc="-25" dirty="0">
                <a:latin typeface="Calibri"/>
                <a:cs typeface="Calibri"/>
              </a:rPr>
              <a:t>to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you!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3738753" y="3499865"/>
            <a:ext cx="2246630" cy="258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32434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Shared </a:t>
            </a:r>
            <a:r>
              <a:rPr sz="1600" spc="-5" dirty="0">
                <a:latin typeface="Calibri"/>
                <a:cs typeface="Calibri"/>
              </a:rPr>
              <a:t>Memory Bank</a:t>
            </a:r>
            <a:endParaRPr sz="1600">
              <a:latin typeface="Calibri"/>
              <a:cs typeface="Calibri"/>
            </a:endParaRPr>
          </a:p>
          <a:p>
            <a:pPr marL="102235">
              <a:lnSpc>
                <a:spcPct val="100000"/>
              </a:lnSpc>
              <a:spcBef>
                <a:spcPts val="1200"/>
              </a:spcBef>
              <a:tabLst>
                <a:tab pos="387985" algn="l"/>
                <a:tab pos="680720" algn="l"/>
                <a:tab pos="973455" algn="l"/>
                <a:tab pos="1266190" algn="l"/>
                <a:tab pos="1558290" algn="l"/>
              </a:tabLst>
            </a:pPr>
            <a:r>
              <a:rPr sz="750" dirty="0">
                <a:solidFill>
                  <a:srgbClr val="006000"/>
                </a:solidFill>
                <a:latin typeface="Calibri"/>
                <a:cs typeface="Calibri"/>
              </a:rPr>
              <a:t>0	</a:t>
            </a:r>
            <a:r>
              <a:rPr sz="750" dirty="0">
                <a:latin typeface="Courier New"/>
                <a:cs typeface="Courier New"/>
              </a:rPr>
              <a:t>1	2	3	4	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484"/>
              </a:spcBef>
              <a:tabLst>
                <a:tab pos="387985" algn="l"/>
                <a:tab pos="680720" algn="l"/>
                <a:tab pos="973455" algn="l"/>
                <a:tab pos="1266190" algn="l"/>
                <a:tab pos="1558290" algn="l"/>
              </a:tabLst>
            </a:pPr>
            <a:r>
              <a:rPr sz="750" dirty="0">
                <a:solidFill>
                  <a:srgbClr val="006000"/>
                </a:solidFill>
                <a:latin typeface="Calibri"/>
                <a:cs typeface="Calibri"/>
              </a:rPr>
              <a:t>1	</a:t>
            </a:r>
            <a:r>
              <a:rPr sz="750" dirty="0">
                <a:latin typeface="Courier New"/>
                <a:cs typeface="Courier New"/>
              </a:rPr>
              <a:t>2	3	4	5	6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484"/>
              </a:spcBef>
              <a:tabLst>
                <a:tab pos="387985" algn="l"/>
                <a:tab pos="680720" algn="l"/>
                <a:tab pos="973455" algn="l"/>
                <a:tab pos="1266190" algn="l"/>
                <a:tab pos="1558290" algn="l"/>
              </a:tabLst>
            </a:pPr>
            <a:r>
              <a:rPr sz="750" dirty="0">
                <a:solidFill>
                  <a:srgbClr val="006000"/>
                </a:solidFill>
                <a:latin typeface="Calibri"/>
                <a:cs typeface="Calibri"/>
              </a:rPr>
              <a:t>2	</a:t>
            </a:r>
            <a:r>
              <a:rPr sz="750" dirty="0">
                <a:latin typeface="Courier New"/>
                <a:cs typeface="Courier New"/>
              </a:rPr>
              <a:t>3	4	5	6	7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480"/>
              </a:spcBef>
              <a:tabLst>
                <a:tab pos="387985" algn="l"/>
                <a:tab pos="680720" algn="l"/>
                <a:tab pos="973455" algn="l"/>
                <a:tab pos="1266190" algn="l"/>
                <a:tab pos="1558290" algn="l"/>
              </a:tabLst>
            </a:pPr>
            <a:r>
              <a:rPr sz="750" dirty="0">
                <a:solidFill>
                  <a:srgbClr val="006000"/>
                </a:solidFill>
                <a:latin typeface="Calibri"/>
                <a:cs typeface="Calibri"/>
              </a:rPr>
              <a:t>3	</a:t>
            </a:r>
            <a:r>
              <a:rPr sz="750" dirty="0">
                <a:latin typeface="Courier New"/>
                <a:cs typeface="Courier New"/>
              </a:rPr>
              <a:t>4	5	6	7	8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484"/>
              </a:spcBef>
              <a:tabLst>
                <a:tab pos="387985" algn="l"/>
                <a:tab pos="680720" algn="l"/>
                <a:tab pos="973455" algn="l"/>
                <a:tab pos="1266190" algn="l"/>
                <a:tab pos="1558290" algn="l"/>
              </a:tabLst>
            </a:pPr>
            <a:r>
              <a:rPr sz="750" dirty="0">
                <a:solidFill>
                  <a:srgbClr val="006000"/>
                </a:solidFill>
                <a:latin typeface="Calibri"/>
                <a:cs typeface="Calibri"/>
              </a:rPr>
              <a:t>4	</a:t>
            </a:r>
            <a:r>
              <a:rPr sz="750" dirty="0">
                <a:latin typeface="Courier New"/>
                <a:cs typeface="Courier New"/>
              </a:rPr>
              <a:t>5	6	7	8	9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484"/>
              </a:spcBef>
              <a:tabLst>
                <a:tab pos="387985" algn="l"/>
                <a:tab pos="680720" algn="l"/>
                <a:tab pos="973455" algn="l"/>
                <a:tab pos="1266190" algn="l"/>
                <a:tab pos="1532890" algn="l"/>
                <a:tab pos="1825625" algn="l"/>
                <a:tab pos="2118360" algn="l"/>
              </a:tabLst>
            </a:pPr>
            <a:r>
              <a:rPr sz="750" dirty="0">
                <a:solidFill>
                  <a:srgbClr val="006000"/>
                </a:solidFill>
                <a:latin typeface="Calibri"/>
                <a:cs typeface="Calibri"/>
              </a:rPr>
              <a:t>5	</a:t>
            </a:r>
            <a:r>
              <a:rPr sz="750" dirty="0">
                <a:latin typeface="Courier New"/>
                <a:cs typeface="Courier New"/>
              </a:rPr>
              <a:t>6	7	8	9	10	11	12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484"/>
              </a:spcBef>
              <a:tabLst>
                <a:tab pos="387985" algn="l"/>
                <a:tab pos="680720" algn="l"/>
                <a:tab pos="973455" algn="l"/>
                <a:tab pos="1240790" algn="l"/>
                <a:tab pos="1532890" algn="l"/>
                <a:tab pos="1825625" algn="l"/>
                <a:tab pos="2118360" algn="l"/>
              </a:tabLst>
            </a:pPr>
            <a:r>
              <a:rPr sz="750" dirty="0">
                <a:solidFill>
                  <a:srgbClr val="006000"/>
                </a:solidFill>
                <a:latin typeface="Calibri"/>
                <a:cs typeface="Calibri"/>
              </a:rPr>
              <a:t>6	</a:t>
            </a:r>
            <a:r>
              <a:rPr sz="750" dirty="0">
                <a:latin typeface="Courier New"/>
                <a:cs typeface="Courier New"/>
              </a:rPr>
              <a:t>7	8	9	10	11	12	13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480"/>
              </a:spcBef>
              <a:tabLst>
                <a:tab pos="387985" algn="l"/>
                <a:tab pos="680720" algn="l"/>
                <a:tab pos="948055" algn="l"/>
                <a:tab pos="1240790" algn="l"/>
                <a:tab pos="1532890" algn="l"/>
                <a:tab pos="1825625" algn="l"/>
                <a:tab pos="2118360" algn="l"/>
              </a:tabLst>
            </a:pPr>
            <a:r>
              <a:rPr sz="750" dirty="0">
                <a:solidFill>
                  <a:srgbClr val="006000"/>
                </a:solidFill>
                <a:latin typeface="Calibri"/>
                <a:cs typeface="Calibri"/>
              </a:rPr>
              <a:t>7	</a:t>
            </a:r>
            <a:r>
              <a:rPr sz="750" dirty="0">
                <a:latin typeface="Courier New"/>
                <a:cs typeface="Courier New"/>
              </a:rPr>
              <a:t>8	9	10	11	12	13	14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1367027" y="3477767"/>
            <a:ext cx="2150745" cy="52451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910"/>
              </a:spcBef>
            </a:pPr>
            <a:r>
              <a:rPr sz="1800" spc="-10" dirty="0">
                <a:latin typeface="Courier New"/>
                <a:cs typeface="Courier New"/>
              </a:rPr>
              <a:t>BLOCK_DIM+1=33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916939" y="2981324"/>
            <a:ext cx="3933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bank = threadIdx.x * stride %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2441701" y="3212973"/>
            <a:ext cx="1218565" cy="271780"/>
          </a:xfrm>
          <a:custGeom>
            <a:avLst/>
            <a:gdLst/>
            <a:ahLst/>
            <a:cxnLst/>
            <a:rect l="l" t="t" r="r" b="b"/>
            <a:pathLst>
              <a:path w="1218564" h="271779">
                <a:moveTo>
                  <a:pt x="1142591" y="31188"/>
                </a:moveTo>
                <a:lnTo>
                  <a:pt x="0" y="258952"/>
                </a:lnTo>
                <a:lnTo>
                  <a:pt x="2540" y="271399"/>
                </a:lnTo>
                <a:lnTo>
                  <a:pt x="1145066" y="43647"/>
                </a:lnTo>
                <a:lnTo>
                  <a:pt x="1142591" y="31188"/>
                </a:lnTo>
                <a:close/>
              </a:path>
              <a:path w="1218564" h="271779">
                <a:moveTo>
                  <a:pt x="1210559" y="28701"/>
                </a:moveTo>
                <a:lnTo>
                  <a:pt x="1155064" y="28701"/>
                </a:lnTo>
                <a:lnTo>
                  <a:pt x="1157605" y="41148"/>
                </a:lnTo>
                <a:lnTo>
                  <a:pt x="1145066" y="43647"/>
                </a:lnTo>
                <a:lnTo>
                  <a:pt x="1151255" y="74802"/>
                </a:lnTo>
                <a:lnTo>
                  <a:pt x="1210559" y="28701"/>
                </a:lnTo>
                <a:close/>
              </a:path>
              <a:path w="1218564" h="271779">
                <a:moveTo>
                  <a:pt x="1155064" y="28701"/>
                </a:moveTo>
                <a:lnTo>
                  <a:pt x="1142591" y="31188"/>
                </a:lnTo>
                <a:lnTo>
                  <a:pt x="1145066" y="43647"/>
                </a:lnTo>
                <a:lnTo>
                  <a:pt x="1157605" y="41148"/>
                </a:lnTo>
                <a:lnTo>
                  <a:pt x="1155064" y="28701"/>
                </a:lnTo>
                <a:close/>
              </a:path>
              <a:path w="1218564" h="271779">
                <a:moveTo>
                  <a:pt x="1136396" y="0"/>
                </a:moveTo>
                <a:lnTo>
                  <a:pt x="1142591" y="31188"/>
                </a:lnTo>
                <a:lnTo>
                  <a:pt x="1155064" y="28701"/>
                </a:lnTo>
                <a:lnTo>
                  <a:pt x="1210559" y="28701"/>
                </a:lnTo>
                <a:lnTo>
                  <a:pt x="1218564" y="22478"/>
                </a:lnTo>
                <a:lnTo>
                  <a:pt x="113639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044981"/>
            <a:ext cx="747331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Bank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2D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Bank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Boundary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Conditions </a:t>
            </a:r>
            <a:r>
              <a:rPr sz="2800" spc="-25" dirty="0">
                <a:solidFill>
                  <a:srgbClr val="9B2C1F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Shared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Memory</a:t>
            </a:r>
            <a:r>
              <a:rPr sz="2800" spc="190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Loading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Host-side Configurations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10283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Boundary Conditions </a:t>
            </a:r>
            <a:r>
              <a:rPr dirty="0"/>
              <a:t>&amp; </a:t>
            </a:r>
            <a:r>
              <a:rPr spc="-5" dirty="0"/>
              <a:t>Shared Memory</a:t>
            </a:r>
            <a:r>
              <a:rPr spc="60" dirty="0"/>
              <a:t> </a:t>
            </a:r>
            <a:r>
              <a:rPr spc="-5" dirty="0"/>
              <a:t>Tiling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130935"/>
            <a:ext cx="9806940" cy="19665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Consider </a:t>
            </a:r>
            <a:r>
              <a:rPr sz="2800" spc="-5" dirty="0">
                <a:latin typeface="Calibri"/>
                <a:cs typeface="Calibri"/>
              </a:rPr>
              <a:t>a 2D </a:t>
            </a:r>
            <a:r>
              <a:rPr sz="2800" spc="-15" dirty="0">
                <a:latin typeface="Calibri"/>
                <a:cs typeface="Calibri"/>
              </a:rPr>
              <a:t>problem where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gathered from </a:t>
            </a:r>
            <a:r>
              <a:rPr sz="2800" spc="-10" dirty="0">
                <a:latin typeface="Calibri"/>
                <a:cs typeface="Calibri"/>
              </a:rPr>
              <a:t>neighbouring  </a:t>
            </a:r>
            <a:r>
              <a:rPr sz="2800" spc="-5" dirty="0">
                <a:latin typeface="Calibri"/>
                <a:cs typeface="Calibri"/>
              </a:rPr>
              <a:t>cells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cell </a:t>
            </a:r>
            <a:r>
              <a:rPr sz="2400" spc="-10" dirty="0">
                <a:latin typeface="Calibri"/>
                <a:cs typeface="Calibri"/>
              </a:rPr>
              <a:t>reads </a:t>
            </a:r>
            <a:r>
              <a:rPr sz="2400" dirty="0">
                <a:latin typeface="Calibri"/>
                <a:cs typeface="Calibri"/>
              </a:rPr>
              <a:t>8 </a:t>
            </a:r>
            <a:r>
              <a:rPr sz="2400" spc="-10" dirty="0">
                <a:latin typeface="Calibri"/>
                <a:cs typeface="Calibri"/>
              </a:rPr>
              <a:t>values (gather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pattern)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Sounds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good candidate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35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can tile </a:t>
            </a:r>
            <a:r>
              <a:rPr sz="2000" spc="-15" dirty="0">
                <a:latin typeface="Calibri"/>
                <a:cs typeface="Calibri"/>
              </a:rPr>
              <a:t>data into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5947" y="3252215"/>
          <a:ext cx="3366770" cy="335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"/>
                <a:gridCol w="140335"/>
                <a:gridCol w="140334"/>
                <a:gridCol w="140334"/>
                <a:gridCol w="140334"/>
                <a:gridCol w="140334"/>
                <a:gridCol w="140334"/>
                <a:gridCol w="140334"/>
                <a:gridCol w="140334"/>
                <a:gridCol w="140334"/>
                <a:gridCol w="140334"/>
                <a:gridCol w="140335"/>
                <a:gridCol w="140335"/>
                <a:gridCol w="140335"/>
                <a:gridCol w="140335"/>
                <a:gridCol w="140335"/>
                <a:gridCol w="140335"/>
                <a:gridCol w="140335"/>
                <a:gridCol w="140335"/>
                <a:gridCol w="140335"/>
                <a:gridCol w="140335"/>
                <a:gridCol w="140335"/>
                <a:gridCol w="140335"/>
                <a:gridCol w="132079"/>
              </a:tblGrid>
              <a:tr h="131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39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31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806952" y="4736591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3"/>
                </a:moveTo>
                <a:lnTo>
                  <a:pt x="123444" y="123443"/>
                </a:lnTo>
                <a:lnTo>
                  <a:pt x="12344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6952" y="4736591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3"/>
                </a:moveTo>
                <a:lnTo>
                  <a:pt x="123444" y="123443"/>
                </a:lnTo>
                <a:lnTo>
                  <a:pt x="12344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6952" y="4957571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3"/>
                </a:moveTo>
                <a:lnTo>
                  <a:pt x="123444" y="123443"/>
                </a:lnTo>
                <a:lnTo>
                  <a:pt x="12344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6952" y="4957571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3"/>
                </a:moveTo>
                <a:lnTo>
                  <a:pt x="123444" y="123443"/>
                </a:lnTo>
                <a:lnTo>
                  <a:pt x="12344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57320" y="4167631"/>
            <a:ext cx="3284220" cy="10121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800" spc="-10" dirty="0">
                <a:latin typeface="Calibri"/>
                <a:cs typeface="Calibri"/>
              </a:rPr>
              <a:t>Thread </a:t>
            </a:r>
            <a:r>
              <a:rPr sz="1800" spc="-5" dirty="0">
                <a:latin typeface="Calibri"/>
                <a:cs typeface="Calibri"/>
              </a:rPr>
              <a:t>Block </a:t>
            </a:r>
            <a:r>
              <a:rPr sz="1800" spc="-1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8x8</a:t>
            </a:r>
            <a:endParaRPr sz="1800">
              <a:latin typeface="Calibri"/>
              <a:cs typeface="Calibri"/>
            </a:endParaRPr>
          </a:p>
          <a:p>
            <a:pPr marL="64769" marR="5080">
              <a:lnSpc>
                <a:spcPts val="1989"/>
              </a:lnSpc>
              <a:spcBef>
                <a:spcPts val="935"/>
              </a:spcBef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tiled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shared </a:t>
            </a:r>
            <a:r>
              <a:rPr sz="1800" dirty="0">
                <a:latin typeface="Calibri"/>
                <a:cs typeface="Calibri"/>
              </a:rPr>
              <a:t>memory 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not tiled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shared</a:t>
            </a:r>
            <a:r>
              <a:rPr sz="1800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33688" y="365302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33688" y="365302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9571" y="365302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29571" y="365302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23931" y="365302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23931" y="365302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2164" y="4844796"/>
            <a:ext cx="524510" cy="525780"/>
          </a:xfrm>
          <a:custGeom>
            <a:avLst/>
            <a:gdLst/>
            <a:ahLst/>
            <a:cxnLst/>
            <a:rect l="l" t="t" r="r" b="b"/>
            <a:pathLst>
              <a:path w="524509" h="525779">
                <a:moveTo>
                  <a:pt x="0" y="525779"/>
                </a:moveTo>
                <a:lnTo>
                  <a:pt x="524255" y="525779"/>
                </a:lnTo>
                <a:lnTo>
                  <a:pt x="524255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32164" y="4844796"/>
            <a:ext cx="524510" cy="525780"/>
          </a:xfrm>
          <a:custGeom>
            <a:avLst/>
            <a:gdLst/>
            <a:ahLst/>
            <a:cxnLst/>
            <a:rect l="l" t="t" r="r" b="b"/>
            <a:pathLst>
              <a:path w="524509" h="525779">
                <a:moveTo>
                  <a:pt x="0" y="525779"/>
                </a:moveTo>
                <a:lnTo>
                  <a:pt x="524255" y="525779"/>
                </a:lnTo>
                <a:lnTo>
                  <a:pt x="524255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29571" y="4843271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5"/>
                </a:moveTo>
                <a:lnTo>
                  <a:pt x="524255" y="524255"/>
                </a:lnTo>
                <a:lnTo>
                  <a:pt x="524255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9571" y="4843271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5"/>
                </a:moveTo>
                <a:lnTo>
                  <a:pt x="524255" y="524255"/>
                </a:lnTo>
                <a:lnTo>
                  <a:pt x="524255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33688" y="424738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33688" y="424738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29571" y="424738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29571" y="424738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23931" y="424738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23931" y="4247388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6"/>
                </a:moveTo>
                <a:lnTo>
                  <a:pt x="524255" y="524256"/>
                </a:lnTo>
                <a:lnTo>
                  <a:pt x="524255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30028" y="4849367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5"/>
                </a:moveTo>
                <a:lnTo>
                  <a:pt x="524255" y="524255"/>
                </a:lnTo>
                <a:lnTo>
                  <a:pt x="524255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30028" y="4849367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0" y="524255"/>
                </a:moveTo>
                <a:lnTo>
                  <a:pt x="524255" y="524255"/>
                </a:lnTo>
                <a:lnTo>
                  <a:pt x="524255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53600" y="3915155"/>
            <a:ext cx="76200" cy="464820"/>
          </a:xfrm>
          <a:custGeom>
            <a:avLst/>
            <a:gdLst/>
            <a:ahLst/>
            <a:cxnLst/>
            <a:rect l="l" t="t" r="r" b="b"/>
            <a:pathLst>
              <a:path w="76200" h="464820">
                <a:moveTo>
                  <a:pt x="31750" y="388366"/>
                </a:moveTo>
                <a:lnTo>
                  <a:pt x="0" y="388366"/>
                </a:lnTo>
                <a:lnTo>
                  <a:pt x="38100" y="464566"/>
                </a:lnTo>
                <a:lnTo>
                  <a:pt x="69850" y="401066"/>
                </a:lnTo>
                <a:lnTo>
                  <a:pt x="31750" y="401066"/>
                </a:lnTo>
                <a:lnTo>
                  <a:pt x="31750" y="388366"/>
                </a:lnTo>
                <a:close/>
              </a:path>
              <a:path w="76200" h="464820">
                <a:moveTo>
                  <a:pt x="44450" y="0"/>
                </a:moveTo>
                <a:lnTo>
                  <a:pt x="31750" y="0"/>
                </a:lnTo>
                <a:lnTo>
                  <a:pt x="31750" y="401066"/>
                </a:lnTo>
                <a:lnTo>
                  <a:pt x="44450" y="401066"/>
                </a:lnTo>
                <a:lnTo>
                  <a:pt x="44450" y="0"/>
                </a:lnTo>
                <a:close/>
              </a:path>
              <a:path w="76200" h="464820">
                <a:moveTo>
                  <a:pt x="76200" y="388366"/>
                </a:moveTo>
                <a:lnTo>
                  <a:pt x="44450" y="388366"/>
                </a:lnTo>
                <a:lnTo>
                  <a:pt x="44450" y="401066"/>
                </a:lnTo>
                <a:lnTo>
                  <a:pt x="69850" y="401066"/>
                </a:lnTo>
                <a:lnTo>
                  <a:pt x="76200" y="388366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94292" y="4471415"/>
            <a:ext cx="455930" cy="76200"/>
          </a:xfrm>
          <a:custGeom>
            <a:avLst/>
            <a:gdLst/>
            <a:ahLst/>
            <a:cxnLst/>
            <a:rect l="l" t="t" r="r" b="b"/>
            <a:pathLst>
              <a:path w="455929" h="76200">
                <a:moveTo>
                  <a:pt x="379729" y="0"/>
                </a:moveTo>
                <a:lnTo>
                  <a:pt x="379729" y="76199"/>
                </a:lnTo>
                <a:lnTo>
                  <a:pt x="443229" y="44449"/>
                </a:lnTo>
                <a:lnTo>
                  <a:pt x="392429" y="44449"/>
                </a:lnTo>
                <a:lnTo>
                  <a:pt x="392429" y="31749"/>
                </a:lnTo>
                <a:lnTo>
                  <a:pt x="443229" y="31749"/>
                </a:lnTo>
                <a:lnTo>
                  <a:pt x="379729" y="0"/>
                </a:lnTo>
                <a:close/>
              </a:path>
              <a:path w="455929" h="76200">
                <a:moveTo>
                  <a:pt x="37972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79729" y="44449"/>
                </a:lnTo>
                <a:lnTo>
                  <a:pt x="379729" y="31749"/>
                </a:lnTo>
                <a:close/>
              </a:path>
              <a:path w="455929" h="76200">
                <a:moveTo>
                  <a:pt x="443229" y="31749"/>
                </a:moveTo>
                <a:lnTo>
                  <a:pt x="392429" y="31749"/>
                </a:lnTo>
                <a:lnTo>
                  <a:pt x="392429" y="44449"/>
                </a:lnTo>
                <a:lnTo>
                  <a:pt x="443229" y="44449"/>
                </a:lnTo>
                <a:lnTo>
                  <a:pt x="455929" y="38099"/>
                </a:lnTo>
                <a:lnTo>
                  <a:pt x="443229" y="3174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53600" y="4654296"/>
            <a:ext cx="76200" cy="451484"/>
          </a:xfrm>
          <a:custGeom>
            <a:avLst/>
            <a:gdLst/>
            <a:ahLst/>
            <a:cxnLst/>
            <a:rect l="l" t="t" r="r" b="b"/>
            <a:pathLst>
              <a:path w="76200" h="451485">
                <a:moveTo>
                  <a:pt x="44450" y="63499"/>
                </a:moveTo>
                <a:lnTo>
                  <a:pt x="31750" y="63499"/>
                </a:lnTo>
                <a:lnTo>
                  <a:pt x="31750" y="451357"/>
                </a:lnTo>
                <a:lnTo>
                  <a:pt x="44450" y="451357"/>
                </a:lnTo>
                <a:lnTo>
                  <a:pt x="44450" y="63499"/>
                </a:lnTo>
                <a:close/>
              </a:path>
              <a:path w="76200" h="45148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5148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31907" y="4471415"/>
            <a:ext cx="454025" cy="76200"/>
          </a:xfrm>
          <a:custGeom>
            <a:avLst/>
            <a:gdLst/>
            <a:ahLst/>
            <a:cxnLst/>
            <a:rect l="l" t="t" r="r" b="b"/>
            <a:pathLst>
              <a:path w="45402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45402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454025" h="76200">
                <a:moveTo>
                  <a:pt x="453771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3771" y="44449"/>
                </a:lnTo>
                <a:lnTo>
                  <a:pt x="453771" y="3174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24288" y="3910710"/>
            <a:ext cx="466090" cy="469265"/>
          </a:xfrm>
          <a:custGeom>
            <a:avLst/>
            <a:gdLst/>
            <a:ahLst/>
            <a:cxnLst/>
            <a:rect l="l" t="t" r="r" b="b"/>
            <a:pathLst>
              <a:path w="466090" h="469264">
                <a:moveTo>
                  <a:pt x="26669" y="388112"/>
                </a:moveTo>
                <a:lnTo>
                  <a:pt x="0" y="469011"/>
                </a:lnTo>
                <a:lnTo>
                  <a:pt x="80771" y="441832"/>
                </a:lnTo>
                <a:lnTo>
                  <a:pt x="67342" y="428497"/>
                </a:lnTo>
                <a:lnTo>
                  <a:pt x="49275" y="428497"/>
                </a:lnTo>
                <a:lnTo>
                  <a:pt x="40258" y="419481"/>
                </a:lnTo>
                <a:lnTo>
                  <a:pt x="49198" y="410481"/>
                </a:lnTo>
                <a:lnTo>
                  <a:pt x="26669" y="388112"/>
                </a:lnTo>
                <a:close/>
              </a:path>
              <a:path w="466090" h="469264">
                <a:moveTo>
                  <a:pt x="49198" y="410481"/>
                </a:moveTo>
                <a:lnTo>
                  <a:pt x="40258" y="419481"/>
                </a:lnTo>
                <a:lnTo>
                  <a:pt x="49275" y="428497"/>
                </a:lnTo>
                <a:lnTo>
                  <a:pt x="58245" y="419465"/>
                </a:lnTo>
                <a:lnTo>
                  <a:pt x="49198" y="410481"/>
                </a:lnTo>
                <a:close/>
              </a:path>
              <a:path w="466090" h="469264">
                <a:moveTo>
                  <a:pt x="58245" y="419465"/>
                </a:moveTo>
                <a:lnTo>
                  <a:pt x="49275" y="428497"/>
                </a:lnTo>
                <a:lnTo>
                  <a:pt x="67342" y="428497"/>
                </a:lnTo>
                <a:lnTo>
                  <a:pt x="58245" y="419465"/>
                </a:lnTo>
                <a:close/>
              </a:path>
              <a:path w="466090" h="469264">
                <a:moveTo>
                  <a:pt x="456945" y="0"/>
                </a:moveTo>
                <a:lnTo>
                  <a:pt x="49198" y="410481"/>
                </a:lnTo>
                <a:lnTo>
                  <a:pt x="58245" y="419465"/>
                </a:lnTo>
                <a:lnTo>
                  <a:pt x="465962" y="8889"/>
                </a:lnTo>
                <a:lnTo>
                  <a:pt x="45694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82100" y="3907663"/>
            <a:ext cx="467995" cy="485140"/>
          </a:xfrm>
          <a:custGeom>
            <a:avLst/>
            <a:gdLst/>
            <a:ahLst/>
            <a:cxnLst/>
            <a:rect l="l" t="t" r="r" b="b"/>
            <a:pathLst>
              <a:path w="467995" h="485139">
                <a:moveTo>
                  <a:pt x="410411" y="434221"/>
                </a:moveTo>
                <a:lnTo>
                  <a:pt x="387603" y="456184"/>
                </a:lnTo>
                <a:lnTo>
                  <a:pt x="467995" y="484631"/>
                </a:lnTo>
                <a:lnTo>
                  <a:pt x="455032" y="443356"/>
                </a:lnTo>
                <a:lnTo>
                  <a:pt x="419226" y="443356"/>
                </a:lnTo>
                <a:lnTo>
                  <a:pt x="410411" y="434221"/>
                </a:lnTo>
                <a:close/>
              </a:path>
              <a:path w="467995" h="485139">
                <a:moveTo>
                  <a:pt x="419597" y="425375"/>
                </a:moveTo>
                <a:lnTo>
                  <a:pt x="410411" y="434221"/>
                </a:lnTo>
                <a:lnTo>
                  <a:pt x="419226" y="443356"/>
                </a:lnTo>
                <a:lnTo>
                  <a:pt x="428371" y="434467"/>
                </a:lnTo>
                <a:lnTo>
                  <a:pt x="419597" y="425375"/>
                </a:lnTo>
                <a:close/>
              </a:path>
              <a:path w="467995" h="485139">
                <a:moveTo>
                  <a:pt x="442468" y="403351"/>
                </a:moveTo>
                <a:lnTo>
                  <a:pt x="419597" y="425375"/>
                </a:lnTo>
                <a:lnTo>
                  <a:pt x="428371" y="434467"/>
                </a:lnTo>
                <a:lnTo>
                  <a:pt x="419226" y="443356"/>
                </a:lnTo>
                <a:lnTo>
                  <a:pt x="455032" y="443356"/>
                </a:lnTo>
                <a:lnTo>
                  <a:pt x="442468" y="403351"/>
                </a:lnTo>
                <a:close/>
              </a:path>
              <a:path w="467995" h="485139">
                <a:moveTo>
                  <a:pt x="9144" y="0"/>
                </a:moveTo>
                <a:lnTo>
                  <a:pt x="0" y="8889"/>
                </a:lnTo>
                <a:lnTo>
                  <a:pt x="410411" y="434221"/>
                </a:lnTo>
                <a:lnTo>
                  <a:pt x="419597" y="425375"/>
                </a:lnTo>
                <a:lnTo>
                  <a:pt x="914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89846" y="4657344"/>
            <a:ext cx="490220" cy="467995"/>
          </a:xfrm>
          <a:custGeom>
            <a:avLst/>
            <a:gdLst/>
            <a:ahLst/>
            <a:cxnLst/>
            <a:rect l="l" t="t" r="r" b="b"/>
            <a:pathLst>
              <a:path w="490220" h="467995">
                <a:moveTo>
                  <a:pt x="430613" y="48005"/>
                </a:moveTo>
                <a:lnTo>
                  <a:pt x="0" y="458723"/>
                </a:lnTo>
                <a:lnTo>
                  <a:pt x="8762" y="467867"/>
                </a:lnTo>
                <a:lnTo>
                  <a:pt x="439355" y="57170"/>
                </a:lnTo>
                <a:lnTo>
                  <a:pt x="430613" y="48005"/>
                </a:lnTo>
                <a:close/>
              </a:path>
              <a:path w="490220" h="467995">
                <a:moveTo>
                  <a:pt x="475975" y="39242"/>
                </a:moveTo>
                <a:lnTo>
                  <a:pt x="439800" y="39242"/>
                </a:lnTo>
                <a:lnTo>
                  <a:pt x="448563" y="48386"/>
                </a:lnTo>
                <a:lnTo>
                  <a:pt x="439355" y="57170"/>
                </a:lnTo>
                <a:lnTo>
                  <a:pt x="461263" y="80136"/>
                </a:lnTo>
                <a:lnTo>
                  <a:pt x="475975" y="39242"/>
                </a:lnTo>
                <a:close/>
              </a:path>
              <a:path w="490220" h="467995">
                <a:moveTo>
                  <a:pt x="439800" y="39242"/>
                </a:moveTo>
                <a:lnTo>
                  <a:pt x="430613" y="48005"/>
                </a:lnTo>
                <a:lnTo>
                  <a:pt x="439355" y="57170"/>
                </a:lnTo>
                <a:lnTo>
                  <a:pt x="448563" y="48386"/>
                </a:lnTo>
                <a:lnTo>
                  <a:pt x="439800" y="39242"/>
                </a:lnTo>
                <a:close/>
              </a:path>
              <a:path w="490220" h="467995">
                <a:moveTo>
                  <a:pt x="490093" y="0"/>
                </a:moveTo>
                <a:lnTo>
                  <a:pt x="408685" y="25018"/>
                </a:lnTo>
                <a:lnTo>
                  <a:pt x="430613" y="48005"/>
                </a:lnTo>
                <a:lnTo>
                  <a:pt x="439800" y="39242"/>
                </a:lnTo>
                <a:lnTo>
                  <a:pt x="475975" y="39242"/>
                </a:lnTo>
                <a:lnTo>
                  <a:pt x="49009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99904" y="4637532"/>
            <a:ext cx="492125" cy="513715"/>
          </a:xfrm>
          <a:custGeom>
            <a:avLst/>
            <a:gdLst/>
            <a:ahLst/>
            <a:cxnLst/>
            <a:rect l="l" t="t" r="r" b="b"/>
            <a:pathLst>
              <a:path w="492125" h="513714">
                <a:moveTo>
                  <a:pt x="57276" y="50683"/>
                </a:moveTo>
                <a:lnTo>
                  <a:pt x="48121" y="59437"/>
                </a:lnTo>
                <a:lnTo>
                  <a:pt x="482346" y="513207"/>
                </a:lnTo>
                <a:lnTo>
                  <a:pt x="491617" y="504444"/>
                </a:lnTo>
                <a:lnTo>
                  <a:pt x="57276" y="50683"/>
                </a:lnTo>
                <a:close/>
              </a:path>
              <a:path w="492125" h="513714">
                <a:moveTo>
                  <a:pt x="0" y="0"/>
                </a:moveTo>
                <a:lnTo>
                  <a:pt x="25146" y="81407"/>
                </a:lnTo>
                <a:lnTo>
                  <a:pt x="48121" y="59437"/>
                </a:lnTo>
                <a:lnTo>
                  <a:pt x="39370" y="50292"/>
                </a:lnTo>
                <a:lnTo>
                  <a:pt x="48514" y="41529"/>
                </a:lnTo>
                <a:lnTo>
                  <a:pt x="66849" y="41529"/>
                </a:lnTo>
                <a:lnTo>
                  <a:pt x="80264" y="28702"/>
                </a:lnTo>
                <a:lnTo>
                  <a:pt x="0" y="0"/>
                </a:lnTo>
                <a:close/>
              </a:path>
              <a:path w="492125" h="513714">
                <a:moveTo>
                  <a:pt x="48514" y="41529"/>
                </a:moveTo>
                <a:lnTo>
                  <a:pt x="39370" y="50292"/>
                </a:lnTo>
                <a:lnTo>
                  <a:pt x="48121" y="59437"/>
                </a:lnTo>
                <a:lnTo>
                  <a:pt x="57276" y="50683"/>
                </a:lnTo>
                <a:lnTo>
                  <a:pt x="48514" y="41529"/>
                </a:lnTo>
                <a:close/>
              </a:path>
              <a:path w="492125" h="513714">
                <a:moveTo>
                  <a:pt x="66849" y="41529"/>
                </a:moveTo>
                <a:lnTo>
                  <a:pt x="48514" y="41529"/>
                </a:lnTo>
                <a:lnTo>
                  <a:pt x="57276" y="50683"/>
                </a:lnTo>
                <a:lnTo>
                  <a:pt x="66849" y="4152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080118" y="5417007"/>
            <a:ext cx="140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Gather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7840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 </a:t>
            </a:r>
            <a:r>
              <a:rPr dirty="0"/>
              <a:t>with </a:t>
            </a:r>
            <a:r>
              <a:rPr spc="-5" dirty="0"/>
              <a:t>our tiling</a:t>
            </a:r>
            <a:r>
              <a:rPr spc="5" dirty="0"/>
              <a:t> </a:t>
            </a:r>
            <a:r>
              <a:rPr spc="-5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51272" y="1912747"/>
            <a:ext cx="6332855" cy="33058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Memory access </a:t>
            </a:r>
            <a:r>
              <a:rPr sz="2800" spc="-20" dirty="0">
                <a:latin typeface="Calibri"/>
                <a:cs typeface="Calibri"/>
              </a:rPr>
              <a:t>pattern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good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values  inside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boundary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448 cached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reads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64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loads</a:t>
            </a:r>
            <a:endParaRPr sz="2400">
              <a:latin typeface="Calibri"/>
              <a:cs typeface="Calibri"/>
            </a:endParaRPr>
          </a:p>
          <a:p>
            <a:pPr marL="241300" marR="378460" indent="-228600">
              <a:lnSpc>
                <a:spcPts val="3020"/>
              </a:lnSpc>
              <a:spcBef>
                <a:spcPts val="101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outside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boundary </a:t>
            </a:r>
            <a:r>
              <a:rPr sz="2800" spc="-5" dirty="0">
                <a:latin typeface="Calibri"/>
                <a:cs typeface="Calibri"/>
              </a:rPr>
              <a:t>is loaded  multiple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92 </a:t>
            </a:r>
            <a:r>
              <a:rPr sz="2400" spc="-5" dirty="0">
                <a:latin typeface="Calibri"/>
                <a:cs typeface="Calibri"/>
              </a:rPr>
              <a:t>un-cached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reads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92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loads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1882" y="1754851"/>
          <a:ext cx="3971290" cy="396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350"/>
                <a:gridCol w="397509"/>
                <a:gridCol w="409575"/>
                <a:gridCol w="397509"/>
                <a:gridCol w="397510"/>
                <a:gridCol w="397510"/>
                <a:gridCol w="397510"/>
                <a:gridCol w="395605"/>
                <a:gridCol w="387985"/>
                <a:gridCol w="407670"/>
              </a:tblGrid>
              <a:tr h="387032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solidFill>
                      <a:srgbClr val="C55811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solidFill>
                      <a:srgbClr val="C55811"/>
                    </a:solidFill>
                  </a:tcPr>
                </a:tc>
              </a:tr>
              <a:tr h="396936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EC7C30"/>
                    </a:solidFill>
                  </a:tcPr>
                </a:tc>
              </a:tr>
              <a:tr h="462751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8CAAC"/>
                    </a:solidFill>
                  </a:tcPr>
                </a:tc>
              </a:tr>
              <a:tr h="396936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8CAAC"/>
                    </a:solidFill>
                  </a:tcPr>
                </a:tc>
              </a:tr>
              <a:tr h="396936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8CAAC"/>
                    </a:solidFill>
                  </a:tcPr>
                </a:tc>
              </a:tr>
              <a:tr h="396936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8CAAC"/>
                    </a:solidFill>
                  </a:tcPr>
                </a:tc>
              </a:tr>
              <a:tr h="396903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8CAAC"/>
                    </a:solidFill>
                  </a:tcPr>
                </a:tc>
              </a:tr>
              <a:tr h="341052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8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solidFill>
                      <a:srgbClr val="37552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8CAAC"/>
                    </a:solidFill>
                  </a:tcPr>
                </a:tc>
              </a:tr>
              <a:tr h="387037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50" b="1" dirty="0"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EC7C30"/>
                    </a:solidFill>
                  </a:tcPr>
                </a:tc>
              </a:tr>
              <a:tr h="406839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solidFill>
                      <a:srgbClr val="C55811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92710" marB="0">
                    <a:solidFill>
                      <a:srgbClr val="C5581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7597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Boundary Condition</a:t>
            </a:r>
            <a:r>
              <a:rPr spc="15" dirty="0"/>
              <a:t> </a:t>
            </a:r>
            <a:r>
              <a:rPr spc="-5" dirty="0"/>
              <a:t>Improvements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5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pc="-10" dirty="0"/>
              <a:t>Launch </a:t>
            </a:r>
            <a:r>
              <a:rPr spc="-15" dirty="0"/>
              <a:t>more</a:t>
            </a:r>
            <a:r>
              <a:rPr spc="40" dirty="0"/>
              <a:t> </a:t>
            </a:r>
            <a:r>
              <a:rPr spc="-10" dirty="0"/>
              <a:t>threads</a:t>
            </a:r>
          </a:p>
          <a:p>
            <a:pPr marL="742315" lvl="1" indent="-272415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Launch </a:t>
            </a:r>
            <a:r>
              <a:rPr sz="2400" spc="-10" dirty="0">
                <a:latin typeface="Calibri"/>
                <a:cs typeface="Calibri"/>
              </a:rPr>
              <a:t>thread </a:t>
            </a:r>
            <a:r>
              <a:rPr sz="2400" spc="-5" dirty="0">
                <a:latin typeface="Calibri"/>
                <a:cs typeface="Calibri"/>
              </a:rPr>
              <a:t>block of </a:t>
            </a:r>
            <a:r>
              <a:rPr sz="2400" spc="-5" dirty="0">
                <a:latin typeface="Courier New"/>
                <a:cs typeface="Courier New"/>
              </a:rPr>
              <a:t>DIM+2 </a:t>
            </a:r>
            <a:r>
              <a:rPr sz="2400" dirty="0">
                <a:latin typeface="Courier New"/>
                <a:cs typeface="Courier New"/>
              </a:rPr>
              <a:t>×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DIM+2</a:t>
            </a:r>
            <a:endParaRPr sz="2400">
              <a:latin typeface="Courier New"/>
              <a:cs typeface="Courier New"/>
            </a:endParaRPr>
          </a:p>
          <a:p>
            <a:pPr marL="742315" lvl="1" indent="-272415">
              <a:lnSpc>
                <a:spcPct val="100000"/>
              </a:lnSpc>
              <a:spcBef>
                <a:spcPts val="24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alibri"/>
                <a:cs typeface="Calibri"/>
              </a:rPr>
              <a:t>Allocate </a:t>
            </a:r>
            <a:r>
              <a:rPr sz="2400" spc="-5" dirty="0">
                <a:latin typeface="Calibri"/>
                <a:cs typeface="Calibri"/>
              </a:rPr>
              <a:t>one element of space per </a:t>
            </a:r>
            <a:r>
              <a:rPr sz="2400" spc="-10" dirty="0">
                <a:latin typeface="Calibri"/>
                <a:cs typeface="Calibri"/>
              </a:rPr>
              <a:t>thread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5" dirty="0">
                <a:latin typeface="Calibri"/>
                <a:cs typeface="Calibri"/>
              </a:rPr>
              <a:t>Every </a:t>
            </a:r>
            <a:r>
              <a:rPr sz="2400" spc="-5" dirty="0">
                <a:latin typeface="Calibri"/>
                <a:cs typeface="Calibri"/>
              </a:rPr>
              <a:t>thread loads 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0" dirty="0">
                <a:latin typeface="Calibri"/>
                <a:cs typeface="Calibri"/>
              </a:rPr>
              <a:t>threads </a:t>
            </a:r>
            <a:r>
              <a:rPr sz="2400" dirty="0">
                <a:latin typeface="Calibri"/>
                <a:cs typeface="Calibri"/>
              </a:rPr>
              <a:t>in inner </a:t>
            </a:r>
            <a:r>
              <a:rPr sz="2400" spc="-5" dirty="0">
                <a:latin typeface="Calibri"/>
                <a:cs typeface="Calibri"/>
              </a:rPr>
              <a:t>DIM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DIM </a:t>
            </a:r>
            <a:r>
              <a:rPr sz="2400" spc="-15" dirty="0">
                <a:latin typeface="Calibri"/>
                <a:cs typeface="Calibri"/>
              </a:rPr>
              <a:t>compute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Causes </a:t>
            </a:r>
            <a:r>
              <a:rPr sz="2000" dirty="0">
                <a:latin typeface="Calibri"/>
                <a:cs typeface="Calibri"/>
              </a:rPr>
              <a:t>under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utilisation</a:t>
            </a:r>
            <a:endParaRPr sz="20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1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pc="-5" dirty="0"/>
              <a:t>Use </a:t>
            </a:r>
            <a:r>
              <a:rPr spc="-15" dirty="0"/>
              <a:t>more shared </a:t>
            </a:r>
            <a:r>
              <a:rPr spc="-5" dirty="0"/>
              <a:t>memory per</a:t>
            </a:r>
            <a:r>
              <a:rPr spc="60" dirty="0"/>
              <a:t> </a:t>
            </a:r>
            <a:r>
              <a:rPr spc="-10" dirty="0"/>
              <a:t>thread</a:t>
            </a:r>
          </a:p>
          <a:p>
            <a:pPr marL="742315" lvl="1" indent="-272415">
              <a:lnSpc>
                <a:spcPct val="100000"/>
              </a:lnSpc>
              <a:spcBef>
                <a:spcPts val="21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Launch same </a:t>
            </a:r>
            <a:r>
              <a:rPr sz="2400" dirty="0">
                <a:latin typeface="Courier New"/>
                <a:cs typeface="Courier New"/>
              </a:rPr>
              <a:t>DIM × </a:t>
            </a:r>
            <a:r>
              <a:rPr sz="2400" spc="-5" dirty="0">
                <a:latin typeface="Courier New"/>
                <a:cs typeface="Courier New"/>
              </a:rPr>
              <a:t>DIM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alibri"/>
                <a:cs typeface="Calibri"/>
              </a:rPr>
              <a:t>threads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4367021"/>
            <a:ext cx="6930390" cy="15481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34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0" dirty="0">
                <a:latin typeface="Calibri"/>
                <a:cs typeface="Calibri"/>
              </a:rPr>
              <a:t>Allocate </a:t>
            </a:r>
            <a:r>
              <a:rPr sz="2400" spc="-5" dirty="0">
                <a:latin typeface="Courier New"/>
                <a:cs typeface="Courier New"/>
              </a:rPr>
              <a:t>DIM+2 </a:t>
            </a:r>
            <a:r>
              <a:rPr sz="2400" dirty="0">
                <a:latin typeface="Courier New"/>
                <a:cs typeface="Courier New"/>
              </a:rPr>
              <a:t>× </a:t>
            </a:r>
            <a:r>
              <a:rPr sz="2400" spc="-5" dirty="0">
                <a:latin typeface="Courier New"/>
                <a:cs typeface="Courier New"/>
              </a:rPr>
              <a:t>DIM+2 </a:t>
            </a:r>
            <a:r>
              <a:rPr sz="2400" spc="-5" dirty="0">
                <a:latin typeface="Calibri"/>
                <a:cs typeface="Calibri"/>
              </a:rPr>
              <a:t>elements of space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</a:t>
            </a:r>
            <a:endParaRPr sz="2400">
              <a:latin typeface="Calibri"/>
              <a:cs typeface="Calibri"/>
            </a:endParaRPr>
          </a:p>
          <a:p>
            <a:pPr marL="284480" indent="-271780">
              <a:lnSpc>
                <a:spcPct val="100000"/>
              </a:lnSpc>
              <a:spcBef>
                <a:spcPts val="24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0" dirty="0">
                <a:latin typeface="Calibri"/>
                <a:cs typeface="Calibri"/>
              </a:rPr>
              <a:t>Threads </a:t>
            </a:r>
            <a:r>
              <a:rPr sz="2400" spc="-5" dirty="0">
                <a:latin typeface="Calibri"/>
                <a:cs typeface="Calibri"/>
              </a:rPr>
              <a:t>on boundary </a:t>
            </a:r>
            <a:r>
              <a:rPr sz="2400" dirty="0">
                <a:latin typeface="Calibri"/>
                <a:cs typeface="Calibri"/>
              </a:rPr>
              <a:t>load multiple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SzPct val="95000"/>
              <a:buFont typeface="Wingdings"/>
              <a:buChar char=""/>
              <a:tabLst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Causes unbalanced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loads</a:t>
            </a:r>
            <a:endParaRPr sz="2000">
              <a:latin typeface="Calibri"/>
              <a:cs typeface="Calibri"/>
            </a:endParaRPr>
          </a:p>
          <a:p>
            <a:pPr marL="284480" indent="-271780">
              <a:lnSpc>
                <a:spcPct val="100000"/>
              </a:lnSpc>
              <a:spcBef>
                <a:spcPts val="19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threads </a:t>
            </a:r>
            <a:r>
              <a:rPr sz="2400" spc="-15" dirty="0">
                <a:latin typeface="Calibri"/>
                <a:cs typeface="Calibri"/>
              </a:rPr>
              <a:t>perform compute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2190" y="1238250"/>
            <a:ext cx="137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𝑈𝑡𝑖𝑙𝑖𝑠𝑎𝑡𝑖𝑜𝑛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43009" y="1413510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>
                <a:moveTo>
                  <a:pt x="0" y="0"/>
                </a:moveTo>
                <a:lnTo>
                  <a:pt x="1144524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26981" y="1064514"/>
            <a:ext cx="56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𝐷</a:t>
            </a:r>
            <a:r>
              <a:rPr sz="1800" dirty="0">
                <a:latin typeface="Cambria Math"/>
                <a:cs typeface="Cambria Math"/>
              </a:rPr>
              <a:t>𝐼</a:t>
            </a:r>
            <a:r>
              <a:rPr sz="1800" spc="50" dirty="0">
                <a:latin typeface="Cambria Math"/>
                <a:cs typeface="Cambria Math"/>
              </a:rPr>
              <a:t>𝑀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1326" y="1390650"/>
            <a:ext cx="115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(𝐷𝐼𝑀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2)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176382" y="731393"/>
          <a:ext cx="1781175" cy="268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380"/>
                <a:gridCol w="881380"/>
              </a:tblGrid>
              <a:tr h="222885"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65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64%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3175" algn="ct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3175" algn="ct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222884">
                <a:tc>
                  <a:txBody>
                    <a:bodyPr/>
                    <a:lstStyle/>
                    <a:p>
                      <a:pPr marL="3175" algn="ct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3175" algn="ct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85%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3175" algn="ct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3175" algn="ct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3175" algn="ct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22884">
                <a:tc>
                  <a:txBody>
                    <a:bodyPr/>
                    <a:lstStyle/>
                    <a:p>
                      <a:pPr marL="3175" algn="ct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3175" algn="ct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3175" algn="ct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92%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044981"/>
            <a:ext cx="747331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Bank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2D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Bank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Boundary </a:t>
            </a:r>
            <a:r>
              <a:rPr sz="2800" spc="-10" dirty="0">
                <a:latin typeface="Calibri"/>
                <a:cs typeface="Calibri"/>
              </a:rPr>
              <a:t>Conditions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Loading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Host-side Configurations </a:t>
            </a:r>
            <a:r>
              <a:rPr sz="2800" spc="-25" dirty="0">
                <a:solidFill>
                  <a:srgbClr val="9B2C1F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Shared</a:t>
            </a:r>
            <a:r>
              <a:rPr sz="2800" spc="130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8329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Dynamically Assigned Shared</a:t>
            </a:r>
            <a:r>
              <a:rPr spc="25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044981"/>
            <a:ext cx="9284335" cy="18383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0" dirty="0">
                <a:latin typeface="Calibri"/>
                <a:cs typeface="Calibri"/>
              </a:rPr>
              <a:t>possibly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dynamically </a:t>
            </a:r>
            <a:r>
              <a:rPr sz="2800" spc="-5" dirty="0">
                <a:latin typeface="Calibri"/>
                <a:cs typeface="Calibri"/>
              </a:rPr>
              <a:t>assign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runtime.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spc="-10" dirty="0">
                <a:latin typeface="Calibri"/>
                <a:cs typeface="Calibri"/>
              </a:rPr>
              <a:t>both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host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device modification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2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Device: </a:t>
            </a:r>
            <a:r>
              <a:rPr sz="2400" spc="-10" dirty="0">
                <a:latin typeface="Calibri"/>
                <a:cs typeface="Calibri"/>
              </a:rPr>
              <a:t>Must declare shared </a:t>
            </a:r>
            <a:r>
              <a:rPr sz="2400" dirty="0">
                <a:latin typeface="Calibri"/>
                <a:cs typeface="Calibri"/>
              </a:rPr>
              <a:t>memory 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extern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alibri"/>
                <a:cs typeface="Calibri"/>
              </a:rPr>
              <a:t>Host: Must </a:t>
            </a:r>
            <a:r>
              <a:rPr sz="2400" spc="-5" dirty="0">
                <a:latin typeface="Calibri"/>
                <a:cs typeface="Calibri"/>
              </a:rPr>
              <a:t>declare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20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5855" y="2983992"/>
            <a:ext cx="7420609" cy="181673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 marR="8890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unsigned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sm_size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sizeof</a:t>
            </a:r>
            <a:r>
              <a:rPr sz="1400" spc="-10" dirty="0"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400" spc="-10" dirty="0">
                <a:latin typeface="Courier New"/>
                <a:cs typeface="Courier New"/>
              </a:rPr>
              <a:t>)*DIM*DIM;  image_kernel&lt;&lt;&lt;blocksPerGrid, </a:t>
            </a:r>
            <a:r>
              <a:rPr sz="1400" spc="-5" dirty="0">
                <a:latin typeface="Courier New"/>
                <a:cs typeface="Courier New"/>
              </a:rPr>
              <a:t>threadsPerBlock, </a:t>
            </a:r>
            <a:r>
              <a:rPr sz="1400" b="1" spc="-10" dirty="0">
                <a:latin typeface="Courier New"/>
                <a:cs typeface="Courier New"/>
              </a:rPr>
              <a:t>sm_size</a:t>
            </a:r>
            <a:r>
              <a:rPr sz="1400" b="1" spc="1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&gt;&gt;&gt;(d_image);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tabLst>
                <a:tab pos="1256665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global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image_kernel(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4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*image)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tabLst>
                <a:tab pos="2213610" algn="l"/>
              </a:tabLst>
            </a:pP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extern </a:t>
            </a:r>
            <a:r>
              <a:rPr sz="1400" b="1" u="sng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b="1" u="sng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shared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s_data[];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855" y="5137403"/>
            <a:ext cx="7420609" cy="160020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spc="-10" dirty="0">
                <a:latin typeface="Courier New"/>
                <a:cs typeface="Courier New"/>
              </a:rPr>
              <a:t>image_kernel&lt;&lt;&lt;blocksPerGrid,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threadsPerBlock&gt;&gt;&gt;(d_image);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tabLst>
                <a:tab pos="1256665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global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image_kernel(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4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*image)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tabLst>
                <a:tab pos="146812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shared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*s_data[DIM][DIM];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6175" y="4819269"/>
            <a:ext cx="145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equivalent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1734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130935"/>
            <a:ext cx="9965055" cy="48101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35305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introduces </a:t>
            </a:r>
            <a:r>
              <a:rPr sz="2800" spc="-5" dirty="0">
                <a:latin typeface="Calibri"/>
                <a:cs typeface="Calibri"/>
              </a:rPr>
              <a:t>the idea of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15" dirty="0">
                <a:latin typeface="Calibri"/>
                <a:cs typeface="Calibri"/>
              </a:rPr>
              <a:t>level computation  </a:t>
            </a:r>
            <a:r>
              <a:rPr sz="2800" spc="-20" dirty="0">
                <a:latin typeface="Calibri"/>
                <a:cs typeface="Calibri"/>
              </a:rPr>
              <a:t>rather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spc="-15" dirty="0">
                <a:latin typeface="Calibri"/>
                <a:cs typeface="Calibri"/>
              </a:rPr>
              <a:t>just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computation</a:t>
            </a:r>
            <a:endParaRPr sz="2800">
              <a:latin typeface="Calibri"/>
              <a:cs typeface="Calibri"/>
            </a:endParaRPr>
          </a:p>
          <a:p>
            <a:pPr marL="241300" marR="573405" indent="-228600">
              <a:lnSpc>
                <a:spcPts val="3030"/>
              </a:lnSpc>
              <a:spcBef>
                <a:spcPts val="100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is a </a:t>
            </a:r>
            <a:r>
              <a:rPr sz="2800" spc="-10" dirty="0">
                <a:latin typeface="Calibri"/>
                <a:cs typeface="Calibri"/>
              </a:rPr>
              <a:t>limited </a:t>
            </a:r>
            <a:r>
              <a:rPr sz="2800" spc="-15" dirty="0">
                <a:latin typeface="Calibri"/>
                <a:cs typeface="Calibri"/>
              </a:rPr>
              <a:t>resource </a:t>
            </a:r>
            <a:r>
              <a:rPr sz="2800" spc="-10" dirty="0">
                <a:latin typeface="Calibri"/>
                <a:cs typeface="Calibri"/>
              </a:rPr>
              <a:t>but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very useful </a:t>
            </a:r>
            <a:r>
              <a:rPr sz="2800" spc="-30" dirty="0">
                <a:latin typeface="Calibri"/>
                <a:cs typeface="Calibri"/>
              </a:rPr>
              <a:t>for  </a:t>
            </a:r>
            <a:r>
              <a:rPr sz="2800" spc="-10" dirty="0">
                <a:latin typeface="Calibri"/>
                <a:cs typeface="Calibri"/>
              </a:rPr>
              <a:t>reducing </a:t>
            </a:r>
            <a:r>
              <a:rPr sz="2800" spc="-5" dirty="0">
                <a:latin typeface="Calibri"/>
                <a:cs typeface="Calibri"/>
              </a:rPr>
              <a:t>global memory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bandwidth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8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reused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2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synchronisation </a:t>
            </a:r>
            <a:r>
              <a:rPr sz="2800" spc="-25" dirty="0">
                <a:latin typeface="Calibri"/>
                <a:cs typeface="Calibri"/>
              </a:rPr>
              <a:t>unlike </a:t>
            </a:r>
            <a:r>
              <a:rPr sz="2800" spc="-10" dirty="0">
                <a:latin typeface="Calibri"/>
                <a:cs typeface="Calibri"/>
              </a:rPr>
              <a:t>other </a:t>
            </a:r>
            <a:r>
              <a:rPr sz="2800" spc="-15" dirty="0">
                <a:latin typeface="Calibri"/>
                <a:cs typeface="Calibri"/>
              </a:rPr>
              <a:t>general  </a:t>
            </a:r>
            <a:r>
              <a:rPr sz="2800" spc="-10" dirty="0">
                <a:latin typeface="Calibri"/>
                <a:cs typeface="Calibri"/>
              </a:rPr>
              <a:t>purpose </a:t>
            </a:r>
            <a:r>
              <a:rPr sz="2800" spc="-5" dirty="0">
                <a:latin typeface="Calibri"/>
                <a:cs typeface="Calibri"/>
              </a:rPr>
              <a:t>caches (i.e. L1,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texture)</a:t>
            </a:r>
            <a:endParaRPr sz="2800">
              <a:latin typeface="Calibri"/>
              <a:cs typeface="Calibri"/>
            </a:endParaRPr>
          </a:p>
          <a:p>
            <a:pPr marL="241300" marR="256540" indent="-228600">
              <a:lnSpc>
                <a:spcPts val="3020"/>
              </a:lnSpc>
              <a:spcBef>
                <a:spcPts val="101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optimal </a:t>
            </a:r>
            <a:r>
              <a:rPr sz="2800" spc="-15" dirty="0">
                <a:latin typeface="Calibri"/>
                <a:cs typeface="Calibri"/>
              </a:rPr>
              <a:t>performance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banks must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considered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0" dirty="0">
                <a:latin typeface="Calibri"/>
                <a:cs typeface="Calibri"/>
              </a:rPr>
              <a:t>boundary conditions </a:t>
            </a: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handled</a:t>
            </a:r>
            <a:endParaRPr sz="2800">
              <a:latin typeface="Calibri"/>
              <a:cs typeface="Calibri"/>
            </a:endParaRPr>
          </a:p>
          <a:p>
            <a:pPr marL="241300" marR="481330" indent="-228600">
              <a:lnSpc>
                <a:spcPts val="3030"/>
              </a:lnSpc>
              <a:spcBef>
                <a:spcPts val="994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There are </a:t>
            </a:r>
            <a:r>
              <a:rPr sz="2800" spc="-20" dirty="0">
                <a:latin typeface="Calibri"/>
                <a:cs typeface="Calibri"/>
              </a:rPr>
              <a:t>hardware </a:t>
            </a:r>
            <a:r>
              <a:rPr sz="2800" spc="-5" dirty="0">
                <a:latin typeface="Calibri"/>
                <a:cs typeface="Calibri"/>
              </a:rPr>
              <a:t>specific </a:t>
            </a:r>
            <a:r>
              <a:rPr sz="2800" spc="-10" dirty="0">
                <a:latin typeface="Calibri"/>
                <a:cs typeface="Calibri"/>
              </a:rPr>
              <a:t>options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configuring how </a:t>
            </a:r>
            <a:r>
              <a:rPr sz="2800" spc="-15" dirty="0">
                <a:latin typeface="Calibri"/>
                <a:cs typeface="Calibri"/>
              </a:rPr>
              <a:t>Shared  </a:t>
            </a:r>
            <a:r>
              <a:rPr sz="2800" spc="-5" dirty="0">
                <a:latin typeface="Calibri"/>
                <a:cs typeface="Calibri"/>
              </a:rPr>
              <a:t>Memory 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7353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Grids, Blocks, </a:t>
            </a:r>
            <a:r>
              <a:rPr dirty="0"/>
              <a:t>Warps &amp;</a:t>
            </a:r>
            <a:r>
              <a:rPr spc="-10" dirty="0"/>
              <a:t> </a:t>
            </a:r>
            <a:r>
              <a:rPr spc="-5" dirty="0"/>
              <a:t>Threads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094716"/>
            <a:ext cx="10258425" cy="37522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Blocks map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SMs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SMs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Blocks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split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warps by </a:t>
            </a:r>
            <a:r>
              <a:rPr sz="2400" spc="-15" dirty="0">
                <a:latin typeface="Calibri"/>
                <a:cs typeface="Calibri"/>
              </a:rPr>
              <a:t>hardware (always </a:t>
            </a:r>
            <a:r>
              <a:rPr sz="2400" spc="-5" dirty="0">
                <a:latin typeface="Calibri"/>
                <a:cs typeface="Calibri"/>
              </a:rPr>
              <a:t>pick block </a:t>
            </a:r>
            <a:r>
              <a:rPr sz="2400" spc="-20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32)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Blocks do not </a:t>
            </a:r>
            <a:r>
              <a:rPr sz="2400" spc="-15" dirty="0">
                <a:latin typeface="Calibri"/>
                <a:cs typeface="Calibri"/>
              </a:rPr>
              <a:t>migrate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SMs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guarantee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of block </a:t>
            </a:r>
            <a:r>
              <a:rPr sz="2400" spc="-15" dirty="0">
                <a:latin typeface="Calibri"/>
                <a:cs typeface="Calibri"/>
              </a:rPr>
              <a:t>execution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communication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synchronisation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</a:t>
            </a:r>
            <a:endParaRPr sz="24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3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Threads </a:t>
            </a:r>
            <a:r>
              <a:rPr sz="2800" spc="-5" dirty="0">
                <a:latin typeface="Calibri"/>
                <a:cs typeface="Calibri"/>
              </a:rPr>
              <a:t>map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CUDA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cores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partitions of 32, 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warps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Lots of </a:t>
            </a:r>
            <a:r>
              <a:rPr sz="2400" spc="-10" dirty="0">
                <a:latin typeface="Calibri"/>
                <a:cs typeface="Calibri"/>
              </a:rPr>
              <a:t>warps </a:t>
            </a:r>
            <a:r>
              <a:rPr sz="2400" dirty="0">
                <a:latin typeface="Calibri"/>
                <a:cs typeface="Calibri"/>
              </a:rPr>
              <a:t>means lots </a:t>
            </a:r>
            <a:r>
              <a:rPr sz="2400" spc="-5" dirty="0">
                <a:latin typeface="Calibri"/>
                <a:cs typeface="Calibri"/>
              </a:rPr>
              <a:t>of opportunity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hide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movement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8820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Acknowledgements and Further</a:t>
            </a:r>
            <a:r>
              <a:rPr spc="45" dirty="0"/>
              <a:t> </a:t>
            </a:r>
            <a:r>
              <a:rPr spc="-5" dirty="0"/>
              <a:t>Reading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130935"/>
            <a:ext cx="10274935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4"/>
              </a:rPr>
              <a:t>http://cuda-programming.blogspot.co.uk/2013/02/bank-conflicts-in-  shared-memory-in-cuda.html</a:t>
            </a:r>
            <a:endParaRPr sz="2800">
              <a:latin typeface="Calibri"/>
              <a:cs typeface="Calibri"/>
            </a:endParaRPr>
          </a:p>
          <a:p>
            <a:pPr marL="241300" marR="1582420" indent="-228600">
              <a:lnSpc>
                <a:spcPts val="3030"/>
              </a:lnSpc>
              <a:spcBef>
                <a:spcPts val="1005"/>
              </a:spcBef>
              <a:buClr>
                <a:srgbClr val="000000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5"/>
              </a:rPr>
              <a:t>http://acceleware.com/blog/maximizing-shared-memory-  bandwidth-nvidia-kepler-gpus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6131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Shared Memory</a:t>
            </a:r>
            <a:r>
              <a:rPr spc="-10" dirty="0"/>
              <a:t> </a:t>
            </a:r>
            <a:r>
              <a:rPr spc="-5" dirty="0"/>
              <a:t>Preferences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130935"/>
            <a:ext cx="9854565" cy="44386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0353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Compute </a:t>
            </a:r>
            <a:r>
              <a:rPr sz="2800" spc="-5" dirty="0">
                <a:latin typeface="Calibri"/>
                <a:cs typeface="Calibri"/>
              </a:rPr>
              <a:t>2.0+ </a:t>
            </a:r>
            <a:r>
              <a:rPr sz="2800" spc="-10" dirty="0">
                <a:latin typeface="Calibri"/>
                <a:cs typeface="Calibri"/>
              </a:rPr>
              <a:t>(Fermi)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Compute </a:t>
            </a:r>
            <a:r>
              <a:rPr sz="2800" spc="-5" dirty="0">
                <a:latin typeface="Calibri"/>
                <a:cs typeface="Calibri"/>
              </a:rPr>
              <a:t>3.0+ </a:t>
            </a:r>
            <a:r>
              <a:rPr sz="2800" spc="-10" dirty="0">
                <a:latin typeface="Calibri"/>
                <a:cs typeface="Calibri"/>
              </a:rPr>
              <a:t>devices (Kepler) </a:t>
            </a:r>
            <a:r>
              <a:rPr sz="2800" spc="-5" dirty="0">
                <a:latin typeface="Calibri"/>
                <a:cs typeface="Calibri"/>
              </a:rPr>
              <a:t>it is  </a:t>
            </a:r>
            <a:r>
              <a:rPr sz="2800" spc="-10" dirty="0">
                <a:latin typeface="Calibri"/>
                <a:cs typeface="Calibri"/>
              </a:rPr>
              <a:t>possible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configure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ratio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SM </a:t>
            </a:r>
            <a:r>
              <a:rPr sz="2800" spc="-5" dirty="0">
                <a:latin typeface="Calibri"/>
                <a:cs typeface="Calibri"/>
              </a:rPr>
              <a:t>and L1 with </a:t>
            </a:r>
            <a:r>
              <a:rPr sz="2800" spc="-20" dirty="0">
                <a:latin typeface="Calibri"/>
                <a:cs typeface="Calibri"/>
              </a:rPr>
              <a:t>host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4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ourier New"/>
                <a:cs typeface="Courier New"/>
              </a:rPr>
              <a:t>cudaDeviceSetCacheConfig(enum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cudaFuncCache)</a:t>
            </a:r>
            <a:endParaRPr sz="24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34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does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kernels</a:t>
            </a:r>
            <a:endParaRPr sz="20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2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ourier New"/>
                <a:cs typeface="Courier New"/>
              </a:rPr>
              <a:t>cudaFuncSetCacheConfig(enum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cudaFuncCache)</a:t>
            </a:r>
            <a:endParaRPr sz="24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35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single </a:t>
            </a:r>
            <a:r>
              <a:rPr sz="2000" spc="-10" dirty="0">
                <a:latin typeface="Calibri"/>
                <a:cs typeface="Calibri"/>
              </a:rPr>
              <a:t>kernel</a:t>
            </a:r>
            <a:endParaRPr sz="20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18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5" dirty="0">
                <a:latin typeface="Calibri"/>
                <a:cs typeface="Calibri"/>
              </a:rPr>
              <a:t>Possible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are;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9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ourier New"/>
                <a:cs typeface="Courier New"/>
              </a:rPr>
              <a:t>cudaFuncCachePreferNone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default </a:t>
            </a:r>
            <a:r>
              <a:rPr sz="2000" dirty="0">
                <a:latin typeface="Calibri"/>
                <a:cs typeface="Calibri"/>
              </a:rPr>
              <a:t>cache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configuration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ourier New"/>
                <a:cs typeface="Courier New"/>
              </a:rPr>
              <a:t>cudaFuncCachePreferShared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48KB SM and 16 KB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L1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ourier New"/>
                <a:cs typeface="Courier New"/>
              </a:rPr>
              <a:t>cudaFuncCachePreferL1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16KB SM and 64 KB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L1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ourier New"/>
                <a:cs typeface="Courier New"/>
              </a:rPr>
              <a:t>cudaFuncCachePreferEqual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32KB SM and 32KB </a:t>
            </a:r>
            <a:r>
              <a:rPr sz="2000" spc="-5" dirty="0">
                <a:latin typeface="Calibri"/>
                <a:cs typeface="Calibri"/>
              </a:rPr>
              <a:t>L1 </a:t>
            </a:r>
            <a:r>
              <a:rPr sz="2000" dirty="0">
                <a:latin typeface="Calibri"/>
                <a:cs typeface="Calibri"/>
              </a:rPr>
              <a:t>(only </a:t>
            </a:r>
            <a:r>
              <a:rPr sz="2000" spc="-10" dirty="0">
                <a:latin typeface="Calibri"/>
                <a:cs typeface="Calibri"/>
              </a:rPr>
              <a:t>available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Kepler)</a:t>
            </a:r>
            <a:endParaRPr sz="20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required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Maxwell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4666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Review of last</a:t>
            </a:r>
            <a:r>
              <a:rPr spc="-35" dirty="0"/>
              <a:t> </a:t>
            </a:r>
            <a:r>
              <a:rPr dirty="0"/>
              <a:t>week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094716"/>
            <a:ext cx="9953625" cy="45840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seen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importance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types of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observed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performance improvement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read-only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constant  </a:t>
            </a:r>
            <a:r>
              <a:rPr sz="2400" spc="-5" dirty="0">
                <a:latin typeface="Calibri"/>
                <a:cs typeface="Calibri"/>
              </a:rPr>
              <a:t>cache</a:t>
            </a:r>
            <a:r>
              <a:rPr sz="2400" spc="-10" dirty="0">
                <a:latin typeface="Calibri"/>
                <a:cs typeface="Calibri"/>
              </a:rPr>
              <a:t> usage</a:t>
            </a:r>
            <a:endParaRPr sz="2400">
              <a:latin typeface="Calibri"/>
              <a:cs typeface="Calibri"/>
            </a:endParaRPr>
          </a:p>
          <a:p>
            <a:pPr marL="241300" marR="102235" indent="-228600">
              <a:lnSpc>
                <a:spcPts val="3020"/>
              </a:lnSpc>
              <a:spcBef>
                <a:spcPts val="98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20" dirty="0">
                <a:latin typeface="Calibri"/>
                <a:cs typeface="Calibri"/>
              </a:rPr>
              <a:t>far </a:t>
            </a:r>
            <a:r>
              <a:rPr sz="2800" spc="-10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seen </a:t>
            </a:r>
            <a:r>
              <a:rPr sz="2800" spc="-15" dirty="0">
                <a:latin typeface="Calibri"/>
                <a:cs typeface="Calibri"/>
              </a:rPr>
              <a:t>how CUDA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performing </a:t>
            </a:r>
            <a:r>
              <a:rPr sz="2800" spc="-10" dirty="0">
                <a:latin typeface="Calibri"/>
                <a:cs typeface="Calibri"/>
              </a:rPr>
              <a:t>thread  local </a:t>
            </a:r>
            <a:r>
              <a:rPr sz="2800" spc="-15" dirty="0">
                <a:latin typeface="Calibri"/>
                <a:cs typeface="Calibri"/>
              </a:rPr>
              <a:t>computations;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Load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5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thread-local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computations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5" dirty="0">
                <a:latin typeface="Calibri"/>
                <a:cs typeface="Calibri"/>
              </a:rPr>
              <a:t>Store </a:t>
            </a:r>
            <a:r>
              <a:rPr sz="2400" spc="-5" dirty="0">
                <a:latin typeface="Calibri"/>
                <a:cs typeface="Calibri"/>
              </a:rPr>
              <a:t>results back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global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32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5" dirty="0">
                <a:latin typeface="Calibri"/>
                <a:cs typeface="Calibri"/>
              </a:rPr>
              <a:t>now </a:t>
            </a:r>
            <a:r>
              <a:rPr sz="2800" spc="-10" dirty="0">
                <a:latin typeface="Calibri"/>
                <a:cs typeface="Calibri"/>
              </a:rPr>
              <a:t>consider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15" dirty="0">
                <a:latin typeface="Calibri"/>
                <a:cs typeface="Calibri"/>
              </a:rPr>
              <a:t>important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044981"/>
            <a:ext cx="747331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Shared</a:t>
            </a:r>
            <a:r>
              <a:rPr sz="2800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Bank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2D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Bank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Conflicts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Boundary </a:t>
            </a:r>
            <a:r>
              <a:rPr sz="2800" spc="-10" dirty="0">
                <a:latin typeface="Calibri"/>
                <a:cs typeface="Calibri"/>
              </a:rPr>
              <a:t>Conditions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Loading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Host-side Configurations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3200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Shared</a:t>
            </a:r>
            <a:r>
              <a:rPr spc="-55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094716"/>
            <a:ext cx="5966460" cy="39001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Architecture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Details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Kepler </a:t>
            </a:r>
            <a:r>
              <a:rPr sz="2400" spc="-5" dirty="0">
                <a:latin typeface="Calibri"/>
                <a:cs typeface="Calibri"/>
              </a:rPr>
              <a:t>(64KB) of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dirty="0">
                <a:latin typeface="Calibri"/>
                <a:cs typeface="Calibri"/>
              </a:rPr>
              <a:t>Memory is </a:t>
            </a:r>
            <a:r>
              <a:rPr sz="2400" spc="-10" dirty="0">
                <a:latin typeface="Calibri"/>
                <a:cs typeface="Calibri"/>
              </a:rPr>
              <a:t>split 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dirty="0">
                <a:latin typeface="Calibri"/>
                <a:cs typeface="Calibri"/>
              </a:rPr>
              <a:t>Memory and </a:t>
            </a:r>
            <a:r>
              <a:rPr sz="2400" spc="-5" dirty="0">
                <a:latin typeface="Calibri"/>
                <a:cs typeface="Calibri"/>
              </a:rPr>
              <a:t>L1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cache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SzPct val="95000"/>
              <a:buFont typeface="Wingdings"/>
              <a:buChar char="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ratio to </a:t>
            </a:r>
            <a:r>
              <a:rPr sz="2000" spc="5" dirty="0">
                <a:latin typeface="Calibri"/>
                <a:cs typeface="Calibri"/>
              </a:rPr>
              <a:t>SM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L1 can 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configured</a:t>
            </a:r>
            <a:endParaRPr sz="2000">
              <a:latin typeface="Calibri"/>
              <a:cs typeface="Calibri"/>
            </a:endParaRPr>
          </a:p>
          <a:p>
            <a:pPr marL="698500" marR="530225" lvl="1" indent="-228600">
              <a:lnSpc>
                <a:spcPts val="2590"/>
              </a:lnSpc>
              <a:spcBef>
                <a:spcPts val="5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Maxwell </a:t>
            </a:r>
            <a:r>
              <a:rPr sz="2400" spc="-5" dirty="0">
                <a:latin typeface="Calibri"/>
                <a:cs typeface="Calibri"/>
              </a:rPr>
              <a:t>64KB of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dedicated</a:t>
            </a:r>
            <a:endParaRPr sz="24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0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5" dirty="0">
                <a:latin typeface="Calibri"/>
                <a:cs typeface="Calibri"/>
              </a:rPr>
              <a:t>just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10" dirty="0">
                <a:latin typeface="Calibri"/>
                <a:cs typeface="Calibri"/>
              </a:rPr>
              <a:t>Cache,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right?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configurable</a:t>
            </a:r>
            <a:endParaRPr sz="2400">
              <a:latin typeface="Calibri"/>
              <a:cs typeface="Calibri"/>
            </a:endParaRPr>
          </a:p>
          <a:p>
            <a:pPr marL="698500" marR="1423670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alibri"/>
                <a:cs typeface="Calibri"/>
              </a:rPr>
              <a:t>Requires </a:t>
            </a:r>
            <a:r>
              <a:rPr sz="2400" dirty="0">
                <a:latin typeface="Calibri"/>
                <a:cs typeface="Calibri"/>
              </a:rPr>
              <a:t>manually loading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synchronising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4052" y="2535935"/>
            <a:ext cx="2333625" cy="3122930"/>
          </a:xfrm>
          <a:custGeom>
            <a:avLst/>
            <a:gdLst/>
            <a:ahLst/>
            <a:cxnLst/>
            <a:rect l="l" t="t" r="r" b="b"/>
            <a:pathLst>
              <a:path w="2333625" h="3122929">
                <a:moveTo>
                  <a:pt x="0" y="3122676"/>
                </a:moveTo>
                <a:lnTo>
                  <a:pt x="2333244" y="3122676"/>
                </a:lnTo>
                <a:lnTo>
                  <a:pt x="2333244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4052" y="2535935"/>
            <a:ext cx="2333625" cy="3122930"/>
          </a:xfrm>
          <a:custGeom>
            <a:avLst/>
            <a:gdLst/>
            <a:ahLst/>
            <a:cxnLst/>
            <a:rect l="l" t="t" r="r" b="b"/>
            <a:pathLst>
              <a:path w="2333625" h="3122929">
                <a:moveTo>
                  <a:pt x="0" y="3122676"/>
                </a:moveTo>
                <a:lnTo>
                  <a:pt x="2333244" y="3122676"/>
                </a:lnTo>
                <a:lnTo>
                  <a:pt x="2333244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54569" y="2564129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Block (0,</a:t>
            </a:r>
            <a:r>
              <a:rPr sz="1200" b="1" spc="-4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47204" y="4517135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60"/>
                </a:moveTo>
                <a:lnTo>
                  <a:pt x="2215896" y="1089660"/>
                </a:lnTo>
                <a:lnTo>
                  <a:pt x="2215896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7204" y="4517135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60"/>
                </a:moveTo>
                <a:lnTo>
                  <a:pt x="2215896" y="1089660"/>
                </a:lnTo>
                <a:lnTo>
                  <a:pt x="2215896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ln w="9143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70595" y="4593463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6535" y="3692652"/>
            <a:ext cx="108077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6535" y="2932176"/>
            <a:ext cx="820419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82483" y="3358134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39"/>
                </a:moveTo>
                <a:lnTo>
                  <a:pt x="0" y="243839"/>
                </a:lnTo>
                <a:lnTo>
                  <a:pt x="64770" y="321563"/>
                </a:lnTo>
                <a:lnTo>
                  <a:pt x="118745" y="256793"/>
                </a:lnTo>
                <a:lnTo>
                  <a:pt x="51816" y="256793"/>
                </a:lnTo>
                <a:lnTo>
                  <a:pt x="51816" y="243839"/>
                </a:lnTo>
                <a:close/>
              </a:path>
              <a:path w="129540" h="321945">
                <a:moveTo>
                  <a:pt x="77724" y="64769"/>
                </a:moveTo>
                <a:lnTo>
                  <a:pt x="51816" y="64769"/>
                </a:lnTo>
                <a:lnTo>
                  <a:pt x="51816" y="256793"/>
                </a:lnTo>
                <a:lnTo>
                  <a:pt x="77724" y="256793"/>
                </a:lnTo>
                <a:lnTo>
                  <a:pt x="77724" y="64769"/>
                </a:lnTo>
                <a:close/>
              </a:path>
              <a:path w="129540" h="321945">
                <a:moveTo>
                  <a:pt x="129540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5" y="256793"/>
                </a:lnTo>
                <a:lnTo>
                  <a:pt x="129540" y="243839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84107" y="3692652"/>
            <a:ext cx="108077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4107" y="2932176"/>
            <a:ext cx="817244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30056" y="3358134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39"/>
                </a:moveTo>
                <a:lnTo>
                  <a:pt x="0" y="243839"/>
                </a:lnTo>
                <a:lnTo>
                  <a:pt x="64770" y="321563"/>
                </a:lnTo>
                <a:lnTo>
                  <a:pt x="118745" y="256793"/>
                </a:lnTo>
                <a:lnTo>
                  <a:pt x="51816" y="256793"/>
                </a:lnTo>
                <a:lnTo>
                  <a:pt x="51816" y="243839"/>
                </a:lnTo>
                <a:close/>
              </a:path>
              <a:path w="129540" h="321945">
                <a:moveTo>
                  <a:pt x="77724" y="64769"/>
                </a:moveTo>
                <a:lnTo>
                  <a:pt x="51816" y="64769"/>
                </a:lnTo>
                <a:lnTo>
                  <a:pt x="51816" y="256793"/>
                </a:lnTo>
                <a:lnTo>
                  <a:pt x="77724" y="256793"/>
                </a:lnTo>
                <a:lnTo>
                  <a:pt x="77724" y="64769"/>
                </a:lnTo>
                <a:close/>
              </a:path>
              <a:path w="129540" h="321945">
                <a:moveTo>
                  <a:pt x="129540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5" y="256793"/>
                </a:lnTo>
                <a:lnTo>
                  <a:pt x="129540" y="243839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413497" y="4794503"/>
          <a:ext cx="2091055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39"/>
              </a:tblGrid>
              <a:tr h="248412"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Shared </a:t>
                      </a:r>
                      <a:r>
                        <a:rPr sz="1000" b="1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Mem/</a:t>
                      </a:r>
                      <a:r>
                        <a:rPr sz="1000" b="1" spc="-2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L1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Constant Cache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Read-only</a:t>
                      </a:r>
                      <a:r>
                        <a:rPr sz="1000" b="1" spc="-1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Cache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491983" y="4397502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5" y="256794"/>
                </a:lnTo>
                <a:lnTo>
                  <a:pt x="51816" y="256794"/>
                </a:lnTo>
                <a:lnTo>
                  <a:pt x="51816" y="243840"/>
                </a:lnTo>
                <a:close/>
              </a:path>
              <a:path w="129540" h="321945">
                <a:moveTo>
                  <a:pt x="77724" y="64770"/>
                </a:moveTo>
                <a:lnTo>
                  <a:pt x="51816" y="64770"/>
                </a:lnTo>
                <a:lnTo>
                  <a:pt x="51816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5">
                <a:moveTo>
                  <a:pt x="129540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5" y="256794"/>
                </a:lnTo>
                <a:lnTo>
                  <a:pt x="129540" y="243840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4628" y="4397502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5" y="256794"/>
                </a:lnTo>
                <a:lnTo>
                  <a:pt x="51816" y="256794"/>
                </a:lnTo>
                <a:lnTo>
                  <a:pt x="51816" y="243840"/>
                </a:lnTo>
                <a:close/>
              </a:path>
              <a:path w="129540" h="321945">
                <a:moveTo>
                  <a:pt x="77724" y="64770"/>
                </a:moveTo>
                <a:lnTo>
                  <a:pt x="51816" y="64770"/>
                </a:lnTo>
                <a:lnTo>
                  <a:pt x="51816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5">
                <a:moveTo>
                  <a:pt x="129540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5" y="256794"/>
                </a:lnTo>
                <a:lnTo>
                  <a:pt x="129540" y="243840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27692" y="2535935"/>
            <a:ext cx="2331720" cy="3122930"/>
          </a:xfrm>
          <a:custGeom>
            <a:avLst/>
            <a:gdLst/>
            <a:ahLst/>
            <a:cxnLst/>
            <a:rect l="l" t="t" r="r" b="b"/>
            <a:pathLst>
              <a:path w="2331720" h="3122929">
                <a:moveTo>
                  <a:pt x="0" y="3122676"/>
                </a:moveTo>
                <a:lnTo>
                  <a:pt x="2331720" y="3122676"/>
                </a:lnTo>
                <a:lnTo>
                  <a:pt x="2331720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27692" y="2535935"/>
            <a:ext cx="2331720" cy="3122930"/>
          </a:xfrm>
          <a:custGeom>
            <a:avLst/>
            <a:gdLst/>
            <a:ahLst/>
            <a:cxnLst/>
            <a:rect l="l" t="t" r="r" b="b"/>
            <a:pathLst>
              <a:path w="2331720" h="3122929">
                <a:moveTo>
                  <a:pt x="0" y="3122676"/>
                </a:moveTo>
                <a:lnTo>
                  <a:pt x="2331720" y="3122676"/>
                </a:lnTo>
                <a:lnTo>
                  <a:pt x="2331720" y="0"/>
                </a:lnTo>
                <a:lnTo>
                  <a:pt x="0" y="0"/>
                </a:lnTo>
                <a:lnTo>
                  <a:pt x="0" y="3122676"/>
                </a:lnTo>
                <a:close/>
              </a:path>
            </a:pathLst>
          </a:custGeom>
          <a:ln w="91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07320" y="2564129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Block (0,</a:t>
            </a:r>
            <a:r>
              <a:rPr sz="1200" b="1" spc="-4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799319" y="4517135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60"/>
                </a:moveTo>
                <a:lnTo>
                  <a:pt x="2215896" y="1089660"/>
                </a:lnTo>
                <a:lnTo>
                  <a:pt x="2215896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99319" y="4517135"/>
            <a:ext cx="2216150" cy="1089660"/>
          </a:xfrm>
          <a:custGeom>
            <a:avLst/>
            <a:gdLst/>
            <a:ahLst/>
            <a:cxnLst/>
            <a:rect l="l" t="t" r="r" b="b"/>
            <a:pathLst>
              <a:path w="2216150" h="1089660">
                <a:moveTo>
                  <a:pt x="0" y="1089660"/>
                </a:moveTo>
                <a:lnTo>
                  <a:pt x="2215896" y="1089660"/>
                </a:lnTo>
                <a:lnTo>
                  <a:pt x="2215896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ln w="9143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523346" y="4593463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Local</a:t>
            </a:r>
            <a:r>
              <a:rPr sz="10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90176" y="3692652"/>
            <a:ext cx="108077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(0,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90176" y="2932176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34600" y="3358134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39"/>
                </a:moveTo>
                <a:lnTo>
                  <a:pt x="0" y="243839"/>
                </a:lnTo>
                <a:lnTo>
                  <a:pt x="64770" y="321563"/>
                </a:lnTo>
                <a:lnTo>
                  <a:pt x="118745" y="256793"/>
                </a:lnTo>
                <a:lnTo>
                  <a:pt x="51816" y="256793"/>
                </a:lnTo>
                <a:lnTo>
                  <a:pt x="51816" y="243839"/>
                </a:lnTo>
                <a:close/>
              </a:path>
              <a:path w="129540" h="321945">
                <a:moveTo>
                  <a:pt x="77724" y="64769"/>
                </a:moveTo>
                <a:lnTo>
                  <a:pt x="51816" y="64769"/>
                </a:lnTo>
                <a:lnTo>
                  <a:pt x="51816" y="256793"/>
                </a:lnTo>
                <a:lnTo>
                  <a:pt x="77724" y="256793"/>
                </a:lnTo>
                <a:lnTo>
                  <a:pt x="77724" y="64769"/>
                </a:lnTo>
                <a:close/>
              </a:path>
              <a:path w="129540" h="321945">
                <a:moveTo>
                  <a:pt x="129540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5" y="256793"/>
                </a:lnTo>
                <a:lnTo>
                  <a:pt x="129540" y="243839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5" y="64769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936223" y="3692652"/>
            <a:ext cx="1080770" cy="704215"/>
          </a:xfrm>
          <a:prstGeom prst="rect">
            <a:avLst/>
          </a:prstGeom>
          <a:solidFill>
            <a:srgbClr val="EBE8E0"/>
          </a:solidFill>
          <a:ln w="12192">
            <a:solidFill>
              <a:srgbClr val="76674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Thread (1,</a:t>
            </a:r>
            <a:r>
              <a:rPr sz="10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36223" y="2932176"/>
            <a:ext cx="818515" cy="431800"/>
          </a:xfrm>
          <a:prstGeom prst="rect">
            <a:avLst/>
          </a:prstGeom>
          <a:solidFill>
            <a:srgbClr val="946151"/>
          </a:solidFill>
          <a:ln w="12192">
            <a:solidFill>
              <a:srgbClr val="6C46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180"/>
              </a:lnSpc>
            </a:pPr>
            <a:r>
              <a:rPr sz="1000" b="1" spc="-5" dirty="0">
                <a:solidFill>
                  <a:srgbClr val="003300"/>
                </a:solidFill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282171" y="3358134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39"/>
                </a:moveTo>
                <a:lnTo>
                  <a:pt x="0" y="243839"/>
                </a:lnTo>
                <a:lnTo>
                  <a:pt x="64770" y="321563"/>
                </a:lnTo>
                <a:lnTo>
                  <a:pt x="118744" y="256793"/>
                </a:lnTo>
                <a:lnTo>
                  <a:pt x="51816" y="256793"/>
                </a:lnTo>
                <a:lnTo>
                  <a:pt x="51816" y="243839"/>
                </a:lnTo>
                <a:close/>
              </a:path>
              <a:path w="129540" h="321945">
                <a:moveTo>
                  <a:pt x="77724" y="64769"/>
                </a:moveTo>
                <a:lnTo>
                  <a:pt x="51816" y="64769"/>
                </a:lnTo>
                <a:lnTo>
                  <a:pt x="51816" y="256793"/>
                </a:lnTo>
                <a:lnTo>
                  <a:pt x="77724" y="256793"/>
                </a:lnTo>
                <a:lnTo>
                  <a:pt x="77724" y="64769"/>
                </a:lnTo>
                <a:close/>
              </a:path>
              <a:path w="129540" h="321945">
                <a:moveTo>
                  <a:pt x="129539" y="243839"/>
                </a:moveTo>
                <a:lnTo>
                  <a:pt x="77724" y="243839"/>
                </a:lnTo>
                <a:lnTo>
                  <a:pt x="77724" y="256793"/>
                </a:lnTo>
                <a:lnTo>
                  <a:pt x="118744" y="256793"/>
                </a:lnTo>
                <a:lnTo>
                  <a:pt x="129539" y="243839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69"/>
                </a:lnTo>
                <a:lnTo>
                  <a:pt x="118744" y="64769"/>
                </a:lnTo>
                <a:lnTo>
                  <a:pt x="64770" y="0"/>
                </a:lnTo>
                <a:close/>
              </a:path>
              <a:path w="129540" h="321945">
                <a:moveTo>
                  <a:pt x="118744" y="64769"/>
                </a:moveTo>
                <a:lnTo>
                  <a:pt x="77724" y="64769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9865614" y="4794503"/>
          <a:ext cx="2091689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275"/>
              </a:tblGrid>
              <a:tr h="2484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Shared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Constant Cache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L1 /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Read-only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76674B"/>
                      </a:solidFill>
                      <a:prstDash val="solid"/>
                    </a:lnL>
                    <a:lnR w="12700">
                      <a:solidFill>
                        <a:srgbClr val="76674B"/>
                      </a:solidFill>
                      <a:prstDash val="solid"/>
                    </a:lnR>
                    <a:lnT w="12700">
                      <a:solidFill>
                        <a:srgbClr val="76674B"/>
                      </a:solidFill>
                      <a:prstDash val="solid"/>
                    </a:lnT>
                    <a:lnB w="12700">
                      <a:solidFill>
                        <a:srgbClr val="76674B"/>
                      </a:solidFill>
                      <a:prstDash val="solid"/>
                    </a:lnB>
                    <a:solidFill>
                      <a:srgbClr val="A18E6A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9944100" y="4397502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6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5" y="256794"/>
                </a:lnTo>
                <a:lnTo>
                  <a:pt x="51816" y="256794"/>
                </a:lnTo>
                <a:lnTo>
                  <a:pt x="51816" y="243840"/>
                </a:lnTo>
                <a:close/>
              </a:path>
              <a:path w="129540" h="321945">
                <a:moveTo>
                  <a:pt x="77724" y="64770"/>
                </a:moveTo>
                <a:lnTo>
                  <a:pt x="51816" y="64770"/>
                </a:lnTo>
                <a:lnTo>
                  <a:pt x="51816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5">
                <a:moveTo>
                  <a:pt x="129540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5" y="256794"/>
                </a:lnTo>
                <a:lnTo>
                  <a:pt x="129540" y="243840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6" y="77724"/>
                </a:lnTo>
                <a:lnTo>
                  <a:pt x="51816" y="64770"/>
                </a:lnTo>
                <a:lnTo>
                  <a:pt x="118745" y="64770"/>
                </a:lnTo>
                <a:lnTo>
                  <a:pt x="64770" y="0"/>
                </a:lnTo>
                <a:close/>
              </a:path>
              <a:path w="129540" h="321945">
                <a:moveTo>
                  <a:pt x="118745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40" y="77724"/>
                </a:lnTo>
                <a:lnTo>
                  <a:pt x="118745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86743" y="4397502"/>
            <a:ext cx="129539" cy="321945"/>
          </a:xfrm>
          <a:custGeom>
            <a:avLst/>
            <a:gdLst/>
            <a:ahLst/>
            <a:cxnLst/>
            <a:rect l="l" t="t" r="r" b="b"/>
            <a:pathLst>
              <a:path w="129540" h="321945">
                <a:moveTo>
                  <a:pt x="51815" y="243840"/>
                </a:moveTo>
                <a:lnTo>
                  <a:pt x="0" y="243840"/>
                </a:lnTo>
                <a:lnTo>
                  <a:pt x="64770" y="321564"/>
                </a:lnTo>
                <a:lnTo>
                  <a:pt x="118744" y="256794"/>
                </a:lnTo>
                <a:lnTo>
                  <a:pt x="51815" y="256794"/>
                </a:lnTo>
                <a:lnTo>
                  <a:pt x="51815" y="243840"/>
                </a:lnTo>
                <a:close/>
              </a:path>
              <a:path w="129540" h="321945">
                <a:moveTo>
                  <a:pt x="77724" y="64770"/>
                </a:moveTo>
                <a:lnTo>
                  <a:pt x="51815" y="64770"/>
                </a:lnTo>
                <a:lnTo>
                  <a:pt x="51815" y="256794"/>
                </a:lnTo>
                <a:lnTo>
                  <a:pt x="77724" y="256794"/>
                </a:lnTo>
                <a:lnTo>
                  <a:pt x="77724" y="64770"/>
                </a:lnTo>
                <a:close/>
              </a:path>
              <a:path w="129540" h="321945">
                <a:moveTo>
                  <a:pt x="129539" y="243840"/>
                </a:moveTo>
                <a:lnTo>
                  <a:pt x="77724" y="243840"/>
                </a:lnTo>
                <a:lnTo>
                  <a:pt x="77724" y="256794"/>
                </a:lnTo>
                <a:lnTo>
                  <a:pt x="118744" y="256794"/>
                </a:lnTo>
                <a:lnTo>
                  <a:pt x="129539" y="243840"/>
                </a:lnTo>
                <a:close/>
              </a:path>
              <a:path w="129540" h="321945">
                <a:moveTo>
                  <a:pt x="64770" y="0"/>
                </a:moveTo>
                <a:lnTo>
                  <a:pt x="0" y="77724"/>
                </a:lnTo>
                <a:lnTo>
                  <a:pt x="51815" y="77724"/>
                </a:lnTo>
                <a:lnTo>
                  <a:pt x="51815" y="64770"/>
                </a:lnTo>
                <a:lnTo>
                  <a:pt x="118744" y="64770"/>
                </a:lnTo>
                <a:lnTo>
                  <a:pt x="64770" y="0"/>
                </a:lnTo>
                <a:close/>
              </a:path>
              <a:path w="129540" h="321945">
                <a:moveTo>
                  <a:pt x="118744" y="64770"/>
                </a:moveTo>
                <a:lnTo>
                  <a:pt x="77724" y="64770"/>
                </a:lnTo>
                <a:lnTo>
                  <a:pt x="77724" y="77724"/>
                </a:lnTo>
                <a:lnTo>
                  <a:pt x="129539" y="77724"/>
                </a:lnTo>
                <a:lnTo>
                  <a:pt x="11874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04123" y="2140407"/>
            <a:ext cx="621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Kepler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00486" y="2124202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3200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Shared</a:t>
            </a:r>
            <a:r>
              <a:rPr spc="-55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094716"/>
            <a:ext cx="8840470" cy="33604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20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dirty="0">
                <a:latin typeface="Calibri"/>
                <a:cs typeface="Calibri"/>
              </a:rPr>
              <a:t>memory is </a:t>
            </a: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fast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Bandwidth &gt; 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TB/s</a:t>
            </a:r>
            <a:endParaRPr sz="24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3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Block </a:t>
            </a:r>
            <a:r>
              <a:rPr sz="2800" spc="-10" dirty="0">
                <a:latin typeface="Calibri"/>
                <a:cs typeface="Calibri"/>
              </a:rPr>
              <a:t>level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computation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4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Challenges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thread </a:t>
            </a: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view…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0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15" dirty="0">
                <a:latin typeface="Calibri"/>
                <a:cs typeface="Calibri"/>
              </a:rPr>
              <a:t>data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spc="-5" dirty="0">
                <a:latin typeface="Calibri"/>
                <a:cs typeface="Calibri"/>
              </a:rPr>
              <a:t>between threads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configurable </a:t>
            </a:r>
            <a:r>
              <a:rPr sz="2400" spc="-5" dirty="0">
                <a:latin typeface="Calibri"/>
                <a:cs typeface="Calibri"/>
              </a:rPr>
              <a:t>cache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thread </a:t>
            </a:r>
            <a:r>
              <a:rPr sz="2400" spc="-5" dirty="0">
                <a:latin typeface="Calibri"/>
                <a:cs typeface="Calibri"/>
              </a:rPr>
              <a:t>block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742315" lvl="1" indent="-27241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Still no </a:t>
            </a:r>
            <a:r>
              <a:rPr sz="2400" spc="-10" dirty="0">
                <a:latin typeface="Calibri"/>
                <a:cs typeface="Calibri"/>
              </a:rPr>
              <a:t>broader synchronisation beyond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of thread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9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5368" y="6257544"/>
            <a:ext cx="408431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06653"/>
            <a:ext cx="5643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Block </a:t>
            </a:r>
            <a:r>
              <a:rPr dirty="0"/>
              <a:t>Local</a:t>
            </a:r>
            <a:r>
              <a:rPr spc="-40" dirty="0"/>
              <a:t> </a:t>
            </a:r>
            <a:r>
              <a:rPr spc="-5" dirty="0"/>
              <a:t>Computation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044981"/>
            <a:ext cx="8089265" cy="2071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Partition </a:t>
            </a:r>
            <a:r>
              <a:rPr sz="2800" spc="-20" dirty="0">
                <a:latin typeface="Calibri"/>
                <a:cs typeface="Calibri"/>
              </a:rPr>
              <a:t>data into groups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fit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Load </a:t>
            </a:r>
            <a:r>
              <a:rPr sz="2800" spc="-15" dirty="0">
                <a:latin typeface="Calibri"/>
                <a:cs typeface="Calibri"/>
              </a:rPr>
              <a:t>subset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 into </a:t>
            </a: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25" dirty="0">
                <a:latin typeface="Calibri"/>
                <a:cs typeface="Calibri"/>
              </a:rPr>
              <a:t>Perform </a:t>
            </a:r>
            <a:r>
              <a:rPr sz="2800" spc="-15" dirty="0">
                <a:latin typeface="Calibri"/>
                <a:cs typeface="Calibri"/>
              </a:rPr>
              <a:t>computation </a:t>
            </a:r>
            <a:r>
              <a:rPr sz="2800" spc="-5" dirty="0">
                <a:latin typeface="Calibri"/>
                <a:cs typeface="Calibri"/>
              </a:rPr>
              <a:t>on 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subset</a:t>
            </a:r>
            <a:endParaRPr sz="28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Copy </a:t>
            </a:r>
            <a:r>
              <a:rPr sz="2800" spc="-15" dirty="0">
                <a:latin typeface="Calibri"/>
                <a:cs typeface="Calibri"/>
              </a:rPr>
              <a:t>subset </a:t>
            </a:r>
            <a:r>
              <a:rPr sz="2800" spc="-10" dirty="0">
                <a:latin typeface="Calibri"/>
                <a:cs typeface="Calibri"/>
              </a:rPr>
              <a:t>back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global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5604" y="3470147"/>
            <a:ext cx="6886956" cy="2956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2930" y="5486196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………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2328</Words>
  <Application>Microsoft Office PowerPoint</Application>
  <PresentationFormat>宽屏</PresentationFormat>
  <Paragraphs>993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Parallel Computing  with GPUs: Shared  Memory</vt:lpstr>
      <vt:lpstr>PowerPoint 演示文稿</vt:lpstr>
      <vt:lpstr>Grids, Blocks, Warps &amp; Threads</vt:lpstr>
      <vt:lpstr>Grids, Blocks, Warps &amp; Threads</vt:lpstr>
      <vt:lpstr>Review of last week</vt:lpstr>
      <vt:lpstr>PowerPoint 演示文稿</vt:lpstr>
      <vt:lpstr>Shared Memory</vt:lpstr>
      <vt:lpstr>Shared Memory</vt:lpstr>
      <vt:lpstr>Block Local Computation</vt:lpstr>
      <vt:lpstr>Move, execute, move</vt:lpstr>
      <vt:lpstr>A Case for Shared Memory</vt:lpstr>
      <vt:lpstr>A Case for Shared Memory</vt:lpstr>
      <vt:lpstr>CUDA Shared memory</vt:lpstr>
      <vt:lpstr>Example</vt:lpstr>
      <vt:lpstr>Example</vt:lpstr>
      <vt:lpstr>Problems with Shared memory</vt:lpstr>
      <vt:lpstr>PowerPoint 演示文稿</vt:lpstr>
      <vt:lpstr>Shared Memory Bank Conflicts</vt:lpstr>
      <vt:lpstr>PowerPoint 演示文稿</vt:lpstr>
      <vt:lpstr>PowerPoint 演示文稿</vt:lpstr>
      <vt:lpstr>More on SM banks</vt:lpstr>
      <vt:lpstr>PowerPoint 演示文稿</vt:lpstr>
      <vt:lpstr>PowerPoint 演示文稿</vt:lpstr>
      <vt:lpstr>PowerPoint 演示文稿</vt:lpstr>
      <vt:lpstr>PowerPoint 演示文稿</vt:lpstr>
      <vt:lpstr>Increase the stride (good solution)</vt:lpstr>
      <vt:lpstr>PowerPoint 演示文稿</vt:lpstr>
      <vt:lpstr>Bank conflicts with 2D tiles</vt:lpstr>
      <vt:lpstr>Bank conflicts with 2D tiles</vt:lpstr>
      <vt:lpstr>Bank conflicts with 2D tiles</vt:lpstr>
      <vt:lpstr>Bank conflicts with 2D tiles</vt:lpstr>
      <vt:lpstr>Bank conflicts with 2D tiles</vt:lpstr>
      <vt:lpstr>PowerPoint 演示文稿</vt:lpstr>
      <vt:lpstr>Boundary Conditions &amp; Shared Memory Tiling</vt:lpstr>
      <vt:lpstr>Problem with our tiling approach</vt:lpstr>
      <vt:lpstr>Boundary Condition Improvements</vt:lpstr>
      <vt:lpstr>PowerPoint 演示文稿</vt:lpstr>
      <vt:lpstr>Dynamically Assigned Shared Memory</vt:lpstr>
      <vt:lpstr>Summary</vt:lpstr>
      <vt:lpstr>Acknowledgements and Further Reading</vt:lpstr>
      <vt:lpstr>Shared Memory Preferences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zha yufei</cp:lastModifiedBy>
  <cp:revision>1</cp:revision>
  <dcterms:created xsi:type="dcterms:W3CDTF">2020-05-17T03:08:40Z</dcterms:created>
  <dcterms:modified xsi:type="dcterms:W3CDTF">2020-06-03T03:31:06Z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2020-05-17T00:00:00Z</vt:filetime>
  </property>
</Properties>
</file>