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B8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3B8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B8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3B8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B8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3B8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B8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6B8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96250" y="192087"/>
            <a:ext cx="1014412" cy="788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95478"/>
            <a:ext cx="807211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73B8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844" y="1871929"/>
            <a:ext cx="6873240" cy="3227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585" y="6506488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6B8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408279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3569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</a:t>
            </a:r>
            <a:r>
              <a:rPr spc="-85" dirty="0"/>
              <a:t> </a:t>
            </a:r>
            <a:r>
              <a:rPr dirty="0"/>
              <a:t>Reduction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605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243840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287883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3608832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9" y="4049267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0139" y="4415028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444" y="1625853"/>
            <a:ext cx="725614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Common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important data </a:t>
            </a:r>
            <a:r>
              <a:rPr sz="2400" b="1" dirty="0">
                <a:latin typeface="Arial"/>
                <a:cs typeface="Arial"/>
              </a:rPr>
              <a:t>parallel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primitive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Easy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implement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CUDA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Harder to get it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right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Serves as a great </a:t>
            </a:r>
            <a:r>
              <a:rPr sz="2400" b="1" dirty="0">
                <a:latin typeface="Arial"/>
                <a:cs typeface="Arial"/>
              </a:rPr>
              <a:t>optimization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530225" marR="5080">
              <a:lnSpc>
                <a:spcPct val="12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We’ll </a:t>
            </a:r>
            <a:r>
              <a:rPr sz="2000" b="1" spc="5" dirty="0">
                <a:latin typeface="Arial"/>
                <a:cs typeface="Arial"/>
              </a:rPr>
              <a:t>walk </a:t>
            </a:r>
            <a:r>
              <a:rPr sz="2000" b="1" spc="-5" dirty="0">
                <a:latin typeface="Arial"/>
                <a:cs typeface="Arial"/>
              </a:rPr>
              <a:t>step </a:t>
            </a:r>
            <a:r>
              <a:rPr sz="2000" b="1" dirty="0">
                <a:latin typeface="Arial"/>
                <a:cs typeface="Arial"/>
              </a:rPr>
              <a:t>by </a:t>
            </a:r>
            <a:r>
              <a:rPr sz="2000" b="1" spc="-5" dirty="0">
                <a:latin typeface="Arial"/>
                <a:cs typeface="Arial"/>
              </a:rPr>
              <a:t>step </a:t>
            </a:r>
            <a:r>
              <a:rPr sz="2000" b="1" dirty="0">
                <a:latin typeface="Arial"/>
                <a:cs typeface="Arial"/>
              </a:rPr>
              <a:t>through 7 </a:t>
            </a:r>
            <a:r>
              <a:rPr sz="2000" b="1" spc="-5" dirty="0">
                <a:latin typeface="Arial"/>
                <a:cs typeface="Arial"/>
              </a:rPr>
              <a:t>different </a:t>
            </a:r>
            <a:r>
              <a:rPr sz="2000" b="1" spc="-10" dirty="0">
                <a:latin typeface="Arial"/>
                <a:cs typeface="Arial"/>
              </a:rPr>
              <a:t>versions  </a:t>
            </a:r>
            <a:r>
              <a:rPr sz="2000" b="1" dirty="0">
                <a:latin typeface="Arial"/>
                <a:cs typeface="Arial"/>
              </a:rPr>
              <a:t>Demonstrates </a:t>
            </a:r>
            <a:r>
              <a:rPr sz="2000" b="1" spc="-5" dirty="0">
                <a:latin typeface="Arial"/>
                <a:cs typeface="Arial"/>
              </a:rPr>
              <a:t>several </a:t>
            </a:r>
            <a:r>
              <a:rPr sz="2000" b="1" dirty="0">
                <a:latin typeface="Arial"/>
                <a:cs typeface="Arial"/>
              </a:rPr>
              <a:t>important optimization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strategies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524000"/>
            <a:ext cx="5257800" cy="20574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68935" marR="97155" indent="-253365">
              <a:lnSpc>
                <a:spcPct val="100000"/>
              </a:lnSpc>
              <a:spcBef>
                <a:spcPts val="175"/>
              </a:spcBef>
              <a:tabLst>
                <a:tab pos="506349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sig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s=1;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oc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Dim.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2)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</a:t>
            </a:r>
            <a:r>
              <a:rPr sz="1800" b="1" spc="-5" dirty="0">
                <a:latin typeface="Arial"/>
                <a:cs typeface="Arial"/>
              </a:rPr>
              <a:t>% (2*s)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4267200"/>
            <a:ext cx="5257800" cy="2286000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68935" marR="97155" indent="-253365">
              <a:lnSpc>
                <a:spcPct val="100000"/>
              </a:lnSpc>
              <a:spcBef>
                <a:spcPts val="180"/>
              </a:spcBef>
              <a:tabLst>
                <a:tab pos="506349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sig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s=1;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oc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Dim.</a:t>
            </a:r>
            <a:r>
              <a:rPr sz="1800" b="1" spc="-5" dirty="0">
                <a:latin typeface="Arial"/>
                <a:cs typeface="Arial"/>
              </a:rPr>
              <a:t>x;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2)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dirty="0">
                <a:latin typeface="Arial"/>
                <a:cs typeface="Arial"/>
              </a:rPr>
              <a:t>index = </a:t>
            </a:r>
            <a:r>
              <a:rPr sz="1800" b="1" spc="-5" dirty="0">
                <a:latin typeface="Arial"/>
                <a:cs typeface="Arial"/>
              </a:rPr>
              <a:t>2 * s *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tid;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(index 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x)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sdata[index]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sdata[index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s];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656" y="190500"/>
            <a:ext cx="7822692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309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#2: Interleaved</a:t>
            </a:r>
            <a:r>
              <a:rPr spc="-135" dirty="0"/>
              <a:t> </a:t>
            </a:r>
            <a:r>
              <a:rPr dirty="0"/>
              <a:t>Addressing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016253"/>
            <a:ext cx="637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Just replace </a:t>
            </a:r>
            <a:r>
              <a:rPr sz="2400" b="1" dirty="0">
                <a:latin typeface="Arial"/>
                <a:cs typeface="Arial"/>
              </a:rPr>
              <a:t>divergent </a:t>
            </a:r>
            <a:r>
              <a:rPr sz="2400" b="1" spc="-5" dirty="0">
                <a:latin typeface="Arial"/>
                <a:cs typeface="Arial"/>
              </a:rPr>
              <a:t>branch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inner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loop: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715" y="3742385"/>
            <a:ext cx="6602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strided </a:t>
            </a:r>
            <a:r>
              <a:rPr sz="2400" b="1" spc="-5" dirty="0">
                <a:latin typeface="Arial"/>
                <a:cs typeface="Arial"/>
              </a:rPr>
              <a:t>index and non-divergent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branch: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" y="205740"/>
            <a:ext cx="7729728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8145"/>
            <a:ext cx="7278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Parallel Reduction: Interleaved</a:t>
            </a:r>
            <a:r>
              <a:rPr sz="2800" spc="60" dirty="0"/>
              <a:t> </a:t>
            </a:r>
            <a:r>
              <a:rPr sz="2800" spc="-5" dirty="0"/>
              <a:t>Addressing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97162" y="1476438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0212" y="1548765"/>
            <a:ext cx="2367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Arial"/>
                <a:cs typeface="Arial"/>
              </a:rPr>
              <a:t>Values </a:t>
            </a:r>
            <a:r>
              <a:rPr sz="1600" b="1" spc="-5" dirty="0">
                <a:latin typeface="Arial"/>
                <a:cs typeface="Arial"/>
              </a:rPr>
              <a:t>(shared </a:t>
            </a:r>
            <a:r>
              <a:rPr sz="1600" b="1" spc="-10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670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70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5910" y="204165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42005" y="1833498"/>
            <a:ext cx="127000" cy="19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4350" y="1833245"/>
            <a:ext cx="254000" cy="389255"/>
          </a:xfrm>
          <a:custGeom>
            <a:avLst/>
            <a:gdLst/>
            <a:ahLst/>
            <a:cxnLst/>
            <a:rect l="l" t="t" r="r" b="b"/>
            <a:pathLst>
              <a:path w="254000" h="389255">
                <a:moveTo>
                  <a:pt x="56387" y="266318"/>
                </a:moveTo>
                <a:lnTo>
                  <a:pt x="0" y="347979"/>
                </a:lnTo>
                <a:lnTo>
                  <a:pt x="90424" y="388746"/>
                </a:lnTo>
                <a:lnTo>
                  <a:pt x="77254" y="341375"/>
                </a:lnTo>
                <a:lnTo>
                  <a:pt x="64897" y="341375"/>
                </a:lnTo>
                <a:lnTo>
                  <a:pt x="57531" y="320420"/>
                </a:lnTo>
                <a:lnTo>
                  <a:pt x="70178" y="315924"/>
                </a:lnTo>
                <a:lnTo>
                  <a:pt x="56387" y="266318"/>
                </a:lnTo>
                <a:close/>
              </a:path>
              <a:path w="254000" h="389255">
                <a:moveTo>
                  <a:pt x="70178" y="315924"/>
                </a:moveTo>
                <a:lnTo>
                  <a:pt x="57531" y="320420"/>
                </a:lnTo>
                <a:lnTo>
                  <a:pt x="64897" y="341375"/>
                </a:lnTo>
                <a:lnTo>
                  <a:pt x="76150" y="337404"/>
                </a:lnTo>
                <a:lnTo>
                  <a:pt x="70178" y="315924"/>
                </a:lnTo>
                <a:close/>
              </a:path>
              <a:path w="254000" h="389255">
                <a:moveTo>
                  <a:pt x="76150" y="337404"/>
                </a:moveTo>
                <a:lnTo>
                  <a:pt x="64897" y="341375"/>
                </a:lnTo>
                <a:lnTo>
                  <a:pt x="77254" y="341375"/>
                </a:lnTo>
                <a:lnTo>
                  <a:pt x="76150" y="337404"/>
                </a:lnTo>
                <a:close/>
              </a:path>
              <a:path w="254000" h="389255">
                <a:moveTo>
                  <a:pt x="73886" y="314605"/>
                </a:moveTo>
                <a:lnTo>
                  <a:pt x="70178" y="315924"/>
                </a:lnTo>
                <a:lnTo>
                  <a:pt x="76150" y="337404"/>
                </a:lnTo>
                <a:lnTo>
                  <a:pt x="82931" y="335025"/>
                </a:lnTo>
                <a:lnTo>
                  <a:pt x="111442" y="315467"/>
                </a:lnTo>
                <a:lnTo>
                  <a:pt x="72517" y="315467"/>
                </a:lnTo>
                <a:lnTo>
                  <a:pt x="73886" y="314605"/>
                </a:lnTo>
                <a:close/>
              </a:path>
              <a:path w="254000" h="389255">
                <a:moveTo>
                  <a:pt x="74675" y="314325"/>
                </a:moveTo>
                <a:lnTo>
                  <a:pt x="73886" y="314605"/>
                </a:lnTo>
                <a:lnTo>
                  <a:pt x="72517" y="315467"/>
                </a:lnTo>
                <a:lnTo>
                  <a:pt x="74675" y="314325"/>
                </a:lnTo>
                <a:close/>
              </a:path>
              <a:path w="254000" h="389255">
                <a:moveTo>
                  <a:pt x="112871" y="314325"/>
                </a:moveTo>
                <a:lnTo>
                  <a:pt x="74675" y="314325"/>
                </a:lnTo>
                <a:lnTo>
                  <a:pt x="72517" y="315467"/>
                </a:lnTo>
                <a:lnTo>
                  <a:pt x="111442" y="315467"/>
                </a:lnTo>
                <a:lnTo>
                  <a:pt x="112871" y="314325"/>
                </a:lnTo>
                <a:close/>
              </a:path>
              <a:path w="254000" h="389255">
                <a:moveTo>
                  <a:pt x="231775" y="0"/>
                </a:moveTo>
                <a:lnTo>
                  <a:pt x="228726" y="47878"/>
                </a:lnTo>
                <a:lnTo>
                  <a:pt x="220090" y="94614"/>
                </a:lnTo>
                <a:lnTo>
                  <a:pt x="200533" y="154177"/>
                </a:lnTo>
                <a:lnTo>
                  <a:pt x="173608" y="208533"/>
                </a:lnTo>
                <a:lnTo>
                  <a:pt x="149351" y="244855"/>
                </a:lnTo>
                <a:lnTo>
                  <a:pt x="122174" y="276097"/>
                </a:lnTo>
                <a:lnTo>
                  <a:pt x="92837" y="301878"/>
                </a:lnTo>
                <a:lnTo>
                  <a:pt x="73886" y="314605"/>
                </a:lnTo>
                <a:lnTo>
                  <a:pt x="74675" y="314325"/>
                </a:lnTo>
                <a:lnTo>
                  <a:pt x="112871" y="314325"/>
                </a:lnTo>
                <a:lnTo>
                  <a:pt x="117475" y="310641"/>
                </a:lnTo>
                <a:lnTo>
                  <a:pt x="148208" y="280924"/>
                </a:lnTo>
                <a:lnTo>
                  <a:pt x="176402" y="245363"/>
                </a:lnTo>
                <a:lnTo>
                  <a:pt x="208152" y="191262"/>
                </a:lnTo>
                <a:lnTo>
                  <a:pt x="232663" y="131190"/>
                </a:lnTo>
                <a:lnTo>
                  <a:pt x="245363" y="83312"/>
                </a:lnTo>
                <a:lnTo>
                  <a:pt x="252602" y="33654"/>
                </a:lnTo>
                <a:lnTo>
                  <a:pt x="254000" y="634"/>
                </a:lnTo>
                <a:lnTo>
                  <a:pt x="231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4951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4951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08070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0261" y="1833498"/>
            <a:ext cx="127000" cy="196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2225" y="1833245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424" y="389000"/>
                </a:lnTo>
                <a:lnTo>
                  <a:pt x="77352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302" y="316080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302" y="316080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239" y="337595"/>
                </a:lnTo>
                <a:lnTo>
                  <a:pt x="70302" y="316080"/>
                </a:lnTo>
                <a:close/>
              </a:path>
              <a:path w="255904" h="389255">
                <a:moveTo>
                  <a:pt x="76239" y="337595"/>
                </a:moveTo>
                <a:lnTo>
                  <a:pt x="65024" y="341629"/>
                </a:lnTo>
                <a:lnTo>
                  <a:pt x="77352" y="341629"/>
                </a:lnTo>
                <a:lnTo>
                  <a:pt x="76239" y="337595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302" y="316080"/>
                </a:lnTo>
                <a:lnTo>
                  <a:pt x="76239" y="337595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074" y="334644"/>
                </a:lnTo>
                <a:lnTo>
                  <a:pt x="84836" y="334263"/>
                </a:lnTo>
                <a:lnTo>
                  <a:pt x="96138" y="327151"/>
                </a:lnTo>
                <a:lnTo>
                  <a:pt x="107314" y="319277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796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4350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4350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87722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99788" y="1833498"/>
            <a:ext cx="127000" cy="19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1751" y="1833245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514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25" y="341629"/>
                </a:lnTo>
                <a:lnTo>
                  <a:pt x="64897" y="341629"/>
                </a:lnTo>
                <a:lnTo>
                  <a:pt x="57403" y="320675"/>
                </a:lnTo>
                <a:lnTo>
                  <a:pt x="70175" y="316080"/>
                </a:lnTo>
                <a:lnTo>
                  <a:pt x="56514" y="266572"/>
                </a:lnTo>
                <a:close/>
              </a:path>
              <a:path w="255904" h="389255">
                <a:moveTo>
                  <a:pt x="70175" y="316080"/>
                </a:moveTo>
                <a:lnTo>
                  <a:pt x="57403" y="320675"/>
                </a:lnTo>
                <a:lnTo>
                  <a:pt x="64897" y="341629"/>
                </a:lnTo>
                <a:lnTo>
                  <a:pt x="76112" y="337595"/>
                </a:lnTo>
                <a:lnTo>
                  <a:pt x="70175" y="316080"/>
                </a:lnTo>
                <a:close/>
              </a:path>
              <a:path w="255904" h="389255">
                <a:moveTo>
                  <a:pt x="76112" y="337595"/>
                </a:moveTo>
                <a:lnTo>
                  <a:pt x="64897" y="341629"/>
                </a:lnTo>
                <a:lnTo>
                  <a:pt x="77225" y="341629"/>
                </a:lnTo>
                <a:lnTo>
                  <a:pt x="76112" y="337595"/>
                </a:lnTo>
                <a:close/>
              </a:path>
              <a:path w="255904" h="389255">
                <a:moveTo>
                  <a:pt x="73855" y="314757"/>
                </a:moveTo>
                <a:lnTo>
                  <a:pt x="70175" y="316080"/>
                </a:lnTo>
                <a:lnTo>
                  <a:pt x="76112" y="337595"/>
                </a:lnTo>
                <a:lnTo>
                  <a:pt x="82550" y="335279"/>
                </a:lnTo>
                <a:lnTo>
                  <a:pt x="83312" y="335025"/>
                </a:lnTo>
                <a:lnTo>
                  <a:pt x="84074" y="334644"/>
                </a:lnTo>
                <a:lnTo>
                  <a:pt x="96138" y="327151"/>
                </a:lnTo>
                <a:lnTo>
                  <a:pt x="107187" y="319277"/>
                </a:lnTo>
                <a:lnTo>
                  <a:pt x="112167" y="315340"/>
                </a:lnTo>
                <a:lnTo>
                  <a:pt x="72898" y="315340"/>
                </a:lnTo>
                <a:lnTo>
                  <a:pt x="73855" y="314757"/>
                </a:lnTo>
                <a:close/>
              </a:path>
              <a:path w="255904" h="389255">
                <a:moveTo>
                  <a:pt x="75057" y="314325"/>
                </a:moveTo>
                <a:lnTo>
                  <a:pt x="73855" y="314757"/>
                </a:lnTo>
                <a:lnTo>
                  <a:pt x="72898" y="315340"/>
                </a:lnTo>
                <a:lnTo>
                  <a:pt x="75057" y="314325"/>
                </a:lnTo>
                <a:close/>
              </a:path>
              <a:path w="255904" h="389255">
                <a:moveTo>
                  <a:pt x="113452" y="314325"/>
                </a:moveTo>
                <a:lnTo>
                  <a:pt x="75057" y="314325"/>
                </a:lnTo>
                <a:lnTo>
                  <a:pt x="72898" y="315340"/>
                </a:lnTo>
                <a:lnTo>
                  <a:pt x="112167" y="315340"/>
                </a:lnTo>
                <a:lnTo>
                  <a:pt x="113452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240" y="244728"/>
                </a:lnTo>
                <a:lnTo>
                  <a:pt x="122936" y="276097"/>
                </a:lnTo>
                <a:lnTo>
                  <a:pt x="93472" y="301751"/>
                </a:lnTo>
                <a:lnTo>
                  <a:pt x="73855" y="314757"/>
                </a:lnTo>
                <a:lnTo>
                  <a:pt x="75057" y="314325"/>
                </a:lnTo>
                <a:lnTo>
                  <a:pt x="113452" y="314325"/>
                </a:lnTo>
                <a:lnTo>
                  <a:pt x="118110" y="310641"/>
                </a:lnTo>
                <a:lnTo>
                  <a:pt x="149098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38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38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67121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79186" y="1833498"/>
            <a:ext cx="127000" cy="196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1150" y="1833245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4897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4897" y="341629"/>
                </a:lnTo>
                <a:lnTo>
                  <a:pt x="76168" y="337604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68" y="337604"/>
                </a:moveTo>
                <a:lnTo>
                  <a:pt x="64897" y="341629"/>
                </a:lnTo>
                <a:lnTo>
                  <a:pt x="77274" y="341629"/>
                </a:lnTo>
                <a:lnTo>
                  <a:pt x="76168" y="337604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256" y="316097"/>
                </a:lnTo>
                <a:lnTo>
                  <a:pt x="76168" y="337604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200" y="334644"/>
                </a:lnTo>
                <a:lnTo>
                  <a:pt x="96265" y="327151"/>
                </a:lnTo>
                <a:lnTo>
                  <a:pt x="107314" y="319277"/>
                </a:lnTo>
                <a:lnTo>
                  <a:pt x="112309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98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309" y="315340"/>
                </a:lnTo>
                <a:lnTo>
                  <a:pt x="113598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614" y="94487"/>
                </a:lnTo>
                <a:lnTo>
                  <a:pt x="201929" y="154177"/>
                </a:lnTo>
                <a:lnTo>
                  <a:pt x="174878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878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98" y="314325"/>
                </a:lnTo>
                <a:lnTo>
                  <a:pt x="118110" y="310768"/>
                </a:lnTo>
                <a:lnTo>
                  <a:pt x="149225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126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1751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81751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45251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57442" y="1833498"/>
            <a:ext cx="127000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69025" y="1833245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172" y="337619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72" y="337619"/>
                </a:moveTo>
                <a:lnTo>
                  <a:pt x="65024" y="341629"/>
                </a:lnTo>
                <a:lnTo>
                  <a:pt x="77274" y="341629"/>
                </a:lnTo>
                <a:lnTo>
                  <a:pt x="76172" y="337619"/>
                </a:lnTo>
                <a:close/>
              </a:path>
              <a:path w="255904" h="389255">
                <a:moveTo>
                  <a:pt x="73954" y="314767"/>
                </a:moveTo>
                <a:lnTo>
                  <a:pt x="70256" y="316097"/>
                </a:lnTo>
                <a:lnTo>
                  <a:pt x="76172" y="337619"/>
                </a:lnTo>
                <a:lnTo>
                  <a:pt x="82676" y="335279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54" y="31476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54" y="31476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377" y="47878"/>
                </a:lnTo>
                <a:lnTo>
                  <a:pt x="221614" y="94487"/>
                </a:lnTo>
                <a:lnTo>
                  <a:pt x="202057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54" y="31476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924"/>
                </a:lnTo>
                <a:lnTo>
                  <a:pt x="177546" y="245363"/>
                </a:lnTo>
                <a:lnTo>
                  <a:pt x="209550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253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61150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61150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24650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36968" y="1833498"/>
            <a:ext cx="127000" cy="196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8423" y="1833245"/>
            <a:ext cx="257810" cy="389255"/>
          </a:xfrm>
          <a:custGeom>
            <a:avLst/>
            <a:gdLst/>
            <a:ahLst/>
            <a:cxnLst/>
            <a:rect l="l" t="t" r="r" b="b"/>
            <a:pathLst>
              <a:path w="257809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809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809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809" h="389255">
                <a:moveTo>
                  <a:pt x="74631" y="31474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900" y="327151"/>
                </a:lnTo>
                <a:lnTo>
                  <a:pt x="107950" y="319277"/>
                </a:lnTo>
                <a:lnTo>
                  <a:pt x="113062" y="315340"/>
                </a:lnTo>
                <a:lnTo>
                  <a:pt x="73659" y="315340"/>
                </a:lnTo>
                <a:lnTo>
                  <a:pt x="74631" y="314748"/>
                </a:lnTo>
                <a:close/>
              </a:path>
              <a:path w="257809" h="389255">
                <a:moveTo>
                  <a:pt x="75819" y="314325"/>
                </a:moveTo>
                <a:lnTo>
                  <a:pt x="74631" y="31474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809" h="389255">
                <a:moveTo>
                  <a:pt x="114381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62" y="315340"/>
                </a:lnTo>
                <a:lnTo>
                  <a:pt x="114381" y="314325"/>
                </a:lnTo>
                <a:close/>
              </a:path>
              <a:path w="257809" h="389255">
                <a:moveTo>
                  <a:pt x="235076" y="0"/>
                </a:moveTo>
                <a:lnTo>
                  <a:pt x="232028" y="47878"/>
                </a:lnTo>
                <a:lnTo>
                  <a:pt x="223139" y="94487"/>
                </a:lnTo>
                <a:lnTo>
                  <a:pt x="203453" y="154050"/>
                </a:lnTo>
                <a:lnTo>
                  <a:pt x="176022" y="208533"/>
                </a:lnTo>
                <a:lnTo>
                  <a:pt x="151510" y="244728"/>
                </a:lnTo>
                <a:lnTo>
                  <a:pt x="123951" y="276097"/>
                </a:lnTo>
                <a:lnTo>
                  <a:pt x="94360" y="301751"/>
                </a:lnTo>
                <a:lnTo>
                  <a:pt x="74631" y="314748"/>
                </a:lnTo>
                <a:lnTo>
                  <a:pt x="75819" y="314325"/>
                </a:lnTo>
                <a:lnTo>
                  <a:pt x="114381" y="314325"/>
                </a:lnTo>
                <a:lnTo>
                  <a:pt x="118999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711" y="131190"/>
                </a:lnTo>
                <a:lnTo>
                  <a:pt x="248539" y="83312"/>
                </a:lnTo>
                <a:lnTo>
                  <a:pt x="255904" y="33654"/>
                </a:lnTo>
                <a:lnTo>
                  <a:pt x="257301" y="634"/>
                </a:lnTo>
                <a:lnTo>
                  <a:pt x="235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6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406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504303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16494" y="1833498"/>
            <a:ext cx="127000" cy="196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27950" y="1833245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175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175" h="389255">
                <a:moveTo>
                  <a:pt x="74603" y="31475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774" y="327151"/>
                </a:lnTo>
                <a:lnTo>
                  <a:pt x="107950" y="319277"/>
                </a:lnTo>
                <a:lnTo>
                  <a:pt x="113003" y="315340"/>
                </a:lnTo>
                <a:lnTo>
                  <a:pt x="73659" y="315340"/>
                </a:lnTo>
                <a:lnTo>
                  <a:pt x="74603" y="314758"/>
                </a:lnTo>
                <a:close/>
              </a:path>
              <a:path w="257175" h="389255">
                <a:moveTo>
                  <a:pt x="75819" y="314325"/>
                </a:moveTo>
                <a:lnTo>
                  <a:pt x="74603" y="31475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175" h="389255">
                <a:moveTo>
                  <a:pt x="114307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03" y="315340"/>
                </a:lnTo>
                <a:lnTo>
                  <a:pt x="114307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901" y="47878"/>
                </a:lnTo>
                <a:lnTo>
                  <a:pt x="223011" y="94487"/>
                </a:lnTo>
                <a:lnTo>
                  <a:pt x="203326" y="154050"/>
                </a:lnTo>
                <a:lnTo>
                  <a:pt x="176022" y="208533"/>
                </a:lnTo>
                <a:lnTo>
                  <a:pt x="151383" y="244728"/>
                </a:lnTo>
                <a:lnTo>
                  <a:pt x="123951" y="276097"/>
                </a:lnTo>
                <a:lnTo>
                  <a:pt x="94233" y="301751"/>
                </a:lnTo>
                <a:lnTo>
                  <a:pt x="74603" y="314758"/>
                </a:lnTo>
                <a:lnTo>
                  <a:pt x="75819" y="314325"/>
                </a:lnTo>
                <a:lnTo>
                  <a:pt x="114307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584" y="131190"/>
                </a:lnTo>
                <a:lnTo>
                  <a:pt x="248411" y="83312"/>
                </a:lnTo>
                <a:lnTo>
                  <a:pt x="255777" y="33654"/>
                </a:lnTo>
                <a:lnTo>
                  <a:pt x="257175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20075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20075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83956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95893" y="1833498"/>
            <a:ext cx="127000" cy="196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07476" y="1833245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170" y="389254"/>
                </a:lnTo>
                <a:lnTo>
                  <a:pt x="77274" y="341756"/>
                </a:lnTo>
                <a:lnTo>
                  <a:pt x="65024" y="341756"/>
                </a:lnTo>
                <a:lnTo>
                  <a:pt x="57530" y="320801"/>
                </a:lnTo>
                <a:lnTo>
                  <a:pt x="70344" y="316232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344" y="316232"/>
                </a:moveTo>
                <a:lnTo>
                  <a:pt x="57530" y="320801"/>
                </a:lnTo>
                <a:lnTo>
                  <a:pt x="65024" y="341756"/>
                </a:lnTo>
                <a:lnTo>
                  <a:pt x="76192" y="337773"/>
                </a:lnTo>
                <a:lnTo>
                  <a:pt x="70344" y="316232"/>
                </a:lnTo>
                <a:close/>
              </a:path>
              <a:path w="257175" h="389255">
                <a:moveTo>
                  <a:pt x="76192" y="337773"/>
                </a:moveTo>
                <a:lnTo>
                  <a:pt x="65024" y="341756"/>
                </a:lnTo>
                <a:lnTo>
                  <a:pt x="77274" y="341756"/>
                </a:lnTo>
                <a:lnTo>
                  <a:pt x="76192" y="337773"/>
                </a:lnTo>
                <a:close/>
              </a:path>
              <a:path w="257175" h="389255">
                <a:moveTo>
                  <a:pt x="74504" y="314748"/>
                </a:moveTo>
                <a:lnTo>
                  <a:pt x="70344" y="316232"/>
                </a:lnTo>
                <a:lnTo>
                  <a:pt x="76192" y="337773"/>
                </a:lnTo>
                <a:lnTo>
                  <a:pt x="83184" y="335279"/>
                </a:lnTo>
                <a:lnTo>
                  <a:pt x="112935" y="315340"/>
                </a:lnTo>
                <a:lnTo>
                  <a:pt x="73532" y="315340"/>
                </a:lnTo>
                <a:lnTo>
                  <a:pt x="74504" y="314748"/>
                </a:lnTo>
                <a:close/>
              </a:path>
              <a:path w="257175" h="389255">
                <a:moveTo>
                  <a:pt x="75692" y="314325"/>
                </a:moveTo>
                <a:lnTo>
                  <a:pt x="74504" y="314748"/>
                </a:lnTo>
                <a:lnTo>
                  <a:pt x="73532" y="315340"/>
                </a:lnTo>
                <a:lnTo>
                  <a:pt x="75692" y="314325"/>
                </a:lnTo>
                <a:close/>
              </a:path>
              <a:path w="257175" h="389255">
                <a:moveTo>
                  <a:pt x="114254" y="314325"/>
                </a:moveTo>
                <a:lnTo>
                  <a:pt x="75692" y="314325"/>
                </a:lnTo>
                <a:lnTo>
                  <a:pt x="73532" y="315340"/>
                </a:lnTo>
                <a:lnTo>
                  <a:pt x="112935" y="315340"/>
                </a:lnTo>
                <a:lnTo>
                  <a:pt x="114254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775" y="47878"/>
                </a:lnTo>
                <a:lnTo>
                  <a:pt x="223012" y="94487"/>
                </a:lnTo>
                <a:lnTo>
                  <a:pt x="203326" y="154050"/>
                </a:lnTo>
                <a:lnTo>
                  <a:pt x="175895" y="208533"/>
                </a:lnTo>
                <a:lnTo>
                  <a:pt x="151383" y="244728"/>
                </a:lnTo>
                <a:lnTo>
                  <a:pt x="123825" y="276097"/>
                </a:lnTo>
                <a:lnTo>
                  <a:pt x="94233" y="301751"/>
                </a:lnTo>
                <a:lnTo>
                  <a:pt x="74504" y="314748"/>
                </a:lnTo>
                <a:lnTo>
                  <a:pt x="75692" y="314325"/>
                </a:lnTo>
                <a:lnTo>
                  <a:pt x="114254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434" y="245363"/>
                </a:lnTo>
                <a:lnTo>
                  <a:pt x="210693" y="191388"/>
                </a:lnTo>
                <a:lnTo>
                  <a:pt x="235457" y="131190"/>
                </a:lnTo>
                <a:lnTo>
                  <a:pt x="248284" y="83312"/>
                </a:lnTo>
                <a:lnTo>
                  <a:pt x="255650" y="33654"/>
                </a:lnTo>
                <a:lnTo>
                  <a:pt x="257048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697162" y="2492438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2767076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67076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35910" y="305790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42005" y="2849626"/>
            <a:ext cx="127000" cy="196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4350" y="2848991"/>
            <a:ext cx="643255" cy="408305"/>
          </a:xfrm>
          <a:custGeom>
            <a:avLst/>
            <a:gdLst/>
            <a:ahLst/>
            <a:cxnLst/>
            <a:rect l="l" t="t" r="r" b="b"/>
            <a:pathLst>
              <a:path w="643254" h="408304">
                <a:moveTo>
                  <a:pt x="73279" y="281432"/>
                </a:moveTo>
                <a:lnTo>
                  <a:pt x="0" y="348234"/>
                </a:lnTo>
                <a:lnTo>
                  <a:pt x="78993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263"/>
                </a:lnTo>
                <a:lnTo>
                  <a:pt x="75622" y="333466"/>
                </a:lnTo>
                <a:lnTo>
                  <a:pt x="73279" y="281432"/>
                </a:lnTo>
                <a:close/>
              </a:path>
              <a:path w="643254" h="408304">
                <a:moveTo>
                  <a:pt x="75622" y="333466"/>
                </a:moveTo>
                <a:lnTo>
                  <a:pt x="62737" y="334263"/>
                </a:lnTo>
                <a:lnTo>
                  <a:pt x="64135" y="356488"/>
                </a:lnTo>
                <a:lnTo>
                  <a:pt x="76623" y="355689"/>
                </a:lnTo>
                <a:lnTo>
                  <a:pt x="75622" y="333466"/>
                </a:lnTo>
                <a:close/>
              </a:path>
              <a:path w="643254" h="408304">
                <a:moveTo>
                  <a:pt x="76623" y="355689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3" y="355689"/>
                </a:lnTo>
                <a:close/>
              </a:path>
              <a:path w="643254" h="408304">
                <a:moveTo>
                  <a:pt x="620776" y="0"/>
                </a:moveTo>
                <a:lnTo>
                  <a:pt x="613028" y="46355"/>
                </a:lnTo>
                <a:lnTo>
                  <a:pt x="591058" y="91694"/>
                </a:lnTo>
                <a:lnTo>
                  <a:pt x="555625" y="135889"/>
                </a:lnTo>
                <a:lnTo>
                  <a:pt x="525272" y="164592"/>
                </a:lnTo>
                <a:lnTo>
                  <a:pt x="489965" y="191897"/>
                </a:lnTo>
                <a:lnTo>
                  <a:pt x="450341" y="217678"/>
                </a:lnTo>
                <a:lnTo>
                  <a:pt x="406526" y="241808"/>
                </a:lnTo>
                <a:lnTo>
                  <a:pt x="359410" y="263779"/>
                </a:lnTo>
                <a:lnTo>
                  <a:pt x="309117" y="283337"/>
                </a:lnTo>
                <a:lnTo>
                  <a:pt x="256412" y="300228"/>
                </a:lnTo>
                <a:lnTo>
                  <a:pt x="201422" y="314325"/>
                </a:lnTo>
                <a:lnTo>
                  <a:pt x="144906" y="325247"/>
                </a:lnTo>
                <a:lnTo>
                  <a:pt x="87375" y="332739"/>
                </a:lnTo>
                <a:lnTo>
                  <a:pt x="75622" y="333466"/>
                </a:lnTo>
                <a:lnTo>
                  <a:pt x="76623" y="355689"/>
                </a:lnTo>
                <a:lnTo>
                  <a:pt x="119506" y="351409"/>
                </a:lnTo>
                <a:lnTo>
                  <a:pt x="177926" y="341884"/>
                </a:lnTo>
                <a:lnTo>
                  <a:pt x="234950" y="329057"/>
                </a:lnTo>
                <a:lnTo>
                  <a:pt x="290067" y="313182"/>
                </a:lnTo>
                <a:lnTo>
                  <a:pt x="342900" y="294386"/>
                </a:lnTo>
                <a:lnTo>
                  <a:pt x="393064" y="273050"/>
                </a:lnTo>
                <a:lnTo>
                  <a:pt x="439927" y="249174"/>
                </a:lnTo>
                <a:lnTo>
                  <a:pt x="483108" y="223393"/>
                </a:lnTo>
                <a:lnTo>
                  <a:pt x="522224" y="195580"/>
                </a:lnTo>
                <a:lnTo>
                  <a:pt x="556767" y="166116"/>
                </a:lnTo>
                <a:lnTo>
                  <a:pt x="586232" y="135128"/>
                </a:lnTo>
                <a:lnTo>
                  <a:pt x="610108" y="102870"/>
                </a:lnTo>
                <a:lnTo>
                  <a:pt x="634491" y="52324"/>
                </a:lnTo>
                <a:lnTo>
                  <a:pt x="642874" y="1270"/>
                </a:lnTo>
                <a:lnTo>
                  <a:pt x="620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24350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2" y="93882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24350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387722" y="3041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399788" y="2849626"/>
            <a:ext cx="127000" cy="196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11751" y="2848991"/>
            <a:ext cx="644525" cy="408305"/>
          </a:xfrm>
          <a:custGeom>
            <a:avLst/>
            <a:gdLst/>
            <a:ahLst/>
            <a:cxnLst/>
            <a:rect l="l" t="t" r="r" b="b"/>
            <a:pathLst>
              <a:path w="644525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5" y="333531"/>
                </a:lnTo>
                <a:lnTo>
                  <a:pt x="73278" y="281432"/>
                </a:lnTo>
                <a:close/>
              </a:path>
              <a:path w="644525" h="408304">
                <a:moveTo>
                  <a:pt x="75625" y="333531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693"/>
                </a:lnTo>
                <a:lnTo>
                  <a:pt x="75625" y="333531"/>
                </a:lnTo>
                <a:close/>
              </a:path>
              <a:path w="644525" h="408304">
                <a:moveTo>
                  <a:pt x="76624" y="355693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693"/>
                </a:lnTo>
                <a:close/>
              </a:path>
              <a:path w="644525" h="408304">
                <a:moveTo>
                  <a:pt x="622300" y="0"/>
                </a:moveTo>
                <a:lnTo>
                  <a:pt x="614552" y="46355"/>
                </a:lnTo>
                <a:lnTo>
                  <a:pt x="592454" y="91694"/>
                </a:lnTo>
                <a:lnTo>
                  <a:pt x="557022" y="135889"/>
                </a:lnTo>
                <a:lnTo>
                  <a:pt x="526541" y="164592"/>
                </a:lnTo>
                <a:lnTo>
                  <a:pt x="491236" y="191897"/>
                </a:lnTo>
                <a:lnTo>
                  <a:pt x="451358" y="217678"/>
                </a:lnTo>
                <a:lnTo>
                  <a:pt x="407543" y="241808"/>
                </a:lnTo>
                <a:lnTo>
                  <a:pt x="360172" y="263779"/>
                </a:lnTo>
                <a:lnTo>
                  <a:pt x="309879" y="283337"/>
                </a:lnTo>
                <a:lnTo>
                  <a:pt x="256921" y="300228"/>
                </a:lnTo>
                <a:lnTo>
                  <a:pt x="201929" y="314325"/>
                </a:lnTo>
                <a:lnTo>
                  <a:pt x="145287" y="325247"/>
                </a:lnTo>
                <a:lnTo>
                  <a:pt x="87502" y="332739"/>
                </a:lnTo>
                <a:lnTo>
                  <a:pt x="75625" y="333531"/>
                </a:lnTo>
                <a:lnTo>
                  <a:pt x="76624" y="355693"/>
                </a:lnTo>
                <a:lnTo>
                  <a:pt x="119634" y="351409"/>
                </a:lnTo>
                <a:lnTo>
                  <a:pt x="178308" y="341884"/>
                </a:lnTo>
                <a:lnTo>
                  <a:pt x="235458" y="329057"/>
                </a:lnTo>
                <a:lnTo>
                  <a:pt x="290829" y="313182"/>
                </a:lnTo>
                <a:lnTo>
                  <a:pt x="343662" y="294386"/>
                </a:lnTo>
                <a:lnTo>
                  <a:pt x="393953" y="273050"/>
                </a:lnTo>
                <a:lnTo>
                  <a:pt x="440944" y="249174"/>
                </a:lnTo>
                <a:lnTo>
                  <a:pt x="484250" y="223393"/>
                </a:lnTo>
                <a:lnTo>
                  <a:pt x="523494" y="195580"/>
                </a:lnTo>
                <a:lnTo>
                  <a:pt x="558038" y="166116"/>
                </a:lnTo>
                <a:lnTo>
                  <a:pt x="587628" y="135128"/>
                </a:lnTo>
                <a:lnTo>
                  <a:pt x="611632" y="102870"/>
                </a:lnTo>
                <a:lnTo>
                  <a:pt x="636015" y="52324"/>
                </a:lnTo>
                <a:lnTo>
                  <a:pt x="644525" y="1270"/>
                </a:lnTo>
                <a:lnTo>
                  <a:pt x="62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81751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81751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945251" y="3041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957442" y="2849498"/>
            <a:ext cx="127000" cy="196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69025" y="2848991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6" y="333540"/>
                </a:lnTo>
                <a:lnTo>
                  <a:pt x="73278" y="281432"/>
                </a:lnTo>
                <a:close/>
              </a:path>
              <a:path w="646429" h="408304">
                <a:moveTo>
                  <a:pt x="75626" y="333540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700"/>
                </a:lnTo>
                <a:lnTo>
                  <a:pt x="75626" y="333540"/>
                </a:lnTo>
                <a:close/>
              </a:path>
              <a:path w="646429" h="408304">
                <a:moveTo>
                  <a:pt x="76624" y="355700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700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4105" y="91567"/>
                </a:lnTo>
                <a:lnTo>
                  <a:pt x="558546" y="135889"/>
                </a:lnTo>
                <a:lnTo>
                  <a:pt x="528066" y="164592"/>
                </a:lnTo>
                <a:lnTo>
                  <a:pt x="492505" y="191897"/>
                </a:lnTo>
                <a:lnTo>
                  <a:pt x="452627" y="217678"/>
                </a:lnTo>
                <a:lnTo>
                  <a:pt x="408558" y="241808"/>
                </a:lnTo>
                <a:lnTo>
                  <a:pt x="361188" y="263779"/>
                </a:lnTo>
                <a:lnTo>
                  <a:pt x="310641" y="283210"/>
                </a:lnTo>
                <a:lnTo>
                  <a:pt x="257555" y="300228"/>
                </a:lnTo>
                <a:lnTo>
                  <a:pt x="202437" y="314325"/>
                </a:lnTo>
                <a:lnTo>
                  <a:pt x="145669" y="325247"/>
                </a:lnTo>
                <a:lnTo>
                  <a:pt x="87757" y="332739"/>
                </a:lnTo>
                <a:lnTo>
                  <a:pt x="75626" y="333540"/>
                </a:lnTo>
                <a:lnTo>
                  <a:pt x="76624" y="355700"/>
                </a:lnTo>
                <a:lnTo>
                  <a:pt x="120014" y="351409"/>
                </a:lnTo>
                <a:lnTo>
                  <a:pt x="178815" y="341884"/>
                </a:lnTo>
                <a:lnTo>
                  <a:pt x="236092" y="329057"/>
                </a:lnTo>
                <a:lnTo>
                  <a:pt x="291464" y="313182"/>
                </a:lnTo>
                <a:lnTo>
                  <a:pt x="344550" y="294386"/>
                </a:lnTo>
                <a:lnTo>
                  <a:pt x="394970" y="273050"/>
                </a:lnTo>
                <a:lnTo>
                  <a:pt x="442086" y="249300"/>
                </a:lnTo>
                <a:lnTo>
                  <a:pt x="485521" y="223393"/>
                </a:lnTo>
                <a:lnTo>
                  <a:pt x="524764" y="195707"/>
                </a:lnTo>
                <a:lnTo>
                  <a:pt x="559561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176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40676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40676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504303" y="3041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516494" y="2849498"/>
            <a:ext cx="126873" cy="196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27950" y="2848991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405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711" y="356488"/>
                </a:lnTo>
                <a:lnTo>
                  <a:pt x="64261" y="356488"/>
                </a:lnTo>
                <a:lnTo>
                  <a:pt x="62738" y="334391"/>
                </a:lnTo>
                <a:lnTo>
                  <a:pt x="75700" y="333535"/>
                </a:lnTo>
                <a:lnTo>
                  <a:pt x="73405" y="281432"/>
                </a:lnTo>
                <a:close/>
              </a:path>
              <a:path w="646429" h="408304">
                <a:moveTo>
                  <a:pt x="75700" y="333535"/>
                </a:moveTo>
                <a:lnTo>
                  <a:pt x="62738" y="334391"/>
                </a:lnTo>
                <a:lnTo>
                  <a:pt x="64261" y="356488"/>
                </a:lnTo>
                <a:lnTo>
                  <a:pt x="76677" y="355701"/>
                </a:lnTo>
                <a:lnTo>
                  <a:pt x="75700" y="333535"/>
                </a:lnTo>
                <a:close/>
              </a:path>
              <a:path w="646429" h="408304">
                <a:moveTo>
                  <a:pt x="76677" y="355701"/>
                </a:moveTo>
                <a:lnTo>
                  <a:pt x="64261" y="356488"/>
                </a:lnTo>
                <a:lnTo>
                  <a:pt x="76711" y="356488"/>
                </a:lnTo>
                <a:lnTo>
                  <a:pt x="76677" y="355701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3978" y="91567"/>
                </a:lnTo>
                <a:lnTo>
                  <a:pt x="558419" y="135889"/>
                </a:lnTo>
                <a:lnTo>
                  <a:pt x="527939" y="164592"/>
                </a:lnTo>
                <a:lnTo>
                  <a:pt x="492505" y="191897"/>
                </a:lnTo>
                <a:lnTo>
                  <a:pt x="452500" y="217678"/>
                </a:lnTo>
                <a:lnTo>
                  <a:pt x="408685" y="241808"/>
                </a:lnTo>
                <a:lnTo>
                  <a:pt x="361188" y="263779"/>
                </a:lnTo>
                <a:lnTo>
                  <a:pt x="310769" y="283210"/>
                </a:lnTo>
                <a:lnTo>
                  <a:pt x="257682" y="300228"/>
                </a:lnTo>
                <a:lnTo>
                  <a:pt x="202438" y="314325"/>
                </a:lnTo>
                <a:lnTo>
                  <a:pt x="145669" y="325247"/>
                </a:lnTo>
                <a:lnTo>
                  <a:pt x="87756" y="332739"/>
                </a:lnTo>
                <a:lnTo>
                  <a:pt x="75700" y="333535"/>
                </a:lnTo>
                <a:lnTo>
                  <a:pt x="76677" y="355701"/>
                </a:lnTo>
                <a:lnTo>
                  <a:pt x="120015" y="351409"/>
                </a:lnTo>
                <a:lnTo>
                  <a:pt x="178816" y="341884"/>
                </a:lnTo>
                <a:lnTo>
                  <a:pt x="236093" y="329057"/>
                </a:lnTo>
                <a:lnTo>
                  <a:pt x="291592" y="313182"/>
                </a:lnTo>
                <a:lnTo>
                  <a:pt x="344677" y="294386"/>
                </a:lnTo>
                <a:lnTo>
                  <a:pt x="394970" y="273050"/>
                </a:lnTo>
                <a:lnTo>
                  <a:pt x="442086" y="249174"/>
                </a:lnTo>
                <a:lnTo>
                  <a:pt x="485521" y="223393"/>
                </a:lnTo>
                <a:lnTo>
                  <a:pt x="524891" y="195580"/>
                </a:lnTo>
                <a:lnTo>
                  <a:pt x="559434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049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2697162" y="3508438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2767076" y="4075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67076" y="4075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835910" y="407403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42005" y="3865626"/>
            <a:ext cx="127000" cy="196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54223" y="3864990"/>
            <a:ext cx="1423035" cy="410845"/>
          </a:xfrm>
          <a:custGeom>
            <a:avLst/>
            <a:gdLst/>
            <a:ahLst/>
            <a:cxnLst/>
            <a:rect l="l" t="t" r="r" b="b"/>
            <a:pathLst>
              <a:path w="1423035" h="410845">
                <a:moveTo>
                  <a:pt x="75564" y="283717"/>
                </a:moveTo>
                <a:lnTo>
                  <a:pt x="0" y="347852"/>
                </a:lnTo>
                <a:lnTo>
                  <a:pt x="76707" y="410717"/>
                </a:lnTo>
                <a:lnTo>
                  <a:pt x="76237" y="358393"/>
                </a:lnTo>
                <a:lnTo>
                  <a:pt x="63753" y="358393"/>
                </a:lnTo>
                <a:lnTo>
                  <a:pt x="63245" y="336168"/>
                </a:lnTo>
                <a:lnTo>
                  <a:pt x="76034" y="335908"/>
                </a:lnTo>
                <a:lnTo>
                  <a:pt x="75564" y="283717"/>
                </a:lnTo>
                <a:close/>
              </a:path>
              <a:path w="1423035" h="410845">
                <a:moveTo>
                  <a:pt x="76034" y="335908"/>
                </a:moveTo>
                <a:lnTo>
                  <a:pt x="63245" y="336168"/>
                </a:lnTo>
                <a:lnTo>
                  <a:pt x="63753" y="358393"/>
                </a:lnTo>
                <a:lnTo>
                  <a:pt x="76234" y="358140"/>
                </a:lnTo>
                <a:lnTo>
                  <a:pt x="76034" y="335908"/>
                </a:lnTo>
                <a:close/>
              </a:path>
              <a:path w="1423035" h="410845">
                <a:moveTo>
                  <a:pt x="76234" y="358140"/>
                </a:moveTo>
                <a:lnTo>
                  <a:pt x="63753" y="358393"/>
                </a:lnTo>
                <a:lnTo>
                  <a:pt x="76237" y="358393"/>
                </a:lnTo>
                <a:lnTo>
                  <a:pt x="76234" y="358140"/>
                </a:lnTo>
                <a:close/>
              </a:path>
              <a:path w="1423035" h="410845">
                <a:moveTo>
                  <a:pt x="1400428" y="0"/>
                </a:moveTo>
                <a:lnTo>
                  <a:pt x="1384300" y="43179"/>
                </a:lnTo>
                <a:lnTo>
                  <a:pt x="1355216" y="73024"/>
                </a:lnTo>
                <a:lnTo>
                  <a:pt x="1323848" y="95884"/>
                </a:lnTo>
                <a:lnTo>
                  <a:pt x="1284859" y="118490"/>
                </a:lnTo>
                <a:lnTo>
                  <a:pt x="1238757" y="140842"/>
                </a:lnTo>
                <a:lnTo>
                  <a:pt x="1185926" y="162432"/>
                </a:lnTo>
                <a:lnTo>
                  <a:pt x="1147190" y="176529"/>
                </a:lnTo>
                <a:lnTo>
                  <a:pt x="1105915" y="190245"/>
                </a:lnTo>
                <a:lnTo>
                  <a:pt x="1062101" y="203580"/>
                </a:lnTo>
                <a:lnTo>
                  <a:pt x="1016000" y="216407"/>
                </a:lnTo>
                <a:lnTo>
                  <a:pt x="967613" y="228853"/>
                </a:lnTo>
                <a:lnTo>
                  <a:pt x="917193" y="240664"/>
                </a:lnTo>
                <a:lnTo>
                  <a:pt x="864869" y="252094"/>
                </a:lnTo>
                <a:lnTo>
                  <a:pt x="810640" y="262889"/>
                </a:lnTo>
                <a:lnTo>
                  <a:pt x="754761" y="273049"/>
                </a:lnTo>
                <a:lnTo>
                  <a:pt x="697229" y="282701"/>
                </a:lnTo>
                <a:lnTo>
                  <a:pt x="638428" y="291591"/>
                </a:lnTo>
                <a:lnTo>
                  <a:pt x="578230" y="299719"/>
                </a:lnTo>
                <a:lnTo>
                  <a:pt x="517016" y="307212"/>
                </a:lnTo>
                <a:lnTo>
                  <a:pt x="454532" y="313943"/>
                </a:lnTo>
                <a:lnTo>
                  <a:pt x="391287" y="319785"/>
                </a:lnTo>
                <a:lnTo>
                  <a:pt x="327278" y="324992"/>
                </a:lnTo>
                <a:lnTo>
                  <a:pt x="262509" y="329056"/>
                </a:lnTo>
                <a:lnTo>
                  <a:pt x="197357" y="332485"/>
                </a:lnTo>
                <a:lnTo>
                  <a:pt x="131825" y="334771"/>
                </a:lnTo>
                <a:lnTo>
                  <a:pt x="76034" y="335908"/>
                </a:lnTo>
                <a:lnTo>
                  <a:pt x="76234" y="358140"/>
                </a:lnTo>
                <a:lnTo>
                  <a:pt x="132587" y="356996"/>
                </a:lnTo>
                <a:lnTo>
                  <a:pt x="198500" y="354583"/>
                </a:lnTo>
                <a:lnTo>
                  <a:pt x="263905" y="351281"/>
                </a:lnTo>
                <a:lnTo>
                  <a:pt x="328929" y="347090"/>
                </a:lnTo>
                <a:lnTo>
                  <a:pt x="393318" y="341883"/>
                </a:lnTo>
                <a:lnTo>
                  <a:pt x="456946" y="336041"/>
                </a:lnTo>
                <a:lnTo>
                  <a:pt x="519684" y="329310"/>
                </a:lnTo>
                <a:lnTo>
                  <a:pt x="581278" y="321817"/>
                </a:lnTo>
                <a:lnTo>
                  <a:pt x="641730" y="313562"/>
                </a:lnTo>
                <a:lnTo>
                  <a:pt x="700913" y="304545"/>
                </a:lnTo>
                <a:lnTo>
                  <a:pt x="758698" y="294893"/>
                </a:lnTo>
                <a:lnTo>
                  <a:pt x="814959" y="284733"/>
                </a:lnTo>
                <a:lnTo>
                  <a:pt x="869568" y="273811"/>
                </a:lnTo>
                <a:lnTo>
                  <a:pt x="922401" y="262381"/>
                </a:lnTo>
                <a:lnTo>
                  <a:pt x="973201" y="250316"/>
                </a:lnTo>
                <a:lnTo>
                  <a:pt x="1021841" y="237870"/>
                </a:lnTo>
                <a:lnTo>
                  <a:pt x="1090929" y="218185"/>
                </a:lnTo>
                <a:lnTo>
                  <a:pt x="1134110" y="204469"/>
                </a:lnTo>
                <a:lnTo>
                  <a:pt x="1174623" y="190372"/>
                </a:lnTo>
                <a:lnTo>
                  <a:pt x="1212723" y="175894"/>
                </a:lnTo>
                <a:lnTo>
                  <a:pt x="1248028" y="161035"/>
                </a:lnTo>
                <a:lnTo>
                  <a:pt x="1295527" y="138048"/>
                </a:lnTo>
                <a:lnTo>
                  <a:pt x="1336293" y="114299"/>
                </a:lnTo>
                <a:lnTo>
                  <a:pt x="1369822" y="89788"/>
                </a:lnTo>
                <a:lnTo>
                  <a:pt x="1402714" y="55625"/>
                </a:lnTo>
                <a:lnTo>
                  <a:pt x="1420367" y="18922"/>
                </a:lnTo>
                <a:lnTo>
                  <a:pt x="1422527" y="1269"/>
                </a:lnTo>
                <a:lnTo>
                  <a:pt x="1400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81751" y="4075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81751" y="4075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945251" y="405726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957442" y="3865626"/>
            <a:ext cx="127000" cy="196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68897" y="3864990"/>
            <a:ext cx="1426210" cy="410845"/>
          </a:xfrm>
          <a:custGeom>
            <a:avLst/>
            <a:gdLst/>
            <a:ahLst/>
            <a:cxnLst/>
            <a:rect l="l" t="t" r="r" b="b"/>
            <a:pathLst>
              <a:path w="1426209" h="410845">
                <a:moveTo>
                  <a:pt x="75691" y="283717"/>
                </a:moveTo>
                <a:lnTo>
                  <a:pt x="0" y="347852"/>
                </a:lnTo>
                <a:lnTo>
                  <a:pt x="76835" y="410717"/>
                </a:lnTo>
                <a:lnTo>
                  <a:pt x="76364" y="358393"/>
                </a:lnTo>
                <a:lnTo>
                  <a:pt x="63753" y="358393"/>
                </a:lnTo>
                <a:lnTo>
                  <a:pt x="63373" y="336168"/>
                </a:lnTo>
                <a:lnTo>
                  <a:pt x="76161" y="335909"/>
                </a:lnTo>
                <a:lnTo>
                  <a:pt x="75691" y="283717"/>
                </a:lnTo>
                <a:close/>
              </a:path>
              <a:path w="1426209" h="410845">
                <a:moveTo>
                  <a:pt x="76161" y="335909"/>
                </a:moveTo>
                <a:lnTo>
                  <a:pt x="63373" y="336168"/>
                </a:lnTo>
                <a:lnTo>
                  <a:pt x="63753" y="358393"/>
                </a:lnTo>
                <a:lnTo>
                  <a:pt x="76361" y="358139"/>
                </a:lnTo>
                <a:lnTo>
                  <a:pt x="76161" y="335909"/>
                </a:lnTo>
                <a:close/>
              </a:path>
              <a:path w="1426209" h="410845">
                <a:moveTo>
                  <a:pt x="76361" y="358139"/>
                </a:moveTo>
                <a:lnTo>
                  <a:pt x="63753" y="358393"/>
                </a:lnTo>
                <a:lnTo>
                  <a:pt x="76364" y="358393"/>
                </a:lnTo>
                <a:lnTo>
                  <a:pt x="76361" y="358139"/>
                </a:lnTo>
                <a:close/>
              </a:path>
              <a:path w="1426209" h="410845">
                <a:moveTo>
                  <a:pt x="1403477" y="0"/>
                </a:moveTo>
                <a:lnTo>
                  <a:pt x="1387348" y="43179"/>
                </a:lnTo>
                <a:lnTo>
                  <a:pt x="1358265" y="73024"/>
                </a:lnTo>
                <a:lnTo>
                  <a:pt x="1326769" y="95884"/>
                </a:lnTo>
                <a:lnTo>
                  <a:pt x="1287779" y="118490"/>
                </a:lnTo>
                <a:lnTo>
                  <a:pt x="1241425" y="140842"/>
                </a:lnTo>
                <a:lnTo>
                  <a:pt x="1188593" y="162432"/>
                </a:lnTo>
                <a:lnTo>
                  <a:pt x="1149857" y="176529"/>
                </a:lnTo>
                <a:lnTo>
                  <a:pt x="1108455" y="190245"/>
                </a:lnTo>
                <a:lnTo>
                  <a:pt x="1064513" y="203580"/>
                </a:lnTo>
                <a:lnTo>
                  <a:pt x="1018285" y="216407"/>
                </a:lnTo>
                <a:lnTo>
                  <a:pt x="969772" y="228853"/>
                </a:lnTo>
                <a:lnTo>
                  <a:pt x="919226" y="240664"/>
                </a:lnTo>
                <a:lnTo>
                  <a:pt x="866775" y="252094"/>
                </a:lnTo>
                <a:lnTo>
                  <a:pt x="812419" y="262889"/>
                </a:lnTo>
                <a:lnTo>
                  <a:pt x="756411" y="273049"/>
                </a:lnTo>
                <a:lnTo>
                  <a:pt x="698880" y="282701"/>
                </a:lnTo>
                <a:lnTo>
                  <a:pt x="639952" y="291591"/>
                </a:lnTo>
                <a:lnTo>
                  <a:pt x="579627" y="299719"/>
                </a:lnTo>
                <a:lnTo>
                  <a:pt x="518159" y="307212"/>
                </a:lnTo>
                <a:lnTo>
                  <a:pt x="455549" y="313943"/>
                </a:lnTo>
                <a:lnTo>
                  <a:pt x="392175" y="319785"/>
                </a:lnTo>
                <a:lnTo>
                  <a:pt x="328040" y="324992"/>
                </a:lnTo>
                <a:lnTo>
                  <a:pt x="263143" y="329056"/>
                </a:lnTo>
                <a:lnTo>
                  <a:pt x="197865" y="332485"/>
                </a:lnTo>
                <a:lnTo>
                  <a:pt x="132206" y="334771"/>
                </a:lnTo>
                <a:lnTo>
                  <a:pt x="76161" y="335909"/>
                </a:lnTo>
                <a:lnTo>
                  <a:pt x="76361" y="358139"/>
                </a:lnTo>
                <a:lnTo>
                  <a:pt x="132968" y="356996"/>
                </a:lnTo>
                <a:lnTo>
                  <a:pt x="198881" y="354583"/>
                </a:lnTo>
                <a:lnTo>
                  <a:pt x="264667" y="351281"/>
                </a:lnTo>
                <a:lnTo>
                  <a:pt x="329818" y="347090"/>
                </a:lnTo>
                <a:lnTo>
                  <a:pt x="394334" y="341883"/>
                </a:lnTo>
                <a:lnTo>
                  <a:pt x="457961" y="336041"/>
                </a:lnTo>
                <a:lnTo>
                  <a:pt x="520826" y="329310"/>
                </a:lnTo>
                <a:lnTo>
                  <a:pt x="582549" y="321817"/>
                </a:lnTo>
                <a:lnTo>
                  <a:pt x="643254" y="313562"/>
                </a:lnTo>
                <a:lnTo>
                  <a:pt x="702563" y="304545"/>
                </a:lnTo>
                <a:lnTo>
                  <a:pt x="760476" y="294893"/>
                </a:lnTo>
                <a:lnTo>
                  <a:pt x="816863" y="284733"/>
                </a:lnTo>
                <a:lnTo>
                  <a:pt x="871474" y="273811"/>
                </a:lnTo>
                <a:lnTo>
                  <a:pt x="924305" y="262381"/>
                </a:lnTo>
                <a:lnTo>
                  <a:pt x="975359" y="250443"/>
                </a:lnTo>
                <a:lnTo>
                  <a:pt x="1024127" y="237870"/>
                </a:lnTo>
                <a:lnTo>
                  <a:pt x="1093343" y="218185"/>
                </a:lnTo>
                <a:lnTo>
                  <a:pt x="1136650" y="204469"/>
                </a:lnTo>
                <a:lnTo>
                  <a:pt x="1177290" y="190372"/>
                </a:lnTo>
                <a:lnTo>
                  <a:pt x="1215390" y="175894"/>
                </a:lnTo>
                <a:lnTo>
                  <a:pt x="1250823" y="161035"/>
                </a:lnTo>
                <a:lnTo>
                  <a:pt x="1298321" y="138048"/>
                </a:lnTo>
                <a:lnTo>
                  <a:pt x="1339215" y="114426"/>
                </a:lnTo>
                <a:lnTo>
                  <a:pt x="1372743" y="89788"/>
                </a:lnTo>
                <a:lnTo>
                  <a:pt x="1405762" y="55625"/>
                </a:lnTo>
                <a:lnTo>
                  <a:pt x="1423416" y="19049"/>
                </a:lnTo>
                <a:lnTo>
                  <a:pt x="1425702" y="1269"/>
                </a:lnTo>
                <a:lnTo>
                  <a:pt x="1403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2697162" y="4524311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767076" y="509104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7012"/>
                </a:lnTo>
                <a:lnTo>
                  <a:pt x="56208" y="26533"/>
                </a:lnTo>
                <a:lnTo>
                  <a:pt x="26489" y="56290"/>
                </a:lnTo>
                <a:lnTo>
                  <a:pt x="6999" y="94008"/>
                </a:lnTo>
                <a:lnTo>
                  <a:pt x="0" y="137413"/>
                </a:lnTo>
                <a:lnTo>
                  <a:pt x="6999" y="180806"/>
                </a:lnTo>
                <a:lnTo>
                  <a:pt x="26489" y="218492"/>
                </a:lnTo>
                <a:lnTo>
                  <a:pt x="56208" y="248211"/>
                </a:lnTo>
                <a:lnTo>
                  <a:pt x="93894" y="267701"/>
                </a:lnTo>
                <a:lnTo>
                  <a:pt x="137287" y="274700"/>
                </a:lnTo>
                <a:lnTo>
                  <a:pt x="180679" y="267701"/>
                </a:lnTo>
                <a:lnTo>
                  <a:pt x="218365" y="248211"/>
                </a:lnTo>
                <a:lnTo>
                  <a:pt x="248084" y="218492"/>
                </a:lnTo>
                <a:lnTo>
                  <a:pt x="267574" y="180806"/>
                </a:lnTo>
                <a:lnTo>
                  <a:pt x="274574" y="137413"/>
                </a:lnTo>
                <a:lnTo>
                  <a:pt x="267574" y="94008"/>
                </a:lnTo>
                <a:lnTo>
                  <a:pt x="248084" y="56290"/>
                </a:lnTo>
                <a:lnTo>
                  <a:pt x="218365" y="26533"/>
                </a:lnTo>
                <a:lnTo>
                  <a:pt x="180679" y="7012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7076" y="509104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413"/>
                </a:moveTo>
                <a:lnTo>
                  <a:pt x="6999" y="94008"/>
                </a:lnTo>
                <a:lnTo>
                  <a:pt x="26489" y="56290"/>
                </a:lnTo>
                <a:lnTo>
                  <a:pt x="56208" y="26533"/>
                </a:lnTo>
                <a:lnTo>
                  <a:pt x="93894" y="7012"/>
                </a:lnTo>
                <a:lnTo>
                  <a:pt x="137287" y="0"/>
                </a:lnTo>
                <a:lnTo>
                  <a:pt x="180679" y="7012"/>
                </a:lnTo>
                <a:lnTo>
                  <a:pt x="218365" y="26533"/>
                </a:lnTo>
                <a:lnTo>
                  <a:pt x="248084" y="56290"/>
                </a:lnTo>
                <a:lnTo>
                  <a:pt x="267574" y="94008"/>
                </a:lnTo>
                <a:lnTo>
                  <a:pt x="274574" y="137413"/>
                </a:lnTo>
                <a:lnTo>
                  <a:pt x="267574" y="180806"/>
                </a:lnTo>
                <a:lnTo>
                  <a:pt x="248084" y="218492"/>
                </a:lnTo>
                <a:lnTo>
                  <a:pt x="218365" y="248211"/>
                </a:lnTo>
                <a:lnTo>
                  <a:pt x="180679" y="267701"/>
                </a:lnTo>
                <a:lnTo>
                  <a:pt x="137287" y="274700"/>
                </a:lnTo>
                <a:lnTo>
                  <a:pt x="93894" y="267701"/>
                </a:lnTo>
                <a:lnTo>
                  <a:pt x="56208" y="248211"/>
                </a:lnTo>
                <a:lnTo>
                  <a:pt x="26489" y="218492"/>
                </a:lnTo>
                <a:lnTo>
                  <a:pt x="6999" y="180806"/>
                </a:lnTo>
                <a:lnTo>
                  <a:pt x="0" y="137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835910" y="509028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842005" y="4881498"/>
            <a:ext cx="127000" cy="19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54350" y="4880102"/>
            <a:ext cx="2981325" cy="412115"/>
          </a:xfrm>
          <a:custGeom>
            <a:avLst/>
            <a:gdLst/>
            <a:ahLst/>
            <a:cxnLst/>
            <a:rect l="l" t="t" r="r" b="b"/>
            <a:pathLst>
              <a:path w="2981325" h="412114">
                <a:moveTo>
                  <a:pt x="75818" y="285115"/>
                </a:moveTo>
                <a:lnTo>
                  <a:pt x="0" y="349123"/>
                </a:lnTo>
                <a:lnTo>
                  <a:pt x="76707" y="412115"/>
                </a:lnTo>
                <a:lnTo>
                  <a:pt x="76341" y="359791"/>
                </a:lnTo>
                <a:lnTo>
                  <a:pt x="63626" y="359791"/>
                </a:lnTo>
                <a:lnTo>
                  <a:pt x="63500" y="337566"/>
                </a:lnTo>
                <a:lnTo>
                  <a:pt x="76185" y="337475"/>
                </a:lnTo>
                <a:lnTo>
                  <a:pt x="75818" y="285115"/>
                </a:lnTo>
                <a:close/>
              </a:path>
              <a:path w="2981325" h="412114">
                <a:moveTo>
                  <a:pt x="76185" y="337475"/>
                </a:moveTo>
                <a:lnTo>
                  <a:pt x="63500" y="337566"/>
                </a:lnTo>
                <a:lnTo>
                  <a:pt x="63626" y="359791"/>
                </a:lnTo>
                <a:lnTo>
                  <a:pt x="76341" y="359700"/>
                </a:lnTo>
                <a:lnTo>
                  <a:pt x="76185" y="337475"/>
                </a:lnTo>
                <a:close/>
              </a:path>
              <a:path w="2981325" h="412114">
                <a:moveTo>
                  <a:pt x="76341" y="359700"/>
                </a:moveTo>
                <a:lnTo>
                  <a:pt x="63626" y="359791"/>
                </a:lnTo>
                <a:lnTo>
                  <a:pt x="76341" y="359791"/>
                </a:lnTo>
                <a:close/>
              </a:path>
              <a:path w="2981325" h="412114">
                <a:moveTo>
                  <a:pt x="2951757" y="19078"/>
                </a:moveTo>
                <a:lnTo>
                  <a:pt x="2913126" y="48641"/>
                </a:lnTo>
                <a:lnTo>
                  <a:pt x="2862834" y="72136"/>
                </a:lnTo>
                <a:lnTo>
                  <a:pt x="2819654" y="87630"/>
                </a:lnTo>
                <a:lnTo>
                  <a:pt x="2769362" y="103124"/>
                </a:lnTo>
                <a:lnTo>
                  <a:pt x="2712212" y="118364"/>
                </a:lnTo>
                <a:lnTo>
                  <a:pt x="2614041" y="140970"/>
                </a:lnTo>
                <a:lnTo>
                  <a:pt x="2502027" y="162814"/>
                </a:lnTo>
                <a:lnTo>
                  <a:pt x="2420112" y="176911"/>
                </a:lnTo>
                <a:lnTo>
                  <a:pt x="2332736" y="190754"/>
                </a:lnTo>
                <a:lnTo>
                  <a:pt x="2240279" y="203962"/>
                </a:lnTo>
                <a:lnTo>
                  <a:pt x="2142744" y="216916"/>
                </a:lnTo>
                <a:lnTo>
                  <a:pt x="1934210" y="241427"/>
                </a:lnTo>
                <a:lnTo>
                  <a:pt x="1709420" y="263652"/>
                </a:lnTo>
                <a:lnTo>
                  <a:pt x="1470405" y="283464"/>
                </a:lnTo>
                <a:lnTo>
                  <a:pt x="1219327" y="300736"/>
                </a:lnTo>
                <a:lnTo>
                  <a:pt x="825119" y="320929"/>
                </a:lnTo>
                <a:lnTo>
                  <a:pt x="553720" y="330200"/>
                </a:lnTo>
                <a:lnTo>
                  <a:pt x="277875" y="336042"/>
                </a:lnTo>
                <a:lnTo>
                  <a:pt x="76185" y="337475"/>
                </a:lnTo>
                <a:lnTo>
                  <a:pt x="76341" y="359700"/>
                </a:lnTo>
                <a:lnTo>
                  <a:pt x="278384" y="358267"/>
                </a:lnTo>
                <a:lnTo>
                  <a:pt x="554482" y="352425"/>
                </a:lnTo>
                <a:lnTo>
                  <a:pt x="826135" y="343027"/>
                </a:lnTo>
                <a:lnTo>
                  <a:pt x="1220851" y="322834"/>
                </a:lnTo>
                <a:lnTo>
                  <a:pt x="1593341" y="296037"/>
                </a:lnTo>
                <a:lnTo>
                  <a:pt x="1826005" y="274955"/>
                </a:lnTo>
                <a:lnTo>
                  <a:pt x="2043429" y="251460"/>
                </a:lnTo>
                <a:lnTo>
                  <a:pt x="2145665" y="239014"/>
                </a:lnTo>
                <a:lnTo>
                  <a:pt x="2243454" y="226060"/>
                </a:lnTo>
                <a:lnTo>
                  <a:pt x="2336291" y="212598"/>
                </a:lnTo>
                <a:lnTo>
                  <a:pt x="2423922" y="198755"/>
                </a:lnTo>
                <a:lnTo>
                  <a:pt x="2506091" y="184531"/>
                </a:lnTo>
                <a:lnTo>
                  <a:pt x="2582672" y="169925"/>
                </a:lnTo>
                <a:lnTo>
                  <a:pt x="2653284" y="155067"/>
                </a:lnTo>
                <a:lnTo>
                  <a:pt x="2717673" y="139827"/>
                </a:lnTo>
                <a:lnTo>
                  <a:pt x="2775712" y="124460"/>
                </a:lnTo>
                <a:lnTo>
                  <a:pt x="2827020" y="108585"/>
                </a:lnTo>
                <a:lnTo>
                  <a:pt x="2871470" y="92583"/>
                </a:lnTo>
                <a:lnTo>
                  <a:pt x="2908680" y="76200"/>
                </a:lnTo>
                <a:lnTo>
                  <a:pt x="2950972" y="50546"/>
                </a:lnTo>
                <a:lnTo>
                  <a:pt x="2968879" y="33274"/>
                </a:lnTo>
                <a:lnTo>
                  <a:pt x="2969260" y="32893"/>
                </a:lnTo>
                <a:lnTo>
                  <a:pt x="2969514" y="32385"/>
                </a:lnTo>
                <a:lnTo>
                  <a:pt x="2969895" y="32004"/>
                </a:lnTo>
                <a:lnTo>
                  <a:pt x="2975229" y="23875"/>
                </a:lnTo>
                <a:lnTo>
                  <a:pt x="2975991" y="22606"/>
                </a:lnTo>
                <a:lnTo>
                  <a:pt x="2976245" y="21843"/>
                </a:lnTo>
                <a:lnTo>
                  <a:pt x="2977088" y="19685"/>
                </a:lnTo>
                <a:lnTo>
                  <a:pt x="2951353" y="19685"/>
                </a:lnTo>
                <a:lnTo>
                  <a:pt x="2951757" y="19078"/>
                </a:lnTo>
                <a:close/>
              </a:path>
              <a:path w="2981325" h="412114">
                <a:moveTo>
                  <a:pt x="2952369" y="18415"/>
                </a:moveTo>
                <a:lnTo>
                  <a:pt x="2951757" y="19078"/>
                </a:lnTo>
                <a:lnTo>
                  <a:pt x="2951353" y="19685"/>
                </a:lnTo>
                <a:lnTo>
                  <a:pt x="2952369" y="18415"/>
                </a:lnTo>
                <a:close/>
              </a:path>
              <a:path w="2981325" h="412114">
                <a:moveTo>
                  <a:pt x="2977584" y="18415"/>
                </a:moveTo>
                <a:lnTo>
                  <a:pt x="2952369" y="18415"/>
                </a:lnTo>
                <a:lnTo>
                  <a:pt x="2951353" y="19685"/>
                </a:lnTo>
                <a:lnTo>
                  <a:pt x="2977088" y="19685"/>
                </a:lnTo>
                <a:lnTo>
                  <a:pt x="2977584" y="18415"/>
                </a:lnTo>
                <a:close/>
              </a:path>
              <a:path w="2981325" h="412114">
                <a:moveTo>
                  <a:pt x="2980091" y="11684"/>
                </a:moveTo>
                <a:lnTo>
                  <a:pt x="2956687" y="11684"/>
                </a:lnTo>
                <a:lnTo>
                  <a:pt x="2955544" y="13589"/>
                </a:lnTo>
                <a:lnTo>
                  <a:pt x="2951757" y="19078"/>
                </a:lnTo>
                <a:lnTo>
                  <a:pt x="2952369" y="18415"/>
                </a:lnTo>
                <a:lnTo>
                  <a:pt x="2977584" y="18415"/>
                </a:lnTo>
                <a:lnTo>
                  <a:pt x="2979483" y="13589"/>
                </a:lnTo>
                <a:lnTo>
                  <a:pt x="2979801" y="12954"/>
                </a:lnTo>
                <a:lnTo>
                  <a:pt x="2980054" y="11937"/>
                </a:lnTo>
                <a:lnTo>
                  <a:pt x="2980091" y="11684"/>
                </a:lnTo>
                <a:close/>
              </a:path>
              <a:path w="2981325" h="412114">
                <a:moveTo>
                  <a:pt x="2955742" y="13101"/>
                </a:moveTo>
                <a:lnTo>
                  <a:pt x="2955417" y="13589"/>
                </a:lnTo>
                <a:lnTo>
                  <a:pt x="2955742" y="13101"/>
                </a:lnTo>
                <a:close/>
              </a:path>
              <a:path w="2981325" h="412114">
                <a:moveTo>
                  <a:pt x="2956687" y="11684"/>
                </a:moveTo>
                <a:lnTo>
                  <a:pt x="2955742" y="13101"/>
                </a:lnTo>
                <a:lnTo>
                  <a:pt x="2955544" y="13589"/>
                </a:lnTo>
                <a:lnTo>
                  <a:pt x="2956687" y="11684"/>
                </a:lnTo>
                <a:close/>
              </a:path>
              <a:path w="2981325" h="412114">
                <a:moveTo>
                  <a:pt x="2958276" y="6861"/>
                </a:moveTo>
                <a:lnTo>
                  <a:pt x="2955742" y="13101"/>
                </a:lnTo>
                <a:lnTo>
                  <a:pt x="2956687" y="11684"/>
                </a:lnTo>
                <a:lnTo>
                  <a:pt x="2980091" y="11684"/>
                </a:lnTo>
                <a:lnTo>
                  <a:pt x="2980531" y="8255"/>
                </a:lnTo>
                <a:lnTo>
                  <a:pt x="2958084" y="8255"/>
                </a:lnTo>
                <a:lnTo>
                  <a:pt x="2958276" y="6861"/>
                </a:lnTo>
                <a:close/>
              </a:path>
              <a:path w="2981325" h="412114">
                <a:moveTo>
                  <a:pt x="2958846" y="5461"/>
                </a:moveTo>
                <a:lnTo>
                  <a:pt x="2958276" y="6861"/>
                </a:lnTo>
                <a:lnTo>
                  <a:pt x="2958084" y="8255"/>
                </a:lnTo>
                <a:lnTo>
                  <a:pt x="2958846" y="5461"/>
                </a:lnTo>
                <a:close/>
              </a:path>
              <a:path w="2981325" h="412114">
                <a:moveTo>
                  <a:pt x="2980880" y="5461"/>
                </a:moveTo>
                <a:lnTo>
                  <a:pt x="2958846" y="5461"/>
                </a:lnTo>
                <a:lnTo>
                  <a:pt x="2958084" y="8255"/>
                </a:lnTo>
                <a:lnTo>
                  <a:pt x="2980531" y="8255"/>
                </a:lnTo>
                <a:lnTo>
                  <a:pt x="2980880" y="5461"/>
                </a:lnTo>
                <a:close/>
              </a:path>
              <a:path w="2981325" h="412114">
                <a:moveTo>
                  <a:pt x="2959227" y="0"/>
                </a:moveTo>
                <a:lnTo>
                  <a:pt x="2958276" y="6861"/>
                </a:lnTo>
                <a:lnTo>
                  <a:pt x="2958846" y="5461"/>
                </a:lnTo>
                <a:lnTo>
                  <a:pt x="2980880" y="5461"/>
                </a:lnTo>
                <a:lnTo>
                  <a:pt x="2981198" y="2921"/>
                </a:lnTo>
                <a:lnTo>
                  <a:pt x="2959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42895" y="2330450"/>
            <a:ext cx="127000" cy="1762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22040" y="2330450"/>
            <a:ext cx="127000" cy="1762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01439" y="2330450"/>
            <a:ext cx="127000" cy="1762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80965" y="2330450"/>
            <a:ext cx="127000" cy="1762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60109" y="2330450"/>
            <a:ext cx="127000" cy="1762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39508" y="2330450"/>
            <a:ext cx="127000" cy="1762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19034" y="2330450"/>
            <a:ext cx="127000" cy="1762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98433" y="2330450"/>
            <a:ext cx="127000" cy="1762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42895" y="3346450"/>
            <a:ext cx="127000" cy="1762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01439" y="3346450"/>
            <a:ext cx="127000" cy="1762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60109" y="3346450"/>
            <a:ext cx="127000" cy="1762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19034" y="3346450"/>
            <a:ext cx="127000" cy="1762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42895" y="4362450"/>
            <a:ext cx="127000" cy="17614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60109" y="4362322"/>
            <a:ext cx="127000" cy="1762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2697162" y="5527738"/>
          <a:ext cx="6235697" cy="34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36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object 99"/>
          <p:cNvSpPr/>
          <p:nvPr/>
        </p:nvSpPr>
        <p:spPr>
          <a:xfrm>
            <a:off x="2842895" y="5378450"/>
            <a:ext cx="127000" cy="1635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79500" y="1918207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79500" y="2921635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79500" y="3937761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79500" y="4954015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927351" y="1917318"/>
            <a:ext cx="700405" cy="391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</a:t>
            </a:r>
            <a:endParaRPr sz="16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95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3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1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4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10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93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371600" y="6232525"/>
            <a:ext cx="6248400" cy="42545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New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Problem: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Shared Memory Bank</a:t>
            </a:r>
            <a:r>
              <a:rPr sz="2000" b="1" spc="-10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Conflicts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796137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449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 for 4M </a:t>
            </a:r>
            <a:r>
              <a:rPr spc="-5" dirty="0"/>
              <a:t>element</a:t>
            </a:r>
            <a:r>
              <a:rPr spc="-140" dirty="0"/>
              <a:t> </a:t>
            </a:r>
            <a:r>
              <a:rPr dirty="0"/>
              <a:t>reduction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00200"/>
          <a:ext cx="8305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4400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943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46367" y="1017778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863" y="1246378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6629" y="1246378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242" y="101777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489598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6B800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59" y="205740"/>
            <a:ext cx="7648956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98145"/>
            <a:ext cx="719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Parallel Reduction: Sequential</a:t>
            </a:r>
            <a:r>
              <a:rPr sz="2800" spc="60" dirty="0"/>
              <a:t> </a:t>
            </a:r>
            <a:r>
              <a:rPr sz="2800" spc="-5" dirty="0"/>
              <a:t>Addressing</a:t>
            </a:r>
            <a:endParaRPr sz="2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51112" y="1293812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10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0919" y="1300987"/>
            <a:ext cx="2367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Arial"/>
                <a:cs typeface="Arial"/>
              </a:rPr>
              <a:t>Values </a:t>
            </a:r>
            <a:r>
              <a:rPr sz="1600" b="1" spc="-5" dirty="0">
                <a:latin typeface="Arial"/>
                <a:cs typeface="Arial"/>
              </a:rPr>
              <a:t>(shared </a:t>
            </a:r>
            <a:r>
              <a:rPr sz="1600" b="1" spc="-10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8326" y="1650110"/>
            <a:ext cx="6010275" cy="878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7176" y="2685668"/>
            <a:ext cx="669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8326" y="2996183"/>
            <a:ext cx="2892425" cy="745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1026" y="441325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92"/>
                </a:lnTo>
                <a:lnTo>
                  <a:pt x="26489" y="218410"/>
                </a:lnTo>
                <a:lnTo>
                  <a:pt x="56208" y="248167"/>
                </a:lnTo>
                <a:lnTo>
                  <a:pt x="93894" y="267688"/>
                </a:lnTo>
                <a:lnTo>
                  <a:pt x="137287" y="274700"/>
                </a:lnTo>
                <a:lnTo>
                  <a:pt x="180679" y="267688"/>
                </a:lnTo>
                <a:lnTo>
                  <a:pt x="218365" y="248167"/>
                </a:lnTo>
                <a:lnTo>
                  <a:pt x="248084" y="218410"/>
                </a:lnTo>
                <a:lnTo>
                  <a:pt x="267574" y="180692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1026" y="441325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92"/>
                </a:lnTo>
                <a:lnTo>
                  <a:pt x="248084" y="218410"/>
                </a:lnTo>
                <a:lnTo>
                  <a:pt x="218365" y="248167"/>
                </a:lnTo>
                <a:lnTo>
                  <a:pt x="180679" y="267688"/>
                </a:lnTo>
                <a:lnTo>
                  <a:pt x="137287" y="274700"/>
                </a:lnTo>
                <a:lnTo>
                  <a:pt x="93894" y="267688"/>
                </a:lnTo>
                <a:lnTo>
                  <a:pt x="56208" y="248167"/>
                </a:lnTo>
                <a:lnTo>
                  <a:pt x="26489" y="218410"/>
                </a:lnTo>
                <a:lnTo>
                  <a:pt x="6999" y="180692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6082" y="4216400"/>
            <a:ext cx="127000" cy="184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5214" y="4215257"/>
            <a:ext cx="695960" cy="225425"/>
          </a:xfrm>
          <a:custGeom>
            <a:avLst/>
            <a:gdLst/>
            <a:ahLst/>
            <a:cxnLst/>
            <a:rect l="l" t="t" r="r" b="b"/>
            <a:pathLst>
              <a:path w="695960" h="225425">
                <a:moveTo>
                  <a:pt x="0" y="125857"/>
                </a:moveTo>
                <a:lnTo>
                  <a:pt x="762" y="225044"/>
                </a:lnTo>
                <a:lnTo>
                  <a:pt x="98171" y="206375"/>
                </a:lnTo>
                <a:lnTo>
                  <a:pt x="70763" y="183896"/>
                </a:lnTo>
                <a:lnTo>
                  <a:pt x="48768" y="183896"/>
                </a:lnTo>
                <a:lnTo>
                  <a:pt x="33274" y="167894"/>
                </a:lnTo>
                <a:lnTo>
                  <a:pt x="41547" y="159933"/>
                </a:lnTo>
                <a:lnTo>
                  <a:pt x="0" y="125857"/>
                </a:lnTo>
                <a:close/>
              </a:path>
              <a:path w="695960" h="225425">
                <a:moveTo>
                  <a:pt x="41547" y="159933"/>
                </a:moveTo>
                <a:lnTo>
                  <a:pt x="33274" y="167894"/>
                </a:lnTo>
                <a:lnTo>
                  <a:pt x="48768" y="183896"/>
                </a:lnTo>
                <a:lnTo>
                  <a:pt x="58889" y="174156"/>
                </a:lnTo>
                <a:lnTo>
                  <a:pt x="41547" y="159933"/>
                </a:lnTo>
                <a:close/>
              </a:path>
              <a:path w="695960" h="225425">
                <a:moveTo>
                  <a:pt x="58889" y="174156"/>
                </a:moveTo>
                <a:lnTo>
                  <a:pt x="48768" y="183896"/>
                </a:lnTo>
                <a:lnTo>
                  <a:pt x="70763" y="183896"/>
                </a:lnTo>
                <a:lnTo>
                  <a:pt x="58889" y="174156"/>
                </a:lnTo>
                <a:close/>
              </a:path>
              <a:path w="695960" h="225425">
                <a:moveTo>
                  <a:pt x="671261" y="8817"/>
                </a:moveTo>
                <a:lnTo>
                  <a:pt x="635000" y="35941"/>
                </a:lnTo>
                <a:lnTo>
                  <a:pt x="597281" y="51181"/>
                </a:lnTo>
                <a:lnTo>
                  <a:pt x="550163" y="64770"/>
                </a:lnTo>
                <a:lnTo>
                  <a:pt x="495935" y="75692"/>
                </a:lnTo>
                <a:lnTo>
                  <a:pt x="436499" y="83693"/>
                </a:lnTo>
                <a:lnTo>
                  <a:pt x="374269" y="87884"/>
                </a:lnTo>
                <a:lnTo>
                  <a:pt x="310515" y="89281"/>
                </a:lnTo>
                <a:lnTo>
                  <a:pt x="278256" y="91313"/>
                </a:lnTo>
                <a:lnTo>
                  <a:pt x="215646" y="99314"/>
                </a:lnTo>
                <a:lnTo>
                  <a:pt x="156844" y="111887"/>
                </a:lnTo>
                <a:lnTo>
                  <a:pt x="104012" y="128270"/>
                </a:lnTo>
                <a:lnTo>
                  <a:pt x="59055" y="147828"/>
                </a:lnTo>
                <a:lnTo>
                  <a:pt x="46736" y="154940"/>
                </a:lnTo>
                <a:lnTo>
                  <a:pt x="41547" y="159933"/>
                </a:lnTo>
                <a:lnTo>
                  <a:pt x="58889" y="174156"/>
                </a:lnTo>
                <a:lnTo>
                  <a:pt x="60382" y="172720"/>
                </a:lnTo>
                <a:lnTo>
                  <a:pt x="59817" y="172720"/>
                </a:lnTo>
                <a:lnTo>
                  <a:pt x="62230" y="170942"/>
                </a:lnTo>
                <a:lnTo>
                  <a:pt x="63053" y="170942"/>
                </a:lnTo>
                <a:lnTo>
                  <a:pt x="68834" y="167767"/>
                </a:lnTo>
                <a:lnTo>
                  <a:pt x="78612" y="162941"/>
                </a:lnTo>
                <a:lnTo>
                  <a:pt x="135762" y="140970"/>
                </a:lnTo>
                <a:lnTo>
                  <a:pt x="189865" y="127000"/>
                </a:lnTo>
                <a:lnTo>
                  <a:pt x="248919" y="116840"/>
                </a:lnTo>
                <a:lnTo>
                  <a:pt x="311023" y="111379"/>
                </a:lnTo>
                <a:lnTo>
                  <a:pt x="375412" y="110109"/>
                </a:lnTo>
                <a:lnTo>
                  <a:pt x="407543" y="108458"/>
                </a:lnTo>
                <a:lnTo>
                  <a:pt x="470153" y="102108"/>
                </a:lnTo>
                <a:lnTo>
                  <a:pt x="528701" y="92202"/>
                </a:lnTo>
                <a:lnTo>
                  <a:pt x="581278" y="79375"/>
                </a:lnTo>
                <a:lnTo>
                  <a:pt x="626110" y="64135"/>
                </a:lnTo>
                <a:lnTo>
                  <a:pt x="661670" y="46609"/>
                </a:lnTo>
                <a:lnTo>
                  <a:pt x="692785" y="15494"/>
                </a:lnTo>
                <a:lnTo>
                  <a:pt x="694823" y="9906"/>
                </a:lnTo>
                <a:lnTo>
                  <a:pt x="670687" y="9906"/>
                </a:lnTo>
                <a:lnTo>
                  <a:pt x="671261" y="8817"/>
                </a:lnTo>
                <a:close/>
              </a:path>
              <a:path w="695960" h="225425">
                <a:moveTo>
                  <a:pt x="62230" y="170942"/>
                </a:moveTo>
                <a:lnTo>
                  <a:pt x="59817" y="172720"/>
                </a:lnTo>
                <a:lnTo>
                  <a:pt x="61134" y="171996"/>
                </a:lnTo>
                <a:lnTo>
                  <a:pt x="62230" y="170942"/>
                </a:lnTo>
                <a:close/>
              </a:path>
              <a:path w="695960" h="225425">
                <a:moveTo>
                  <a:pt x="61134" y="171996"/>
                </a:moveTo>
                <a:lnTo>
                  <a:pt x="59817" y="172720"/>
                </a:lnTo>
                <a:lnTo>
                  <a:pt x="60382" y="172720"/>
                </a:lnTo>
                <a:lnTo>
                  <a:pt x="61134" y="171996"/>
                </a:lnTo>
                <a:close/>
              </a:path>
              <a:path w="695960" h="225425">
                <a:moveTo>
                  <a:pt x="63053" y="170942"/>
                </a:moveTo>
                <a:lnTo>
                  <a:pt x="62230" y="170942"/>
                </a:lnTo>
                <a:lnTo>
                  <a:pt x="61134" y="171996"/>
                </a:lnTo>
                <a:lnTo>
                  <a:pt x="63053" y="170942"/>
                </a:lnTo>
                <a:close/>
              </a:path>
              <a:path w="695960" h="225425">
                <a:moveTo>
                  <a:pt x="671576" y="8382"/>
                </a:moveTo>
                <a:lnTo>
                  <a:pt x="671261" y="8817"/>
                </a:lnTo>
                <a:lnTo>
                  <a:pt x="670687" y="9906"/>
                </a:lnTo>
                <a:lnTo>
                  <a:pt x="671576" y="8382"/>
                </a:lnTo>
                <a:close/>
              </a:path>
              <a:path w="695960" h="225425">
                <a:moveTo>
                  <a:pt x="695344" y="8382"/>
                </a:moveTo>
                <a:lnTo>
                  <a:pt x="671576" y="8382"/>
                </a:lnTo>
                <a:lnTo>
                  <a:pt x="670687" y="9906"/>
                </a:lnTo>
                <a:lnTo>
                  <a:pt x="694823" y="9906"/>
                </a:lnTo>
                <a:lnTo>
                  <a:pt x="695071" y="9144"/>
                </a:lnTo>
                <a:lnTo>
                  <a:pt x="695325" y="8509"/>
                </a:lnTo>
                <a:lnTo>
                  <a:pt x="695344" y="8382"/>
                </a:lnTo>
                <a:close/>
              </a:path>
              <a:path w="695960" h="225425">
                <a:moveTo>
                  <a:pt x="695705" y="5334"/>
                </a:moveTo>
                <a:lnTo>
                  <a:pt x="673100" y="5334"/>
                </a:lnTo>
                <a:lnTo>
                  <a:pt x="672338" y="6985"/>
                </a:lnTo>
                <a:lnTo>
                  <a:pt x="671261" y="8817"/>
                </a:lnTo>
                <a:lnTo>
                  <a:pt x="671576" y="8382"/>
                </a:lnTo>
                <a:lnTo>
                  <a:pt x="695344" y="8382"/>
                </a:lnTo>
                <a:lnTo>
                  <a:pt x="695559" y="6985"/>
                </a:lnTo>
                <a:lnTo>
                  <a:pt x="695705" y="5334"/>
                </a:lnTo>
                <a:close/>
              </a:path>
              <a:path w="695960" h="225425">
                <a:moveTo>
                  <a:pt x="672512" y="6447"/>
                </a:moveTo>
                <a:lnTo>
                  <a:pt x="672228" y="6985"/>
                </a:lnTo>
                <a:lnTo>
                  <a:pt x="672512" y="6447"/>
                </a:lnTo>
                <a:close/>
              </a:path>
              <a:path w="695960" h="225425">
                <a:moveTo>
                  <a:pt x="673100" y="5334"/>
                </a:moveTo>
                <a:lnTo>
                  <a:pt x="672512" y="6447"/>
                </a:lnTo>
                <a:lnTo>
                  <a:pt x="672338" y="6985"/>
                </a:lnTo>
                <a:lnTo>
                  <a:pt x="673100" y="5334"/>
                </a:lnTo>
                <a:close/>
              </a:path>
              <a:path w="695960" h="225425">
                <a:moveTo>
                  <a:pt x="673475" y="3477"/>
                </a:moveTo>
                <a:lnTo>
                  <a:pt x="672512" y="6447"/>
                </a:lnTo>
                <a:lnTo>
                  <a:pt x="673100" y="5334"/>
                </a:lnTo>
                <a:lnTo>
                  <a:pt x="695705" y="5334"/>
                </a:lnTo>
                <a:lnTo>
                  <a:pt x="695769" y="4572"/>
                </a:lnTo>
                <a:lnTo>
                  <a:pt x="673353" y="4572"/>
                </a:lnTo>
                <a:lnTo>
                  <a:pt x="673475" y="3477"/>
                </a:lnTo>
                <a:close/>
              </a:path>
              <a:path w="695960" h="225425">
                <a:moveTo>
                  <a:pt x="673862" y="2286"/>
                </a:moveTo>
                <a:lnTo>
                  <a:pt x="673475" y="3477"/>
                </a:lnTo>
                <a:lnTo>
                  <a:pt x="673353" y="4572"/>
                </a:lnTo>
                <a:lnTo>
                  <a:pt x="673862" y="2286"/>
                </a:lnTo>
                <a:close/>
              </a:path>
              <a:path w="695960" h="225425">
                <a:moveTo>
                  <a:pt x="695960" y="2286"/>
                </a:moveTo>
                <a:lnTo>
                  <a:pt x="673862" y="2286"/>
                </a:lnTo>
                <a:lnTo>
                  <a:pt x="673353" y="4572"/>
                </a:lnTo>
                <a:lnTo>
                  <a:pt x="695769" y="4572"/>
                </a:lnTo>
                <a:lnTo>
                  <a:pt x="695960" y="2286"/>
                </a:lnTo>
                <a:close/>
              </a:path>
              <a:path w="695960" h="225425">
                <a:moveTo>
                  <a:pt x="673862" y="0"/>
                </a:moveTo>
                <a:lnTo>
                  <a:pt x="673475" y="3477"/>
                </a:lnTo>
                <a:lnTo>
                  <a:pt x="673862" y="2286"/>
                </a:lnTo>
                <a:lnTo>
                  <a:pt x="695960" y="2286"/>
                </a:lnTo>
                <a:lnTo>
                  <a:pt x="673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7901" y="441325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92"/>
                </a:lnTo>
                <a:lnTo>
                  <a:pt x="26489" y="218410"/>
                </a:lnTo>
                <a:lnTo>
                  <a:pt x="56208" y="248167"/>
                </a:lnTo>
                <a:lnTo>
                  <a:pt x="93894" y="267688"/>
                </a:lnTo>
                <a:lnTo>
                  <a:pt x="137287" y="274700"/>
                </a:lnTo>
                <a:lnTo>
                  <a:pt x="180679" y="267688"/>
                </a:lnTo>
                <a:lnTo>
                  <a:pt x="218365" y="248167"/>
                </a:lnTo>
                <a:lnTo>
                  <a:pt x="248084" y="218410"/>
                </a:lnTo>
                <a:lnTo>
                  <a:pt x="267574" y="180692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7901" y="441325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92"/>
                </a:lnTo>
                <a:lnTo>
                  <a:pt x="248084" y="218410"/>
                </a:lnTo>
                <a:lnTo>
                  <a:pt x="218365" y="248167"/>
                </a:lnTo>
                <a:lnTo>
                  <a:pt x="180679" y="267688"/>
                </a:lnTo>
                <a:lnTo>
                  <a:pt x="137287" y="274700"/>
                </a:lnTo>
                <a:lnTo>
                  <a:pt x="93894" y="267688"/>
                </a:lnTo>
                <a:lnTo>
                  <a:pt x="56208" y="248167"/>
                </a:lnTo>
                <a:lnTo>
                  <a:pt x="26489" y="218410"/>
                </a:lnTo>
                <a:lnTo>
                  <a:pt x="6999" y="180692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052" y="4216400"/>
            <a:ext cx="127000" cy="184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5175" y="4215765"/>
            <a:ext cx="636905" cy="396240"/>
          </a:xfrm>
          <a:custGeom>
            <a:avLst/>
            <a:gdLst/>
            <a:ahLst/>
            <a:cxnLst/>
            <a:rect l="l" t="t" r="r" b="b"/>
            <a:pathLst>
              <a:path w="636904" h="396239">
                <a:moveTo>
                  <a:pt x="73405" y="268859"/>
                </a:moveTo>
                <a:lnTo>
                  <a:pt x="0" y="335661"/>
                </a:lnTo>
                <a:lnTo>
                  <a:pt x="78866" y="395732"/>
                </a:lnTo>
                <a:lnTo>
                  <a:pt x="76636" y="343916"/>
                </a:lnTo>
                <a:lnTo>
                  <a:pt x="64135" y="343916"/>
                </a:lnTo>
                <a:lnTo>
                  <a:pt x="62737" y="321818"/>
                </a:lnTo>
                <a:lnTo>
                  <a:pt x="75649" y="320989"/>
                </a:lnTo>
                <a:lnTo>
                  <a:pt x="73405" y="268859"/>
                </a:lnTo>
                <a:close/>
              </a:path>
              <a:path w="636904" h="396239">
                <a:moveTo>
                  <a:pt x="75649" y="320989"/>
                </a:moveTo>
                <a:lnTo>
                  <a:pt x="62737" y="321818"/>
                </a:lnTo>
                <a:lnTo>
                  <a:pt x="64135" y="343916"/>
                </a:lnTo>
                <a:lnTo>
                  <a:pt x="76603" y="343148"/>
                </a:lnTo>
                <a:lnTo>
                  <a:pt x="75649" y="320989"/>
                </a:lnTo>
                <a:close/>
              </a:path>
              <a:path w="636904" h="396239">
                <a:moveTo>
                  <a:pt x="76603" y="343148"/>
                </a:moveTo>
                <a:lnTo>
                  <a:pt x="64135" y="343916"/>
                </a:lnTo>
                <a:lnTo>
                  <a:pt x="76636" y="343916"/>
                </a:lnTo>
                <a:lnTo>
                  <a:pt x="76603" y="343148"/>
                </a:lnTo>
                <a:close/>
              </a:path>
              <a:path w="636904" h="396239">
                <a:moveTo>
                  <a:pt x="614426" y="0"/>
                </a:moveTo>
                <a:lnTo>
                  <a:pt x="606805" y="44577"/>
                </a:lnTo>
                <a:lnTo>
                  <a:pt x="585088" y="88011"/>
                </a:lnTo>
                <a:lnTo>
                  <a:pt x="550163" y="130683"/>
                </a:lnTo>
                <a:lnTo>
                  <a:pt x="520064" y="158242"/>
                </a:lnTo>
                <a:lnTo>
                  <a:pt x="485139" y="184531"/>
                </a:lnTo>
                <a:lnTo>
                  <a:pt x="445770" y="209423"/>
                </a:lnTo>
                <a:lnTo>
                  <a:pt x="402463" y="232664"/>
                </a:lnTo>
                <a:lnTo>
                  <a:pt x="355853" y="253746"/>
                </a:lnTo>
                <a:lnTo>
                  <a:pt x="306070" y="272669"/>
                </a:lnTo>
                <a:lnTo>
                  <a:pt x="253746" y="289052"/>
                </a:lnTo>
                <a:lnTo>
                  <a:pt x="199516" y="302514"/>
                </a:lnTo>
                <a:lnTo>
                  <a:pt x="143510" y="313055"/>
                </a:lnTo>
                <a:lnTo>
                  <a:pt x="86487" y="320294"/>
                </a:lnTo>
                <a:lnTo>
                  <a:pt x="75649" y="320989"/>
                </a:lnTo>
                <a:lnTo>
                  <a:pt x="76603" y="343148"/>
                </a:lnTo>
                <a:lnTo>
                  <a:pt x="118237" y="339090"/>
                </a:lnTo>
                <a:lnTo>
                  <a:pt x="176022" y="329946"/>
                </a:lnTo>
                <a:lnTo>
                  <a:pt x="232537" y="317627"/>
                </a:lnTo>
                <a:lnTo>
                  <a:pt x="287147" y="302260"/>
                </a:lnTo>
                <a:lnTo>
                  <a:pt x="339471" y="284226"/>
                </a:lnTo>
                <a:lnTo>
                  <a:pt x="389127" y="263525"/>
                </a:lnTo>
                <a:lnTo>
                  <a:pt x="435483" y="240665"/>
                </a:lnTo>
                <a:lnTo>
                  <a:pt x="478282" y="215773"/>
                </a:lnTo>
                <a:lnTo>
                  <a:pt x="516889" y="188976"/>
                </a:lnTo>
                <a:lnTo>
                  <a:pt x="551179" y="160528"/>
                </a:lnTo>
                <a:lnTo>
                  <a:pt x="580389" y="130683"/>
                </a:lnTo>
                <a:lnTo>
                  <a:pt x="604012" y="99441"/>
                </a:lnTo>
                <a:lnTo>
                  <a:pt x="628141" y="50673"/>
                </a:lnTo>
                <a:lnTo>
                  <a:pt x="636651" y="1397"/>
                </a:lnTo>
                <a:lnTo>
                  <a:pt x="614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1026" y="536575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85"/>
                </a:lnTo>
                <a:lnTo>
                  <a:pt x="26489" y="218388"/>
                </a:lnTo>
                <a:lnTo>
                  <a:pt x="56208" y="248125"/>
                </a:lnTo>
                <a:lnTo>
                  <a:pt x="93894" y="267631"/>
                </a:lnTo>
                <a:lnTo>
                  <a:pt x="137287" y="274637"/>
                </a:lnTo>
                <a:lnTo>
                  <a:pt x="180679" y="267631"/>
                </a:lnTo>
                <a:lnTo>
                  <a:pt x="218365" y="248125"/>
                </a:lnTo>
                <a:lnTo>
                  <a:pt x="248084" y="218388"/>
                </a:lnTo>
                <a:lnTo>
                  <a:pt x="267574" y="180685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1026" y="536575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85"/>
                </a:lnTo>
                <a:lnTo>
                  <a:pt x="248084" y="218388"/>
                </a:lnTo>
                <a:lnTo>
                  <a:pt x="218365" y="248125"/>
                </a:lnTo>
                <a:lnTo>
                  <a:pt x="180679" y="267631"/>
                </a:lnTo>
                <a:lnTo>
                  <a:pt x="137287" y="274637"/>
                </a:lnTo>
                <a:lnTo>
                  <a:pt x="93894" y="267631"/>
                </a:lnTo>
                <a:lnTo>
                  <a:pt x="56208" y="248125"/>
                </a:lnTo>
                <a:lnTo>
                  <a:pt x="26489" y="218388"/>
                </a:lnTo>
                <a:lnTo>
                  <a:pt x="6999" y="180685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51112" y="2257616"/>
          <a:ext cx="6235697" cy="336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683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2446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2446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5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696210" y="5181600"/>
            <a:ext cx="127000" cy="171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8300" y="5181346"/>
            <a:ext cx="254000" cy="365125"/>
          </a:xfrm>
          <a:custGeom>
            <a:avLst/>
            <a:gdLst/>
            <a:ahLst/>
            <a:cxnLst/>
            <a:rect l="l" t="t" r="r" b="b"/>
            <a:pathLst>
              <a:path w="254000" h="365125">
                <a:moveTo>
                  <a:pt x="57912" y="242061"/>
                </a:moveTo>
                <a:lnTo>
                  <a:pt x="0" y="322579"/>
                </a:lnTo>
                <a:lnTo>
                  <a:pt x="89788" y="364997"/>
                </a:lnTo>
                <a:lnTo>
                  <a:pt x="77407" y="317245"/>
                </a:lnTo>
                <a:lnTo>
                  <a:pt x="65024" y="317245"/>
                </a:lnTo>
                <a:lnTo>
                  <a:pt x="58038" y="296163"/>
                </a:lnTo>
                <a:lnTo>
                  <a:pt x="70849" y="291957"/>
                </a:lnTo>
                <a:lnTo>
                  <a:pt x="57912" y="242061"/>
                </a:lnTo>
                <a:close/>
              </a:path>
              <a:path w="254000" h="365125">
                <a:moveTo>
                  <a:pt x="70849" y="291957"/>
                </a:moveTo>
                <a:lnTo>
                  <a:pt x="58038" y="296163"/>
                </a:lnTo>
                <a:lnTo>
                  <a:pt x="65024" y="317245"/>
                </a:lnTo>
                <a:lnTo>
                  <a:pt x="76428" y="313470"/>
                </a:lnTo>
                <a:lnTo>
                  <a:pt x="70849" y="291957"/>
                </a:lnTo>
                <a:close/>
              </a:path>
              <a:path w="254000" h="365125">
                <a:moveTo>
                  <a:pt x="76428" y="313470"/>
                </a:moveTo>
                <a:lnTo>
                  <a:pt x="65024" y="317245"/>
                </a:lnTo>
                <a:lnTo>
                  <a:pt x="77407" y="317245"/>
                </a:lnTo>
                <a:lnTo>
                  <a:pt x="76428" y="313470"/>
                </a:lnTo>
                <a:close/>
              </a:path>
              <a:path w="254000" h="365125">
                <a:moveTo>
                  <a:pt x="74082" y="290895"/>
                </a:moveTo>
                <a:lnTo>
                  <a:pt x="70849" y="291957"/>
                </a:lnTo>
                <a:lnTo>
                  <a:pt x="76428" y="313470"/>
                </a:lnTo>
                <a:lnTo>
                  <a:pt x="83438" y="311149"/>
                </a:lnTo>
                <a:lnTo>
                  <a:pt x="95376" y="304164"/>
                </a:lnTo>
                <a:lnTo>
                  <a:pt x="106425" y="296925"/>
                </a:lnTo>
                <a:lnTo>
                  <a:pt x="113622" y="291591"/>
                </a:lnTo>
                <a:lnTo>
                  <a:pt x="72898" y="291591"/>
                </a:lnTo>
                <a:lnTo>
                  <a:pt x="74082" y="290895"/>
                </a:lnTo>
                <a:close/>
              </a:path>
              <a:path w="254000" h="365125">
                <a:moveTo>
                  <a:pt x="75056" y="290575"/>
                </a:moveTo>
                <a:lnTo>
                  <a:pt x="74082" y="290895"/>
                </a:lnTo>
                <a:lnTo>
                  <a:pt x="72898" y="291591"/>
                </a:lnTo>
                <a:lnTo>
                  <a:pt x="75056" y="290575"/>
                </a:lnTo>
                <a:close/>
              </a:path>
              <a:path w="254000" h="365125">
                <a:moveTo>
                  <a:pt x="114993" y="290575"/>
                </a:moveTo>
                <a:lnTo>
                  <a:pt x="75056" y="290575"/>
                </a:lnTo>
                <a:lnTo>
                  <a:pt x="72898" y="291591"/>
                </a:lnTo>
                <a:lnTo>
                  <a:pt x="113622" y="291591"/>
                </a:lnTo>
                <a:lnTo>
                  <a:pt x="114993" y="290575"/>
                </a:lnTo>
                <a:close/>
              </a:path>
              <a:path w="254000" h="365125">
                <a:moveTo>
                  <a:pt x="231901" y="0"/>
                </a:moveTo>
                <a:lnTo>
                  <a:pt x="228726" y="44195"/>
                </a:lnTo>
                <a:lnTo>
                  <a:pt x="220091" y="87248"/>
                </a:lnTo>
                <a:lnTo>
                  <a:pt x="200660" y="142366"/>
                </a:lnTo>
                <a:lnTo>
                  <a:pt x="173862" y="192658"/>
                </a:lnTo>
                <a:lnTo>
                  <a:pt x="140716" y="236473"/>
                </a:lnTo>
                <a:lnTo>
                  <a:pt x="112902" y="263778"/>
                </a:lnTo>
                <a:lnTo>
                  <a:pt x="74082" y="290895"/>
                </a:lnTo>
                <a:lnTo>
                  <a:pt x="75056" y="290575"/>
                </a:lnTo>
                <a:lnTo>
                  <a:pt x="114993" y="290575"/>
                </a:lnTo>
                <a:lnTo>
                  <a:pt x="117220" y="288924"/>
                </a:lnTo>
                <a:lnTo>
                  <a:pt x="147955" y="261238"/>
                </a:lnTo>
                <a:lnTo>
                  <a:pt x="176149" y="228091"/>
                </a:lnTo>
                <a:lnTo>
                  <a:pt x="208025" y="177926"/>
                </a:lnTo>
                <a:lnTo>
                  <a:pt x="232663" y="122046"/>
                </a:lnTo>
                <a:lnTo>
                  <a:pt x="245363" y="77469"/>
                </a:lnTo>
                <a:lnTo>
                  <a:pt x="252602" y="31241"/>
                </a:lnTo>
                <a:lnTo>
                  <a:pt x="254000" y="507"/>
                </a:lnTo>
                <a:lnTo>
                  <a:pt x="231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6082" y="2528823"/>
            <a:ext cx="127000" cy="125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179" y="2528823"/>
            <a:ext cx="126872" cy="125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7895" y="2528823"/>
            <a:ext cx="126872" cy="125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64990" y="2528823"/>
            <a:ext cx="126873" cy="125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9579" y="2528823"/>
            <a:ext cx="126873" cy="125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6548" y="2528823"/>
            <a:ext cx="127000" cy="125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3390" y="2528823"/>
            <a:ext cx="126873" cy="125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29503" y="2528823"/>
            <a:ext cx="126873" cy="125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6210" y="3741801"/>
            <a:ext cx="127000" cy="1316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5719" y="3741801"/>
            <a:ext cx="126873" cy="1316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4592" y="3741801"/>
            <a:ext cx="127000" cy="1316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5117" y="3741801"/>
            <a:ext cx="127000" cy="1316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6336" y="4700523"/>
            <a:ext cx="127000" cy="1381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0164" y="4700523"/>
            <a:ext cx="126873" cy="1381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551112" y="5764212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2696082" y="5653087"/>
            <a:ext cx="127000" cy="1254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81301" y="1861819"/>
            <a:ext cx="70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3501" y="1900808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3501" y="3158185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3501" y="4250816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3501" y="5228971"/>
            <a:ext cx="7702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81301" y="3158998"/>
            <a:ext cx="70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81301" y="3790560"/>
            <a:ext cx="700405" cy="22891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indent="15875">
              <a:lnSpc>
                <a:spcPct val="100000"/>
              </a:lnSpc>
              <a:spcBef>
                <a:spcPts val="100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94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34642" y="6308547"/>
            <a:ext cx="542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9933"/>
                </a:solidFill>
                <a:latin typeface="Arial"/>
                <a:cs typeface="Arial"/>
              </a:rPr>
              <a:t>Sequential addressing is conflict</a:t>
            </a:r>
            <a:r>
              <a:rPr sz="2400" b="1" spc="-10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9933"/>
                </a:solidFill>
                <a:latin typeface="Arial"/>
                <a:cs typeface="Arial"/>
              </a:rPr>
              <a:t>free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524000"/>
            <a:ext cx="5257800" cy="2286000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68935" marR="97155" indent="-253365">
              <a:lnSpc>
                <a:spcPct val="100000"/>
              </a:lnSpc>
              <a:spcBef>
                <a:spcPts val="175"/>
              </a:spcBef>
              <a:tabLst>
                <a:tab pos="506349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sig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s=1;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oc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Dim.</a:t>
            </a:r>
            <a:r>
              <a:rPr sz="1800" b="1" spc="-5" dirty="0">
                <a:latin typeface="Arial"/>
                <a:cs typeface="Arial"/>
              </a:rPr>
              <a:t>x;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2)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dirty="0">
                <a:latin typeface="Arial"/>
                <a:cs typeface="Arial"/>
              </a:rPr>
              <a:t>index = </a:t>
            </a:r>
            <a:r>
              <a:rPr sz="1800" b="1" spc="-5" dirty="0">
                <a:latin typeface="Arial"/>
                <a:cs typeface="Arial"/>
              </a:rPr>
              <a:t>2 * s *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tid;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(index 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x)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sdata[index]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sdata[index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s];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4495800"/>
            <a:ext cx="5257800" cy="18288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368935" marR="47625" indent="-253365">
              <a:lnSpc>
                <a:spcPct val="100000"/>
              </a:lnSpc>
              <a:spcBef>
                <a:spcPts val="54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(unsigned int </a:t>
            </a:r>
            <a:r>
              <a:rPr sz="1800" b="1" spc="-5" dirty="0">
                <a:latin typeface="Arial"/>
                <a:cs typeface="Arial"/>
              </a:rPr>
              <a:t>s=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x/2; s&gt;0; s&gt;&gt;=1) 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&lt; </a:t>
            </a:r>
            <a:r>
              <a:rPr sz="1800" b="1" spc="-10" dirty="0">
                <a:latin typeface="Arial"/>
                <a:cs typeface="Arial"/>
              </a:rPr>
              <a:t>s)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656" y="190500"/>
            <a:ext cx="7731252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218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#3: Sequential</a:t>
            </a:r>
            <a:r>
              <a:rPr spc="-140" dirty="0"/>
              <a:t> </a:t>
            </a:r>
            <a:r>
              <a:rPr dirty="0"/>
              <a:t>Addressing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016253"/>
            <a:ext cx="625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Just replace </a:t>
            </a:r>
            <a:r>
              <a:rPr sz="2400" b="1" dirty="0">
                <a:latin typeface="Arial"/>
                <a:cs typeface="Arial"/>
              </a:rPr>
              <a:t>strided indexing in </a:t>
            </a:r>
            <a:r>
              <a:rPr sz="2400" b="1" spc="-5" dirty="0">
                <a:latin typeface="Arial"/>
                <a:cs typeface="Arial"/>
              </a:rPr>
              <a:t>inner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loop: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715" y="3912489"/>
            <a:ext cx="71316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 reversed </a:t>
            </a:r>
            <a:r>
              <a:rPr sz="2400" b="1" dirty="0">
                <a:latin typeface="Arial"/>
                <a:cs typeface="Arial"/>
              </a:rPr>
              <a:t>loop and </a:t>
            </a:r>
            <a:r>
              <a:rPr sz="2400" b="1" spc="-5" dirty="0">
                <a:latin typeface="Arial"/>
                <a:cs typeface="Arial"/>
              </a:rPr>
              <a:t>threadID-based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indexing: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796137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449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 for 4M </a:t>
            </a:r>
            <a:r>
              <a:rPr spc="-5" dirty="0"/>
              <a:t>element</a:t>
            </a:r>
            <a:r>
              <a:rPr spc="-140" dirty="0"/>
              <a:t> </a:t>
            </a:r>
            <a:r>
              <a:rPr dirty="0"/>
              <a:t>reduction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00200"/>
          <a:ext cx="8305798" cy="211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4400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943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46367" y="1017778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863" y="1246378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6629" y="1246378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242" y="101777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524000"/>
            <a:ext cx="5257800" cy="18288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68935" marR="47625" indent="-253365">
              <a:lnSpc>
                <a:spcPct val="1000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(unsigned int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s=blockDim.x/2</a:t>
            </a:r>
            <a:r>
              <a:rPr sz="1800" b="1" spc="-5" dirty="0">
                <a:latin typeface="Arial"/>
                <a:cs typeface="Arial"/>
              </a:rPr>
              <a:t>; s&gt;0; s&gt;&gt;=1) { 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(tid &lt; </a:t>
            </a:r>
            <a:r>
              <a:rPr sz="1800" b="1" spc="-10" dirty="0">
                <a:solidFill>
                  <a:srgbClr val="A40020"/>
                </a:solidFill>
                <a:latin typeface="Arial"/>
                <a:cs typeface="Arial"/>
              </a:rPr>
              <a:t>s)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29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6216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656" y="190500"/>
            <a:ext cx="2929128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2416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Idle</a:t>
            </a:r>
            <a:r>
              <a:rPr spc="-95" dirty="0"/>
              <a:t> </a:t>
            </a:r>
            <a:r>
              <a:rPr spc="-5" dirty="0"/>
              <a:t>Threads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016253"/>
            <a:ext cx="1348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Proble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715" y="3912489"/>
            <a:ext cx="70802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Half </a:t>
            </a:r>
            <a:r>
              <a:rPr sz="2400" b="1" dirty="0">
                <a:latin typeface="Arial"/>
                <a:cs typeface="Arial"/>
              </a:rPr>
              <a:t>of the </a:t>
            </a:r>
            <a:r>
              <a:rPr sz="2400" b="1" spc="-5" dirty="0">
                <a:latin typeface="Arial"/>
                <a:cs typeface="Arial"/>
              </a:rPr>
              <a:t>threads are </a:t>
            </a:r>
            <a:r>
              <a:rPr sz="2400" b="1" dirty="0">
                <a:latin typeface="Arial"/>
                <a:cs typeface="Arial"/>
              </a:rPr>
              <a:t>idle on first loop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iteration!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This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wasteful…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4000"/>
            <a:ext cx="7010400" cy="16002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344170" marR="131445">
              <a:lnSpc>
                <a:spcPct val="100000"/>
              </a:lnSpc>
              <a:spcBef>
                <a:spcPts val="775"/>
              </a:spcBef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each thread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loads one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element from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to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 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344170" marR="92964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i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 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sdata[tid] =</a:t>
            </a:r>
            <a:r>
              <a:rPr sz="1800" b="1" spc="-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g_idata[i];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  <a:tabLst>
                <a:tab pos="59753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4038600"/>
            <a:ext cx="7010400" cy="1828800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perform first </a:t>
            </a: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level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of</a:t>
            </a:r>
            <a:r>
              <a:rPr sz="1800" b="1" spc="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reduction,</a:t>
            </a:r>
            <a:endParaRPr sz="1800">
              <a:latin typeface="Arial"/>
              <a:cs typeface="Arial"/>
            </a:endParaRPr>
          </a:p>
          <a:p>
            <a:pPr marL="344170" marR="480695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reading from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</a:t>
            </a:r>
            <a:r>
              <a:rPr sz="1800" b="1" spc="-25" dirty="0">
                <a:solidFill>
                  <a:srgbClr val="808080"/>
                </a:solidFill>
                <a:latin typeface="Arial"/>
                <a:cs typeface="Arial"/>
              </a:rPr>
              <a:t>memory, </a:t>
            </a:r>
            <a:r>
              <a:rPr sz="1800" b="1" spc="5" dirty="0">
                <a:solidFill>
                  <a:srgbClr val="808080"/>
                </a:solidFill>
                <a:latin typeface="Arial"/>
                <a:cs typeface="Arial"/>
              </a:rPr>
              <a:t>writing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 memory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i 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800" b="1" spc="-5" dirty="0">
                <a:latin typeface="Arial"/>
                <a:cs typeface="Arial"/>
              </a:rPr>
              <a:t>x*(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blockDim.x*2</a:t>
            </a:r>
            <a:r>
              <a:rPr sz="1800" b="1" spc="-5" dirty="0">
                <a:latin typeface="Arial"/>
                <a:cs typeface="Arial"/>
              </a:rPr>
              <a:t>)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sdata[tid]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g_idata[i]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+</a:t>
            </a:r>
            <a:r>
              <a:rPr sz="1800" b="1" spc="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g_idata[i+blockDim.x];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tabLst>
                <a:tab pos="59753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656" y="190500"/>
            <a:ext cx="7616952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102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#4: First </a:t>
            </a:r>
            <a:r>
              <a:rPr dirty="0"/>
              <a:t>Add During</a:t>
            </a:r>
            <a:r>
              <a:rPr spc="-150" dirty="0"/>
              <a:t> </a:t>
            </a:r>
            <a:r>
              <a:rPr spc="-5" dirty="0"/>
              <a:t>Load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016253"/>
            <a:ext cx="764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Halve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number of blocks,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replace </a:t>
            </a:r>
            <a:r>
              <a:rPr sz="2400" b="1" dirty="0">
                <a:latin typeface="Arial"/>
                <a:cs typeface="Arial"/>
              </a:rPr>
              <a:t>single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load: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715" y="3378784"/>
            <a:ext cx="6565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spc="10" dirty="0">
                <a:latin typeface="Arial"/>
                <a:cs typeface="Arial"/>
              </a:rPr>
              <a:t>two </a:t>
            </a:r>
            <a:r>
              <a:rPr sz="2400" b="1" spc="-5" dirty="0">
                <a:latin typeface="Arial"/>
                <a:cs typeface="Arial"/>
              </a:rPr>
              <a:t>loads and </a:t>
            </a:r>
            <a:r>
              <a:rPr sz="2400" b="1" dirty="0">
                <a:latin typeface="Arial"/>
                <a:cs typeface="Arial"/>
              </a:rPr>
              <a:t>first </a:t>
            </a:r>
            <a:r>
              <a:rPr sz="2400" b="1" spc="-5" dirty="0">
                <a:latin typeface="Arial"/>
                <a:cs typeface="Arial"/>
              </a:rPr>
              <a:t>add </a:t>
            </a:r>
            <a:r>
              <a:rPr sz="2400" b="1" dirty="0">
                <a:latin typeface="Arial"/>
                <a:cs typeface="Arial"/>
              </a:rPr>
              <a:t>of the</a:t>
            </a:r>
            <a:r>
              <a:rPr sz="2400" b="1" spc="-1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reduction: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796137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449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 for 4M </a:t>
            </a:r>
            <a:r>
              <a:rPr spc="-5" dirty="0"/>
              <a:t>element</a:t>
            </a:r>
            <a:r>
              <a:rPr spc="-140" dirty="0"/>
              <a:t> </a:t>
            </a:r>
            <a:r>
              <a:rPr dirty="0"/>
              <a:t>reduction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00200"/>
          <a:ext cx="8307069" cy="270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1815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673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4: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during global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load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46367" y="1017778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863" y="1246378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6629" y="1246378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242" y="101777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4823460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4311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Instruction</a:t>
            </a:r>
            <a:r>
              <a:rPr spc="-140" dirty="0"/>
              <a:t> </a:t>
            </a:r>
            <a:r>
              <a:rPr dirty="0"/>
              <a:t>Bottleneck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605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139" y="2001011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280416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139" y="324459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9" y="391515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4645152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444" y="1552843"/>
            <a:ext cx="7572375" cy="35502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At 17 </a:t>
            </a:r>
            <a:r>
              <a:rPr sz="2400" b="1" dirty="0">
                <a:latin typeface="Arial"/>
                <a:cs typeface="Arial"/>
              </a:rPr>
              <a:t>GB/s, we’re far from bandwidth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bound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spc="-5" dirty="0">
                <a:latin typeface="Arial"/>
                <a:cs typeface="Arial"/>
              </a:rPr>
              <a:t>know </a:t>
            </a:r>
            <a:r>
              <a:rPr sz="2000" b="1" dirty="0">
                <a:latin typeface="Arial"/>
                <a:cs typeface="Arial"/>
              </a:rPr>
              <a:t>reduction has </a:t>
            </a:r>
            <a:r>
              <a:rPr sz="2000" b="1" spc="-5" dirty="0">
                <a:latin typeface="Arial"/>
                <a:cs typeface="Arial"/>
              </a:rPr>
              <a:t>low </a:t>
            </a:r>
            <a:r>
              <a:rPr sz="2000" b="1" dirty="0">
                <a:latin typeface="Arial"/>
                <a:cs typeface="Arial"/>
              </a:rPr>
              <a:t>arithmetic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intensity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530225" marR="5080" indent="-518159">
              <a:lnSpc>
                <a:spcPct val="108400"/>
              </a:lnSpc>
            </a:pPr>
            <a:r>
              <a:rPr sz="2400" b="1" spc="-5" dirty="0">
                <a:latin typeface="Arial"/>
                <a:cs typeface="Arial"/>
              </a:rPr>
              <a:t>Therefore a </a:t>
            </a:r>
            <a:r>
              <a:rPr sz="2400" b="1" dirty="0">
                <a:latin typeface="Arial"/>
                <a:cs typeface="Arial"/>
              </a:rPr>
              <a:t>likely bottleneck </a:t>
            </a:r>
            <a:r>
              <a:rPr sz="2400" b="1" spc="-5" dirty="0">
                <a:latin typeface="Arial"/>
                <a:cs typeface="Arial"/>
              </a:rPr>
              <a:t>is </a:t>
            </a:r>
            <a:r>
              <a:rPr sz="2400" b="1" dirty="0">
                <a:latin typeface="Arial"/>
                <a:cs typeface="Arial"/>
              </a:rPr>
              <a:t>instruction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overhead  </a:t>
            </a:r>
            <a:r>
              <a:rPr sz="2000" b="1" dirty="0">
                <a:latin typeface="Arial"/>
                <a:cs typeface="Arial"/>
              </a:rPr>
              <a:t>Ancillary instructions that are not loads, stores, or  arithmetic for the core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computation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In other </a:t>
            </a:r>
            <a:r>
              <a:rPr sz="2000" b="1" spc="5" dirty="0">
                <a:latin typeface="Arial"/>
                <a:cs typeface="Arial"/>
              </a:rPr>
              <a:t>words: </a:t>
            </a:r>
            <a:r>
              <a:rPr sz="2000" b="1" dirty="0">
                <a:latin typeface="Arial"/>
                <a:cs typeface="Arial"/>
              </a:rPr>
              <a:t>address arithmetic and </a:t>
            </a:r>
            <a:r>
              <a:rPr sz="2000" b="1" spc="-5" dirty="0">
                <a:latin typeface="Arial"/>
                <a:cs typeface="Arial"/>
              </a:rPr>
              <a:t>loop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overhead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Strategy: unroll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loops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408279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3569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</a:t>
            </a:r>
            <a:r>
              <a:rPr spc="-85" dirty="0"/>
              <a:t> </a:t>
            </a:r>
            <a:r>
              <a:rPr dirty="0"/>
              <a:t>Reduction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2400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393801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4347971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139" y="4683252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9" y="5018532"/>
            <a:ext cx="342900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5346191"/>
            <a:ext cx="406908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8401" y="2699130"/>
            <a:ext cx="236474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8401" y="269913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30"/>
                </a:moveTo>
                <a:lnTo>
                  <a:pt x="9276" y="76831"/>
                </a:lnTo>
                <a:lnTo>
                  <a:pt x="34591" y="36861"/>
                </a:lnTo>
                <a:lnTo>
                  <a:pt x="72169" y="9894"/>
                </a:lnTo>
                <a:lnTo>
                  <a:pt x="118237" y="0"/>
                </a:lnTo>
                <a:lnTo>
                  <a:pt x="164250" y="9894"/>
                </a:lnTo>
                <a:lnTo>
                  <a:pt x="201834" y="36861"/>
                </a:lnTo>
                <a:lnTo>
                  <a:pt x="227179" y="76831"/>
                </a:lnTo>
                <a:lnTo>
                  <a:pt x="236474" y="125730"/>
                </a:lnTo>
                <a:lnTo>
                  <a:pt x="227179" y="174682"/>
                </a:lnTo>
                <a:lnTo>
                  <a:pt x="201834" y="214645"/>
                </a:lnTo>
                <a:lnTo>
                  <a:pt x="164250" y="241583"/>
                </a:lnTo>
                <a:lnTo>
                  <a:pt x="118237" y="251460"/>
                </a:lnTo>
                <a:lnTo>
                  <a:pt x="72169" y="241583"/>
                </a:lnTo>
                <a:lnTo>
                  <a:pt x="34591" y="214645"/>
                </a:lnTo>
                <a:lnTo>
                  <a:pt x="9276" y="174682"/>
                </a:lnTo>
                <a:lnTo>
                  <a:pt x="0" y="12573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65678" y="27000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4551" y="2699130"/>
            <a:ext cx="236474" cy="251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54551" y="269913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30"/>
                </a:moveTo>
                <a:lnTo>
                  <a:pt x="9276" y="76831"/>
                </a:lnTo>
                <a:lnTo>
                  <a:pt x="34591" y="36861"/>
                </a:lnTo>
                <a:lnTo>
                  <a:pt x="72169" y="9894"/>
                </a:lnTo>
                <a:lnTo>
                  <a:pt x="118237" y="0"/>
                </a:lnTo>
                <a:lnTo>
                  <a:pt x="164250" y="9894"/>
                </a:lnTo>
                <a:lnTo>
                  <a:pt x="201834" y="36861"/>
                </a:lnTo>
                <a:lnTo>
                  <a:pt x="227179" y="76831"/>
                </a:lnTo>
                <a:lnTo>
                  <a:pt x="236474" y="125730"/>
                </a:lnTo>
                <a:lnTo>
                  <a:pt x="227179" y="174682"/>
                </a:lnTo>
                <a:lnTo>
                  <a:pt x="201834" y="214645"/>
                </a:lnTo>
                <a:lnTo>
                  <a:pt x="164250" y="241583"/>
                </a:lnTo>
                <a:lnTo>
                  <a:pt x="118237" y="251460"/>
                </a:lnTo>
                <a:lnTo>
                  <a:pt x="72169" y="241583"/>
                </a:lnTo>
                <a:lnTo>
                  <a:pt x="34591" y="214645"/>
                </a:lnTo>
                <a:lnTo>
                  <a:pt x="9276" y="174682"/>
                </a:lnTo>
                <a:lnTo>
                  <a:pt x="0" y="12573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11828" y="27000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00701" y="2699130"/>
            <a:ext cx="236474" cy="251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0701" y="269913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30"/>
                </a:moveTo>
                <a:lnTo>
                  <a:pt x="9276" y="76831"/>
                </a:lnTo>
                <a:lnTo>
                  <a:pt x="34591" y="36861"/>
                </a:lnTo>
                <a:lnTo>
                  <a:pt x="72169" y="9894"/>
                </a:lnTo>
                <a:lnTo>
                  <a:pt x="118237" y="0"/>
                </a:lnTo>
                <a:lnTo>
                  <a:pt x="164250" y="9894"/>
                </a:lnTo>
                <a:lnTo>
                  <a:pt x="201834" y="36861"/>
                </a:lnTo>
                <a:lnTo>
                  <a:pt x="227179" y="76831"/>
                </a:lnTo>
                <a:lnTo>
                  <a:pt x="236474" y="125730"/>
                </a:lnTo>
                <a:lnTo>
                  <a:pt x="227179" y="174682"/>
                </a:lnTo>
                <a:lnTo>
                  <a:pt x="201834" y="214645"/>
                </a:lnTo>
                <a:lnTo>
                  <a:pt x="164250" y="241583"/>
                </a:lnTo>
                <a:lnTo>
                  <a:pt x="118237" y="251460"/>
                </a:lnTo>
                <a:lnTo>
                  <a:pt x="72169" y="241583"/>
                </a:lnTo>
                <a:lnTo>
                  <a:pt x="34591" y="214645"/>
                </a:lnTo>
                <a:lnTo>
                  <a:pt x="9276" y="174682"/>
                </a:lnTo>
                <a:lnTo>
                  <a:pt x="0" y="12573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8232" y="27000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46851" y="2699130"/>
            <a:ext cx="236474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6851" y="269913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30"/>
                </a:moveTo>
                <a:lnTo>
                  <a:pt x="9276" y="76831"/>
                </a:lnTo>
                <a:lnTo>
                  <a:pt x="34591" y="36861"/>
                </a:lnTo>
                <a:lnTo>
                  <a:pt x="72169" y="9894"/>
                </a:lnTo>
                <a:lnTo>
                  <a:pt x="118237" y="0"/>
                </a:lnTo>
                <a:lnTo>
                  <a:pt x="164250" y="9894"/>
                </a:lnTo>
                <a:lnTo>
                  <a:pt x="201834" y="36861"/>
                </a:lnTo>
                <a:lnTo>
                  <a:pt x="227179" y="76831"/>
                </a:lnTo>
                <a:lnTo>
                  <a:pt x="236474" y="125730"/>
                </a:lnTo>
                <a:lnTo>
                  <a:pt x="227179" y="174682"/>
                </a:lnTo>
                <a:lnTo>
                  <a:pt x="201834" y="214645"/>
                </a:lnTo>
                <a:lnTo>
                  <a:pt x="164250" y="241583"/>
                </a:lnTo>
                <a:lnTo>
                  <a:pt x="118237" y="251460"/>
                </a:lnTo>
                <a:lnTo>
                  <a:pt x="72169" y="241583"/>
                </a:lnTo>
                <a:lnTo>
                  <a:pt x="34591" y="214645"/>
                </a:lnTo>
                <a:lnTo>
                  <a:pt x="9276" y="174682"/>
                </a:lnTo>
                <a:lnTo>
                  <a:pt x="0" y="12573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04635" y="27000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81476" y="3201923"/>
            <a:ext cx="236474" cy="2513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1476" y="3201923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29"/>
                </a:moveTo>
                <a:lnTo>
                  <a:pt x="9276" y="76777"/>
                </a:lnTo>
                <a:lnTo>
                  <a:pt x="34591" y="36814"/>
                </a:lnTo>
                <a:lnTo>
                  <a:pt x="72169" y="9876"/>
                </a:lnTo>
                <a:lnTo>
                  <a:pt x="118237" y="0"/>
                </a:lnTo>
                <a:lnTo>
                  <a:pt x="164250" y="9876"/>
                </a:lnTo>
                <a:lnTo>
                  <a:pt x="201834" y="36814"/>
                </a:lnTo>
                <a:lnTo>
                  <a:pt x="227179" y="76777"/>
                </a:lnTo>
                <a:lnTo>
                  <a:pt x="236474" y="125729"/>
                </a:lnTo>
                <a:lnTo>
                  <a:pt x="227179" y="174609"/>
                </a:lnTo>
                <a:lnTo>
                  <a:pt x="201834" y="214534"/>
                </a:lnTo>
                <a:lnTo>
                  <a:pt x="164250" y="241458"/>
                </a:lnTo>
                <a:lnTo>
                  <a:pt x="118237" y="251333"/>
                </a:lnTo>
                <a:lnTo>
                  <a:pt x="72169" y="241458"/>
                </a:lnTo>
                <a:lnTo>
                  <a:pt x="34591" y="214534"/>
                </a:lnTo>
                <a:lnTo>
                  <a:pt x="9276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3776" y="3201923"/>
            <a:ext cx="236474" cy="2513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3776" y="3201923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29"/>
                </a:moveTo>
                <a:lnTo>
                  <a:pt x="9276" y="76777"/>
                </a:lnTo>
                <a:lnTo>
                  <a:pt x="34591" y="36814"/>
                </a:lnTo>
                <a:lnTo>
                  <a:pt x="72169" y="9876"/>
                </a:lnTo>
                <a:lnTo>
                  <a:pt x="118237" y="0"/>
                </a:lnTo>
                <a:lnTo>
                  <a:pt x="164250" y="9876"/>
                </a:lnTo>
                <a:lnTo>
                  <a:pt x="201834" y="36814"/>
                </a:lnTo>
                <a:lnTo>
                  <a:pt x="227179" y="76777"/>
                </a:lnTo>
                <a:lnTo>
                  <a:pt x="236474" y="125729"/>
                </a:lnTo>
                <a:lnTo>
                  <a:pt x="227179" y="174609"/>
                </a:lnTo>
                <a:lnTo>
                  <a:pt x="201834" y="214534"/>
                </a:lnTo>
                <a:lnTo>
                  <a:pt x="164250" y="241458"/>
                </a:lnTo>
                <a:lnTo>
                  <a:pt x="118237" y="251333"/>
                </a:lnTo>
                <a:lnTo>
                  <a:pt x="72169" y="241458"/>
                </a:lnTo>
                <a:lnTo>
                  <a:pt x="34591" y="214534"/>
                </a:lnTo>
                <a:lnTo>
                  <a:pt x="9276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27626" y="3704716"/>
            <a:ext cx="236474" cy="2513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27626" y="3704716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602"/>
                </a:moveTo>
                <a:lnTo>
                  <a:pt x="9276" y="76723"/>
                </a:lnTo>
                <a:lnTo>
                  <a:pt x="34591" y="36798"/>
                </a:lnTo>
                <a:lnTo>
                  <a:pt x="72169" y="9874"/>
                </a:lnTo>
                <a:lnTo>
                  <a:pt x="118237" y="0"/>
                </a:lnTo>
                <a:lnTo>
                  <a:pt x="164250" y="9874"/>
                </a:lnTo>
                <a:lnTo>
                  <a:pt x="201834" y="36798"/>
                </a:lnTo>
                <a:lnTo>
                  <a:pt x="227179" y="76723"/>
                </a:lnTo>
                <a:lnTo>
                  <a:pt x="236474" y="125602"/>
                </a:lnTo>
                <a:lnTo>
                  <a:pt x="227179" y="174555"/>
                </a:lnTo>
                <a:lnTo>
                  <a:pt x="201834" y="214518"/>
                </a:lnTo>
                <a:lnTo>
                  <a:pt x="164250" y="241456"/>
                </a:lnTo>
                <a:lnTo>
                  <a:pt x="118237" y="251332"/>
                </a:lnTo>
                <a:lnTo>
                  <a:pt x="72169" y="241456"/>
                </a:lnTo>
                <a:lnTo>
                  <a:pt x="34591" y="214518"/>
                </a:lnTo>
                <a:lnTo>
                  <a:pt x="9276" y="174555"/>
                </a:lnTo>
                <a:lnTo>
                  <a:pt x="0" y="12560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3444" y="3202939"/>
            <a:ext cx="7607934" cy="2929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6360" algn="ctr">
              <a:lnSpc>
                <a:spcPct val="100000"/>
              </a:lnSpc>
              <a:spcBef>
                <a:spcPts val="105"/>
              </a:spcBef>
              <a:tabLst>
                <a:tab pos="1884680" algn="l"/>
              </a:tabLst>
            </a:pPr>
            <a:r>
              <a:rPr sz="1400" spc="-55" dirty="0">
                <a:latin typeface="Arial"/>
                <a:cs typeface="Arial"/>
              </a:rPr>
              <a:t>11	</a:t>
            </a: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R="93345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00" b="1" spc="-5" dirty="0">
                <a:latin typeface="Arial"/>
                <a:cs typeface="Arial"/>
              </a:rPr>
              <a:t>Need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10" dirty="0">
                <a:latin typeface="Arial"/>
                <a:cs typeface="Arial"/>
              </a:rPr>
              <a:t>be </a:t>
            </a:r>
            <a:r>
              <a:rPr sz="2400" b="1" spc="-5" dirty="0">
                <a:latin typeface="Arial"/>
                <a:cs typeface="Arial"/>
              </a:rPr>
              <a:t>able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use </a:t>
            </a:r>
            <a:r>
              <a:rPr sz="2400" b="1" dirty="0">
                <a:latin typeface="Arial"/>
                <a:cs typeface="Arial"/>
              </a:rPr>
              <a:t>multiple </a:t>
            </a:r>
            <a:r>
              <a:rPr sz="2400" b="1" spc="-5" dirty="0">
                <a:latin typeface="Arial"/>
                <a:cs typeface="Arial"/>
              </a:rPr>
              <a:t>thread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To process </a:t>
            </a:r>
            <a:r>
              <a:rPr sz="2000" b="1" spc="-5" dirty="0">
                <a:latin typeface="Arial"/>
                <a:cs typeface="Arial"/>
              </a:rPr>
              <a:t>very </a:t>
            </a:r>
            <a:r>
              <a:rPr sz="2000" b="1" dirty="0">
                <a:latin typeface="Arial"/>
                <a:cs typeface="Arial"/>
              </a:rPr>
              <a:t>large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arrays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latin typeface="Arial"/>
                <a:cs typeface="Arial"/>
              </a:rPr>
              <a:t>To keep all multiprocessors on the GPU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busy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Each thread block reduces a portion of the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10"/>
              </a:spcBef>
            </a:pPr>
            <a:r>
              <a:rPr sz="2400" b="1" spc="-5" dirty="0">
                <a:latin typeface="Arial"/>
                <a:cs typeface="Arial"/>
              </a:rPr>
              <a:t>But </a:t>
            </a:r>
            <a:r>
              <a:rPr sz="2400" b="1" dirty="0">
                <a:latin typeface="Arial"/>
                <a:cs typeface="Arial"/>
              </a:rPr>
              <a:t>how do </a:t>
            </a:r>
            <a:r>
              <a:rPr sz="2400" b="1" spc="10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communicate </a:t>
            </a:r>
            <a:r>
              <a:rPr sz="2400" b="1" dirty="0">
                <a:latin typeface="Arial"/>
                <a:cs typeface="Arial"/>
              </a:rPr>
              <a:t>partial </a:t>
            </a:r>
            <a:r>
              <a:rPr sz="2400" b="1" spc="-5" dirty="0">
                <a:latin typeface="Arial"/>
                <a:cs typeface="Arial"/>
              </a:rPr>
              <a:t>results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between  </a:t>
            </a:r>
            <a:r>
              <a:rPr sz="2400" b="1" spc="-5" dirty="0">
                <a:latin typeface="Arial"/>
                <a:cs typeface="Arial"/>
              </a:rPr>
              <a:t>thread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blocks?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90036" y="2395473"/>
            <a:ext cx="236854" cy="293370"/>
          </a:xfrm>
          <a:custGeom>
            <a:avLst/>
            <a:gdLst/>
            <a:ahLst/>
            <a:cxnLst/>
            <a:rect l="l" t="t" r="r" b="b"/>
            <a:pathLst>
              <a:path w="236854" h="293369">
                <a:moveTo>
                  <a:pt x="0" y="0"/>
                </a:moveTo>
                <a:lnTo>
                  <a:pt x="236600" y="2932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6638" y="2395473"/>
            <a:ext cx="236854" cy="293370"/>
          </a:xfrm>
          <a:custGeom>
            <a:avLst/>
            <a:gdLst/>
            <a:ahLst/>
            <a:cxnLst/>
            <a:rect l="l" t="t" r="r" b="b"/>
            <a:pathLst>
              <a:path w="236854" h="293369">
                <a:moveTo>
                  <a:pt x="236474" y="0"/>
                </a:moveTo>
                <a:lnTo>
                  <a:pt x="0" y="2932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6186" y="2395473"/>
            <a:ext cx="236854" cy="293370"/>
          </a:xfrm>
          <a:custGeom>
            <a:avLst/>
            <a:gdLst/>
            <a:ahLst/>
            <a:cxnLst/>
            <a:rect l="l" t="t" r="r" b="b"/>
            <a:pathLst>
              <a:path w="236854" h="293369">
                <a:moveTo>
                  <a:pt x="0" y="0"/>
                </a:moveTo>
                <a:lnTo>
                  <a:pt x="236600" y="2932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2788" y="2395473"/>
            <a:ext cx="236854" cy="293370"/>
          </a:xfrm>
          <a:custGeom>
            <a:avLst/>
            <a:gdLst/>
            <a:ahLst/>
            <a:cxnLst/>
            <a:rect l="l" t="t" r="r" b="b"/>
            <a:pathLst>
              <a:path w="236854" h="293369">
                <a:moveTo>
                  <a:pt x="236474" y="0"/>
                </a:moveTo>
                <a:lnTo>
                  <a:pt x="0" y="2932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18938" y="2395473"/>
            <a:ext cx="236854" cy="293370"/>
          </a:xfrm>
          <a:custGeom>
            <a:avLst/>
            <a:gdLst/>
            <a:ahLst/>
            <a:cxnLst/>
            <a:rect l="l" t="t" r="r" b="b"/>
            <a:pathLst>
              <a:path w="236854" h="293369">
                <a:moveTo>
                  <a:pt x="236474" y="0"/>
                </a:moveTo>
                <a:lnTo>
                  <a:pt x="0" y="2932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2336" y="2395473"/>
            <a:ext cx="236854" cy="293370"/>
          </a:xfrm>
          <a:custGeom>
            <a:avLst/>
            <a:gdLst/>
            <a:ahLst/>
            <a:cxnLst/>
            <a:rect l="l" t="t" r="r" b="b"/>
            <a:pathLst>
              <a:path w="236854" h="293369">
                <a:moveTo>
                  <a:pt x="0" y="0"/>
                </a:moveTo>
                <a:lnTo>
                  <a:pt x="236600" y="2932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65088" y="2395473"/>
            <a:ext cx="236854" cy="293370"/>
          </a:xfrm>
          <a:custGeom>
            <a:avLst/>
            <a:gdLst/>
            <a:ahLst/>
            <a:cxnLst/>
            <a:rect l="l" t="t" r="r" b="b"/>
            <a:pathLst>
              <a:path w="236854" h="293369">
                <a:moveTo>
                  <a:pt x="236474" y="0"/>
                </a:moveTo>
                <a:lnTo>
                  <a:pt x="0" y="2932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8486" y="2395473"/>
            <a:ext cx="236854" cy="283210"/>
          </a:xfrm>
          <a:custGeom>
            <a:avLst/>
            <a:gdLst/>
            <a:ahLst/>
            <a:cxnLst/>
            <a:rect l="l" t="t" r="r" b="b"/>
            <a:pathLst>
              <a:path w="236854" h="283210">
                <a:moveTo>
                  <a:pt x="0" y="0"/>
                </a:moveTo>
                <a:lnTo>
                  <a:pt x="236600" y="2828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26638" y="2961004"/>
            <a:ext cx="473075" cy="230504"/>
          </a:xfrm>
          <a:custGeom>
            <a:avLst/>
            <a:gdLst/>
            <a:ahLst/>
            <a:cxnLst/>
            <a:rect l="l" t="t" r="r" b="b"/>
            <a:pathLst>
              <a:path w="473075" h="230505">
                <a:moveTo>
                  <a:pt x="0" y="0"/>
                </a:moveTo>
                <a:lnTo>
                  <a:pt x="473075" y="2305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9713" y="2961004"/>
            <a:ext cx="473075" cy="230504"/>
          </a:xfrm>
          <a:custGeom>
            <a:avLst/>
            <a:gdLst/>
            <a:ahLst/>
            <a:cxnLst/>
            <a:rect l="l" t="t" r="r" b="b"/>
            <a:pathLst>
              <a:path w="473075" h="230505">
                <a:moveTo>
                  <a:pt x="473075" y="0"/>
                </a:moveTo>
                <a:lnTo>
                  <a:pt x="0" y="2305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8938" y="2961004"/>
            <a:ext cx="473075" cy="230504"/>
          </a:xfrm>
          <a:custGeom>
            <a:avLst/>
            <a:gdLst/>
            <a:ahLst/>
            <a:cxnLst/>
            <a:rect l="l" t="t" r="r" b="b"/>
            <a:pathLst>
              <a:path w="473075" h="230505">
                <a:moveTo>
                  <a:pt x="0" y="0"/>
                </a:moveTo>
                <a:lnTo>
                  <a:pt x="473075" y="2305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92013" y="2961004"/>
            <a:ext cx="473075" cy="230504"/>
          </a:xfrm>
          <a:custGeom>
            <a:avLst/>
            <a:gdLst/>
            <a:ahLst/>
            <a:cxnLst/>
            <a:rect l="l" t="t" r="r" b="b"/>
            <a:pathLst>
              <a:path w="473075" h="230505">
                <a:moveTo>
                  <a:pt x="473075" y="0"/>
                </a:moveTo>
                <a:lnTo>
                  <a:pt x="0" y="2305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99713" y="3463797"/>
            <a:ext cx="946150" cy="230504"/>
          </a:xfrm>
          <a:custGeom>
            <a:avLst/>
            <a:gdLst/>
            <a:ahLst/>
            <a:cxnLst/>
            <a:rect l="l" t="t" r="r" b="b"/>
            <a:pathLst>
              <a:path w="946150" h="230504">
                <a:moveTo>
                  <a:pt x="0" y="0"/>
                </a:moveTo>
                <a:lnTo>
                  <a:pt x="946150" y="23037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5863" y="3463797"/>
            <a:ext cx="946150" cy="230504"/>
          </a:xfrm>
          <a:custGeom>
            <a:avLst/>
            <a:gdLst/>
            <a:ahLst/>
            <a:cxnLst/>
            <a:rect l="l" t="t" r="r" b="b"/>
            <a:pathLst>
              <a:path w="946150" h="230504">
                <a:moveTo>
                  <a:pt x="946150" y="0"/>
                </a:moveTo>
                <a:lnTo>
                  <a:pt x="0" y="23037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71800" y="2133600"/>
            <a:ext cx="236600" cy="2513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71800" y="213360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5" h="251460">
                <a:moveTo>
                  <a:pt x="0" y="125729"/>
                </a:moveTo>
                <a:lnTo>
                  <a:pt x="9294" y="76777"/>
                </a:lnTo>
                <a:lnTo>
                  <a:pt x="34639" y="36814"/>
                </a:lnTo>
                <a:lnTo>
                  <a:pt x="72223" y="9876"/>
                </a:lnTo>
                <a:lnTo>
                  <a:pt x="118237" y="0"/>
                </a:lnTo>
                <a:lnTo>
                  <a:pt x="164324" y="9876"/>
                </a:lnTo>
                <a:lnTo>
                  <a:pt x="201945" y="36814"/>
                </a:lnTo>
                <a:lnTo>
                  <a:pt x="227304" y="76777"/>
                </a:lnTo>
                <a:lnTo>
                  <a:pt x="236600" y="125729"/>
                </a:lnTo>
                <a:lnTo>
                  <a:pt x="227304" y="174609"/>
                </a:lnTo>
                <a:lnTo>
                  <a:pt x="201945" y="214534"/>
                </a:lnTo>
                <a:lnTo>
                  <a:pt x="164324" y="241458"/>
                </a:lnTo>
                <a:lnTo>
                  <a:pt x="118237" y="251333"/>
                </a:lnTo>
                <a:lnTo>
                  <a:pt x="72223" y="241458"/>
                </a:lnTo>
                <a:lnTo>
                  <a:pt x="34639" y="214534"/>
                </a:lnTo>
                <a:lnTo>
                  <a:pt x="9294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44875" y="2133600"/>
            <a:ext cx="236600" cy="2513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44875" y="213360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29"/>
                </a:moveTo>
                <a:lnTo>
                  <a:pt x="9294" y="76777"/>
                </a:lnTo>
                <a:lnTo>
                  <a:pt x="34639" y="36814"/>
                </a:lnTo>
                <a:lnTo>
                  <a:pt x="72223" y="9876"/>
                </a:lnTo>
                <a:lnTo>
                  <a:pt x="118237" y="0"/>
                </a:lnTo>
                <a:lnTo>
                  <a:pt x="164324" y="9876"/>
                </a:lnTo>
                <a:lnTo>
                  <a:pt x="201945" y="36814"/>
                </a:lnTo>
                <a:lnTo>
                  <a:pt x="227304" y="76777"/>
                </a:lnTo>
                <a:lnTo>
                  <a:pt x="236600" y="125729"/>
                </a:lnTo>
                <a:lnTo>
                  <a:pt x="227304" y="174609"/>
                </a:lnTo>
                <a:lnTo>
                  <a:pt x="201945" y="214534"/>
                </a:lnTo>
                <a:lnTo>
                  <a:pt x="164324" y="241458"/>
                </a:lnTo>
                <a:lnTo>
                  <a:pt x="118237" y="251333"/>
                </a:lnTo>
                <a:lnTo>
                  <a:pt x="72223" y="241458"/>
                </a:lnTo>
                <a:lnTo>
                  <a:pt x="34639" y="214534"/>
                </a:lnTo>
                <a:lnTo>
                  <a:pt x="9294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7950" y="2133600"/>
            <a:ext cx="236600" cy="2513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17950" y="213360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29"/>
                </a:moveTo>
                <a:lnTo>
                  <a:pt x="9294" y="76777"/>
                </a:lnTo>
                <a:lnTo>
                  <a:pt x="34639" y="36814"/>
                </a:lnTo>
                <a:lnTo>
                  <a:pt x="72223" y="9876"/>
                </a:lnTo>
                <a:lnTo>
                  <a:pt x="118237" y="0"/>
                </a:lnTo>
                <a:lnTo>
                  <a:pt x="164324" y="9876"/>
                </a:lnTo>
                <a:lnTo>
                  <a:pt x="201945" y="36814"/>
                </a:lnTo>
                <a:lnTo>
                  <a:pt x="227304" y="76777"/>
                </a:lnTo>
                <a:lnTo>
                  <a:pt x="236600" y="125729"/>
                </a:lnTo>
                <a:lnTo>
                  <a:pt x="227304" y="174609"/>
                </a:lnTo>
                <a:lnTo>
                  <a:pt x="201945" y="214534"/>
                </a:lnTo>
                <a:lnTo>
                  <a:pt x="164324" y="241458"/>
                </a:lnTo>
                <a:lnTo>
                  <a:pt x="118237" y="251333"/>
                </a:lnTo>
                <a:lnTo>
                  <a:pt x="72223" y="241458"/>
                </a:lnTo>
                <a:lnTo>
                  <a:pt x="34639" y="214534"/>
                </a:lnTo>
                <a:lnTo>
                  <a:pt x="9294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91025" y="2133600"/>
            <a:ext cx="236600" cy="2513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91025" y="213360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29"/>
                </a:moveTo>
                <a:lnTo>
                  <a:pt x="9294" y="76777"/>
                </a:lnTo>
                <a:lnTo>
                  <a:pt x="34639" y="36814"/>
                </a:lnTo>
                <a:lnTo>
                  <a:pt x="72223" y="9876"/>
                </a:lnTo>
                <a:lnTo>
                  <a:pt x="118237" y="0"/>
                </a:lnTo>
                <a:lnTo>
                  <a:pt x="164324" y="9876"/>
                </a:lnTo>
                <a:lnTo>
                  <a:pt x="201945" y="36814"/>
                </a:lnTo>
                <a:lnTo>
                  <a:pt x="227304" y="76777"/>
                </a:lnTo>
                <a:lnTo>
                  <a:pt x="236600" y="125729"/>
                </a:lnTo>
                <a:lnTo>
                  <a:pt x="227304" y="174609"/>
                </a:lnTo>
                <a:lnTo>
                  <a:pt x="201945" y="214534"/>
                </a:lnTo>
                <a:lnTo>
                  <a:pt x="164324" y="241458"/>
                </a:lnTo>
                <a:lnTo>
                  <a:pt x="118237" y="251333"/>
                </a:lnTo>
                <a:lnTo>
                  <a:pt x="72223" y="241458"/>
                </a:lnTo>
                <a:lnTo>
                  <a:pt x="34639" y="214534"/>
                </a:lnTo>
                <a:lnTo>
                  <a:pt x="9294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64100" y="2133600"/>
            <a:ext cx="236600" cy="2513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64100" y="213360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29"/>
                </a:moveTo>
                <a:lnTo>
                  <a:pt x="9294" y="76777"/>
                </a:lnTo>
                <a:lnTo>
                  <a:pt x="34639" y="36814"/>
                </a:lnTo>
                <a:lnTo>
                  <a:pt x="72223" y="9876"/>
                </a:lnTo>
                <a:lnTo>
                  <a:pt x="118237" y="0"/>
                </a:lnTo>
                <a:lnTo>
                  <a:pt x="164324" y="9876"/>
                </a:lnTo>
                <a:lnTo>
                  <a:pt x="201945" y="36814"/>
                </a:lnTo>
                <a:lnTo>
                  <a:pt x="227304" y="76777"/>
                </a:lnTo>
                <a:lnTo>
                  <a:pt x="236600" y="125729"/>
                </a:lnTo>
                <a:lnTo>
                  <a:pt x="227304" y="174609"/>
                </a:lnTo>
                <a:lnTo>
                  <a:pt x="201945" y="214534"/>
                </a:lnTo>
                <a:lnTo>
                  <a:pt x="164324" y="241458"/>
                </a:lnTo>
                <a:lnTo>
                  <a:pt x="118237" y="251333"/>
                </a:lnTo>
                <a:lnTo>
                  <a:pt x="72223" y="241458"/>
                </a:lnTo>
                <a:lnTo>
                  <a:pt x="34639" y="214534"/>
                </a:lnTo>
                <a:lnTo>
                  <a:pt x="9294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37175" y="2133600"/>
            <a:ext cx="236600" cy="2513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37175" y="213360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29"/>
                </a:moveTo>
                <a:lnTo>
                  <a:pt x="9294" y="76777"/>
                </a:lnTo>
                <a:lnTo>
                  <a:pt x="34639" y="36814"/>
                </a:lnTo>
                <a:lnTo>
                  <a:pt x="72223" y="9876"/>
                </a:lnTo>
                <a:lnTo>
                  <a:pt x="118237" y="0"/>
                </a:lnTo>
                <a:lnTo>
                  <a:pt x="164324" y="9876"/>
                </a:lnTo>
                <a:lnTo>
                  <a:pt x="201945" y="36814"/>
                </a:lnTo>
                <a:lnTo>
                  <a:pt x="227304" y="76777"/>
                </a:lnTo>
                <a:lnTo>
                  <a:pt x="236600" y="125729"/>
                </a:lnTo>
                <a:lnTo>
                  <a:pt x="227304" y="174609"/>
                </a:lnTo>
                <a:lnTo>
                  <a:pt x="201945" y="214534"/>
                </a:lnTo>
                <a:lnTo>
                  <a:pt x="164324" y="241458"/>
                </a:lnTo>
                <a:lnTo>
                  <a:pt x="118237" y="251333"/>
                </a:lnTo>
                <a:lnTo>
                  <a:pt x="72223" y="241458"/>
                </a:lnTo>
                <a:lnTo>
                  <a:pt x="34639" y="214534"/>
                </a:lnTo>
                <a:lnTo>
                  <a:pt x="9294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10250" y="2133600"/>
            <a:ext cx="236600" cy="2513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10250" y="213360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29"/>
                </a:moveTo>
                <a:lnTo>
                  <a:pt x="9294" y="76777"/>
                </a:lnTo>
                <a:lnTo>
                  <a:pt x="34639" y="36814"/>
                </a:lnTo>
                <a:lnTo>
                  <a:pt x="72223" y="9876"/>
                </a:lnTo>
                <a:lnTo>
                  <a:pt x="118237" y="0"/>
                </a:lnTo>
                <a:lnTo>
                  <a:pt x="164324" y="9876"/>
                </a:lnTo>
                <a:lnTo>
                  <a:pt x="201945" y="36814"/>
                </a:lnTo>
                <a:lnTo>
                  <a:pt x="227304" y="76777"/>
                </a:lnTo>
                <a:lnTo>
                  <a:pt x="236600" y="125729"/>
                </a:lnTo>
                <a:lnTo>
                  <a:pt x="227304" y="174609"/>
                </a:lnTo>
                <a:lnTo>
                  <a:pt x="201945" y="214534"/>
                </a:lnTo>
                <a:lnTo>
                  <a:pt x="164324" y="241458"/>
                </a:lnTo>
                <a:lnTo>
                  <a:pt x="118237" y="251333"/>
                </a:lnTo>
                <a:lnTo>
                  <a:pt x="72223" y="241458"/>
                </a:lnTo>
                <a:lnTo>
                  <a:pt x="34639" y="214534"/>
                </a:lnTo>
                <a:lnTo>
                  <a:pt x="9294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83325" y="2133600"/>
            <a:ext cx="236600" cy="2513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83325" y="2133600"/>
            <a:ext cx="236854" cy="251460"/>
          </a:xfrm>
          <a:custGeom>
            <a:avLst/>
            <a:gdLst/>
            <a:ahLst/>
            <a:cxnLst/>
            <a:rect l="l" t="t" r="r" b="b"/>
            <a:pathLst>
              <a:path w="236854" h="251460">
                <a:moveTo>
                  <a:pt x="0" y="125729"/>
                </a:moveTo>
                <a:lnTo>
                  <a:pt x="9294" y="76777"/>
                </a:lnTo>
                <a:lnTo>
                  <a:pt x="34639" y="36814"/>
                </a:lnTo>
                <a:lnTo>
                  <a:pt x="72223" y="9876"/>
                </a:lnTo>
                <a:lnTo>
                  <a:pt x="118237" y="0"/>
                </a:lnTo>
                <a:lnTo>
                  <a:pt x="164324" y="9876"/>
                </a:lnTo>
                <a:lnTo>
                  <a:pt x="201945" y="36814"/>
                </a:lnTo>
                <a:lnTo>
                  <a:pt x="227304" y="76777"/>
                </a:lnTo>
                <a:lnTo>
                  <a:pt x="236600" y="125729"/>
                </a:lnTo>
                <a:lnTo>
                  <a:pt x="227304" y="174609"/>
                </a:lnTo>
                <a:lnTo>
                  <a:pt x="201945" y="214534"/>
                </a:lnTo>
                <a:lnTo>
                  <a:pt x="164324" y="241458"/>
                </a:lnTo>
                <a:lnTo>
                  <a:pt x="118237" y="251333"/>
                </a:lnTo>
                <a:lnTo>
                  <a:pt x="72223" y="241458"/>
                </a:lnTo>
                <a:lnTo>
                  <a:pt x="34639" y="214534"/>
                </a:lnTo>
                <a:lnTo>
                  <a:pt x="9294" y="174609"/>
                </a:lnTo>
                <a:lnTo>
                  <a:pt x="0" y="1257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93444" y="1589278"/>
            <a:ext cx="7538084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Tree-based approach used </a:t>
            </a:r>
            <a:r>
              <a:rPr sz="2400" b="1" dirty="0">
                <a:latin typeface="Arial"/>
                <a:cs typeface="Arial"/>
              </a:rPr>
              <a:t>within </a:t>
            </a:r>
            <a:r>
              <a:rPr sz="2400" b="1" spc="-5" dirty="0">
                <a:latin typeface="Arial"/>
                <a:cs typeface="Arial"/>
              </a:rPr>
              <a:t>each thread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block</a:t>
            </a:r>
            <a:endParaRPr sz="2400" dirty="0">
              <a:latin typeface="Arial"/>
              <a:cs typeface="Arial"/>
            </a:endParaRPr>
          </a:p>
          <a:p>
            <a:pPr marR="22225" algn="ctr">
              <a:lnSpc>
                <a:spcPct val="100000"/>
              </a:lnSpc>
              <a:spcBef>
                <a:spcPts val="1415"/>
              </a:spcBef>
              <a:tabLst>
                <a:tab pos="472440" algn="l"/>
                <a:tab pos="945515" algn="l"/>
                <a:tab pos="1419225" algn="l"/>
                <a:tab pos="1892300" algn="l"/>
                <a:tab pos="2365375" algn="l"/>
                <a:tab pos="2838450" algn="l"/>
                <a:tab pos="3311525" algn="l"/>
              </a:tabLst>
            </a:pPr>
            <a:r>
              <a:rPr sz="1400" dirty="0">
                <a:latin typeface="Arial"/>
                <a:cs typeface="Arial"/>
              </a:rPr>
              <a:t>3	1	7	0	4	1	6	3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5114544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4601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Unrolling the Last</a:t>
            </a:r>
            <a:r>
              <a:rPr spc="-170" dirty="0"/>
              <a:t> </a:t>
            </a:r>
            <a:r>
              <a:rPr dirty="0"/>
              <a:t>Warp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605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139" y="2001011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2365248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280416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9" y="324459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0139" y="361035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4645152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444" y="1552843"/>
            <a:ext cx="7678420" cy="35502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As reduction proceeds, </a:t>
            </a:r>
            <a:r>
              <a:rPr sz="2400" b="1" dirty="0">
                <a:latin typeface="Arial"/>
                <a:cs typeface="Arial"/>
              </a:rPr>
              <a:t># “active” threads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decreases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When s &lt;= 32,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spc="-5" dirty="0">
                <a:latin typeface="Arial"/>
                <a:cs typeface="Arial"/>
              </a:rPr>
              <a:t>have </a:t>
            </a:r>
            <a:r>
              <a:rPr sz="2000" b="1" dirty="0">
                <a:latin typeface="Arial"/>
                <a:cs typeface="Arial"/>
              </a:rPr>
              <a:t>only one </a:t>
            </a:r>
            <a:r>
              <a:rPr sz="2000" b="1" spc="10" dirty="0">
                <a:latin typeface="Arial"/>
                <a:cs typeface="Arial"/>
              </a:rPr>
              <a:t>warp</a:t>
            </a:r>
            <a:r>
              <a:rPr sz="2000" b="1" spc="-2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left</a:t>
            </a:r>
            <a:endParaRPr sz="2000">
              <a:latin typeface="Arial"/>
              <a:cs typeface="Arial"/>
            </a:endParaRPr>
          </a:p>
          <a:p>
            <a:pPr marL="12700" marR="516255">
              <a:lnSpc>
                <a:spcPts val="3460"/>
              </a:lnSpc>
              <a:spcBef>
                <a:spcPts val="204"/>
              </a:spcBef>
            </a:pPr>
            <a:r>
              <a:rPr sz="2400" b="1" dirty="0">
                <a:latin typeface="Arial"/>
                <a:cs typeface="Arial"/>
              </a:rPr>
              <a:t>Instructions </a:t>
            </a:r>
            <a:r>
              <a:rPr sz="2400" b="1" spc="-5" dirty="0">
                <a:latin typeface="Arial"/>
                <a:cs typeface="Arial"/>
              </a:rPr>
              <a:t>are SIMD synchronous </a:t>
            </a:r>
            <a:r>
              <a:rPr sz="2400" b="1" dirty="0">
                <a:latin typeface="Arial"/>
                <a:cs typeface="Arial"/>
              </a:rPr>
              <a:t>within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warp  </a:t>
            </a:r>
            <a:r>
              <a:rPr sz="2400" b="1" spc="-5" dirty="0">
                <a:latin typeface="Arial"/>
                <a:cs typeface="Arial"/>
              </a:rPr>
              <a:t>That means </a:t>
            </a:r>
            <a:r>
              <a:rPr sz="2400" b="1" spc="5" dirty="0">
                <a:latin typeface="Arial"/>
                <a:cs typeface="Arial"/>
              </a:rPr>
              <a:t>when </a:t>
            </a:r>
            <a:r>
              <a:rPr sz="2400" b="1" spc="-5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&lt;=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32: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70"/>
              </a:spcBef>
              <a:tabLst>
                <a:tab pos="2927985" algn="l"/>
              </a:tabLst>
            </a:pPr>
            <a:r>
              <a:rPr sz="2000" b="1" dirty="0">
                <a:latin typeface="Arial"/>
                <a:cs typeface="Arial"/>
              </a:rPr>
              <a:t>We don’t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b="1" spc="-5" dirty="0">
                <a:latin typeface="Arial"/>
                <a:cs typeface="Arial"/>
              </a:rPr>
              <a:t>syncthreads()</a:t>
            </a:r>
            <a:endParaRPr sz="2000">
              <a:latin typeface="Arial"/>
              <a:cs typeface="Arial"/>
            </a:endParaRPr>
          </a:p>
          <a:p>
            <a:pPr marL="530225" marR="52387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We don’t need “if (tid &lt; s)” because it doesn’t </a:t>
            </a:r>
            <a:r>
              <a:rPr sz="2000" b="1" spc="-10" dirty="0">
                <a:latin typeface="Arial"/>
                <a:cs typeface="Arial"/>
              </a:rPr>
              <a:t>save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any  </a:t>
            </a:r>
            <a:r>
              <a:rPr sz="2000" b="1" spc="5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Let’s unroll </a:t>
            </a:r>
            <a:r>
              <a:rPr sz="2400" b="1" dirty="0">
                <a:latin typeface="Arial"/>
                <a:cs typeface="Arial"/>
              </a:rPr>
              <a:t>the last 6 iterations of the </a:t>
            </a:r>
            <a:r>
              <a:rPr sz="2400" b="1" spc="-5" dirty="0">
                <a:latin typeface="Arial"/>
                <a:cs typeface="Arial"/>
              </a:rPr>
              <a:t>inner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990600"/>
            <a:ext cx="6324600" cy="2286000"/>
          </a:xfrm>
          <a:custGeom>
            <a:avLst/>
            <a:gdLst/>
            <a:ahLst/>
            <a:cxnLst/>
            <a:rect l="l" t="t" r="r" b="b"/>
            <a:pathLst>
              <a:path w="6324600" h="2286000">
                <a:moveTo>
                  <a:pt x="0" y="2286000"/>
                </a:moveTo>
                <a:lnTo>
                  <a:pt x="6324600" y="2286000"/>
                </a:lnTo>
                <a:lnTo>
                  <a:pt x="6324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76B800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990600"/>
            <a:ext cx="6324600" cy="2286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97535" marR="116839" indent="-506095">
              <a:lnSpc>
                <a:spcPct val="100000"/>
              </a:lnSpc>
              <a:spcBef>
                <a:spcPts val="315"/>
              </a:spcBef>
              <a:tabLst>
                <a:tab pos="344170" algn="l"/>
                <a:tab pos="136461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device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warpReduce(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volatile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int* </a:t>
            </a:r>
            <a:r>
              <a:rPr sz="1800" b="1" spc="-5" dirty="0">
                <a:latin typeface="Arial"/>
                <a:cs typeface="Arial"/>
              </a:rPr>
              <a:t>sdata,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tid</a:t>
            </a:r>
            <a:r>
              <a:rPr sz="1800" b="1" dirty="0">
                <a:latin typeface="Arial"/>
                <a:cs typeface="Arial"/>
              </a:rPr>
              <a:t>) </a:t>
            </a:r>
            <a:r>
              <a:rPr sz="1800" b="1" spc="-5" dirty="0">
                <a:latin typeface="Arial"/>
                <a:cs typeface="Arial"/>
              </a:rPr>
              <a:t>{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32];</a:t>
            </a:r>
            <a:endParaRPr sz="1800">
              <a:latin typeface="Arial"/>
              <a:cs typeface="Arial"/>
            </a:endParaRPr>
          </a:p>
          <a:p>
            <a:pPr marL="597535" marR="2677795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+ 16];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+ 8];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+ 4];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+ 2];  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1];</a:t>
            </a:r>
            <a:endParaRPr sz="180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429000"/>
            <a:ext cx="6324600" cy="2286000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later…</a:t>
            </a:r>
            <a:endParaRPr sz="1800">
              <a:latin typeface="Arial"/>
              <a:cs typeface="Arial"/>
            </a:endParaRPr>
          </a:p>
          <a:p>
            <a:pPr marL="597535" marR="949325" indent="-44386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spc="-5" dirty="0">
                <a:latin typeface="Arial"/>
                <a:cs typeface="Arial"/>
              </a:rPr>
              <a:t>s=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x/2;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s&gt;32</a:t>
            </a:r>
            <a:r>
              <a:rPr sz="1800" b="1" spc="-5" dirty="0">
                <a:latin typeface="Arial"/>
                <a:cs typeface="Arial"/>
              </a:rPr>
              <a:t>; </a:t>
            </a:r>
            <a:r>
              <a:rPr sz="1800" b="1" dirty="0">
                <a:latin typeface="Arial"/>
                <a:cs typeface="Arial"/>
              </a:rPr>
              <a:t>s&gt;&gt;=1) 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&lt;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  <a:p>
            <a:pPr marL="852169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tabLst>
                <a:tab pos="8502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(tid &lt;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32) </a:t>
            </a:r>
            <a:r>
              <a:rPr sz="1800" b="1" dirty="0">
                <a:latin typeface="Arial"/>
                <a:cs typeface="Arial"/>
              </a:rPr>
              <a:t>warpReduce(sdata,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tid);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656" y="190500"/>
            <a:ext cx="7301483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6788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#5: </a:t>
            </a:r>
            <a:r>
              <a:rPr dirty="0"/>
              <a:t>Unroll the Last</a:t>
            </a:r>
            <a:r>
              <a:rPr spc="-190" dirty="0"/>
              <a:t> </a:t>
            </a:r>
            <a:r>
              <a:rPr dirty="0"/>
              <a:t>Warp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5868720"/>
            <a:ext cx="826389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Note: This </a:t>
            </a:r>
            <a:r>
              <a:rPr sz="2000" b="1" spc="-5" dirty="0">
                <a:latin typeface="Arial"/>
                <a:cs typeface="Arial"/>
              </a:rPr>
              <a:t>saves </a:t>
            </a:r>
            <a:r>
              <a:rPr sz="2000" b="1" dirty="0">
                <a:latin typeface="Arial"/>
                <a:cs typeface="Arial"/>
              </a:rPr>
              <a:t>useless </a:t>
            </a:r>
            <a:r>
              <a:rPr sz="2000" b="1" spc="5" dirty="0">
                <a:latin typeface="Arial"/>
                <a:cs typeface="Arial"/>
              </a:rPr>
              <a:t>work </a:t>
            </a:r>
            <a:r>
              <a:rPr sz="2000" b="1" dirty="0">
                <a:latin typeface="Arial"/>
                <a:cs typeface="Arial"/>
              </a:rPr>
              <a:t>in </a:t>
            </a:r>
            <a:r>
              <a:rPr sz="2000" b="1" i="1" dirty="0">
                <a:latin typeface="Arial"/>
                <a:cs typeface="Arial"/>
              </a:rPr>
              <a:t>all </a:t>
            </a:r>
            <a:r>
              <a:rPr sz="2000" b="1" spc="5" dirty="0">
                <a:latin typeface="Arial"/>
                <a:cs typeface="Arial"/>
              </a:rPr>
              <a:t>warps, </a:t>
            </a:r>
            <a:r>
              <a:rPr sz="2000" b="1" dirty="0">
                <a:latin typeface="Arial"/>
                <a:cs typeface="Arial"/>
              </a:rPr>
              <a:t>not </a:t>
            </a:r>
            <a:r>
              <a:rPr sz="2000" b="1" spc="-5" dirty="0">
                <a:latin typeface="Arial"/>
                <a:cs typeface="Arial"/>
              </a:rPr>
              <a:t>just </a:t>
            </a:r>
            <a:r>
              <a:rPr sz="2000" b="1" dirty="0">
                <a:latin typeface="Arial"/>
                <a:cs typeface="Arial"/>
              </a:rPr>
              <a:t>the last</a:t>
            </a:r>
            <a:r>
              <a:rPr sz="2000" b="1" spc="-2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one!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Without unrolling, all </a:t>
            </a:r>
            <a:r>
              <a:rPr sz="1800" spc="-15" dirty="0">
                <a:latin typeface="Arial"/>
                <a:cs typeface="Arial"/>
              </a:rPr>
              <a:t>warps </a:t>
            </a:r>
            <a:r>
              <a:rPr sz="1800" spc="-5" dirty="0">
                <a:latin typeface="Arial"/>
                <a:cs typeface="Arial"/>
              </a:rPr>
              <a:t>execute every iteration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loop and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0" y="1752600"/>
            <a:ext cx="2438400" cy="1200150"/>
          </a:xfrm>
          <a:prstGeom prst="rect">
            <a:avLst/>
          </a:prstGeom>
          <a:solidFill>
            <a:srgbClr val="F1F1F1"/>
          </a:solidFill>
          <a:ln w="25400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315"/>
              </a:spcBef>
            </a:pP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IMPORTANT:</a:t>
            </a:r>
            <a:endParaRPr sz="1800">
              <a:latin typeface="Arial"/>
              <a:cs typeface="Arial"/>
            </a:endParaRPr>
          </a:p>
          <a:p>
            <a:pPr marL="139700" marR="133350" algn="ct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this 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correct, 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“volatile”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keyword!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7340" y="1373124"/>
            <a:ext cx="132715" cy="381635"/>
          </a:xfrm>
          <a:custGeom>
            <a:avLst/>
            <a:gdLst/>
            <a:ahLst/>
            <a:cxnLst/>
            <a:rect l="l" t="t" r="r" b="b"/>
            <a:pathLst>
              <a:path w="132714" h="381635">
                <a:moveTo>
                  <a:pt x="66769" y="56676"/>
                </a:moveTo>
                <a:lnTo>
                  <a:pt x="52267" y="81072"/>
                </a:lnTo>
                <a:lnTo>
                  <a:pt x="49784" y="381000"/>
                </a:lnTo>
                <a:lnTo>
                  <a:pt x="78359" y="381126"/>
                </a:lnTo>
                <a:lnTo>
                  <a:pt x="80635" y="106299"/>
                </a:lnTo>
                <a:lnTo>
                  <a:pt x="80734" y="81072"/>
                </a:lnTo>
                <a:lnTo>
                  <a:pt x="66769" y="56676"/>
                </a:lnTo>
                <a:close/>
              </a:path>
              <a:path w="132714" h="381635">
                <a:moveTo>
                  <a:pt x="83316" y="28193"/>
                </a:moveTo>
                <a:lnTo>
                  <a:pt x="52705" y="28193"/>
                </a:lnTo>
                <a:lnTo>
                  <a:pt x="81280" y="28448"/>
                </a:lnTo>
                <a:lnTo>
                  <a:pt x="80842" y="81261"/>
                </a:lnTo>
                <a:lnTo>
                  <a:pt x="107823" y="128397"/>
                </a:lnTo>
                <a:lnTo>
                  <a:pt x="116586" y="130810"/>
                </a:lnTo>
                <a:lnTo>
                  <a:pt x="130301" y="122936"/>
                </a:lnTo>
                <a:lnTo>
                  <a:pt x="132587" y="114300"/>
                </a:lnTo>
                <a:lnTo>
                  <a:pt x="83316" y="28193"/>
                </a:lnTo>
                <a:close/>
              </a:path>
              <a:path w="132714" h="381635">
                <a:moveTo>
                  <a:pt x="67183" y="0"/>
                </a:moveTo>
                <a:lnTo>
                  <a:pt x="0" y="113156"/>
                </a:lnTo>
                <a:lnTo>
                  <a:pt x="2159" y="121920"/>
                </a:lnTo>
                <a:lnTo>
                  <a:pt x="15748" y="129921"/>
                </a:lnTo>
                <a:lnTo>
                  <a:pt x="24511" y="127762"/>
                </a:lnTo>
                <a:lnTo>
                  <a:pt x="52267" y="81072"/>
                </a:lnTo>
                <a:lnTo>
                  <a:pt x="52705" y="28193"/>
                </a:lnTo>
                <a:lnTo>
                  <a:pt x="83316" y="28193"/>
                </a:lnTo>
                <a:lnTo>
                  <a:pt x="67183" y="0"/>
                </a:lnTo>
                <a:close/>
              </a:path>
              <a:path w="132714" h="381635">
                <a:moveTo>
                  <a:pt x="81222" y="35433"/>
                </a:moveTo>
                <a:lnTo>
                  <a:pt x="54610" y="35433"/>
                </a:lnTo>
                <a:lnTo>
                  <a:pt x="79248" y="35687"/>
                </a:lnTo>
                <a:lnTo>
                  <a:pt x="66769" y="56676"/>
                </a:lnTo>
                <a:lnTo>
                  <a:pt x="80842" y="81261"/>
                </a:lnTo>
                <a:lnTo>
                  <a:pt x="81222" y="35433"/>
                </a:lnTo>
                <a:close/>
              </a:path>
              <a:path w="132714" h="381635">
                <a:moveTo>
                  <a:pt x="52705" y="28193"/>
                </a:moveTo>
                <a:lnTo>
                  <a:pt x="52267" y="81072"/>
                </a:lnTo>
                <a:lnTo>
                  <a:pt x="66769" y="56676"/>
                </a:lnTo>
                <a:lnTo>
                  <a:pt x="54610" y="35433"/>
                </a:lnTo>
                <a:lnTo>
                  <a:pt x="81222" y="35433"/>
                </a:lnTo>
                <a:lnTo>
                  <a:pt x="81280" y="28448"/>
                </a:lnTo>
                <a:lnTo>
                  <a:pt x="52705" y="28193"/>
                </a:lnTo>
                <a:close/>
              </a:path>
              <a:path w="132714" h="381635">
                <a:moveTo>
                  <a:pt x="54610" y="35433"/>
                </a:moveTo>
                <a:lnTo>
                  <a:pt x="66769" y="56676"/>
                </a:lnTo>
                <a:lnTo>
                  <a:pt x="79248" y="35687"/>
                </a:lnTo>
                <a:lnTo>
                  <a:pt x="54610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796137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449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 for 4M </a:t>
            </a:r>
            <a:r>
              <a:rPr spc="-5" dirty="0"/>
              <a:t>element</a:t>
            </a:r>
            <a:r>
              <a:rPr spc="-140" dirty="0"/>
              <a:t> </a:t>
            </a:r>
            <a:r>
              <a:rPr dirty="0"/>
              <a:t>reduction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00200"/>
          <a:ext cx="8306432" cy="329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1815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673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4: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during global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load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unroll last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warp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0.536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31.289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15.01x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46367" y="1017778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863" y="1246378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6629" y="1246378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242" y="101777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4285488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3772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Complete</a:t>
            </a:r>
            <a:r>
              <a:rPr spc="-110" dirty="0"/>
              <a:t> </a:t>
            </a:r>
            <a:r>
              <a:rPr dirty="0"/>
              <a:t>Unrolling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605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139" y="2366772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2732532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3462528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9" y="3902964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4937759"/>
            <a:ext cx="406908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0139" y="5378196"/>
            <a:ext cx="342900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444" y="1625853"/>
            <a:ext cx="7618095" cy="444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014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10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knew the number </a:t>
            </a:r>
            <a:r>
              <a:rPr sz="2400" b="1" dirty="0">
                <a:latin typeface="Arial"/>
                <a:cs typeface="Arial"/>
              </a:rPr>
              <a:t>of iterations </a:t>
            </a:r>
            <a:r>
              <a:rPr sz="2400" b="1" spc="-5" dirty="0">
                <a:latin typeface="Arial"/>
                <a:cs typeface="Arial"/>
              </a:rPr>
              <a:t>at compile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time,  </a:t>
            </a:r>
            <a:r>
              <a:rPr sz="2400" b="1" spc="10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could </a:t>
            </a:r>
            <a:r>
              <a:rPr sz="2400" b="1" dirty="0">
                <a:latin typeface="Arial"/>
                <a:cs typeface="Arial"/>
              </a:rPr>
              <a:t>completely </a:t>
            </a:r>
            <a:r>
              <a:rPr sz="2400" b="1" spc="-5" dirty="0">
                <a:latin typeface="Arial"/>
                <a:cs typeface="Arial"/>
              </a:rPr>
              <a:t>unroll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  <a:p>
            <a:pPr marL="530225" marR="5080">
              <a:lnSpc>
                <a:spcPct val="12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Luckily, </a:t>
            </a:r>
            <a:r>
              <a:rPr sz="2000" b="1" dirty="0">
                <a:latin typeface="Arial"/>
                <a:cs typeface="Arial"/>
              </a:rPr>
              <a:t>the block size is </a:t>
            </a:r>
            <a:r>
              <a:rPr sz="2000" b="1" spc="-5" dirty="0">
                <a:latin typeface="Arial"/>
                <a:cs typeface="Arial"/>
              </a:rPr>
              <a:t>limited </a:t>
            </a:r>
            <a:r>
              <a:rPr sz="2000" b="1" dirty="0">
                <a:latin typeface="Arial"/>
                <a:cs typeface="Arial"/>
              </a:rPr>
              <a:t>by the GPU to 512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threads  Also,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are sticking to power-of-2 block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So </a:t>
            </a:r>
            <a:r>
              <a:rPr sz="2400" b="1" spc="10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can easily </a:t>
            </a:r>
            <a:r>
              <a:rPr sz="2400" b="1" dirty="0">
                <a:latin typeface="Arial"/>
                <a:cs typeface="Arial"/>
              </a:rPr>
              <a:t>unroll </a:t>
            </a:r>
            <a:r>
              <a:rPr sz="2400" b="1" spc="-5" dirty="0">
                <a:latin typeface="Arial"/>
                <a:cs typeface="Arial"/>
              </a:rPr>
              <a:t>for a </a:t>
            </a:r>
            <a:r>
              <a:rPr sz="2400" b="1" dirty="0">
                <a:latin typeface="Arial"/>
                <a:cs typeface="Arial"/>
              </a:rPr>
              <a:t>fixed </a:t>
            </a:r>
            <a:r>
              <a:rPr sz="2400" b="1" spc="-5" dirty="0">
                <a:latin typeface="Arial"/>
                <a:cs typeface="Arial"/>
              </a:rPr>
              <a:t>block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marL="530225" marR="31432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But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need to be generic – </a:t>
            </a:r>
            <a:r>
              <a:rPr sz="2000" b="1" spc="-5" dirty="0">
                <a:latin typeface="Arial"/>
                <a:cs typeface="Arial"/>
              </a:rPr>
              <a:t>how </a:t>
            </a:r>
            <a:r>
              <a:rPr sz="2000" b="1" dirty="0">
                <a:latin typeface="Arial"/>
                <a:cs typeface="Arial"/>
              </a:rPr>
              <a:t>can </a:t>
            </a:r>
            <a:r>
              <a:rPr sz="2000" b="1" spc="25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unroll for</a:t>
            </a:r>
            <a:r>
              <a:rPr sz="2000" b="1" spc="-3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  </a:t>
            </a:r>
            <a:r>
              <a:rPr sz="2000" b="1" spc="-5" dirty="0">
                <a:latin typeface="Arial"/>
                <a:cs typeface="Arial"/>
              </a:rPr>
              <a:t>sizes </a:t>
            </a:r>
            <a:r>
              <a:rPr sz="2000" b="1" dirty="0">
                <a:latin typeface="Arial"/>
                <a:cs typeface="Arial"/>
              </a:rPr>
              <a:t>that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don’t </a:t>
            </a:r>
            <a:r>
              <a:rPr sz="2000" b="1" spc="-5" dirty="0">
                <a:latin typeface="Arial"/>
                <a:cs typeface="Arial"/>
              </a:rPr>
              <a:t>know at compile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Templates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rescue!</a:t>
            </a:r>
            <a:endParaRPr sz="2400">
              <a:latin typeface="Arial"/>
              <a:cs typeface="Arial"/>
            </a:endParaRPr>
          </a:p>
          <a:p>
            <a:pPr marL="530225" marR="32385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CUDA supports C++ template parameters on </a:t>
            </a:r>
            <a:r>
              <a:rPr sz="2000" b="1" spc="-5" dirty="0">
                <a:latin typeface="Arial"/>
                <a:cs typeface="Arial"/>
              </a:rPr>
              <a:t>device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  host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5364480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48514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Unrolling with</a:t>
            </a:r>
            <a:r>
              <a:rPr spc="-114" dirty="0"/>
              <a:t> </a:t>
            </a:r>
            <a:r>
              <a:rPr spc="-5" dirty="0"/>
              <a:t>Templates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3319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397253"/>
            <a:ext cx="760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Specify block size as a function template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parameter: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447800" y="2057400"/>
            <a:ext cx="5791200" cy="669925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template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&lt;unsigned int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blockSize&gt;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tabLst>
                <a:tab pos="344170" algn="l"/>
                <a:tab pos="133286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reduce5(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int *</a:t>
            </a:r>
            <a:r>
              <a:rPr sz="1800" b="1" spc="-5" dirty="0">
                <a:latin typeface="Arial"/>
                <a:cs typeface="Arial"/>
              </a:rPr>
              <a:t>g_idata,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800" b="1" spc="-5" dirty="0">
                <a:latin typeface="Arial"/>
                <a:cs typeface="Arial"/>
              </a:rPr>
              <a:t>g_odata)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1440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0" y="2667000"/>
                </a:moveTo>
                <a:lnTo>
                  <a:pt x="7848600" y="2667000"/>
                </a:lnTo>
                <a:lnTo>
                  <a:pt x="7848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76B800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91440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0" y="2667000"/>
                </a:moveTo>
                <a:lnTo>
                  <a:pt x="7848600" y="2667000"/>
                </a:lnTo>
                <a:lnTo>
                  <a:pt x="7848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4285" y="6489598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6B800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656" y="190500"/>
            <a:ext cx="7281672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6768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#6: </a:t>
            </a:r>
            <a:r>
              <a:rPr dirty="0"/>
              <a:t>Completely</a:t>
            </a:r>
            <a:r>
              <a:rPr spc="-165" dirty="0"/>
              <a:t> </a:t>
            </a:r>
            <a:r>
              <a:rPr dirty="0"/>
              <a:t>Unrolled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1000" y="3733800"/>
            <a:ext cx="7848600" cy="2308225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(blockSize &gt;= 512)</a:t>
            </a:r>
            <a:r>
              <a:rPr sz="1800" b="1" spc="-4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44170" marR="383540" indent="252729">
              <a:lnSpc>
                <a:spcPct val="100000"/>
              </a:lnSpc>
              <a:tabLst>
                <a:tab pos="5727700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(</a:t>
            </a:r>
            <a:r>
              <a:rPr sz="1800" b="1" dirty="0">
                <a:latin typeface="Arial"/>
                <a:cs typeface="Arial"/>
              </a:rPr>
              <a:t>tid &lt; </a:t>
            </a:r>
            <a:r>
              <a:rPr sz="1800" b="1" spc="-10" dirty="0">
                <a:latin typeface="Arial"/>
                <a:cs typeface="Arial"/>
              </a:rPr>
              <a:t>256) </a:t>
            </a:r>
            <a:r>
              <a:rPr sz="1800" b="1" spc="-5" dirty="0">
                <a:latin typeface="Arial"/>
                <a:cs typeface="Arial"/>
              </a:rPr>
              <a:t>{ sdata[tid] += sdata[tid +</a:t>
            </a:r>
            <a:r>
              <a:rPr sz="1800" b="1" spc="1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256];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}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} 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(blockSize &gt;= 256)</a:t>
            </a:r>
            <a:r>
              <a:rPr sz="1800" b="1" spc="-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44170" marR="383540" indent="252729">
              <a:lnSpc>
                <a:spcPct val="100000"/>
              </a:lnSpc>
              <a:tabLst>
                <a:tab pos="5727065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(</a:t>
            </a:r>
            <a:r>
              <a:rPr sz="1800" b="1" dirty="0">
                <a:latin typeface="Arial"/>
                <a:cs typeface="Arial"/>
              </a:rPr>
              <a:t>tid &lt; </a:t>
            </a:r>
            <a:r>
              <a:rPr sz="1800" b="1" spc="-10" dirty="0">
                <a:latin typeface="Arial"/>
                <a:cs typeface="Arial"/>
              </a:rPr>
              <a:t>128) </a:t>
            </a:r>
            <a:r>
              <a:rPr sz="1800" b="1" spc="-5" dirty="0">
                <a:latin typeface="Arial"/>
                <a:cs typeface="Arial"/>
              </a:rPr>
              <a:t>{ sdata[tid] += sdata[tid +</a:t>
            </a:r>
            <a:r>
              <a:rPr sz="1800" b="1" spc="1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128];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}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} 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(blockSize &gt;= 128)</a:t>
            </a:r>
            <a:r>
              <a:rPr sz="1800" b="1" spc="-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tabLst>
                <a:tab pos="1480820" algn="l"/>
                <a:tab pos="1938655" algn="l"/>
                <a:tab pos="4852670" algn="l"/>
                <a:tab pos="5728335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tid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	</a:t>
            </a:r>
            <a:r>
              <a:rPr sz="1800" b="1" spc="-5" dirty="0">
                <a:latin typeface="Arial"/>
                <a:cs typeface="Arial"/>
              </a:rPr>
              <a:t>64)	{ sdata[tid] +=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	64];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}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tid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spc="-5" dirty="0">
                <a:latin typeface="Arial"/>
                <a:cs typeface="Arial"/>
              </a:rPr>
              <a:t>32) </a:t>
            </a:r>
            <a:r>
              <a:rPr sz="1800" b="1" dirty="0">
                <a:latin typeface="Arial"/>
                <a:cs typeface="Arial"/>
              </a:rPr>
              <a:t>warpReduce&lt;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blockSize</a:t>
            </a:r>
            <a:r>
              <a:rPr sz="1800" b="1" dirty="0">
                <a:latin typeface="Arial"/>
                <a:cs typeface="Arial"/>
              </a:rPr>
              <a:t>&gt;(sdata,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tid);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149" y="6076594"/>
            <a:ext cx="7995284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Note: all code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10" dirty="0">
                <a:solidFill>
                  <a:srgbClr val="A40020"/>
                </a:solidFill>
                <a:latin typeface="Arial"/>
                <a:cs typeface="Arial"/>
              </a:rPr>
              <a:t>RED </a:t>
            </a:r>
            <a:r>
              <a:rPr sz="2400" b="1" spc="5" dirty="0">
                <a:latin typeface="Arial"/>
                <a:cs typeface="Arial"/>
              </a:rPr>
              <a:t>will </a:t>
            </a:r>
            <a:r>
              <a:rPr sz="2400" b="1" dirty="0">
                <a:latin typeface="Arial"/>
                <a:cs typeface="Arial"/>
              </a:rPr>
              <a:t>be </a:t>
            </a:r>
            <a:r>
              <a:rPr sz="2400" b="1" spc="-5" dirty="0">
                <a:latin typeface="Arial"/>
                <a:cs typeface="Arial"/>
              </a:rPr>
              <a:t>evaluated </a:t>
            </a:r>
            <a:r>
              <a:rPr sz="2400" b="1" dirty="0">
                <a:latin typeface="Arial"/>
                <a:cs typeface="Arial"/>
              </a:rPr>
              <a:t>at </a:t>
            </a:r>
            <a:r>
              <a:rPr sz="2400" b="1" spc="-5" dirty="0">
                <a:latin typeface="Arial"/>
                <a:cs typeface="Arial"/>
              </a:rPr>
              <a:t>compile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Results in a </a:t>
            </a:r>
            <a:r>
              <a:rPr sz="1800" dirty="0">
                <a:latin typeface="Arial"/>
                <a:cs typeface="Arial"/>
              </a:rPr>
              <a:t>very </a:t>
            </a:r>
            <a:r>
              <a:rPr sz="1800" spc="-10" dirty="0">
                <a:latin typeface="Arial"/>
                <a:cs typeface="Arial"/>
              </a:rPr>
              <a:t>efficient </a:t>
            </a:r>
            <a:r>
              <a:rPr sz="1800" spc="-5" dirty="0">
                <a:latin typeface="Arial"/>
                <a:cs typeface="Arial"/>
              </a:rPr>
              <a:t>inner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loop!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1017778"/>
            <a:ext cx="61341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Template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unsigned int</a:t>
            </a:r>
            <a:r>
              <a:rPr sz="1800" b="1" spc="-4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blockSize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518795" marR="5080" indent="-506730">
              <a:lnSpc>
                <a:spcPct val="100000"/>
              </a:lnSpc>
              <a:tabLst>
                <a:tab pos="265430" algn="l"/>
                <a:tab pos="1285240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device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warpReduce(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volatile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int* </a:t>
            </a:r>
            <a:r>
              <a:rPr sz="1800" b="1" spc="-5" dirty="0">
                <a:latin typeface="Arial"/>
                <a:cs typeface="Arial"/>
              </a:rPr>
              <a:t>sdata,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tid</a:t>
            </a:r>
            <a:r>
              <a:rPr sz="1800" b="1" dirty="0">
                <a:latin typeface="Arial"/>
                <a:cs typeface="Arial"/>
              </a:rPr>
              <a:t>) 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(blockSize &gt;= 64) </a:t>
            </a: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32];</a:t>
            </a:r>
            <a:endParaRPr sz="1800">
              <a:latin typeface="Arial"/>
              <a:cs typeface="Arial"/>
            </a:endParaRPr>
          </a:p>
          <a:p>
            <a:pPr marL="518795" marR="445134" algn="ctr">
              <a:lnSpc>
                <a:spcPct val="100000"/>
              </a:lnSpc>
              <a:tabLst>
                <a:tab pos="5338445" algn="l"/>
              </a:tabLst>
            </a:pP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(blockSize &gt;= 32) </a:t>
            </a: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+ 16]; 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(blockSize &gt;= 16) </a:t>
            </a: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	8];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6012" y="2389759"/>
            <a:ext cx="1689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(blockSize</a:t>
            </a:r>
            <a:r>
              <a:rPr sz="1800" b="1" spc="-5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&gt;= 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(blockSize</a:t>
            </a:r>
            <a:r>
              <a:rPr sz="1800" b="1" spc="-5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&gt;=  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(blockSize</a:t>
            </a:r>
            <a:r>
              <a:rPr sz="1800" b="1" spc="-5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&gt;=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361" y="2389759"/>
            <a:ext cx="32708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0" algn="l"/>
              </a:tabLst>
            </a:pPr>
            <a:r>
              <a:rPr sz="1800" b="1" spc="-15" dirty="0">
                <a:solidFill>
                  <a:srgbClr val="A40020"/>
                </a:solidFill>
                <a:latin typeface="Arial"/>
                <a:cs typeface="Arial"/>
              </a:rPr>
              <a:t>8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r>
              <a:rPr sz="1800" b="1" spc="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ta[tid] +</a:t>
            </a:r>
            <a:r>
              <a:rPr sz="1800" b="1" spc="-5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ta[tid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	4];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78150" algn="l"/>
              </a:tabLst>
            </a:pPr>
            <a:r>
              <a:rPr sz="1800" b="1" spc="-15" dirty="0">
                <a:solidFill>
                  <a:srgbClr val="A4002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r>
              <a:rPr sz="1800" b="1" spc="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ta[tid] +</a:t>
            </a:r>
            <a:r>
              <a:rPr sz="1800" b="1" spc="-5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ta[tid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	2];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78150" algn="l"/>
              </a:tabLst>
            </a:pPr>
            <a:r>
              <a:rPr sz="1800" b="1" spc="-15" dirty="0">
                <a:solidFill>
                  <a:srgbClr val="A4002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r>
              <a:rPr sz="1800" b="1" spc="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ta[tid] +</a:t>
            </a:r>
            <a:r>
              <a:rPr sz="1800" b="1" spc="-5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ta[tid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	1];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231" y="3212719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489598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6B800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656" y="190500"/>
            <a:ext cx="5701284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5189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Invoking Template</a:t>
            </a:r>
            <a:r>
              <a:rPr spc="-180" dirty="0"/>
              <a:t> </a:t>
            </a:r>
            <a:r>
              <a:rPr dirty="0"/>
              <a:t>Kernels</a:t>
            </a:r>
          </a:p>
        </p:txBody>
      </p:sp>
      <p:sp>
        <p:nvSpPr>
          <p:cNvPr id="5" name="object 5"/>
          <p:cNvSpPr/>
          <p:nvPr/>
        </p:nvSpPr>
        <p:spPr>
          <a:xfrm>
            <a:off x="548640" y="9509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1391411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444" y="943247"/>
            <a:ext cx="7479030" cy="8305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Don’t </a:t>
            </a:r>
            <a:r>
              <a:rPr sz="2400" b="1" spc="10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still need </a:t>
            </a:r>
            <a:r>
              <a:rPr sz="2400" b="1" dirty="0">
                <a:latin typeface="Arial"/>
                <a:cs typeface="Arial"/>
              </a:rPr>
              <a:t>block </a:t>
            </a:r>
            <a:r>
              <a:rPr sz="2400" b="1" spc="-5" dirty="0">
                <a:latin typeface="Arial"/>
                <a:cs typeface="Arial"/>
              </a:rPr>
              <a:t>size at compile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time?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Nope, just a switch statement for 10 possible block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1844675"/>
            <a:ext cx="7086600" cy="5013325"/>
          </a:xfrm>
          <a:custGeom>
            <a:avLst/>
            <a:gdLst/>
            <a:ahLst/>
            <a:cxnLst/>
            <a:rect l="l" t="t" r="r" b="b"/>
            <a:pathLst>
              <a:path w="7086600" h="5013325">
                <a:moveTo>
                  <a:pt x="0" y="5013325"/>
                </a:moveTo>
                <a:lnTo>
                  <a:pt x="7086600" y="5013325"/>
                </a:lnTo>
                <a:lnTo>
                  <a:pt x="7086600" y="0"/>
                </a:lnTo>
                <a:lnTo>
                  <a:pt x="0" y="0"/>
                </a:lnTo>
                <a:lnTo>
                  <a:pt x="0" y="5013325"/>
                </a:lnTo>
                <a:close/>
              </a:path>
            </a:pathLst>
          </a:custGeom>
          <a:solidFill>
            <a:srgbClr val="99CCFF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1844675"/>
            <a:ext cx="7086600" cy="5013325"/>
          </a:xfrm>
          <a:custGeom>
            <a:avLst/>
            <a:gdLst/>
            <a:ahLst/>
            <a:cxnLst/>
            <a:rect l="l" t="t" r="r" b="b"/>
            <a:pathLst>
              <a:path w="7086600" h="5013325">
                <a:moveTo>
                  <a:pt x="0" y="5013325"/>
                </a:moveTo>
                <a:lnTo>
                  <a:pt x="7086600" y="5013325"/>
                </a:lnTo>
                <a:lnTo>
                  <a:pt x="7086600" y="0"/>
                </a:lnTo>
                <a:lnTo>
                  <a:pt x="0" y="0"/>
                </a:lnTo>
                <a:lnTo>
                  <a:pt x="0" y="50133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FF"/>
                </a:solidFill>
              </a:rPr>
              <a:t>switch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(</a:t>
            </a:r>
            <a:r>
              <a:rPr dirty="0"/>
              <a:t>threads)</a:t>
            </a:r>
          </a:p>
          <a:p>
            <a:pPr marL="405765">
              <a:lnSpc>
                <a:spcPct val="100000"/>
              </a:lnSpc>
            </a:pPr>
            <a:r>
              <a:rPr dirty="0"/>
              <a:t>{</a:t>
            </a:r>
          </a:p>
          <a:p>
            <a:pPr marL="405765">
              <a:lnSpc>
                <a:spcPct val="100000"/>
              </a:lnSpc>
            </a:pPr>
            <a:r>
              <a:rPr dirty="0">
                <a:solidFill>
                  <a:srgbClr val="0000FF"/>
                </a:solidFill>
              </a:rPr>
              <a:t>case</a:t>
            </a:r>
            <a:r>
              <a:rPr spc="-1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512:</a:t>
            </a:r>
          </a:p>
          <a:p>
            <a:pPr marL="405765" marR="5080" indent="196215">
              <a:lnSpc>
                <a:spcPct val="100000"/>
              </a:lnSpc>
            </a:pPr>
            <a:r>
              <a:rPr spc="-5" dirty="0"/>
              <a:t>reduce5&lt;512&gt;&lt;&lt;&lt; </a:t>
            </a:r>
            <a:r>
              <a:rPr dirty="0"/>
              <a:t>dimGrid, dimBlock, </a:t>
            </a:r>
            <a:r>
              <a:rPr spc="-5" dirty="0"/>
              <a:t>smemSize </a:t>
            </a:r>
            <a:r>
              <a:rPr dirty="0"/>
              <a:t>&gt;&gt;&gt;(d_idata, d_odata);</a:t>
            </a:r>
            <a:r>
              <a:rPr spc="-195" dirty="0"/>
              <a:t> </a:t>
            </a:r>
            <a:r>
              <a:rPr dirty="0">
                <a:solidFill>
                  <a:srgbClr val="0000FF"/>
                </a:solidFill>
              </a:rPr>
              <a:t>break;  case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256:</a:t>
            </a:r>
          </a:p>
          <a:p>
            <a:pPr marL="601980">
              <a:lnSpc>
                <a:spcPct val="100000"/>
              </a:lnSpc>
            </a:pPr>
            <a:r>
              <a:rPr spc="-5" dirty="0"/>
              <a:t>reduce5&lt;256&gt;&lt;&lt;&lt; </a:t>
            </a:r>
            <a:r>
              <a:rPr dirty="0"/>
              <a:t>dimGrid, dimBlock, </a:t>
            </a:r>
            <a:r>
              <a:rPr spc="-5" dirty="0"/>
              <a:t>smemSize </a:t>
            </a:r>
            <a:r>
              <a:rPr dirty="0"/>
              <a:t>&gt;&gt;&gt;(d_idata, d_odata);</a:t>
            </a:r>
            <a:r>
              <a:rPr spc="-195" dirty="0"/>
              <a:t> </a:t>
            </a:r>
            <a:r>
              <a:rPr dirty="0">
                <a:solidFill>
                  <a:srgbClr val="0000FF"/>
                </a:solidFill>
              </a:rPr>
              <a:t>break;</a:t>
            </a:r>
          </a:p>
          <a:p>
            <a:pPr marL="405765">
              <a:lnSpc>
                <a:spcPct val="100000"/>
              </a:lnSpc>
            </a:pPr>
            <a:r>
              <a:rPr dirty="0">
                <a:solidFill>
                  <a:srgbClr val="0000FF"/>
                </a:solidFill>
              </a:rPr>
              <a:t>case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128:</a:t>
            </a:r>
          </a:p>
          <a:p>
            <a:pPr marL="405765" marR="5080" indent="196215">
              <a:lnSpc>
                <a:spcPct val="100000"/>
              </a:lnSpc>
            </a:pPr>
            <a:r>
              <a:rPr spc="-5" dirty="0"/>
              <a:t>reduce5&lt;128&gt;&lt;&lt;&lt; </a:t>
            </a:r>
            <a:r>
              <a:rPr dirty="0"/>
              <a:t>dimGrid, dimBlock, </a:t>
            </a:r>
            <a:r>
              <a:rPr spc="-5" dirty="0"/>
              <a:t>smemSize </a:t>
            </a:r>
            <a:r>
              <a:rPr dirty="0"/>
              <a:t>&gt;&gt;&gt;(d_idata, d_odata);</a:t>
            </a:r>
            <a:r>
              <a:rPr spc="-195" dirty="0"/>
              <a:t> </a:t>
            </a:r>
            <a:r>
              <a:rPr dirty="0">
                <a:solidFill>
                  <a:srgbClr val="0000FF"/>
                </a:solidFill>
              </a:rPr>
              <a:t>break;  case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64:</a:t>
            </a:r>
          </a:p>
          <a:p>
            <a:pPr marL="405765" marR="5080" indent="196215">
              <a:lnSpc>
                <a:spcPct val="100000"/>
              </a:lnSpc>
            </a:pPr>
            <a:r>
              <a:rPr dirty="0"/>
              <a:t>reduce5&lt; </a:t>
            </a:r>
            <a:r>
              <a:rPr spc="-5" dirty="0"/>
              <a:t>64&gt;&lt;&lt;&lt; </a:t>
            </a:r>
            <a:r>
              <a:rPr dirty="0"/>
              <a:t>dimGrid, dimBlock, </a:t>
            </a:r>
            <a:r>
              <a:rPr spc="-5" dirty="0"/>
              <a:t>smemSize </a:t>
            </a:r>
            <a:r>
              <a:rPr dirty="0"/>
              <a:t>&gt;&gt;&gt;(d_idata, d_odata); </a:t>
            </a:r>
            <a:r>
              <a:rPr dirty="0">
                <a:solidFill>
                  <a:srgbClr val="0000FF"/>
                </a:solidFill>
              </a:rPr>
              <a:t>break;  case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32:</a:t>
            </a:r>
          </a:p>
          <a:p>
            <a:pPr marL="405765" marR="5080" indent="196215">
              <a:lnSpc>
                <a:spcPct val="100000"/>
              </a:lnSpc>
            </a:pPr>
            <a:r>
              <a:rPr dirty="0"/>
              <a:t>reduce5&lt; </a:t>
            </a:r>
            <a:r>
              <a:rPr spc="-5" dirty="0"/>
              <a:t>32&gt;&lt;&lt;&lt; </a:t>
            </a:r>
            <a:r>
              <a:rPr dirty="0"/>
              <a:t>dimGrid, dimBlock, </a:t>
            </a:r>
            <a:r>
              <a:rPr spc="-5" dirty="0"/>
              <a:t>smemSize </a:t>
            </a:r>
            <a:r>
              <a:rPr dirty="0"/>
              <a:t>&gt;&gt;&gt;(d_idata, d_odata); </a:t>
            </a:r>
            <a:r>
              <a:rPr dirty="0">
                <a:solidFill>
                  <a:srgbClr val="0000FF"/>
                </a:solidFill>
              </a:rPr>
              <a:t>break;  case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16:</a:t>
            </a:r>
          </a:p>
          <a:p>
            <a:pPr marL="601980">
              <a:lnSpc>
                <a:spcPct val="100000"/>
              </a:lnSpc>
              <a:spcBef>
                <a:spcPts val="5"/>
              </a:spcBef>
            </a:pPr>
            <a:r>
              <a:rPr dirty="0"/>
              <a:t>reduce5&lt; </a:t>
            </a:r>
            <a:r>
              <a:rPr spc="-5" dirty="0"/>
              <a:t>16&gt;&lt;&lt;&lt; </a:t>
            </a:r>
            <a:r>
              <a:rPr dirty="0"/>
              <a:t>dimGrid, dimBlock, smemSize &gt;&gt;&gt;(d_idata, d_odata);</a:t>
            </a:r>
            <a:r>
              <a:rPr spc="-265" dirty="0"/>
              <a:t> </a:t>
            </a:r>
            <a:r>
              <a:rPr dirty="0">
                <a:solidFill>
                  <a:srgbClr val="0000FF"/>
                </a:solidFill>
              </a:rPr>
              <a:t>break;</a:t>
            </a:r>
          </a:p>
          <a:p>
            <a:pPr marL="405765">
              <a:lnSpc>
                <a:spcPct val="100000"/>
              </a:lnSpc>
            </a:pPr>
            <a:r>
              <a:rPr dirty="0">
                <a:solidFill>
                  <a:srgbClr val="0000FF"/>
                </a:solidFill>
              </a:rPr>
              <a:t>case</a:t>
            </a:r>
            <a:r>
              <a:rPr spc="34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8: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75889" y="5073141"/>
            <a:ext cx="5342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8&gt;&lt;&lt;&lt; </a:t>
            </a:r>
            <a:r>
              <a:rPr sz="1400" dirty="0">
                <a:latin typeface="Arial"/>
                <a:cs typeface="Arial"/>
              </a:rPr>
              <a:t>dimGrid, dimBlock, </a:t>
            </a:r>
            <a:r>
              <a:rPr sz="1400" spc="-5" dirty="0">
                <a:latin typeface="Arial"/>
                <a:cs typeface="Arial"/>
              </a:rPr>
              <a:t>smemSize </a:t>
            </a:r>
            <a:r>
              <a:rPr sz="1400" dirty="0">
                <a:latin typeface="Arial"/>
                <a:cs typeface="Arial"/>
              </a:rPr>
              <a:t>&gt;&gt;&gt;(d_idata, d_odata);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break;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5889" y="5499912"/>
            <a:ext cx="5342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4&gt;&lt;&lt;&lt; </a:t>
            </a:r>
            <a:r>
              <a:rPr sz="1400" dirty="0">
                <a:latin typeface="Arial"/>
                <a:cs typeface="Arial"/>
              </a:rPr>
              <a:t>dimGrid, dimBlock, </a:t>
            </a:r>
            <a:r>
              <a:rPr sz="1400" spc="-5" dirty="0">
                <a:latin typeface="Arial"/>
                <a:cs typeface="Arial"/>
              </a:rPr>
              <a:t>smemSize </a:t>
            </a:r>
            <a:r>
              <a:rPr sz="1400" dirty="0">
                <a:latin typeface="Arial"/>
                <a:cs typeface="Arial"/>
              </a:rPr>
              <a:t>&gt;&gt;&gt;(d_idata, d_odata);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break;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5889" y="5926327"/>
            <a:ext cx="53428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2&gt;&lt;&lt;&lt; </a:t>
            </a:r>
            <a:r>
              <a:rPr sz="1400" dirty="0">
                <a:latin typeface="Arial"/>
                <a:cs typeface="Arial"/>
              </a:rPr>
              <a:t>dimGrid, dimBlock, smemSize &gt;&gt;&gt;(d_idata, d_odata);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break;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5889" y="6353657"/>
            <a:ext cx="5342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1&gt;&lt;&lt;&lt; </a:t>
            </a:r>
            <a:r>
              <a:rPr sz="1400" dirty="0">
                <a:latin typeface="Arial"/>
                <a:cs typeface="Arial"/>
              </a:rPr>
              <a:t>dimGrid, dimBlock, </a:t>
            </a:r>
            <a:r>
              <a:rPr sz="1400" spc="-5" dirty="0">
                <a:latin typeface="Arial"/>
                <a:cs typeface="Arial"/>
              </a:rPr>
              <a:t>smemSize </a:t>
            </a:r>
            <a:r>
              <a:rPr sz="1400" dirty="0">
                <a:latin typeface="Arial"/>
                <a:cs typeface="Arial"/>
              </a:rPr>
              <a:t>&gt;&gt;&gt;(d_idata, d_odata);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break;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8986" y="5073141"/>
            <a:ext cx="97155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reduce5&lt;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1400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4:</a:t>
            </a:r>
            <a:endParaRPr sz="1400">
              <a:latin typeface="Arial"/>
              <a:cs typeface="Arial"/>
            </a:endParaRPr>
          </a:p>
          <a:p>
            <a:pPr marL="12700" marR="5080" indent="19621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reduce5&lt;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1400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re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uce5&lt;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1400" spc="3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1: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reduce5&lt;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796137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449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 for 4M </a:t>
            </a:r>
            <a:r>
              <a:rPr spc="-5" dirty="0"/>
              <a:t>element</a:t>
            </a:r>
            <a:r>
              <a:rPr spc="-140" dirty="0"/>
              <a:t> </a:t>
            </a:r>
            <a:r>
              <a:rPr dirty="0"/>
              <a:t>reduction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00200"/>
          <a:ext cx="830643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1815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673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4: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during global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load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unroll last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warp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0.536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31.289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15.01x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6: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completely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unrolled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0.381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43.996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1.41x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21.16x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46367" y="1017778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863" y="1246378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6629" y="1246378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242" y="101777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6380988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5868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 </a:t>
            </a:r>
            <a:r>
              <a:rPr dirty="0"/>
              <a:t>Reduction</a:t>
            </a:r>
            <a:r>
              <a:rPr spc="-125" dirty="0"/>
              <a:t> </a:t>
            </a:r>
            <a:r>
              <a:rPr dirty="0"/>
              <a:t>Complexity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2400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139" y="2263139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299313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139" y="3403091"/>
            <a:ext cx="342900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9" y="3738371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4742688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0139" y="5481828"/>
            <a:ext cx="342900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0139" y="5817108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444" y="1589278"/>
            <a:ext cx="7520940" cy="461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9933"/>
                </a:solidFill>
                <a:latin typeface="Arial"/>
                <a:cs typeface="Arial"/>
              </a:rPr>
              <a:t>Log(</a:t>
            </a:r>
            <a:r>
              <a:rPr sz="2400" b="1" i="1" spc="-5" dirty="0">
                <a:solidFill>
                  <a:srgbClr val="FF9933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F9933"/>
                </a:solidFill>
                <a:latin typeface="Arial"/>
                <a:cs typeface="Arial"/>
              </a:rPr>
              <a:t>) </a:t>
            </a:r>
            <a:r>
              <a:rPr sz="2400" b="1" spc="-5" dirty="0">
                <a:latin typeface="Arial"/>
                <a:cs typeface="Arial"/>
              </a:rPr>
              <a:t>parallel steps, each step </a:t>
            </a:r>
            <a:r>
              <a:rPr sz="2400" b="1" i="1" dirty="0">
                <a:latin typeface="Arial"/>
                <a:cs typeface="Arial"/>
              </a:rPr>
              <a:t>S </a:t>
            </a:r>
            <a:r>
              <a:rPr sz="2400" b="1" spc="-5" dirty="0">
                <a:latin typeface="Arial"/>
                <a:cs typeface="Arial"/>
              </a:rPr>
              <a:t>does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/2</a:t>
            </a:r>
            <a:r>
              <a:rPr sz="2400" b="1" i="1" spc="-7" baseline="24305" dirty="0">
                <a:latin typeface="Arial"/>
                <a:cs typeface="Arial"/>
              </a:rPr>
              <a:t>S</a:t>
            </a:r>
            <a:endParaRPr sz="2400" baseline="24305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b="1" spc="-5" dirty="0">
                <a:latin typeface="Arial"/>
                <a:cs typeface="Arial"/>
              </a:rPr>
              <a:t>independent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9933"/>
                </a:solidFill>
                <a:latin typeface="Arial"/>
                <a:cs typeface="Arial"/>
              </a:rPr>
              <a:t>Step Complexity </a:t>
            </a:r>
            <a:r>
              <a:rPr sz="2000" b="1" dirty="0">
                <a:latin typeface="Arial"/>
                <a:cs typeface="Arial"/>
              </a:rPr>
              <a:t>is O(log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=2</a:t>
            </a:r>
            <a:r>
              <a:rPr sz="2400" b="1" i="1" spc="-7" baseline="24305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, performs </a:t>
            </a:r>
            <a:r>
              <a:rPr sz="2400" b="1" spc="-5" dirty="0">
                <a:latin typeface="Symbol"/>
                <a:cs typeface="Symbol"/>
              </a:rPr>
              <a:t></a:t>
            </a:r>
            <a:r>
              <a:rPr sz="2400" b="1" i="1" spc="-7" baseline="-20833" dirty="0">
                <a:latin typeface="Arial"/>
                <a:cs typeface="Arial"/>
              </a:rPr>
              <a:t>S</a:t>
            </a:r>
            <a:r>
              <a:rPr sz="2400" b="1" spc="-7" baseline="-20833" dirty="0">
                <a:latin typeface="Symbol"/>
                <a:cs typeface="Symbol"/>
              </a:rPr>
              <a:t></a:t>
            </a:r>
            <a:r>
              <a:rPr sz="2400" b="1" spc="-7" baseline="-20833" dirty="0">
                <a:latin typeface="Arial"/>
                <a:cs typeface="Arial"/>
              </a:rPr>
              <a:t>[1..</a:t>
            </a:r>
            <a:r>
              <a:rPr sz="2400" b="1" i="1" spc="-7" baseline="-20833" dirty="0">
                <a:latin typeface="Arial"/>
                <a:cs typeface="Arial"/>
              </a:rPr>
              <a:t>D</a:t>
            </a:r>
            <a:r>
              <a:rPr sz="2400" b="1" spc="-7" baseline="-20833" dirty="0">
                <a:latin typeface="Arial"/>
                <a:cs typeface="Arial"/>
              </a:rPr>
              <a:t>]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i="1" spc="-7" baseline="24305" dirty="0">
                <a:latin typeface="Arial"/>
                <a:cs typeface="Arial"/>
              </a:rPr>
              <a:t>D</a:t>
            </a:r>
            <a:r>
              <a:rPr sz="2400" b="1" spc="-7" baseline="24305" dirty="0">
                <a:latin typeface="Arial"/>
                <a:cs typeface="Arial"/>
              </a:rPr>
              <a:t>-</a:t>
            </a:r>
            <a:r>
              <a:rPr sz="2400" b="1" i="1" spc="-7" baseline="24305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-1</a:t>
            </a:r>
            <a:r>
              <a:rPr sz="2400" b="1" spc="-204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FF9933"/>
                </a:solidFill>
                <a:latin typeface="Arial"/>
                <a:cs typeface="Arial"/>
              </a:rPr>
              <a:t>Work Complexity </a:t>
            </a:r>
            <a:r>
              <a:rPr sz="2000" b="1" dirty="0">
                <a:latin typeface="Arial"/>
                <a:cs typeface="Arial"/>
              </a:rPr>
              <a:t>is O(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– It is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9933"/>
                </a:solidFill>
                <a:latin typeface="Arial"/>
                <a:cs typeface="Arial"/>
              </a:rPr>
              <a:t>work-efficient</a:t>
            </a:r>
            <a:endParaRPr sz="2000">
              <a:latin typeface="Arial"/>
              <a:cs typeface="Arial"/>
            </a:endParaRPr>
          </a:p>
          <a:p>
            <a:pPr marL="530225" marR="269875">
              <a:lnSpc>
                <a:spcPts val="2160"/>
              </a:lnSpc>
              <a:spcBef>
                <a:spcPts val="515"/>
              </a:spcBef>
            </a:pPr>
            <a:r>
              <a:rPr sz="2000" b="1" spc="-5" dirty="0">
                <a:latin typeface="Arial"/>
                <a:cs typeface="Arial"/>
              </a:rPr>
              <a:t>i.e. </a:t>
            </a:r>
            <a:r>
              <a:rPr sz="2000" b="1" dirty="0">
                <a:latin typeface="Arial"/>
                <a:cs typeface="Arial"/>
              </a:rPr>
              <a:t>does not perform more operations than a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sequential  algorithm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latin typeface="Arial"/>
                <a:cs typeface="Arial"/>
              </a:rPr>
              <a:t>With </a:t>
            </a:r>
            <a:r>
              <a:rPr sz="2400" b="1" i="1" dirty="0">
                <a:latin typeface="Arial"/>
                <a:cs typeface="Arial"/>
              </a:rPr>
              <a:t>P </a:t>
            </a:r>
            <a:r>
              <a:rPr sz="2400" b="1" spc="-5" dirty="0">
                <a:latin typeface="Arial"/>
                <a:cs typeface="Arial"/>
              </a:rPr>
              <a:t>threads physically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parallel </a:t>
            </a:r>
            <a:r>
              <a:rPr sz="2400" b="1" spc="5" dirty="0">
                <a:latin typeface="Arial"/>
                <a:cs typeface="Arial"/>
              </a:rPr>
              <a:t>(</a:t>
            </a:r>
            <a:r>
              <a:rPr sz="2400" b="1" i="1" spc="5" dirty="0">
                <a:latin typeface="Arial"/>
                <a:cs typeface="Arial"/>
              </a:rPr>
              <a:t>P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processors),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solidFill>
                  <a:srgbClr val="FF9933"/>
                </a:solidFill>
                <a:latin typeface="Arial"/>
                <a:cs typeface="Arial"/>
              </a:rPr>
              <a:t>time </a:t>
            </a:r>
            <a:r>
              <a:rPr sz="2400" b="1" spc="-5" dirty="0">
                <a:solidFill>
                  <a:srgbClr val="FF9933"/>
                </a:solidFill>
                <a:latin typeface="Arial"/>
                <a:cs typeface="Arial"/>
              </a:rPr>
              <a:t>complexity </a:t>
            </a:r>
            <a:r>
              <a:rPr sz="2400" b="1" spc="-5" dirty="0">
                <a:latin typeface="Arial"/>
                <a:cs typeface="Arial"/>
              </a:rPr>
              <a:t>is O(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/</a:t>
            </a:r>
            <a:r>
              <a:rPr sz="2400" b="1" i="1" spc="-5" dirty="0">
                <a:latin typeface="Arial"/>
                <a:cs typeface="Arial"/>
              </a:rPr>
              <a:t>P </a:t>
            </a:r>
            <a:r>
              <a:rPr sz="2400" b="1" dirty="0">
                <a:latin typeface="Arial"/>
                <a:cs typeface="Arial"/>
              </a:rPr>
              <a:t>+ log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530225" marR="1988820">
              <a:lnSpc>
                <a:spcPct val="110000"/>
              </a:lnSpc>
            </a:pPr>
            <a:r>
              <a:rPr sz="2000" b="1" dirty="0">
                <a:latin typeface="Arial"/>
                <a:cs typeface="Arial"/>
              </a:rPr>
              <a:t>Compare to O(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for sequential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reduction  In a thread block, N=P, so </a:t>
            </a:r>
            <a:r>
              <a:rPr sz="2000" b="1" dirty="0">
                <a:solidFill>
                  <a:srgbClr val="FF9933"/>
                </a:solidFill>
                <a:latin typeface="Arial"/>
                <a:cs typeface="Arial"/>
              </a:rPr>
              <a:t>O(log</a:t>
            </a:r>
            <a:r>
              <a:rPr sz="2000" b="1" spc="-160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9933"/>
                </a:solidFill>
                <a:latin typeface="Arial"/>
                <a:cs typeface="Arial"/>
              </a:rPr>
              <a:t>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2927604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3764" y="190500"/>
            <a:ext cx="1691639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3568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About</a:t>
            </a:r>
            <a:r>
              <a:rPr spc="-120" dirty="0"/>
              <a:t> </a:t>
            </a:r>
            <a:r>
              <a:rPr i="1" dirty="0">
                <a:latin typeface="Arial"/>
                <a:cs typeface="Arial"/>
              </a:rPr>
              <a:t>Cost?</a:t>
            </a:r>
          </a:p>
        </p:txBody>
      </p:sp>
      <p:sp>
        <p:nvSpPr>
          <p:cNvPr id="5" name="object 5"/>
          <p:cNvSpPr/>
          <p:nvPr/>
        </p:nvSpPr>
        <p:spPr>
          <a:xfrm>
            <a:off x="548640" y="1524000"/>
            <a:ext cx="406908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2263139"/>
            <a:ext cx="342900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139" y="2598420"/>
            <a:ext cx="342900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3535679"/>
            <a:ext cx="406908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0139" y="3945635"/>
            <a:ext cx="342900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0139" y="4280915"/>
            <a:ext cx="342900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0139" y="4616196"/>
            <a:ext cx="342900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5346191"/>
            <a:ext cx="406908" cy="384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0139" y="5756147"/>
            <a:ext cx="342900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3444" y="1589278"/>
            <a:ext cx="7310755" cy="45504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22580">
              <a:lnSpc>
                <a:spcPts val="2590"/>
              </a:lnSpc>
              <a:spcBef>
                <a:spcPts val="425"/>
              </a:spcBef>
              <a:tabLst>
                <a:tab pos="6353175" algn="l"/>
              </a:tabLst>
            </a:pPr>
            <a:r>
              <a:rPr sz="2400" b="1" i="1" spc="-5" dirty="0">
                <a:latin typeface="Arial"/>
                <a:cs typeface="Arial"/>
              </a:rPr>
              <a:t>Co</a:t>
            </a:r>
            <a:r>
              <a:rPr sz="2400" b="1" i="1" spc="-15" dirty="0">
                <a:latin typeface="Arial"/>
                <a:cs typeface="Arial"/>
              </a:rPr>
              <a:t>s</a:t>
            </a:r>
            <a:r>
              <a:rPr sz="2400" b="1" i="1" dirty="0">
                <a:latin typeface="Arial"/>
                <a:cs typeface="Arial"/>
              </a:rPr>
              <a:t>t</a:t>
            </a:r>
            <a:r>
              <a:rPr sz="2400" b="1" i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spc="-5" dirty="0">
                <a:latin typeface="Arial"/>
                <a:cs typeface="Arial"/>
              </a:rPr>
              <a:t>arallel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-5" dirty="0">
                <a:latin typeface="Arial"/>
                <a:cs typeface="Arial"/>
              </a:rPr>
              <a:t>ori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hm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so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time  </a:t>
            </a:r>
            <a:r>
              <a:rPr sz="2400" b="1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10"/>
              </a:spcBef>
            </a:pPr>
            <a:r>
              <a:rPr sz="2000" b="1" dirty="0">
                <a:latin typeface="Arial"/>
                <a:cs typeface="Arial"/>
              </a:rPr>
              <a:t>Allocate threads instead of processors: </a:t>
            </a:r>
            <a:r>
              <a:rPr sz="2000" b="1" spc="5" dirty="0">
                <a:latin typeface="Arial"/>
                <a:cs typeface="Arial"/>
              </a:rPr>
              <a:t>O(</a:t>
            </a:r>
            <a:r>
              <a:rPr sz="2000" b="1" i="1" spc="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530225" marR="179705">
              <a:lnSpc>
                <a:spcPts val="2160"/>
              </a:lnSpc>
              <a:spcBef>
                <a:spcPts val="515"/>
              </a:spcBef>
            </a:pPr>
            <a:r>
              <a:rPr sz="2000" b="1" spc="-5" dirty="0">
                <a:latin typeface="Arial"/>
                <a:cs typeface="Arial"/>
              </a:rPr>
              <a:t>Time </a:t>
            </a:r>
            <a:r>
              <a:rPr sz="2000" b="1" dirty="0">
                <a:latin typeface="Arial"/>
                <a:cs typeface="Arial"/>
              </a:rPr>
              <a:t>complexity is O(log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), so </a:t>
            </a:r>
            <a:r>
              <a:rPr sz="2000" b="1" i="1" dirty="0">
                <a:latin typeface="Arial"/>
                <a:cs typeface="Arial"/>
              </a:rPr>
              <a:t>cost </a:t>
            </a:r>
            <a:r>
              <a:rPr sz="2000" b="1" dirty="0">
                <a:latin typeface="Arial"/>
                <a:cs typeface="Arial"/>
              </a:rPr>
              <a:t>is O(</a:t>
            </a:r>
            <a:r>
              <a:rPr sz="2000" b="1" i="1" dirty="0">
                <a:latin typeface="Arial"/>
                <a:cs typeface="Arial"/>
              </a:rPr>
              <a:t>N </a:t>
            </a:r>
            <a:r>
              <a:rPr sz="2000" b="1" dirty="0">
                <a:latin typeface="Arial"/>
                <a:cs typeface="Arial"/>
              </a:rPr>
              <a:t>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: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9933"/>
                </a:solidFill>
                <a:latin typeface="Arial"/>
                <a:cs typeface="Arial"/>
              </a:rPr>
              <a:t>not  cost</a:t>
            </a:r>
            <a:r>
              <a:rPr sz="2000" b="1" spc="-30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9933"/>
                </a:solidFill>
                <a:latin typeface="Arial"/>
                <a:cs typeface="Arial"/>
              </a:rPr>
              <a:t>efficient!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Brent’s </a:t>
            </a:r>
            <a:r>
              <a:rPr sz="2400" b="1" dirty="0">
                <a:latin typeface="Arial"/>
                <a:cs typeface="Arial"/>
              </a:rPr>
              <a:t>theorem </a:t>
            </a:r>
            <a:r>
              <a:rPr sz="2400" b="1" spc="-5" dirty="0">
                <a:latin typeface="Arial"/>
                <a:cs typeface="Arial"/>
              </a:rPr>
              <a:t>suggests </a:t>
            </a:r>
            <a:r>
              <a:rPr sz="2400" b="1" dirty="0">
                <a:latin typeface="Arial"/>
                <a:cs typeface="Arial"/>
              </a:rPr>
              <a:t>O(</a:t>
            </a:r>
            <a:r>
              <a:rPr sz="2400" b="1" i="1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/log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4"/>
              </a:spcBef>
            </a:pPr>
            <a:r>
              <a:rPr sz="2000" b="1" dirty="0">
                <a:latin typeface="Arial"/>
                <a:cs typeface="Arial"/>
              </a:rPr>
              <a:t>Each thread does O(log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sequential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Then all O(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/log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threads cooperate for O(log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steps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Cost = O((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/log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* </a:t>
            </a:r>
            <a:r>
              <a:rPr sz="2000" b="1" spc="-5" dirty="0">
                <a:latin typeface="Arial"/>
                <a:cs typeface="Arial"/>
              </a:rPr>
              <a:t>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= O(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</a:t>
            </a:r>
            <a:r>
              <a:rPr sz="2000" b="1" spc="5" dirty="0">
                <a:latin typeface="Wingdings"/>
                <a:cs typeface="Wingdings"/>
              </a:rPr>
              <a:t>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cost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efficient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Sometimes called </a:t>
            </a:r>
            <a:r>
              <a:rPr sz="2400" b="1" i="1" dirty="0">
                <a:latin typeface="Arial"/>
                <a:cs typeface="Arial"/>
              </a:rPr>
              <a:t>algorithm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cascading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Can lead to significant speedups in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practice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69479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6435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Problem: </a:t>
            </a:r>
            <a:r>
              <a:rPr spc="-5" dirty="0"/>
              <a:t>Global</a:t>
            </a:r>
            <a:r>
              <a:rPr spc="-110" dirty="0"/>
              <a:t> </a:t>
            </a:r>
            <a:r>
              <a:rPr dirty="0"/>
              <a:t>Synchronization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74291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139" y="2246376"/>
            <a:ext cx="292608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2575560"/>
            <a:ext cx="292608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2903220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9" y="3270503"/>
            <a:ext cx="292608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0139" y="3874008"/>
            <a:ext cx="292608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5116067"/>
            <a:ext cx="342900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0139" y="5483352"/>
            <a:ext cx="292608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0139" y="5812535"/>
            <a:ext cx="292608" cy="288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3444" y="1625854"/>
            <a:ext cx="7440930" cy="453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If </a:t>
            </a:r>
            <a:r>
              <a:rPr sz="2000" b="1" spc="15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could </a:t>
            </a:r>
            <a:r>
              <a:rPr sz="2000" b="1" spc="-5" dirty="0">
                <a:latin typeface="Arial"/>
                <a:cs typeface="Arial"/>
              </a:rPr>
              <a:t>synchronize </a:t>
            </a:r>
            <a:r>
              <a:rPr sz="2000" b="1" dirty="0">
                <a:latin typeface="Arial"/>
                <a:cs typeface="Arial"/>
              </a:rPr>
              <a:t>across all thread blocks, could</a:t>
            </a:r>
            <a:r>
              <a:rPr sz="2000" b="1" spc="-2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easily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reduce </a:t>
            </a:r>
            <a:r>
              <a:rPr sz="2000" b="1" spc="-5" dirty="0">
                <a:latin typeface="Arial"/>
                <a:cs typeface="Arial"/>
              </a:rPr>
              <a:t>very </a:t>
            </a:r>
            <a:r>
              <a:rPr sz="2000" b="1" dirty="0">
                <a:latin typeface="Arial"/>
                <a:cs typeface="Arial"/>
              </a:rPr>
              <a:t>large </a:t>
            </a:r>
            <a:r>
              <a:rPr sz="2000" b="1" spc="-5" dirty="0">
                <a:latin typeface="Arial"/>
                <a:cs typeface="Arial"/>
              </a:rPr>
              <a:t>arrays,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right?</a:t>
            </a:r>
            <a:endParaRPr sz="2000">
              <a:latin typeface="Arial"/>
              <a:cs typeface="Arial"/>
            </a:endParaRPr>
          </a:p>
          <a:p>
            <a:pPr marL="530225" marR="1624965">
              <a:lnSpc>
                <a:spcPct val="12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Global </a:t>
            </a:r>
            <a:r>
              <a:rPr sz="1800" b="1" spc="-10" dirty="0">
                <a:latin typeface="Arial"/>
                <a:cs typeface="Arial"/>
              </a:rPr>
              <a:t>sync </a:t>
            </a:r>
            <a:r>
              <a:rPr sz="1800" b="1" spc="-5" dirty="0">
                <a:latin typeface="Arial"/>
                <a:cs typeface="Arial"/>
              </a:rPr>
              <a:t>after </a:t>
            </a:r>
            <a:r>
              <a:rPr sz="1800" b="1" spc="-10" dirty="0">
                <a:latin typeface="Arial"/>
                <a:cs typeface="Arial"/>
              </a:rPr>
              <a:t>each </a:t>
            </a:r>
            <a:r>
              <a:rPr sz="1800" b="1" dirty="0">
                <a:latin typeface="Arial"/>
                <a:cs typeface="Arial"/>
              </a:rPr>
              <a:t>block </a:t>
            </a:r>
            <a:r>
              <a:rPr sz="1800" b="1" spc="-5" dirty="0">
                <a:latin typeface="Arial"/>
                <a:cs typeface="Arial"/>
              </a:rPr>
              <a:t>produces its result  </a:t>
            </a:r>
            <a:r>
              <a:rPr sz="1800" b="1" dirty="0">
                <a:latin typeface="Arial"/>
                <a:cs typeface="Arial"/>
              </a:rPr>
              <a:t>Once </a:t>
            </a:r>
            <a:r>
              <a:rPr sz="1800" b="1" spc="-5" dirty="0">
                <a:latin typeface="Arial"/>
                <a:cs typeface="Arial"/>
              </a:rPr>
              <a:t>all blocks reach sync, </a:t>
            </a:r>
            <a:r>
              <a:rPr sz="1800" b="1" dirty="0">
                <a:latin typeface="Arial"/>
                <a:cs typeface="Arial"/>
              </a:rPr>
              <a:t>continue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recursively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5173980" algn="l"/>
              </a:tabLst>
            </a:pPr>
            <a:r>
              <a:rPr sz="2000" b="1" dirty="0">
                <a:latin typeface="Arial"/>
                <a:cs typeface="Arial"/>
              </a:rPr>
              <a:t>But CUDA has no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global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synchronization.	Why?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40"/>
              </a:spcBef>
            </a:pPr>
            <a:r>
              <a:rPr sz="1800" b="1" spc="-10" dirty="0">
                <a:latin typeface="Arial"/>
                <a:cs typeface="Arial"/>
              </a:rPr>
              <a:t>Expensive </a:t>
            </a:r>
            <a:r>
              <a:rPr sz="1800" b="1" dirty="0">
                <a:latin typeface="Arial"/>
                <a:cs typeface="Arial"/>
              </a:rPr>
              <a:t>to build in hardware for </a:t>
            </a:r>
            <a:r>
              <a:rPr sz="1800" b="1" spc="-5" dirty="0">
                <a:latin typeface="Arial"/>
                <a:cs typeface="Arial"/>
              </a:rPr>
              <a:t>GPUs </a:t>
            </a:r>
            <a:r>
              <a:rPr sz="1800" b="1" spc="5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high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count</a:t>
            </a:r>
            <a:endParaRPr sz="1800">
              <a:latin typeface="Arial"/>
              <a:cs typeface="Arial"/>
            </a:endParaRPr>
          </a:p>
          <a:p>
            <a:pPr marL="530225" marR="190500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Arial"/>
                <a:cs typeface="Arial"/>
              </a:rPr>
              <a:t>Would </a:t>
            </a:r>
            <a:r>
              <a:rPr sz="1800" b="1" spc="-5" dirty="0">
                <a:latin typeface="Arial"/>
                <a:cs typeface="Arial"/>
              </a:rPr>
              <a:t>force programmer </a:t>
            </a:r>
            <a:r>
              <a:rPr sz="1800" b="1" dirty="0">
                <a:latin typeface="Arial"/>
                <a:cs typeface="Arial"/>
              </a:rPr>
              <a:t>to run </a:t>
            </a:r>
            <a:r>
              <a:rPr sz="1800" b="1" spc="5" dirty="0">
                <a:latin typeface="Arial"/>
                <a:cs typeface="Arial"/>
              </a:rPr>
              <a:t>fewer </a:t>
            </a:r>
            <a:r>
              <a:rPr sz="1800" b="1" spc="-5" dirty="0">
                <a:latin typeface="Arial"/>
                <a:cs typeface="Arial"/>
              </a:rPr>
              <a:t>blocks </a:t>
            </a:r>
            <a:r>
              <a:rPr sz="1800" b="1" dirty="0">
                <a:latin typeface="Arial"/>
                <a:cs typeface="Arial"/>
              </a:rPr>
              <a:t>(no </a:t>
            </a:r>
            <a:r>
              <a:rPr sz="1800" b="1" spc="-5" dirty="0">
                <a:latin typeface="Arial"/>
                <a:cs typeface="Arial"/>
              </a:rPr>
              <a:t>more </a:t>
            </a:r>
            <a:r>
              <a:rPr sz="1800" b="1" dirty="0">
                <a:latin typeface="Arial"/>
                <a:cs typeface="Arial"/>
              </a:rPr>
              <a:t>than </a:t>
            </a:r>
            <a:r>
              <a:rPr sz="1800" b="1" spc="-5" dirty="0">
                <a:latin typeface="Arial"/>
                <a:cs typeface="Arial"/>
              </a:rPr>
              <a:t>#  multiprocessors * # resident blocks </a:t>
            </a:r>
            <a:r>
              <a:rPr sz="1800" b="1" dirty="0">
                <a:latin typeface="Arial"/>
                <a:cs typeface="Arial"/>
              </a:rPr>
              <a:t>/ </a:t>
            </a:r>
            <a:r>
              <a:rPr sz="1800" b="1" spc="-5" dirty="0">
                <a:latin typeface="Arial"/>
                <a:cs typeface="Arial"/>
              </a:rPr>
              <a:t>multiprocessor)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10" dirty="0">
                <a:latin typeface="Arial"/>
                <a:cs typeface="Arial"/>
              </a:rPr>
              <a:t>avoid  </a:t>
            </a:r>
            <a:r>
              <a:rPr sz="1800" b="1" spc="-5" dirty="0">
                <a:latin typeface="Arial"/>
                <a:cs typeface="Arial"/>
              </a:rPr>
              <a:t>deadlock, </a:t>
            </a: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spc="-5" dirty="0">
                <a:latin typeface="Arial"/>
                <a:cs typeface="Arial"/>
              </a:rPr>
              <a:t>may reduce </a:t>
            </a:r>
            <a:r>
              <a:rPr sz="1800" b="1" spc="-10" dirty="0">
                <a:latin typeface="Arial"/>
                <a:cs typeface="Arial"/>
              </a:rPr>
              <a:t>overall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Solution: decompose into multiple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kernels</a:t>
            </a:r>
            <a:endParaRPr sz="2000">
              <a:latin typeface="Arial"/>
              <a:cs typeface="Arial"/>
            </a:endParaRPr>
          </a:p>
          <a:p>
            <a:pPr marL="530225" marR="269875">
              <a:lnSpc>
                <a:spcPct val="12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Kernel </a:t>
            </a:r>
            <a:r>
              <a:rPr sz="1800" b="1" dirty="0">
                <a:latin typeface="Arial"/>
                <a:cs typeface="Arial"/>
              </a:rPr>
              <a:t>launch </a:t>
            </a:r>
            <a:r>
              <a:rPr sz="1800" b="1" spc="-10" dirty="0">
                <a:latin typeface="Arial"/>
                <a:cs typeface="Arial"/>
              </a:rPr>
              <a:t>serves </a:t>
            </a:r>
            <a:r>
              <a:rPr sz="1800" b="1" spc="-5" dirty="0">
                <a:latin typeface="Arial"/>
                <a:cs typeface="Arial"/>
              </a:rPr>
              <a:t>as a </a:t>
            </a:r>
            <a:r>
              <a:rPr sz="1800" b="1" dirty="0">
                <a:latin typeface="Arial"/>
                <a:cs typeface="Arial"/>
              </a:rPr>
              <a:t>global </a:t>
            </a:r>
            <a:r>
              <a:rPr sz="1800" b="1" spc="-5" dirty="0">
                <a:latin typeface="Arial"/>
                <a:cs typeface="Arial"/>
              </a:rPr>
              <a:t>synchronization </a:t>
            </a:r>
            <a:r>
              <a:rPr sz="1800" b="1" dirty="0">
                <a:latin typeface="Arial"/>
                <a:cs typeface="Arial"/>
              </a:rPr>
              <a:t>point  </a:t>
            </a:r>
            <a:r>
              <a:rPr sz="1800" b="1" spc="-5" dirty="0">
                <a:latin typeface="Arial"/>
                <a:cs typeface="Arial"/>
              </a:rPr>
              <a:t>Kernel </a:t>
            </a:r>
            <a:r>
              <a:rPr sz="1800" b="1" dirty="0">
                <a:latin typeface="Arial"/>
                <a:cs typeface="Arial"/>
              </a:rPr>
              <a:t>launch </a:t>
            </a:r>
            <a:r>
              <a:rPr sz="1800" b="1" spc="-5" dirty="0">
                <a:latin typeface="Arial"/>
                <a:cs typeface="Arial"/>
              </a:rPr>
              <a:t>has </a:t>
            </a:r>
            <a:r>
              <a:rPr sz="1800" b="1" dirty="0">
                <a:latin typeface="Arial"/>
                <a:cs typeface="Arial"/>
              </a:rPr>
              <a:t>negligible </a:t>
            </a:r>
            <a:r>
              <a:rPr sz="1800" b="1" spc="-5" dirty="0">
                <a:latin typeface="Arial"/>
                <a:cs typeface="Arial"/>
              </a:rPr>
              <a:t>HW </a:t>
            </a:r>
            <a:r>
              <a:rPr sz="1800" b="1" spc="-10" dirty="0">
                <a:latin typeface="Arial"/>
                <a:cs typeface="Arial"/>
              </a:rPr>
              <a:t>overhead, </a:t>
            </a:r>
            <a:r>
              <a:rPr sz="1800" b="1" dirty="0">
                <a:latin typeface="Arial"/>
                <a:cs typeface="Arial"/>
              </a:rPr>
              <a:t>low SW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overhead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4622292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4109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125" dirty="0"/>
              <a:t> </a:t>
            </a:r>
            <a:r>
              <a:rPr dirty="0"/>
              <a:t>Cascading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2400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139" y="193395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254355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2871216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9" y="361035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393801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0139" y="4347971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0139" y="4683252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0139" y="5292852"/>
            <a:ext cx="342900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620511"/>
            <a:ext cx="406908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0139" y="6030467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3444" y="1552727"/>
            <a:ext cx="7533640" cy="48615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30225" marR="807085" indent="-518159">
              <a:lnSpc>
                <a:spcPct val="99300"/>
              </a:lnSpc>
              <a:spcBef>
                <a:spcPts val="405"/>
              </a:spcBef>
            </a:pPr>
            <a:r>
              <a:rPr sz="2400" b="1" spc="-5" dirty="0">
                <a:latin typeface="Arial"/>
                <a:cs typeface="Arial"/>
              </a:rPr>
              <a:t>Combine sequential and parallel reduction  </a:t>
            </a:r>
            <a:r>
              <a:rPr sz="2000" b="1" dirty="0">
                <a:latin typeface="Arial"/>
                <a:cs typeface="Arial"/>
              </a:rPr>
              <a:t>Each thread loads and sums </a:t>
            </a:r>
            <a:r>
              <a:rPr sz="2000" b="1" spc="-5" dirty="0">
                <a:latin typeface="Arial"/>
                <a:cs typeface="Arial"/>
              </a:rPr>
              <a:t>multiple </a:t>
            </a:r>
            <a:r>
              <a:rPr sz="2000" b="1" dirty="0">
                <a:latin typeface="Arial"/>
                <a:cs typeface="Arial"/>
              </a:rPr>
              <a:t>elements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into  shared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Tree-based reduction in shared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12700" marR="827405">
              <a:lnSpc>
                <a:spcPts val="2590"/>
              </a:lnSpc>
              <a:spcBef>
                <a:spcPts val="615"/>
              </a:spcBef>
            </a:pPr>
            <a:r>
              <a:rPr sz="2400" b="1" spc="-5" dirty="0">
                <a:latin typeface="Arial"/>
                <a:cs typeface="Arial"/>
              </a:rPr>
              <a:t>Brent’s </a:t>
            </a:r>
            <a:r>
              <a:rPr sz="2400" b="1" dirty="0">
                <a:latin typeface="Arial"/>
                <a:cs typeface="Arial"/>
              </a:rPr>
              <a:t>theorem </a:t>
            </a:r>
            <a:r>
              <a:rPr sz="2400" b="1" spc="-10" dirty="0">
                <a:latin typeface="Arial"/>
                <a:cs typeface="Arial"/>
              </a:rPr>
              <a:t>says </a:t>
            </a:r>
            <a:r>
              <a:rPr sz="2400" b="1" spc="-5" dirty="0">
                <a:latin typeface="Arial"/>
                <a:cs typeface="Arial"/>
              </a:rPr>
              <a:t>each </a:t>
            </a:r>
            <a:r>
              <a:rPr sz="2400" b="1" dirty="0">
                <a:latin typeface="Arial"/>
                <a:cs typeface="Arial"/>
              </a:rPr>
              <a:t>thread </a:t>
            </a:r>
            <a:r>
              <a:rPr sz="2400" b="1" spc="-5" dirty="0">
                <a:latin typeface="Arial"/>
                <a:cs typeface="Arial"/>
              </a:rPr>
              <a:t>should sum  </a:t>
            </a:r>
            <a:r>
              <a:rPr sz="2400" b="1" dirty="0">
                <a:latin typeface="Arial"/>
                <a:cs typeface="Arial"/>
              </a:rPr>
              <a:t>O(log n)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09"/>
              </a:spcBef>
            </a:pPr>
            <a:r>
              <a:rPr sz="2000" b="1" spc="-5" dirty="0">
                <a:latin typeface="Arial"/>
                <a:cs typeface="Arial"/>
              </a:rPr>
              <a:t>i.e. </a:t>
            </a:r>
            <a:r>
              <a:rPr sz="2000" b="1" dirty="0">
                <a:latin typeface="Arial"/>
                <a:cs typeface="Arial"/>
              </a:rPr>
              <a:t>1024 or 2048 elements per block </a:t>
            </a:r>
            <a:r>
              <a:rPr sz="2000" b="1" spc="-10" dirty="0">
                <a:latin typeface="Arial"/>
                <a:cs typeface="Arial"/>
              </a:rPr>
              <a:t>vs.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256</a:t>
            </a:r>
            <a:endParaRPr sz="2000">
              <a:latin typeface="Arial"/>
              <a:cs typeface="Arial"/>
            </a:endParaRPr>
          </a:p>
          <a:p>
            <a:pPr marL="530225" marR="45720" indent="-518159" algn="just">
              <a:lnSpc>
                <a:spcPct val="109300"/>
              </a:lnSpc>
              <a:spcBef>
                <a:spcPts val="15"/>
              </a:spcBef>
            </a:pP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my experience, </a:t>
            </a:r>
            <a:r>
              <a:rPr sz="2400" b="1" dirty="0">
                <a:latin typeface="Arial"/>
                <a:cs typeface="Arial"/>
              </a:rPr>
              <a:t>beneficial to </a:t>
            </a:r>
            <a:r>
              <a:rPr sz="2400" b="1" spc="-5" dirty="0">
                <a:latin typeface="Arial"/>
                <a:cs typeface="Arial"/>
              </a:rPr>
              <a:t>push </a:t>
            </a:r>
            <a:r>
              <a:rPr sz="2400" b="1" dirty="0">
                <a:latin typeface="Arial"/>
                <a:cs typeface="Arial"/>
              </a:rPr>
              <a:t>it </a:t>
            </a:r>
            <a:r>
              <a:rPr sz="2400" b="1" spc="-5" dirty="0">
                <a:latin typeface="Arial"/>
                <a:cs typeface="Arial"/>
              </a:rPr>
              <a:t>even </a:t>
            </a:r>
            <a:r>
              <a:rPr sz="2400" b="1" dirty="0">
                <a:latin typeface="Arial"/>
                <a:cs typeface="Arial"/>
              </a:rPr>
              <a:t>further  </a:t>
            </a:r>
            <a:r>
              <a:rPr sz="2000" b="1" dirty="0">
                <a:latin typeface="Arial"/>
                <a:cs typeface="Arial"/>
              </a:rPr>
              <a:t>Possibly better latency hiding </a:t>
            </a:r>
            <a:r>
              <a:rPr sz="2000" b="1" spc="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more </a:t>
            </a:r>
            <a:r>
              <a:rPr sz="2000" b="1" spc="5" dirty="0">
                <a:latin typeface="Arial"/>
                <a:cs typeface="Arial"/>
              </a:rPr>
              <a:t>work </a:t>
            </a:r>
            <a:r>
              <a:rPr sz="2000" b="1" dirty="0">
                <a:latin typeface="Arial"/>
                <a:cs typeface="Arial"/>
              </a:rPr>
              <a:t>per thread  More threads per block reduces </a:t>
            </a:r>
            <a:r>
              <a:rPr sz="2000" b="1" spc="-5" dirty="0">
                <a:latin typeface="Arial"/>
                <a:cs typeface="Arial"/>
              </a:rPr>
              <a:t>levels </a:t>
            </a:r>
            <a:r>
              <a:rPr sz="2000" b="1" dirty="0">
                <a:latin typeface="Arial"/>
                <a:cs typeface="Arial"/>
              </a:rPr>
              <a:t>in tree of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recursive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invocations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High kernel launch </a:t>
            </a:r>
            <a:r>
              <a:rPr sz="2000" b="1" spc="-5" dirty="0">
                <a:latin typeface="Arial"/>
                <a:cs typeface="Arial"/>
              </a:rPr>
              <a:t>overhead </a:t>
            </a:r>
            <a:r>
              <a:rPr sz="2000" b="1" dirty="0">
                <a:latin typeface="Arial"/>
                <a:cs typeface="Arial"/>
              </a:rPr>
              <a:t>in last </a:t>
            </a:r>
            <a:r>
              <a:rPr sz="2000" b="1" spc="-5" dirty="0">
                <a:latin typeface="Arial"/>
                <a:cs typeface="Arial"/>
              </a:rPr>
              <a:t>levels </a:t>
            </a:r>
            <a:r>
              <a:rPr sz="2000" b="1" spc="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few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2400" b="1" dirty="0">
                <a:latin typeface="Arial"/>
                <a:cs typeface="Arial"/>
              </a:rPr>
              <a:t>On </a:t>
            </a:r>
            <a:r>
              <a:rPr sz="2400" b="1" spc="-5" dirty="0">
                <a:latin typeface="Arial"/>
                <a:cs typeface="Arial"/>
              </a:rPr>
              <a:t>G80, best perf </a:t>
            </a:r>
            <a:r>
              <a:rPr sz="2400" b="1" spc="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64-256 </a:t>
            </a:r>
            <a:r>
              <a:rPr sz="2400" b="1" spc="-5" dirty="0">
                <a:latin typeface="Arial"/>
                <a:cs typeface="Arial"/>
              </a:rPr>
              <a:t>blocks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128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latin typeface="Arial"/>
                <a:cs typeface="Arial"/>
              </a:rPr>
              <a:t>1024-4096 elements per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676400"/>
            <a:ext cx="6858000" cy="12192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i 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800" b="1" spc="-5" dirty="0">
                <a:latin typeface="Arial"/>
                <a:cs typeface="Arial"/>
              </a:rPr>
              <a:t>x*(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blockDim.x*2</a:t>
            </a:r>
            <a:r>
              <a:rPr sz="1800" b="1" spc="-5" dirty="0">
                <a:latin typeface="Arial"/>
                <a:cs typeface="Arial"/>
              </a:rPr>
              <a:t>)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sdata[tid] = g_idata[i] +</a:t>
            </a:r>
            <a:r>
              <a:rPr sz="1800" b="1" spc="2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g_idata[i+blockDim.x];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tabLst>
                <a:tab pos="59753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656" y="190500"/>
            <a:ext cx="7684008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1697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#7: Multiple </a:t>
            </a:r>
            <a:r>
              <a:rPr dirty="0"/>
              <a:t>Adds /</a:t>
            </a:r>
            <a:r>
              <a:rPr spc="-140" dirty="0"/>
              <a:t> </a:t>
            </a:r>
            <a:r>
              <a:rPr spc="-5" dirty="0"/>
              <a:t>Thread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0228" y="4954969"/>
            <a:ext cx="5257800" cy="137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1800" b="1" dirty="0">
                <a:latin typeface="Arial"/>
                <a:cs typeface="Arial"/>
              </a:rPr>
              <a:t>(i &lt; n)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5430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g_idata[i] + g_idata[i+blockSize];  </a:t>
            </a:r>
            <a:r>
              <a:rPr sz="1800" b="1" dirty="0">
                <a:latin typeface="Arial"/>
                <a:cs typeface="Arial"/>
              </a:rPr>
              <a:t>i </a:t>
            </a:r>
            <a:r>
              <a:rPr sz="1800" b="1" spc="-5" dirty="0">
                <a:latin typeface="Arial"/>
                <a:cs typeface="Arial"/>
              </a:rPr>
              <a:t>+=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gridSize;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65430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109853"/>
            <a:ext cx="564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Replace </a:t>
            </a:r>
            <a:r>
              <a:rPr sz="2400" b="1" dirty="0">
                <a:latin typeface="Arial"/>
                <a:cs typeface="Arial"/>
              </a:rPr>
              <a:t>load and add of </a:t>
            </a:r>
            <a:r>
              <a:rPr sz="2400" b="1" spc="10" dirty="0">
                <a:latin typeface="Arial"/>
                <a:cs typeface="Arial"/>
              </a:rPr>
              <a:t>two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elements: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715" y="3015488"/>
            <a:ext cx="690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 a </a:t>
            </a:r>
            <a:r>
              <a:rPr sz="2400" b="1" spc="5" dirty="0">
                <a:latin typeface="Arial"/>
                <a:cs typeface="Arial"/>
              </a:rPr>
              <a:t>while </a:t>
            </a:r>
            <a:r>
              <a:rPr sz="2400" b="1" dirty="0">
                <a:latin typeface="Arial"/>
                <a:cs typeface="Arial"/>
              </a:rPr>
              <a:t>loop to add </a:t>
            </a:r>
            <a:r>
              <a:rPr sz="2400" b="1" spc="-5" dirty="0">
                <a:latin typeface="Arial"/>
                <a:cs typeface="Arial"/>
              </a:rPr>
              <a:t>as </a:t>
            </a:r>
            <a:r>
              <a:rPr sz="2400" b="1" dirty="0">
                <a:latin typeface="Arial"/>
                <a:cs typeface="Arial"/>
              </a:rPr>
              <a:t>many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spc="-1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necessary: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3533775"/>
            <a:ext cx="6858000" cy="2867025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4170" marR="5753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i 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800" b="1" spc="-5" dirty="0">
                <a:latin typeface="Arial"/>
                <a:cs typeface="Arial"/>
              </a:rPr>
              <a:t>x*(blockSize*2)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gridSize = </a:t>
            </a:r>
            <a:r>
              <a:rPr sz="1800" b="1" spc="-5" dirty="0">
                <a:latin typeface="Arial"/>
                <a:cs typeface="Arial"/>
              </a:rPr>
              <a:t>blockSize*2*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gridDim.</a:t>
            </a:r>
            <a:r>
              <a:rPr sz="1800" b="1" spc="-5" dirty="0">
                <a:latin typeface="Arial"/>
                <a:cs typeface="Arial"/>
              </a:rPr>
              <a:t>x;  sdata[tid] =</a:t>
            </a:r>
            <a:r>
              <a:rPr sz="1800" b="1" spc="-10" dirty="0">
                <a:latin typeface="Arial"/>
                <a:cs typeface="Arial"/>
              </a:rPr>
              <a:t> 0;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676400"/>
            <a:ext cx="6858000" cy="1219200"/>
          </a:xfrm>
          <a:prstGeom prst="rect">
            <a:avLst/>
          </a:prstGeom>
          <a:solidFill>
            <a:srgbClr val="99CCFF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i 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800" b="1" spc="-5" dirty="0">
                <a:latin typeface="Arial"/>
                <a:cs typeface="Arial"/>
              </a:rPr>
              <a:t>x*(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blockDim.x*2</a:t>
            </a:r>
            <a:r>
              <a:rPr sz="1800" b="1" spc="-5" dirty="0">
                <a:latin typeface="Arial"/>
                <a:cs typeface="Arial"/>
              </a:rPr>
              <a:t>)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sdata[tid] = g_idata[i] +</a:t>
            </a:r>
            <a:r>
              <a:rPr sz="1800" b="1" spc="2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g_idata[i+blockDim.x];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tabLst>
                <a:tab pos="59753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656" y="190500"/>
            <a:ext cx="7684008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1697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#7: Multiple </a:t>
            </a:r>
            <a:r>
              <a:rPr dirty="0"/>
              <a:t>Adds /</a:t>
            </a:r>
            <a:r>
              <a:rPr spc="-140" dirty="0"/>
              <a:t> </a:t>
            </a:r>
            <a:r>
              <a:rPr spc="-5" dirty="0"/>
              <a:t>Thread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1109853"/>
            <a:ext cx="564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Replace </a:t>
            </a:r>
            <a:r>
              <a:rPr sz="2400" b="1" dirty="0">
                <a:latin typeface="Arial"/>
                <a:cs typeface="Arial"/>
              </a:rPr>
              <a:t>load and add of </a:t>
            </a:r>
            <a:r>
              <a:rPr sz="2400" b="1" spc="10" dirty="0">
                <a:latin typeface="Arial"/>
                <a:cs typeface="Arial"/>
              </a:rPr>
              <a:t>two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elements: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3533775"/>
            <a:ext cx="6858000" cy="2867025"/>
          </a:xfrm>
          <a:custGeom>
            <a:avLst/>
            <a:gdLst/>
            <a:ahLst/>
            <a:cxnLst/>
            <a:rect l="l" t="t" r="r" b="b"/>
            <a:pathLst>
              <a:path w="6858000" h="2867025">
                <a:moveTo>
                  <a:pt x="0" y="2867025"/>
                </a:moveTo>
                <a:lnTo>
                  <a:pt x="6858000" y="2867025"/>
                </a:lnTo>
                <a:lnTo>
                  <a:pt x="6858000" y="0"/>
                </a:lnTo>
                <a:lnTo>
                  <a:pt x="0" y="0"/>
                </a:lnTo>
                <a:lnTo>
                  <a:pt x="0" y="2867025"/>
                </a:lnTo>
                <a:close/>
              </a:path>
            </a:pathLst>
          </a:custGeom>
          <a:solidFill>
            <a:srgbClr val="76B800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3533775"/>
            <a:ext cx="6858000" cy="2867025"/>
          </a:xfrm>
          <a:custGeom>
            <a:avLst/>
            <a:gdLst/>
            <a:ahLst/>
            <a:cxnLst/>
            <a:rect l="l" t="t" r="r" b="b"/>
            <a:pathLst>
              <a:path w="6858000" h="2867025">
                <a:moveTo>
                  <a:pt x="0" y="2867025"/>
                </a:moveTo>
                <a:lnTo>
                  <a:pt x="6858000" y="2867025"/>
                </a:lnTo>
                <a:lnTo>
                  <a:pt x="6858000" y="0"/>
                </a:lnTo>
                <a:lnTo>
                  <a:pt x="0" y="0"/>
                </a:lnTo>
                <a:lnTo>
                  <a:pt x="0" y="28670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2928" y="4110354"/>
            <a:ext cx="507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gridSize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blockSize*2*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gridDim.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2928" y="4384675"/>
            <a:ext cx="150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sdata[tid] =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8051" y="3581400"/>
            <a:ext cx="4672330" cy="2075180"/>
          </a:xfrm>
          <a:custGeom>
            <a:avLst/>
            <a:gdLst/>
            <a:ahLst/>
            <a:cxnLst/>
            <a:rect l="l" t="t" r="r" b="b"/>
            <a:pathLst>
              <a:path w="4672330" h="2075179">
                <a:moveTo>
                  <a:pt x="2138299" y="1371600"/>
                </a:moveTo>
                <a:lnTo>
                  <a:pt x="1052449" y="1371600"/>
                </a:lnTo>
                <a:lnTo>
                  <a:pt x="0" y="2074862"/>
                </a:lnTo>
                <a:lnTo>
                  <a:pt x="2138299" y="1371600"/>
                </a:lnTo>
                <a:close/>
              </a:path>
              <a:path w="4672330" h="2075179">
                <a:moveTo>
                  <a:pt x="4443349" y="0"/>
                </a:moveTo>
                <a:lnTo>
                  <a:pt x="557149" y="0"/>
                </a:lnTo>
                <a:lnTo>
                  <a:pt x="511082" y="4644"/>
                </a:lnTo>
                <a:lnTo>
                  <a:pt x="468173" y="17966"/>
                </a:lnTo>
                <a:lnTo>
                  <a:pt x="429342" y="39045"/>
                </a:lnTo>
                <a:lnTo>
                  <a:pt x="395509" y="66960"/>
                </a:lnTo>
                <a:lnTo>
                  <a:pt x="367594" y="100793"/>
                </a:lnTo>
                <a:lnTo>
                  <a:pt x="346515" y="139624"/>
                </a:lnTo>
                <a:lnTo>
                  <a:pt x="333193" y="182533"/>
                </a:lnTo>
                <a:lnTo>
                  <a:pt x="328549" y="228600"/>
                </a:lnTo>
                <a:lnTo>
                  <a:pt x="328549" y="1143000"/>
                </a:lnTo>
                <a:lnTo>
                  <a:pt x="333193" y="1189066"/>
                </a:lnTo>
                <a:lnTo>
                  <a:pt x="346515" y="1231975"/>
                </a:lnTo>
                <a:lnTo>
                  <a:pt x="367594" y="1270806"/>
                </a:lnTo>
                <a:lnTo>
                  <a:pt x="395509" y="1304639"/>
                </a:lnTo>
                <a:lnTo>
                  <a:pt x="429342" y="1332554"/>
                </a:lnTo>
                <a:lnTo>
                  <a:pt x="468173" y="1353633"/>
                </a:lnTo>
                <a:lnTo>
                  <a:pt x="511082" y="1366955"/>
                </a:lnTo>
                <a:lnTo>
                  <a:pt x="557149" y="1371600"/>
                </a:lnTo>
                <a:lnTo>
                  <a:pt x="4443349" y="1371600"/>
                </a:lnTo>
                <a:lnTo>
                  <a:pt x="4489415" y="1366955"/>
                </a:lnTo>
                <a:lnTo>
                  <a:pt x="4532324" y="1353633"/>
                </a:lnTo>
                <a:lnTo>
                  <a:pt x="4571155" y="1332554"/>
                </a:lnTo>
                <a:lnTo>
                  <a:pt x="4604988" y="1304639"/>
                </a:lnTo>
                <a:lnTo>
                  <a:pt x="4632903" y="1270806"/>
                </a:lnTo>
                <a:lnTo>
                  <a:pt x="4653982" y="1231975"/>
                </a:lnTo>
                <a:lnTo>
                  <a:pt x="4667304" y="1189066"/>
                </a:lnTo>
                <a:lnTo>
                  <a:pt x="4671949" y="1143000"/>
                </a:lnTo>
                <a:lnTo>
                  <a:pt x="4671949" y="228600"/>
                </a:lnTo>
                <a:lnTo>
                  <a:pt x="4667304" y="182533"/>
                </a:lnTo>
                <a:lnTo>
                  <a:pt x="4653982" y="139624"/>
                </a:lnTo>
                <a:lnTo>
                  <a:pt x="4632903" y="100793"/>
                </a:lnTo>
                <a:lnTo>
                  <a:pt x="4604988" y="66960"/>
                </a:lnTo>
                <a:lnTo>
                  <a:pt x="4571155" y="39045"/>
                </a:lnTo>
                <a:lnTo>
                  <a:pt x="4532324" y="17966"/>
                </a:lnTo>
                <a:lnTo>
                  <a:pt x="4489415" y="4644"/>
                </a:lnTo>
                <a:lnTo>
                  <a:pt x="4443349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8051" y="3581400"/>
            <a:ext cx="4672330" cy="2075180"/>
          </a:xfrm>
          <a:custGeom>
            <a:avLst/>
            <a:gdLst/>
            <a:ahLst/>
            <a:cxnLst/>
            <a:rect l="l" t="t" r="r" b="b"/>
            <a:pathLst>
              <a:path w="4672330" h="2075179">
                <a:moveTo>
                  <a:pt x="328549" y="228600"/>
                </a:moveTo>
                <a:lnTo>
                  <a:pt x="333193" y="182533"/>
                </a:lnTo>
                <a:lnTo>
                  <a:pt x="346515" y="139624"/>
                </a:lnTo>
                <a:lnTo>
                  <a:pt x="367594" y="100793"/>
                </a:lnTo>
                <a:lnTo>
                  <a:pt x="395509" y="66960"/>
                </a:lnTo>
                <a:lnTo>
                  <a:pt x="429342" y="39045"/>
                </a:lnTo>
                <a:lnTo>
                  <a:pt x="468173" y="17966"/>
                </a:lnTo>
                <a:lnTo>
                  <a:pt x="511082" y="4644"/>
                </a:lnTo>
                <a:lnTo>
                  <a:pt x="557149" y="0"/>
                </a:lnTo>
                <a:lnTo>
                  <a:pt x="1052449" y="0"/>
                </a:lnTo>
                <a:lnTo>
                  <a:pt x="2138299" y="0"/>
                </a:lnTo>
                <a:lnTo>
                  <a:pt x="4443349" y="0"/>
                </a:lnTo>
                <a:lnTo>
                  <a:pt x="4489415" y="4644"/>
                </a:lnTo>
                <a:lnTo>
                  <a:pt x="4532324" y="17966"/>
                </a:lnTo>
                <a:lnTo>
                  <a:pt x="4571155" y="39045"/>
                </a:lnTo>
                <a:lnTo>
                  <a:pt x="4604988" y="66960"/>
                </a:lnTo>
                <a:lnTo>
                  <a:pt x="4632903" y="100793"/>
                </a:lnTo>
                <a:lnTo>
                  <a:pt x="4653982" y="139624"/>
                </a:lnTo>
                <a:lnTo>
                  <a:pt x="4667304" y="182533"/>
                </a:lnTo>
                <a:lnTo>
                  <a:pt x="4671949" y="228600"/>
                </a:lnTo>
                <a:lnTo>
                  <a:pt x="4671949" y="800100"/>
                </a:lnTo>
                <a:lnTo>
                  <a:pt x="4671949" y="1143000"/>
                </a:lnTo>
                <a:lnTo>
                  <a:pt x="4667304" y="1189066"/>
                </a:lnTo>
                <a:lnTo>
                  <a:pt x="4653982" y="1231975"/>
                </a:lnTo>
                <a:lnTo>
                  <a:pt x="4632903" y="1270806"/>
                </a:lnTo>
                <a:lnTo>
                  <a:pt x="4604988" y="1304639"/>
                </a:lnTo>
                <a:lnTo>
                  <a:pt x="4571155" y="1332554"/>
                </a:lnTo>
                <a:lnTo>
                  <a:pt x="4532324" y="1353633"/>
                </a:lnTo>
                <a:lnTo>
                  <a:pt x="4489415" y="1366955"/>
                </a:lnTo>
                <a:lnTo>
                  <a:pt x="4443349" y="1371600"/>
                </a:lnTo>
                <a:lnTo>
                  <a:pt x="2138299" y="1371600"/>
                </a:lnTo>
                <a:lnTo>
                  <a:pt x="0" y="2074862"/>
                </a:lnTo>
                <a:lnTo>
                  <a:pt x="1052449" y="1371600"/>
                </a:lnTo>
                <a:lnTo>
                  <a:pt x="557149" y="1371600"/>
                </a:lnTo>
                <a:lnTo>
                  <a:pt x="511082" y="1366955"/>
                </a:lnTo>
                <a:lnTo>
                  <a:pt x="468173" y="1353633"/>
                </a:lnTo>
                <a:lnTo>
                  <a:pt x="429342" y="1332554"/>
                </a:lnTo>
                <a:lnTo>
                  <a:pt x="395509" y="1304639"/>
                </a:lnTo>
                <a:lnTo>
                  <a:pt x="367594" y="1270806"/>
                </a:lnTo>
                <a:lnTo>
                  <a:pt x="346515" y="1231975"/>
                </a:lnTo>
                <a:lnTo>
                  <a:pt x="333193" y="1189066"/>
                </a:lnTo>
                <a:lnTo>
                  <a:pt x="328549" y="1143000"/>
                </a:lnTo>
                <a:lnTo>
                  <a:pt x="328549" y="800100"/>
                </a:lnTo>
                <a:lnTo>
                  <a:pt x="328549" y="228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4715" y="3015488"/>
            <a:ext cx="690245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 a </a:t>
            </a:r>
            <a:r>
              <a:rPr sz="2400" b="1" spc="5" dirty="0">
                <a:latin typeface="Arial"/>
                <a:cs typeface="Arial"/>
              </a:rPr>
              <a:t>while </a:t>
            </a:r>
            <a:r>
              <a:rPr sz="2400" b="1" dirty="0">
                <a:latin typeface="Arial"/>
                <a:cs typeface="Arial"/>
              </a:rPr>
              <a:t>loop to add </a:t>
            </a:r>
            <a:r>
              <a:rPr sz="2400" b="1" spc="-5" dirty="0">
                <a:latin typeface="Arial"/>
                <a:cs typeface="Arial"/>
              </a:rPr>
              <a:t>as </a:t>
            </a:r>
            <a:r>
              <a:rPr sz="2400" b="1" dirty="0">
                <a:latin typeface="Arial"/>
                <a:cs typeface="Arial"/>
              </a:rPr>
              <a:t>many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spc="-1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necessary:</a:t>
            </a:r>
            <a:endParaRPr sz="2400">
              <a:latin typeface="Arial"/>
              <a:cs typeface="Arial"/>
            </a:endParaRPr>
          </a:p>
          <a:p>
            <a:pPr marL="387985">
              <a:lnSpc>
                <a:spcPts val="1860"/>
              </a:lnSpc>
              <a:spcBef>
                <a:spcPts val="141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87985">
              <a:lnSpc>
                <a:spcPts val="258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i 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blockId</a:t>
            </a:r>
            <a:r>
              <a:rPr sz="3600" b="1" spc="-622" baseline="-21990" dirty="0">
                <a:latin typeface="Arial"/>
                <a:cs typeface="Arial"/>
              </a:rPr>
              <a:t>N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3600" b="1" spc="-622" baseline="-21990" dirty="0">
                <a:latin typeface="Arial"/>
                <a:cs typeface="Arial"/>
              </a:rPr>
              <a:t>o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800" b="1" spc="-415" dirty="0">
                <a:latin typeface="Arial"/>
                <a:cs typeface="Arial"/>
              </a:rPr>
              <a:t>x</a:t>
            </a:r>
            <a:r>
              <a:rPr sz="3600" b="1" spc="-622" baseline="-21990" dirty="0">
                <a:latin typeface="Arial"/>
                <a:cs typeface="Arial"/>
              </a:rPr>
              <a:t>t</a:t>
            </a:r>
            <a:r>
              <a:rPr sz="1800" b="1" spc="-415" dirty="0">
                <a:latin typeface="Arial"/>
                <a:cs typeface="Arial"/>
              </a:rPr>
              <a:t>*</a:t>
            </a:r>
            <a:r>
              <a:rPr sz="3600" b="1" spc="-622" baseline="-21990" dirty="0">
                <a:latin typeface="Arial"/>
                <a:cs typeface="Arial"/>
              </a:rPr>
              <a:t>e</a:t>
            </a:r>
            <a:r>
              <a:rPr sz="1800" b="1" spc="-415" dirty="0">
                <a:latin typeface="Arial"/>
                <a:cs typeface="Arial"/>
              </a:rPr>
              <a:t>(b</a:t>
            </a:r>
            <a:r>
              <a:rPr sz="3600" b="1" spc="-622" baseline="-21990" dirty="0">
                <a:latin typeface="Arial"/>
                <a:cs typeface="Arial"/>
              </a:rPr>
              <a:t>:</a:t>
            </a:r>
            <a:r>
              <a:rPr sz="1800" b="1" spc="-415" dirty="0">
                <a:latin typeface="Arial"/>
                <a:cs typeface="Arial"/>
              </a:rPr>
              <a:t>lo</a:t>
            </a:r>
            <a:r>
              <a:rPr sz="3600" b="1" spc="-622" baseline="-21990" dirty="0">
                <a:latin typeface="Arial"/>
                <a:cs typeface="Arial"/>
              </a:rPr>
              <a:t>g</a:t>
            </a:r>
            <a:r>
              <a:rPr sz="1800" b="1" spc="-415" dirty="0">
                <a:latin typeface="Arial"/>
                <a:cs typeface="Arial"/>
              </a:rPr>
              <a:t>c</a:t>
            </a:r>
            <a:r>
              <a:rPr sz="3600" b="1" spc="-622" baseline="-21990" dirty="0">
                <a:latin typeface="Arial"/>
                <a:cs typeface="Arial"/>
              </a:rPr>
              <a:t>r</a:t>
            </a:r>
            <a:r>
              <a:rPr sz="1800" b="1" spc="-415" dirty="0">
                <a:latin typeface="Arial"/>
                <a:cs typeface="Arial"/>
              </a:rPr>
              <a:t>k</a:t>
            </a:r>
            <a:r>
              <a:rPr sz="3600" b="1" spc="-622" baseline="-21990" dirty="0">
                <a:latin typeface="Arial"/>
                <a:cs typeface="Arial"/>
              </a:rPr>
              <a:t>i</a:t>
            </a:r>
            <a:r>
              <a:rPr sz="1800" b="1" spc="-415" dirty="0">
                <a:latin typeface="Arial"/>
                <a:cs typeface="Arial"/>
              </a:rPr>
              <a:t>S</a:t>
            </a:r>
            <a:r>
              <a:rPr sz="3600" b="1" spc="-622" baseline="-21990" dirty="0">
                <a:latin typeface="Arial"/>
                <a:cs typeface="Arial"/>
              </a:rPr>
              <a:t>d</a:t>
            </a:r>
            <a:r>
              <a:rPr sz="1800" b="1" spc="-415" dirty="0">
                <a:latin typeface="Arial"/>
                <a:cs typeface="Arial"/>
              </a:rPr>
              <a:t>iz</a:t>
            </a:r>
            <a:r>
              <a:rPr sz="3600" b="1" spc="-622" baseline="-21990" dirty="0">
                <a:latin typeface="Arial"/>
                <a:cs typeface="Arial"/>
              </a:rPr>
              <a:t>S</a:t>
            </a:r>
            <a:r>
              <a:rPr sz="1800" b="1" spc="-415" dirty="0">
                <a:latin typeface="Arial"/>
                <a:cs typeface="Arial"/>
              </a:rPr>
              <a:t>e</a:t>
            </a:r>
            <a:r>
              <a:rPr sz="3600" b="1" spc="-622" baseline="-21990" dirty="0">
                <a:latin typeface="Arial"/>
                <a:cs typeface="Arial"/>
              </a:rPr>
              <a:t>i</a:t>
            </a:r>
            <a:r>
              <a:rPr sz="1800" b="1" spc="-415" dirty="0">
                <a:latin typeface="Arial"/>
                <a:cs typeface="Arial"/>
              </a:rPr>
              <a:t>*</a:t>
            </a:r>
            <a:r>
              <a:rPr sz="3600" b="1" spc="-622" baseline="-21990" dirty="0">
                <a:latin typeface="Arial"/>
                <a:cs typeface="Arial"/>
              </a:rPr>
              <a:t>z</a:t>
            </a:r>
            <a:r>
              <a:rPr sz="1800" b="1" spc="-415" dirty="0">
                <a:latin typeface="Arial"/>
                <a:cs typeface="Arial"/>
              </a:rPr>
              <a:t>2)</a:t>
            </a:r>
            <a:r>
              <a:rPr sz="3600" b="1" spc="-622" baseline="-21990" dirty="0">
                <a:latin typeface="Arial"/>
                <a:cs typeface="Arial"/>
              </a:rPr>
              <a:t>e</a:t>
            </a:r>
            <a:r>
              <a:rPr sz="1800" b="1" spc="-415" dirty="0">
                <a:latin typeface="Arial"/>
                <a:cs typeface="Arial"/>
              </a:rPr>
              <a:t>+</a:t>
            </a:r>
            <a:r>
              <a:rPr sz="3600" b="1" spc="-622" baseline="-21990" dirty="0">
                <a:latin typeface="Arial"/>
                <a:cs typeface="Arial"/>
              </a:rPr>
              <a:t>l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600" b="1" spc="-622" baseline="-21990" dirty="0">
                <a:latin typeface="Arial"/>
                <a:cs typeface="Arial"/>
              </a:rPr>
              <a:t>o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3600" b="1" spc="-622" baseline="-21990" dirty="0">
                <a:latin typeface="Arial"/>
                <a:cs typeface="Arial"/>
              </a:rPr>
              <a:t>o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3600" b="1" spc="-622" baseline="-21990" dirty="0">
                <a:latin typeface="Arial"/>
                <a:cs typeface="Arial"/>
              </a:rPr>
              <a:t>p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ad</a:t>
            </a:r>
            <a:r>
              <a:rPr sz="3600" b="1" spc="-622" baseline="-21990" dirty="0">
                <a:latin typeface="Arial"/>
                <a:cs typeface="Arial"/>
              </a:rPr>
              <a:t>s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Id</a:t>
            </a:r>
            <a:r>
              <a:rPr sz="3600" b="1" spc="-622" baseline="-21990" dirty="0">
                <a:latin typeface="Arial"/>
                <a:cs typeface="Arial"/>
              </a:rPr>
              <a:t>t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3600" b="1" spc="-622" baseline="-21990" dirty="0">
                <a:latin typeface="Arial"/>
                <a:cs typeface="Arial"/>
              </a:rPr>
              <a:t>r</a:t>
            </a:r>
            <a:r>
              <a:rPr sz="1800" b="1" spc="-41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3600" b="1" spc="-622" baseline="-21990" dirty="0">
                <a:latin typeface="Arial"/>
                <a:cs typeface="Arial"/>
              </a:rPr>
              <a:t>i</a:t>
            </a:r>
            <a:r>
              <a:rPr sz="1800" b="1" spc="-415" dirty="0">
                <a:latin typeface="Arial"/>
                <a:cs typeface="Arial"/>
              </a:rPr>
              <a:t>x</a:t>
            </a:r>
            <a:r>
              <a:rPr sz="3600" b="1" spc="-622" baseline="-21990" dirty="0">
                <a:latin typeface="Arial"/>
                <a:cs typeface="Arial"/>
              </a:rPr>
              <a:t>d</a:t>
            </a:r>
            <a:r>
              <a:rPr sz="1800" b="1" spc="-415" dirty="0">
                <a:latin typeface="Arial"/>
                <a:cs typeface="Arial"/>
              </a:rPr>
              <a:t>;</a:t>
            </a:r>
            <a:r>
              <a:rPr sz="3600" b="1" spc="-622" baseline="-21990" dirty="0">
                <a:latin typeface="Arial"/>
                <a:cs typeface="Arial"/>
              </a:rPr>
              <a:t>e</a:t>
            </a:r>
            <a:endParaRPr sz="3600" baseline="-2199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0228" y="4954969"/>
            <a:ext cx="5257800" cy="137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1800" b="1" dirty="0">
                <a:latin typeface="Arial"/>
                <a:cs typeface="Arial"/>
              </a:rPr>
              <a:t>(i &lt; n)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5430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g_idata[i] + g_idata[i+blockSize];  </a:t>
            </a:r>
            <a:r>
              <a:rPr sz="1800" b="1" dirty="0">
                <a:latin typeface="Arial"/>
                <a:cs typeface="Arial"/>
              </a:rPr>
              <a:t>i </a:t>
            </a:r>
            <a:r>
              <a:rPr sz="1800" b="1" spc="-5" dirty="0">
                <a:latin typeface="Arial"/>
                <a:cs typeface="Arial"/>
              </a:rPr>
              <a:t>+=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gridSize;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65430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757548" y="4247769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maintain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coalescing!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796137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449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 for 4M </a:t>
            </a:r>
            <a:r>
              <a:rPr spc="-5" dirty="0"/>
              <a:t>element</a:t>
            </a:r>
            <a:r>
              <a:rPr spc="-140" dirty="0"/>
              <a:t> </a:t>
            </a:r>
            <a:r>
              <a:rPr dirty="0"/>
              <a:t>reduction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23210" y="6222956"/>
            <a:ext cx="43256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76B800"/>
                </a:solidFill>
                <a:latin typeface="Arial"/>
                <a:cs typeface="Arial"/>
              </a:rPr>
              <a:t>Kernel 7 on 32M elements: 73</a:t>
            </a:r>
            <a:r>
              <a:rPr sz="2000" b="1" spc="-165" dirty="0">
                <a:solidFill>
                  <a:srgbClr val="76B8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6B800"/>
                </a:solidFill>
                <a:latin typeface="Arial"/>
                <a:cs typeface="Arial"/>
              </a:rPr>
              <a:t>GB/s!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00200"/>
          <a:ext cx="8305798" cy="447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5702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7245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bank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conflicts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addressing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4: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during global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load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unroll last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warp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0.536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31.289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15.01x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6: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completely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unrolled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0.381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43.996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1.41x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21.16x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99CC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7: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multiple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elements per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thread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0.268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62.671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1.42x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30.04x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46367" y="1017778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Step  Spe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863" y="1246378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6629" y="1246378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242" y="1017778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Cumulati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  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489598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6B800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8448"/>
            <a:ext cx="64223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template &lt;unsigned int</a:t>
            </a:r>
            <a:r>
              <a:rPr sz="16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blockSiz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37490" algn="l"/>
                <a:tab pos="1142365" algn="l"/>
              </a:tabLst>
            </a:pPr>
            <a:r>
              <a:rPr sz="16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device</a:t>
            </a:r>
            <a:r>
              <a:rPr sz="1600" b="1" u="heavy" spc="-1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600" b="1" spc="-5" dirty="0">
                <a:latin typeface="Arial"/>
                <a:cs typeface="Arial"/>
              </a:rPr>
              <a:t>warpReduce(</a:t>
            </a:r>
            <a:r>
              <a:rPr sz="1600" b="1" spc="-5" dirty="0">
                <a:solidFill>
                  <a:srgbClr val="E47300"/>
                </a:solidFill>
                <a:latin typeface="Arial"/>
                <a:cs typeface="Arial"/>
              </a:rPr>
              <a:t>volatile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 *</a:t>
            </a:r>
            <a:r>
              <a:rPr sz="1600" b="1" spc="-5" dirty="0">
                <a:latin typeface="Arial"/>
                <a:cs typeface="Arial"/>
              </a:rPr>
              <a:t>sdata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, unsigned int </a:t>
            </a:r>
            <a:r>
              <a:rPr sz="1600" b="1" spc="-5" dirty="0">
                <a:latin typeface="Arial"/>
                <a:cs typeface="Arial"/>
              </a:rPr>
              <a:t>tid)</a:t>
            </a:r>
            <a:r>
              <a:rPr sz="1600" b="1" spc="2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39395" marR="1515745" algn="just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latin typeface="Arial"/>
                <a:cs typeface="Arial"/>
              </a:rPr>
              <a:t>(blockSize &gt;= 64) sdata[tid] += sdata[tid + </a:t>
            </a:r>
            <a:r>
              <a:rPr sz="1600" b="1" dirty="0">
                <a:latin typeface="Arial"/>
                <a:cs typeface="Arial"/>
              </a:rPr>
              <a:t>32];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latin typeface="Arial"/>
                <a:cs typeface="Arial"/>
              </a:rPr>
              <a:t>(blockSize &gt;= 32) sdata[tid] += sdata[tid + </a:t>
            </a:r>
            <a:r>
              <a:rPr sz="1600" b="1" dirty="0">
                <a:latin typeface="Arial"/>
                <a:cs typeface="Arial"/>
              </a:rPr>
              <a:t>16];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latin typeface="Arial"/>
                <a:cs typeface="Arial"/>
              </a:rPr>
              <a:t>(blockSize &gt;= 16) sdata[tid] += sdata[tid +</a:t>
            </a:r>
            <a:r>
              <a:rPr sz="1600" b="1" spc="2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1247902"/>
            <a:ext cx="15074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latin typeface="Arial"/>
                <a:cs typeface="Arial"/>
              </a:rPr>
              <a:t>(blockSize &gt;=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latin typeface="Arial"/>
                <a:cs typeface="Arial"/>
              </a:rPr>
              <a:t>(blockSize &gt;=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latin typeface="Arial"/>
                <a:cs typeface="Arial"/>
              </a:rPr>
              <a:t>(blockSize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&gt;=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7522" y="1247902"/>
            <a:ext cx="29165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8) sdata[tid] += sdata[tid + 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4];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4) sdata[tid] += sdata[tid + 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2];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2) sdata[tid] += sdata[tid + 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979498"/>
            <a:ext cx="8503920" cy="347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template &lt;unsigned int</a:t>
            </a:r>
            <a:r>
              <a:rPr sz="16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blockSize&gt;</a:t>
            </a:r>
            <a:endParaRPr sz="1600">
              <a:latin typeface="Arial"/>
              <a:cs typeface="Arial"/>
            </a:endParaRPr>
          </a:p>
          <a:p>
            <a:pPr marL="239395" marR="1973580" indent="-227329">
              <a:lnSpc>
                <a:spcPct val="100000"/>
              </a:lnSpc>
              <a:tabLst>
                <a:tab pos="237490" algn="l"/>
                <a:tab pos="1111885" algn="l"/>
                <a:tab pos="2073275" algn="l"/>
              </a:tabLst>
            </a:pPr>
            <a:r>
              <a:rPr sz="16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6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600" b="1" spc="-5" dirty="0">
                <a:latin typeface="Arial"/>
                <a:cs typeface="Arial"/>
              </a:rPr>
              <a:t>reduce6(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 *</a:t>
            </a:r>
            <a:r>
              <a:rPr sz="1600" b="1" spc="-5" dirty="0">
                <a:latin typeface="Arial"/>
                <a:cs typeface="Arial"/>
              </a:rPr>
              <a:t>g_idata,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 *</a:t>
            </a:r>
            <a:r>
              <a:rPr sz="1600" b="1" spc="-5" dirty="0">
                <a:latin typeface="Arial"/>
                <a:cs typeface="Arial"/>
              </a:rPr>
              <a:t>g_odata,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600" b="1" spc="-5" dirty="0">
                <a:latin typeface="Arial"/>
                <a:cs typeface="Arial"/>
              </a:rPr>
              <a:t>n) {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extern</a:t>
            </a:r>
            <a:r>
              <a:rPr sz="16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r>
              <a:rPr sz="16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sdata[];</a:t>
            </a:r>
            <a:endParaRPr sz="16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600" b="1" spc="-5" dirty="0">
                <a:latin typeface="Arial"/>
                <a:cs typeface="Arial"/>
              </a:rPr>
              <a:t>tid =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600" b="1" spc="-5" dirty="0">
                <a:latin typeface="Arial"/>
                <a:cs typeface="Arial"/>
              </a:rPr>
              <a:t>x;</a:t>
            </a:r>
            <a:endParaRPr sz="1600">
              <a:latin typeface="Arial"/>
              <a:cs typeface="Arial"/>
            </a:endParaRPr>
          </a:p>
          <a:p>
            <a:pPr marL="239395" marR="3757295" algn="just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600" b="1" spc="-5" dirty="0">
                <a:latin typeface="Arial"/>
                <a:cs typeface="Arial"/>
              </a:rPr>
              <a:t>i =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600" b="1" spc="-5" dirty="0">
                <a:latin typeface="Arial"/>
                <a:cs typeface="Arial"/>
              </a:rPr>
              <a:t>x*(blockSize*2) +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tid</a:t>
            </a:r>
            <a:r>
              <a:rPr sz="1600" b="1" spc="-5" dirty="0">
                <a:latin typeface="Arial"/>
                <a:cs typeface="Arial"/>
              </a:rPr>
              <a:t>;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600" b="1" spc="-5" dirty="0">
                <a:latin typeface="Arial"/>
                <a:cs typeface="Arial"/>
              </a:rPr>
              <a:t>gridSize = blockSize*2*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gridDim.</a:t>
            </a:r>
            <a:r>
              <a:rPr sz="1600" b="1" spc="-5" dirty="0">
                <a:latin typeface="Arial"/>
                <a:cs typeface="Arial"/>
              </a:rPr>
              <a:t>x;  sdata[tid] =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1800" b="1" dirty="0">
                <a:latin typeface="Arial"/>
                <a:cs typeface="Arial"/>
              </a:rPr>
              <a:t>(i &lt; n) </a:t>
            </a:r>
            <a:r>
              <a:rPr sz="1600" b="1" spc="-5" dirty="0">
                <a:latin typeface="Arial"/>
                <a:cs typeface="Arial"/>
              </a:rPr>
              <a:t>{ sdata[tid] += g_idata[i] + g_idata[i+blockSize]; i += gridSize;</a:t>
            </a:r>
            <a:r>
              <a:rPr sz="1600" b="1" spc="1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  <a:tabLst>
                <a:tab pos="464820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latin typeface="Arial"/>
                <a:cs typeface="Arial"/>
              </a:rPr>
              <a:t>syncthreads();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39395" marR="5080">
              <a:lnSpc>
                <a:spcPct val="100000"/>
              </a:lnSpc>
              <a:tabLst>
                <a:tab pos="6953884" algn="l"/>
              </a:tabLst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(</a:t>
            </a:r>
            <a:r>
              <a:rPr sz="1600" b="1" spc="-5" dirty="0">
                <a:latin typeface="Arial"/>
                <a:cs typeface="Arial"/>
              </a:rPr>
              <a:t>blockSize &gt;= 512) {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(</a:t>
            </a:r>
            <a:r>
              <a:rPr sz="1600" b="1" spc="-5" dirty="0">
                <a:latin typeface="Arial"/>
                <a:cs typeface="Arial"/>
              </a:rPr>
              <a:t>tid &lt; 256) { sdata[tid] += sdata[tid +</a:t>
            </a:r>
            <a:r>
              <a:rPr sz="1600" b="1" spc="3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256];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latin typeface="Arial"/>
                <a:cs typeface="Arial"/>
              </a:rPr>
              <a:t>syncthreads();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(</a:t>
            </a:r>
            <a:r>
              <a:rPr sz="1600" b="1" spc="-5" dirty="0">
                <a:latin typeface="Arial"/>
                <a:cs typeface="Arial"/>
              </a:rPr>
              <a:t>blockSize &gt;= 256) {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(</a:t>
            </a:r>
            <a:r>
              <a:rPr sz="1600" b="1" spc="-5" dirty="0">
                <a:latin typeface="Arial"/>
                <a:cs typeface="Arial"/>
              </a:rPr>
              <a:t>tid &lt; 128) { sdata[tid] += sdata[tid +</a:t>
            </a:r>
            <a:r>
              <a:rPr sz="1600" b="1" spc="3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128];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latin typeface="Arial"/>
                <a:cs typeface="Arial"/>
              </a:rPr>
              <a:t>syncthreads();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5733" y="5424627"/>
            <a:ext cx="2341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845" algn="l"/>
              </a:tabLst>
            </a:pPr>
            <a:r>
              <a:rPr sz="1600" b="1" spc="-5" dirty="0">
                <a:latin typeface="Arial"/>
                <a:cs typeface="Arial"/>
              </a:rPr>
              <a:t>64];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latin typeface="Arial"/>
                <a:cs typeface="Arial"/>
              </a:rPr>
              <a:t>syncthreads();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815" y="5424627"/>
            <a:ext cx="57918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9740" algn="l"/>
              </a:tabLst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(</a:t>
            </a:r>
            <a:r>
              <a:rPr sz="1600" b="1" spc="-5" dirty="0">
                <a:latin typeface="Arial"/>
                <a:cs typeface="Arial"/>
              </a:rPr>
              <a:t>blockSize &gt;= 128) {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tid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	64) { sdata[tid] += sdata[tid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(</a:t>
            </a:r>
            <a:r>
              <a:rPr sz="1600" b="1" spc="-5" dirty="0">
                <a:latin typeface="Arial"/>
                <a:cs typeface="Arial"/>
              </a:rPr>
              <a:t>tid &lt; 32) warpReduce(sdata,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tid);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 (</a:t>
            </a:r>
            <a:r>
              <a:rPr sz="1600" b="1" spc="-5" dirty="0">
                <a:latin typeface="Arial"/>
                <a:cs typeface="Arial"/>
              </a:rPr>
              <a:t>tid == 0) g_odata[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600" b="1" spc="-5" dirty="0">
                <a:latin typeface="Arial"/>
                <a:cs typeface="Arial"/>
              </a:rPr>
              <a:t>x] =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sdata[0];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6400291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700" y="1346200"/>
            <a:ext cx="2961005" cy="425450"/>
          </a:xfrm>
          <a:prstGeom prst="rect">
            <a:avLst/>
          </a:prstGeom>
          <a:solidFill>
            <a:srgbClr val="76B800">
              <a:alpha val="49018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latin typeface="Arial"/>
                <a:cs typeface="Arial"/>
              </a:rPr>
              <a:t>Final Optimized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5504688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49911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</a:t>
            </a:r>
            <a:r>
              <a:rPr spc="-125" dirty="0"/>
              <a:t> </a:t>
            </a:r>
            <a:r>
              <a:rPr dirty="0"/>
              <a:t>Comparison</a:t>
            </a:r>
          </a:p>
        </p:txBody>
      </p:sp>
      <p:sp>
        <p:nvSpPr>
          <p:cNvPr id="4" name="object 4"/>
          <p:cNvSpPr/>
          <p:nvPr/>
        </p:nvSpPr>
        <p:spPr>
          <a:xfrm>
            <a:off x="823765" y="4118945"/>
            <a:ext cx="5814695" cy="0"/>
          </a:xfrm>
          <a:custGeom>
            <a:avLst/>
            <a:gdLst/>
            <a:ahLst/>
            <a:cxnLst/>
            <a:rect l="l" t="t" r="r" b="b"/>
            <a:pathLst>
              <a:path w="5814695">
                <a:moveTo>
                  <a:pt x="0" y="0"/>
                </a:moveTo>
                <a:lnTo>
                  <a:pt x="5814455" y="0"/>
                </a:lnTo>
              </a:path>
            </a:pathLst>
          </a:custGeom>
          <a:ln w="11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3766" y="2754581"/>
            <a:ext cx="3495040" cy="0"/>
          </a:xfrm>
          <a:custGeom>
            <a:avLst/>
            <a:gdLst/>
            <a:ahLst/>
            <a:cxnLst/>
            <a:rect l="l" t="t" r="r" b="b"/>
            <a:pathLst>
              <a:path w="3495040">
                <a:moveTo>
                  <a:pt x="0" y="0"/>
                </a:moveTo>
                <a:lnTo>
                  <a:pt x="3494455" y="0"/>
                </a:lnTo>
              </a:path>
            </a:pathLst>
          </a:custGeom>
          <a:ln w="11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3765" y="2754581"/>
            <a:ext cx="2198370" cy="0"/>
          </a:xfrm>
          <a:custGeom>
            <a:avLst/>
            <a:gdLst/>
            <a:ahLst/>
            <a:cxnLst/>
            <a:rect l="l" t="t" r="r" b="b"/>
            <a:pathLst>
              <a:path w="2198370">
                <a:moveTo>
                  <a:pt x="0" y="0"/>
                </a:moveTo>
                <a:lnTo>
                  <a:pt x="2198322" y="0"/>
                </a:lnTo>
              </a:path>
            </a:pathLst>
          </a:custGeom>
          <a:ln w="11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765" y="1395678"/>
            <a:ext cx="5814695" cy="12065"/>
          </a:xfrm>
          <a:custGeom>
            <a:avLst/>
            <a:gdLst/>
            <a:ahLst/>
            <a:cxnLst/>
            <a:rect l="l" t="t" r="r" b="b"/>
            <a:pathLst>
              <a:path w="5814695" h="12065">
                <a:moveTo>
                  <a:pt x="0" y="11539"/>
                </a:moveTo>
                <a:lnTo>
                  <a:pt x="5814455" y="11539"/>
                </a:lnTo>
                <a:lnTo>
                  <a:pt x="5814455" y="0"/>
                </a:lnTo>
                <a:lnTo>
                  <a:pt x="0" y="0"/>
                </a:lnTo>
                <a:lnTo>
                  <a:pt x="0" y="11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765" y="1395678"/>
            <a:ext cx="5814695" cy="12065"/>
          </a:xfrm>
          <a:custGeom>
            <a:avLst/>
            <a:gdLst/>
            <a:ahLst/>
            <a:cxnLst/>
            <a:rect l="l" t="t" r="r" b="b"/>
            <a:pathLst>
              <a:path w="5814695" h="12065">
                <a:moveTo>
                  <a:pt x="0" y="11538"/>
                </a:moveTo>
                <a:lnTo>
                  <a:pt x="5814455" y="11538"/>
                </a:lnTo>
                <a:lnTo>
                  <a:pt x="5814455" y="0"/>
                </a:lnTo>
                <a:lnTo>
                  <a:pt x="0" y="0"/>
                </a:lnTo>
                <a:lnTo>
                  <a:pt x="0" y="11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9283" y="1401448"/>
            <a:ext cx="0" cy="4059554"/>
          </a:xfrm>
          <a:custGeom>
            <a:avLst/>
            <a:gdLst/>
            <a:ahLst/>
            <a:cxnLst/>
            <a:rect l="l" t="t" r="r" b="b"/>
            <a:pathLst>
              <a:path h="4059554">
                <a:moveTo>
                  <a:pt x="0" y="0"/>
                </a:moveTo>
                <a:lnTo>
                  <a:pt x="0" y="4059014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4827" y="5466231"/>
            <a:ext cx="5814695" cy="12065"/>
          </a:xfrm>
          <a:custGeom>
            <a:avLst/>
            <a:gdLst/>
            <a:ahLst/>
            <a:cxnLst/>
            <a:rect l="l" t="t" r="r" b="b"/>
            <a:pathLst>
              <a:path w="5814695" h="12064">
                <a:moveTo>
                  <a:pt x="0" y="11538"/>
                </a:moveTo>
                <a:lnTo>
                  <a:pt x="5814455" y="11538"/>
                </a:lnTo>
                <a:lnTo>
                  <a:pt x="5814455" y="0"/>
                </a:lnTo>
                <a:lnTo>
                  <a:pt x="0" y="0"/>
                </a:lnTo>
                <a:lnTo>
                  <a:pt x="0" y="11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765" y="1412987"/>
            <a:ext cx="0" cy="4059554"/>
          </a:xfrm>
          <a:custGeom>
            <a:avLst/>
            <a:gdLst/>
            <a:ahLst/>
            <a:cxnLst/>
            <a:rect l="l" t="t" r="r" b="b"/>
            <a:pathLst>
              <a:path h="4059554">
                <a:moveTo>
                  <a:pt x="0" y="0"/>
                </a:moveTo>
                <a:lnTo>
                  <a:pt x="0" y="4059014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765" y="1401448"/>
            <a:ext cx="0" cy="4059554"/>
          </a:xfrm>
          <a:custGeom>
            <a:avLst/>
            <a:gdLst/>
            <a:ahLst/>
            <a:cxnLst/>
            <a:rect l="l" t="t" r="r" b="b"/>
            <a:pathLst>
              <a:path h="4059554">
                <a:moveTo>
                  <a:pt x="0" y="0"/>
                </a:moveTo>
                <a:lnTo>
                  <a:pt x="0" y="4059014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9150" y="547200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53" y="0"/>
                </a:lnTo>
              </a:path>
            </a:pathLst>
          </a:custGeom>
          <a:ln w="11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150" y="4118945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53" y="0"/>
                </a:lnTo>
              </a:path>
            </a:pathLst>
          </a:custGeom>
          <a:ln w="11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150" y="275458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53" y="0"/>
                </a:lnTo>
              </a:path>
            </a:pathLst>
          </a:custGeom>
          <a:ln w="11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9150" y="1401448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53" y="0"/>
                </a:lnTo>
              </a:path>
            </a:pathLst>
          </a:custGeom>
          <a:ln w="11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3765" y="5466231"/>
            <a:ext cx="5814695" cy="12065"/>
          </a:xfrm>
          <a:custGeom>
            <a:avLst/>
            <a:gdLst/>
            <a:ahLst/>
            <a:cxnLst/>
            <a:rect l="l" t="t" r="r" b="b"/>
            <a:pathLst>
              <a:path w="5814695" h="12064">
                <a:moveTo>
                  <a:pt x="0" y="11538"/>
                </a:moveTo>
                <a:lnTo>
                  <a:pt x="5814455" y="11538"/>
                </a:lnTo>
                <a:lnTo>
                  <a:pt x="5814455" y="0"/>
                </a:lnTo>
                <a:lnTo>
                  <a:pt x="0" y="0"/>
                </a:lnTo>
                <a:lnTo>
                  <a:pt x="0" y="11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3765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6079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455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61769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5145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57460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0836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3592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6968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49283" y="548354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9391" y="3049670"/>
            <a:ext cx="653415" cy="312420"/>
          </a:xfrm>
          <a:custGeom>
            <a:avLst/>
            <a:gdLst/>
            <a:ahLst/>
            <a:cxnLst/>
            <a:rect l="l" t="t" r="r" b="b"/>
            <a:pathLst>
              <a:path w="653414" h="312420">
                <a:moveTo>
                  <a:pt x="0" y="311859"/>
                </a:moveTo>
                <a:lnTo>
                  <a:pt x="332218" y="161545"/>
                </a:lnTo>
                <a:lnTo>
                  <a:pt x="653375" y="0"/>
                </a:lnTo>
              </a:path>
            </a:pathLst>
          </a:custGeom>
          <a:ln w="343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2767" y="2702732"/>
            <a:ext cx="642620" cy="347345"/>
          </a:xfrm>
          <a:custGeom>
            <a:avLst/>
            <a:gdLst/>
            <a:ahLst/>
            <a:cxnLst/>
            <a:rect l="l" t="t" r="r" b="b"/>
            <a:pathLst>
              <a:path w="642619" h="347344">
                <a:moveTo>
                  <a:pt x="0" y="346937"/>
                </a:moveTo>
                <a:lnTo>
                  <a:pt x="321230" y="173391"/>
                </a:lnTo>
                <a:lnTo>
                  <a:pt x="642314" y="0"/>
                </a:lnTo>
              </a:path>
            </a:pathLst>
          </a:custGeom>
          <a:ln w="3429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5081" y="2309178"/>
            <a:ext cx="653415" cy="393700"/>
          </a:xfrm>
          <a:custGeom>
            <a:avLst/>
            <a:gdLst/>
            <a:ahLst/>
            <a:cxnLst/>
            <a:rect l="l" t="t" r="r" b="b"/>
            <a:pathLst>
              <a:path w="653414" h="393700">
                <a:moveTo>
                  <a:pt x="0" y="393554"/>
                </a:moveTo>
                <a:lnTo>
                  <a:pt x="321230" y="196931"/>
                </a:lnTo>
                <a:lnTo>
                  <a:pt x="653375" y="0"/>
                </a:lnTo>
              </a:path>
            </a:pathLst>
          </a:custGeom>
          <a:ln w="342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8457" y="1927623"/>
            <a:ext cx="642620" cy="381635"/>
          </a:xfrm>
          <a:custGeom>
            <a:avLst/>
            <a:gdLst/>
            <a:ahLst/>
            <a:cxnLst/>
            <a:rect l="l" t="t" r="r" b="b"/>
            <a:pathLst>
              <a:path w="642620" h="381635">
                <a:moveTo>
                  <a:pt x="0" y="381554"/>
                </a:moveTo>
                <a:lnTo>
                  <a:pt x="321230" y="196623"/>
                </a:lnTo>
                <a:lnTo>
                  <a:pt x="642314" y="0"/>
                </a:lnTo>
              </a:path>
            </a:pathLst>
          </a:custGeom>
          <a:ln w="3424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0772" y="1522991"/>
            <a:ext cx="642620" cy="405130"/>
          </a:xfrm>
          <a:custGeom>
            <a:avLst/>
            <a:gdLst/>
            <a:ahLst/>
            <a:cxnLst/>
            <a:rect l="l" t="t" r="r" b="b"/>
            <a:pathLst>
              <a:path w="642620" h="405130">
                <a:moveTo>
                  <a:pt x="0" y="404632"/>
                </a:moveTo>
                <a:lnTo>
                  <a:pt x="321230" y="208162"/>
                </a:lnTo>
                <a:lnTo>
                  <a:pt x="642314" y="0"/>
                </a:lnTo>
              </a:path>
            </a:pathLst>
          </a:custGeom>
          <a:ln w="3421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39391" y="3454302"/>
            <a:ext cx="653415" cy="104139"/>
          </a:xfrm>
          <a:custGeom>
            <a:avLst/>
            <a:gdLst/>
            <a:ahLst/>
            <a:cxnLst/>
            <a:rect l="l" t="t" r="r" b="b"/>
            <a:pathLst>
              <a:path w="653414" h="104139">
                <a:moveTo>
                  <a:pt x="0" y="103850"/>
                </a:moveTo>
                <a:lnTo>
                  <a:pt x="165925" y="80772"/>
                </a:lnTo>
                <a:lnTo>
                  <a:pt x="332218" y="57694"/>
                </a:lnTo>
                <a:lnTo>
                  <a:pt x="487008" y="34616"/>
                </a:lnTo>
                <a:lnTo>
                  <a:pt x="653375" y="0"/>
                </a:lnTo>
              </a:path>
            </a:pathLst>
          </a:custGeom>
          <a:ln w="3458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2767" y="3165059"/>
            <a:ext cx="642620" cy="289560"/>
          </a:xfrm>
          <a:custGeom>
            <a:avLst/>
            <a:gdLst/>
            <a:ahLst/>
            <a:cxnLst/>
            <a:rect l="l" t="t" r="r" b="b"/>
            <a:pathLst>
              <a:path w="642619" h="289560">
                <a:moveTo>
                  <a:pt x="0" y="289242"/>
                </a:moveTo>
                <a:lnTo>
                  <a:pt x="165925" y="231086"/>
                </a:lnTo>
                <a:lnTo>
                  <a:pt x="321230" y="161852"/>
                </a:lnTo>
                <a:lnTo>
                  <a:pt x="476094" y="81080"/>
                </a:lnTo>
                <a:lnTo>
                  <a:pt x="642314" y="0"/>
                </a:lnTo>
              </a:path>
            </a:pathLst>
          </a:custGeom>
          <a:ln w="3437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35081" y="2783505"/>
            <a:ext cx="653415" cy="381635"/>
          </a:xfrm>
          <a:custGeom>
            <a:avLst/>
            <a:gdLst/>
            <a:ahLst/>
            <a:cxnLst/>
            <a:rect l="l" t="t" r="r" b="b"/>
            <a:pathLst>
              <a:path w="653414" h="381635">
                <a:moveTo>
                  <a:pt x="0" y="381554"/>
                </a:moveTo>
                <a:lnTo>
                  <a:pt x="165925" y="289242"/>
                </a:lnTo>
                <a:lnTo>
                  <a:pt x="321230" y="196469"/>
                </a:lnTo>
                <a:lnTo>
                  <a:pt x="487450" y="92619"/>
                </a:lnTo>
                <a:lnTo>
                  <a:pt x="653375" y="0"/>
                </a:lnTo>
              </a:path>
            </a:pathLst>
          </a:custGeom>
          <a:ln w="3425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8457" y="2436567"/>
            <a:ext cx="642620" cy="347345"/>
          </a:xfrm>
          <a:custGeom>
            <a:avLst/>
            <a:gdLst/>
            <a:ahLst/>
            <a:cxnLst/>
            <a:rect l="l" t="t" r="r" b="b"/>
            <a:pathLst>
              <a:path w="642620" h="347344">
                <a:moveTo>
                  <a:pt x="0" y="346937"/>
                </a:moveTo>
                <a:lnTo>
                  <a:pt x="321230" y="173391"/>
                </a:lnTo>
                <a:lnTo>
                  <a:pt x="487450" y="92619"/>
                </a:lnTo>
                <a:lnTo>
                  <a:pt x="642314" y="0"/>
                </a:lnTo>
              </a:path>
            </a:pathLst>
          </a:custGeom>
          <a:ln w="3429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0772" y="2020396"/>
            <a:ext cx="642620" cy="416559"/>
          </a:xfrm>
          <a:custGeom>
            <a:avLst/>
            <a:gdLst/>
            <a:ahLst/>
            <a:cxnLst/>
            <a:rect l="l" t="t" r="r" b="b"/>
            <a:pathLst>
              <a:path w="642620" h="416560">
                <a:moveTo>
                  <a:pt x="0" y="416171"/>
                </a:moveTo>
                <a:lnTo>
                  <a:pt x="321230" y="208008"/>
                </a:lnTo>
                <a:lnTo>
                  <a:pt x="642314" y="0"/>
                </a:lnTo>
              </a:path>
            </a:pathLst>
          </a:custGeom>
          <a:ln w="3419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39391" y="3766623"/>
            <a:ext cx="653415" cy="208279"/>
          </a:xfrm>
          <a:custGeom>
            <a:avLst/>
            <a:gdLst/>
            <a:ahLst/>
            <a:cxnLst/>
            <a:rect l="l" t="t" r="r" b="b"/>
            <a:pathLst>
              <a:path w="653414" h="208279">
                <a:moveTo>
                  <a:pt x="0" y="208008"/>
                </a:moveTo>
                <a:lnTo>
                  <a:pt x="332218" y="103850"/>
                </a:lnTo>
                <a:lnTo>
                  <a:pt x="653375" y="0"/>
                </a:lnTo>
              </a:path>
            </a:pathLst>
          </a:custGeom>
          <a:ln w="3448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2767" y="3511997"/>
            <a:ext cx="642620" cy="254635"/>
          </a:xfrm>
          <a:custGeom>
            <a:avLst/>
            <a:gdLst/>
            <a:ahLst/>
            <a:cxnLst/>
            <a:rect l="l" t="t" r="r" b="b"/>
            <a:pathLst>
              <a:path w="642619" h="254635">
                <a:moveTo>
                  <a:pt x="0" y="254625"/>
                </a:moveTo>
                <a:lnTo>
                  <a:pt x="321230" y="138774"/>
                </a:lnTo>
                <a:lnTo>
                  <a:pt x="476094" y="81080"/>
                </a:lnTo>
                <a:lnTo>
                  <a:pt x="642314" y="0"/>
                </a:lnTo>
              </a:path>
            </a:pathLst>
          </a:custGeom>
          <a:ln w="3442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35081" y="3095825"/>
            <a:ext cx="653415" cy="416559"/>
          </a:xfrm>
          <a:custGeom>
            <a:avLst/>
            <a:gdLst/>
            <a:ahLst/>
            <a:cxnLst/>
            <a:rect l="l" t="t" r="r" b="b"/>
            <a:pathLst>
              <a:path w="653414" h="416560">
                <a:moveTo>
                  <a:pt x="0" y="416171"/>
                </a:moveTo>
                <a:lnTo>
                  <a:pt x="165925" y="323859"/>
                </a:lnTo>
                <a:lnTo>
                  <a:pt x="321230" y="208008"/>
                </a:lnTo>
                <a:lnTo>
                  <a:pt x="487450" y="92311"/>
                </a:lnTo>
                <a:lnTo>
                  <a:pt x="653375" y="0"/>
                </a:lnTo>
              </a:path>
            </a:pathLst>
          </a:custGeom>
          <a:ln w="3420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88457" y="2841200"/>
            <a:ext cx="642620" cy="254635"/>
          </a:xfrm>
          <a:custGeom>
            <a:avLst/>
            <a:gdLst/>
            <a:ahLst/>
            <a:cxnLst/>
            <a:rect l="l" t="t" r="r" b="b"/>
            <a:pathLst>
              <a:path w="642620" h="254635">
                <a:moveTo>
                  <a:pt x="0" y="254625"/>
                </a:moveTo>
                <a:lnTo>
                  <a:pt x="166367" y="184930"/>
                </a:lnTo>
                <a:lnTo>
                  <a:pt x="321230" y="127236"/>
                </a:lnTo>
                <a:lnTo>
                  <a:pt x="487450" y="69541"/>
                </a:lnTo>
                <a:lnTo>
                  <a:pt x="642314" y="0"/>
                </a:lnTo>
              </a:path>
            </a:pathLst>
          </a:custGeom>
          <a:ln w="3442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30772" y="2436567"/>
            <a:ext cx="642620" cy="405130"/>
          </a:xfrm>
          <a:custGeom>
            <a:avLst/>
            <a:gdLst/>
            <a:ahLst/>
            <a:cxnLst/>
            <a:rect l="l" t="t" r="r" b="b"/>
            <a:pathLst>
              <a:path w="642620" h="405130">
                <a:moveTo>
                  <a:pt x="0" y="404632"/>
                </a:moveTo>
                <a:lnTo>
                  <a:pt x="155305" y="312320"/>
                </a:lnTo>
                <a:lnTo>
                  <a:pt x="321230" y="208008"/>
                </a:lnTo>
                <a:lnTo>
                  <a:pt x="476389" y="104158"/>
                </a:lnTo>
                <a:lnTo>
                  <a:pt x="642314" y="0"/>
                </a:lnTo>
              </a:path>
            </a:pathLst>
          </a:custGeom>
          <a:ln w="3421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9391" y="3905090"/>
            <a:ext cx="653415" cy="196850"/>
          </a:xfrm>
          <a:custGeom>
            <a:avLst/>
            <a:gdLst/>
            <a:ahLst/>
            <a:cxnLst/>
            <a:rect l="l" t="t" r="r" b="b"/>
            <a:pathLst>
              <a:path w="653414" h="196850">
                <a:moveTo>
                  <a:pt x="0" y="196469"/>
                </a:moveTo>
                <a:lnTo>
                  <a:pt x="332218" y="104158"/>
                </a:lnTo>
                <a:lnTo>
                  <a:pt x="653375" y="0"/>
                </a:lnTo>
              </a:path>
            </a:pathLst>
          </a:custGeom>
          <a:ln w="3449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92767" y="3662310"/>
            <a:ext cx="642620" cy="243204"/>
          </a:xfrm>
          <a:custGeom>
            <a:avLst/>
            <a:gdLst/>
            <a:ahLst/>
            <a:cxnLst/>
            <a:rect l="l" t="t" r="r" b="b"/>
            <a:pathLst>
              <a:path w="642619" h="243204">
                <a:moveTo>
                  <a:pt x="0" y="242779"/>
                </a:moveTo>
                <a:lnTo>
                  <a:pt x="165925" y="185084"/>
                </a:lnTo>
                <a:lnTo>
                  <a:pt x="321230" y="115850"/>
                </a:lnTo>
                <a:lnTo>
                  <a:pt x="476094" y="57694"/>
                </a:lnTo>
                <a:lnTo>
                  <a:pt x="642314" y="0"/>
                </a:lnTo>
              </a:path>
            </a:pathLst>
          </a:custGeom>
          <a:ln w="3443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5081" y="3465841"/>
            <a:ext cx="653415" cy="196850"/>
          </a:xfrm>
          <a:custGeom>
            <a:avLst/>
            <a:gdLst/>
            <a:ahLst/>
            <a:cxnLst/>
            <a:rect l="l" t="t" r="r" b="b"/>
            <a:pathLst>
              <a:path w="653414" h="196850">
                <a:moveTo>
                  <a:pt x="0" y="196469"/>
                </a:moveTo>
                <a:lnTo>
                  <a:pt x="165925" y="150313"/>
                </a:lnTo>
                <a:lnTo>
                  <a:pt x="321230" y="103850"/>
                </a:lnTo>
                <a:lnTo>
                  <a:pt x="487450" y="57694"/>
                </a:lnTo>
                <a:lnTo>
                  <a:pt x="653375" y="0"/>
                </a:lnTo>
              </a:path>
            </a:pathLst>
          </a:custGeom>
          <a:ln w="3449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88457" y="3061209"/>
            <a:ext cx="642620" cy="405130"/>
          </a:xfrm>
          <a:custGeom>
            <a:avLst/>
            <a:gdLst/>
            <a:ahLst/>
            <a:cxnLst/>
            <a:rect l="l" t="t" r="r" b="b"/>
            <a:pathLst>
              <a:path w="642620" h="405129">
                <a:moveTo>
                  <a:pt x="0" y="404632"/>
                </a:moveTo>
                <a:lnTo>
                  <a:pt x="166367" y="311859"/>
                </a:lnTo>
                <a:lnTo>
                  <a:pt x="321230" y="208008"/>
                </a:lnTo>
                <a:lnTo>
                  <a:pt x="487450" y="92311"/>
                </a:lnTo>
                <a:lnTo>
                  <a:pt x="642314" y="0"/>
                </a:lnTo>
              </a:path>
            </a:pathLst>
          </a:custGeom>
          <a:ln w="3421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30772" y="2771966"/>
            <a:ext cx="642620" cy="289560"/>
          </a:xfrm>
          <a:custGeom>
            <a:avLst/>
            <a:gdLst/>
            <a:ahLst/>
            <a:cxnLst/>
            <a:rect l="l" t="t" r="r" b="b"/>
            <a:pathLst>
              <a:path w="642620" h="289560">
                <a:moveTo>
                  <a:pt x="0" y="289242"/>
                </a:moveTo>
                <a:lnTo>
                  <a:pt x="155305" y="208008"/>
                </a:lnTo>
                <a:lnTo>
                  <a:pt x="321230" y="138774"/>
                </a:lnTo>
                <a:lnTo>
                  <a:pt x="476389" y="80772"/>
                </a:lnTo>
                <a:lnTo>
                  <a:pt x="642314" y="0"/>
                </a:lnTo>
              </a:path>
            </a:pathLst>
          </a:custGeom>
          <a:ln w="343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73086" y="2390412"/>
            <a:ext cx="653415" cy="381635"/>
          </a:xfrm>
          <a:custGeom>
            <a:avLst/>
            <a:gdLst/>
            <a:ahLst/>
            <a:cxnLst/>
            <a:rect l="l" t="t" r="r" b="b"/>
            <a:pathLst>
              <a:path w="653414" h="381635">
                <a:moveTo>
                  <a:pt x="0" y="381554"/>
                </a:moveTo>
                <a:lnTo>
                  <a:pt x="166367" y="289242"/>
                </a:lnTo>
                <a:lnTo>
                  <a:pt x="321230" y="196469"/>
                </a:lnTo>
                <a:lnTo>
                  <a:pt x="653375" y="0"/>
                </a:lnTo>
              </a:path>
            </a:pathLst>
          </a:custGeom>
          <a:ln w="342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39391" y="4078482"/>
            <a:ext cx="653415" cy="12065"/>
          </a:xfrm>
          <a:custGeom>
            <a:avLst/>
            <a:gdLst/>
            <a:ahLst/>
            <a:cxnLst/>
            <a:rect l="l" t="t" r="r" b="b"/>
            <a:pathLst>
              <a:path w="653414" h="12064">
                <a:moveTo>
                  <a:pt x="0" y="11538"/>
                </a:moveTo>
                <a:lnTo>
                  <a:pt x="165925" y="11538"/>
                </a:lnTo>
                <a:lnTo>
                  <a:pt x="332218" y="11538"/>
                </a:lnTo>
                <a:lnTo>
                  <a:pt x="487008" y="11538"/>
                </a:lnTo>
                <a:lnTo>
                  <a:pt x="653375" y="0"/>
                </a:lnTo>
              </a:path>
            </a:pathLst>
          </a:custGeom>
          <a:ln w="3461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92767" y="3916629"/>
            <a:ext cx="642620" cy="161925"/>
          </a:xfrm>
          <a:custGeom>
            <a:avLst/>
            <a:gdLst/>
            <a:ahLst/>
            <a:cxnLst/>
            <a:rect l="l" t="t" r="r" b="b"/>
            <a:pathLst>
              <a:path w="642619" h="161925">
                <a:moveTo>
                  <a:pt x="0" y="161852"/>
                </a:moveTo>
                <a:lnTo>
                  <a:pt x="165925" y="127236"/>
                </a:lnTo>
                <a:lnTo>
                  <a:pt x="321230" y="92619"/>
                </a:lnTo>
                <a:lnTo>
                  <a:pt x="642314" y="0"/>
                </a:lnTo>
              </a:path>
            </a:pathLst>
          </a:custGeom>
          <a:ln w="3453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35081" y="3731544"/>
            <a:ext cx="653415" cy="185420"/>
          </a:xfrm>
          <a:custGeom>
            <a:avLst/>
            <a:gdLst/>
            <a:ahLst/>
            <a:cxnLst/>
            <a:rect l="l" t="t" r="r" b="b"/>
            <a:pathLst>
              <a:path w="653414" h="185420">
                <a:moveTo>
                  <a:pt x="0" y="185084"/>
                </a:moveTo>
                <a:lnTo>
                  <a:pt x="321230" y="104312"/>
                </a:lnTo>
                <a:lnTo>
                  <a:pt x="487450" y="58156"/>
                </a:lnTo>
                <a:lnTo>
                  <a:pt x="653375" y="0"/>
                </a:lnTo>
              </a:path>
            </a:pathLst>
          </a:custGeom>
          <a:ln w="3451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88457" y="3408146"/>
            <a:ext cx="642620" cy="323850"/>
          </a:xfrm>
          <a:custGeom>
            <a:avLst/>
            <a:gdLst/>
            <a:ahLst/>
            <a:cxnLst/>
            <a:rect l="l" t="t" r="r" b="b"/>
            <a:pathLst>
              <a:path w="642620" h="323850">
                <a:moveTo>
                  <a:pt x="0" y="323398"/>
                </a:moveTo>
                <a:lnTo>
                  <a:pt x="166367" y="254164"/>
                </a:lnTo>
                <a:lnTo>
                  <a:pt x="321230" y="173391"/>
                </a:lnTo>
                <a:lnTo>
                  <a:pt x="487450" y="80772"/>
                </a:lnTo>
                <a:lnTo>
                  <a:pt x="642314" y="0"/>
                </a:lnTo>
              </a:path>
            </a:pathLst>
          </a:custGeom>
          <a:ln w="3432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30772" y="3118903"/>
            <a:ext cx="642620" cy="289560"/>
          </a:xfrm>
          <a:custGeom>
            <a:avLst/>
            <a:gdLst/>
            <a:ahLst/>
            <a:cxnLst/>
            <a:rect l="l" t="t" r="r" b="b"/>
            <a:pathLst>
              <a:path w="642620" h="289560">
                <a:moveTo>
                  <a:pt x="0" y="289242"/>
                </a:moveTo>
                <a:lnTo>
                  <a:pt x="155305" y="219547"/>
                </a:lnTo>
                <a:lnTo>
                  <a:pt x="321230" y="150313"/>
                </a:lnTo>
                <a:lnTo>
                  <a:pt x="476389" y="80772"/>
                </a:lnTo>
                <a:lnTo>
                  <a:pt x="642314" y="0"/>
                </a:lnTo>
              </a:path>
            </a:pathLst>
          </a:custGeom>
          <a:ln w="3437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73086" y="2714271"/>
            <a:ext cx="653415" cy="405130"/>
          </a:xfrm>
          <a:custGeom>
            <a:avLst/>
            <a:gdLst/>
            <a:ahLst/>
            <a:cxnLst/>
            <a:rect l="l" t="t" r="r" b="b"/>
            <a:pathLst>
              <a:path w="653414" h="405130">
                <a:moveTo>
                  <a:pt x="0" y="404632"/>
                </a:moveTo>
                <a:lnTo>
                  <a:pt x="166367" y="311859"/>
                </a:lnTo>
                <a:lnTo>
                  <a:pt x="321230" y="208008"/>
                </a:lnTo>
                <a:lnTo>
                  <a:pt x="653375" y="0"/>
                </a:lnTo>
              </a:path>
            </a:pathLst>
          </a:custGeom>
          <a:ln w="3421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39391" y="4460036"/>
            <a:ext cx="653415" cy="139065"/>
          </a:xfrm>
          <a:custGeom>
            <a:avLst/>
            <a:gdLst/>
            <a:ahLst/>
            <a:cxnLst/>
            <a:rect l="l" t="t" r="r" b="b"/>
            <a:pathLst>
              <a:path w="653414" h="139064">
                <a:moveTo>
                  <a:pt x="0" y="138928"/>
                </a:moveTo>
                <a:lnTo>
                  <a:pt x="332218" y="69695"/>
                </a:lnTo>
                <a:lnTo>
                  <a:pt x="653375" y="0"/>
                </a:lnTo>
              </a:path>
            </a:pathLst>
          </a:custGeom>
          <a:ln w="3455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2767" y="4275105"/>
            <a:ext cx="642620" cy="185420"/>
          </a:xfrm>
          <a:custGeom>
            <a:avLst/>
            <a:gdLst/>
            <a:ahLst/>
            <a:cxnLst/>
            <a:rect l="l" t="t" r="r" b="b"/>
            <a:pathLst>
              <a:path w="642619" h="185420">
                <a:moveTo>
                  <a:pt x="0" y="184930"/>
                </a:moveTo>
                <a:lnTo>
                  <a:pt x="321230" y="104158"/>
                </a:lnTo>
                <a:lnTo>
                  <a:pt x="642314" y="0"/>
                </a:lnTo>
              </a:path>
            </a:pathLst>
          </a:custGeom>
          <a:ln w="34507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35081" y="3997709"/>
            <a:ext cx="653415" cy="277495"/>
          </a:xfrm>
          <a:custGeom>
            <a:avLst/>
            <a:gdLst/>
            <a:ahLst/>
            <a:cxnLst/>
            <a:rect l="l" t="t" r="r" b="b"/>
            <a:pathLst>
              <a:path w="653414" h="277495">
                <a:moveTo>
                  <a:pt x="0" y="277396"/>
                </a:moveTo>
                <a:lnTo>
                  <a:pt x="321230" y="150467"/>
                </a:lnTo>
                <a:lnTo>
                  <a:pt x="653375" y="0"/>
                </a:lnTo>
              </a:path>
            </a:pathLst>
          </a:custGeom>
          <a:ln w="3439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88457" y="3662310"/>
            <a:ext cx="642620" cy="335915"/>
          </a:xfrm>
          <a:custGeom>
            <a:avLst/>
            <a:gdLst/>
            <a:ahLst/>
            <a:cxnLst/>
            <a:rect l="l" t="t" r="r" b="b"/>
            <a:pathLst>
              <a:path w="642620" h="335914">
                <a:moveTo>
                  <a:pt x="0" y="335398"/>
                </a:moveTo>
                <a:lnTo>
                  <a:pt x="321230" y="173545"/>
                </a:lnTo>
                <a:lnTo>
                  <a:pt x="642314" y="0"/>
                </a:lnTo>
              </a:path>
            </a:pathLst>
          </a:custGeom>
          <a:ln w="3431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30772" y="3315373"/>
            <a:ext cx="642620" cy="347345"/>
          </a:xfrm>
          <a:custGeom>
            <a:avLst/>
            <a:gdLst/>
            <a:ahLst/>
            <a:cxnLst/>
            <a:rect l="l" t="t" r="r" b="b"/>
            <a:pathLst>
              <a:path w="642620" h="347345">
                <a:moveTo>
                  <a:pt x="0" y="346937"/>
                </a:moveTo>
                <a:lnTo>
                  <a:pt x="321230" y="173545"/>
                </a:lnTo>
                <a:lnTo>
                  <a:pt x="642314" y="0"/>
                </a:lnTo>
              </a:path>
            </a:pathLst>
          </a:custGeom>
          <a:ln w="34293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73086" y="2933819"/>
            <a:ext cx="653415" cy="381635"/>
          </a:xfrm>
          <a:custGeom>
            <a:avLst/>
            <a:gdLst/>
            <a:ahLst/>
            <a:cxnLst/>
            <a:rect l="l" t="t" r="r" b="b"/>
            <a:pathLst>
              <a:path w="653414" h="381635">
                <a:moveTo>
                  <a:pt x="0" y="381554"/>
                </a:moveTo>
                <a:lnTo>
                  <a:pt x="321230" y="196623"/>
                </a:lnTo>
                <a:lnTo>
                  <a:pt x="653375" y="0"/>
                </a:lnTo>
              </a:path>
            </a:pathLst>
          </a:custGeom>
          <a:ln w="3425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39391" y="4622043"/>
            <a:ext cx="653415" cy="69850"/>
          </a:xfrm>
          <a:custGeom>
            <a:avLst/>
            <a:gdLst/>
            <a:ahLst/>
            <a:cxnLst/>
            <a:rect l="l" t="t" r="r" b="b"/>
            <a:pathLst>
              <a:path w="653414" h="69850">
                <a:moveTo>
                  <a:pt x="0" y="69541"/>
                </a:moveTo>
                <a:lnTo>
                  <a:pt x="165925" y="58002"/>
                </a:lnTo>
                <a:lnTo>
                  <a:pt x="332218" y="46463"/>
                </a:lnTo>
                <a:lnTo>
                  <a:pt x="487008" y="34616"/>
                </a:lnTo>
                <a:lnTo>
                  <a:pt x="653375" y="0"/>
                </a:lnTo>
              </a:path>
            </a:pathLst>
          </a:custGeom>
          <a:ln w="34600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92767" y="4298183"/>
            <a:ext cx="642620" cy="324485"/>
          </a:xfrm>
          <a:custGeom>
            <a:avLst/>
            <a:gdLst/>
            <a:ahLst/>
            <a:cxnLst/>
            <a:rect l="l" t="t" r="r" b="b"/>
            <a:pathLst>
              <a:path w="642619" h="324485">
                <a:moveTo>
                  <a:pt x="0" y="323859"/>
                </a:moveTo>
                <a:lnTo>
                  <a:pt x="77431" y="289242"/>
                </a:lnTo>
                <a:lnTo>
                  <a:pt x="165925" y="254625"/>
                </a:lnTo>
                <a:lnTo>
                  <a:pt x="321230" y="161852"/>
                </a:lnTo>
                <a:lnTo>
                  <a:pt x="476094" y="69541"/>
                </a:lnTo>
                <a:lnTo>
                  <a:pt x="564882" y="34924"/>
                </a:lnTo>
                <a:lnTo>
                  <a:pt x="642314" y="0"/>
                </a:lnTo>
              </a:path>
            </a:pathLst>
          </a:custGeom>
          <a:ln w="34326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35081" y="4205871"/>
            <a:ext cx="653415" cy="92710"/>
          </a:xfrm>
          <a:custGeom>
            <a:avLst/>
            <a:gdLst/>
            <a:ahLst/>
            <a:cxnLst/>
            <a:rect l="l" t="t" r="r" b="b"/>
            <a:pathLst>
              <a:path w="653414" h="92710">
                <a:moveTo>
                  <a:pt x="0" y="92311"/>
                </a:moveTo>
                <a:lnTo>
                  <a:pt x="77431" y="69233"/>
                </a:lnTo>
                <a:lnTo>
                  <a:pt x="165925" y="57694"/>
                </a:lnTo>
                <a:lnTo>
                  <a:pt x="321230" y="46155"/>
                </a:lnTo>
                <a:lnTo>
                  <a:pt x="487450" y="34616"/>
                </a:lnTo>
                <a:lnTo>
                  <a:pt x="575944" y="23077"/>
                </a:lnTo>
                <a:lnTo>
                  <a:pt x="653375" y="0"/>
                </a:lnTo>
              </a:path>
            </a:pathLst>
          </a:custGeom>
          <a:ln w="3458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88457" y="3882012"/>
            <a:ext cx="642620" cy="324485"/>
          </a:xfrm>
          <a:custGeom>
            <a:avLst/>
            <a:gdLst/>
            <a:ahLst/>
            <a:cxnLst/>
            <a:rect l="l" t="t" r="r" b="b"/>
            <a:pathLst>
              <a:path w="642620" h="324485">
                <a:moveTo>
                  <a:pt x="0" y="323859"/>
                </a:moveTo>
                <a:lnTo>
                  <a:pt x="166367" y="254625"/>
                </a:lnTo>
                <a:lnTo>
                  <a:pt x="321230" y="173391"/>
                </a:lnTo>
                <a:lnTo>
                  <a:pt x="487450" y="92619"/>
                </a:lnTo>
                <a:lnTo>
                  <a:pt x="642314" y="0"/>
                </a:lnTo>
              </a:path>
            </a:pathLst>
          </a:custGeom>
          <a:ln w="34326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30772" y="3523536"/>
            <a:ext cx="642620" cy="358775"/>
          </a:xfrm>
          <a:custGeom>
            <a:avLst/>
            <a:gdLst/>
            <a:ahLst/>
            <a:cxnLst/>
            <a:rect l="l" t="t" r="r" b="b"/>
            <a:pathLst>
              <a:path w="642620" h="358775">
                <a:moveTo>
                  <a:pt x="0" y="358476"/>
                </a:moveTo>
                <a:lnTo>
                  <a:pt x="321230" y="184930"/>
                </a:lnTo>
                <a:lnTo>
                  <a:pt x="476389" y="92619"/>
                </a:lnTo>
                <a:lnTo>
                  <a:pt x="642314" y="0"/>
                </a:lnTo>
              </a:path>
            </a:pathLst>
          </a:custGeom>
          <a:ln w="34276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73086" y="3061209"/>
            <a:ext cx="653415" cy="462915"/>
          </a:xfrm>
          <a:custGeom>
            <a:avLst/>
            <a:gdLst/>
            <a:ahLst/>
            <a:cxnLst/>
            <a:rect l="l" t="t" r="r" b="b"/>
            <a:pathLst>
              <a:path w="653414" h="462914">
                <a:moveTo>
                  <a:pt x="0" y="462326"/>
                </a:moveTo>
                <a:lnTo>
                  <a:pt x="166367" y="346937"/>
                </a:lnTo>
                <a:lnTo>
                  <a:pt x="321230" y="231086"/>
                </a:lnTo>
                <a:lnTo>
                  <a:pt x="487450" y="103850"/>
                </a:lnTo>
                <a:lnTo>
                  <a:pt x="653375" y="0"/>
                </a:lnTo>
              </a:path>
            </a:pathLst>
          </a:custGeom>
          <a:ln w="34139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6462" y="2771966"/>
            <a:ext cx="643255" cy="289560"/>
          </a:xfrm>
          <a:custGeom>
            <a:avLst/>
            <a:gdLst/>
            <a:ahLst/>
            <a:cxnLst/>
            <a:rect l="l" t="t" r="r" b="b"/>
            <a:pathLst>
              <a:path w="643254" h="289560">
                <a:moveTo>
                  <a:pt x="0" y="289242"/>
                </a:moveTo>
                <a:lnTo>
                  <a:pt x="166367" y="208008"/>
                </a:lnTo>
                <a:lnTo>
                  <a:pt x="321525" y="138774"/>
                </a:lnTo>
                <a:lnTo>
                  <a:pt x="476389" y="80772"/>
                </a:lnTo>
                <a:lnTo>
                  <a:pt x="642756" y="0"/>
                </a:lnTo>
              </a:path>
            </a:pathLst>
          </a:custGeom>
          <a:ln w="3437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69219" y="2378873"/>
            <a:ext cx="653415" cy="393700"/>
          </a:xfrm>
          <a:custGeom>
            <a:avLst/>
            <a:gdLst/>
            <a:ahLst/>
            <a:cxnLst/>
            <a:rect l="l" t="t" r="r" b="b"/>
            <a:pathLst>
              <a:path w="653414" h="393700">
                <a:moveTo>
                  <a:pt x="0" y="393093"/>
                </a:moveTo>
                <a:lnTo>
                  <a:pt x="165925" y="300781"/>
                </a:lnTo>
                <a:lnTo>
                  <a:pt x="321083" y="208008"/>
                </a:lnTo>
                <a:lnTo>
                  <a:pt x="653228" y="0"/>
                </a:lnTo>
              </a:path>
            </a:pathLst>
          </a:custGeom>
          <a:ln w="34236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72533" y="3292491"/>
            <a:ext cx="144409" cy="15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26204" y="2980171"/>
            <a:ext cx="144039" cy="150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68666" y="2633234"/>
            <a:ext cx="144039" cy="150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22042" y="2240140"/>
            <a:ext cx="144039" cy="150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64356" y="1858586"/>
            <a:ext cx="144039" cy="150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6670" y="1453953"/>
            <a:ext cx="144335" cy="14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2653" y="3488842"/>
            <a:ext cx="122555" cy="127635"/>
          </a:xfrm>
          <a:custGeom>
            <a:avLst/>
            <a:gdLst/>
            <a:ahLst/>
            <a:cxnLst/>
            <a:rect l="l" t="t" r="r" b="b"/>
            <a:pathLst>
              <a:path w="122555" h="127635">
                <a:moveTo>
                  <a:pt x="0" y="127312"/>
                </a:moveTo>
                <a:lnTo>
                  <a:pt x="122047" y="127312"/>
                </a:lnTo>
                <a:lnTo>
                  <a:pt x="122047" y="0"/>
                </a:lnTo>
                <a:lnTo>
                  <a:pt x="0" y="0"/>
                </a:lnTo>
                <a:lnTo>
                  <a:pt x="0" y="1273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26397" y="3384684"/>
            <a:ext cx="121920" cy="127635"/>
          </a:xfrm>
          <a:custGeom>
            <a:avLst/>
            <a:gdLst/>
            <a:ahLst/>
            <a:cxnLst/>
            <a:rect l="l" t="t" r="r" b="b"/>
            <a:pathLst>
              <a:path w="121919" h="127635">
                <a:moveTo>
                  <a:pt x="0" y="127312"/>
                </a:moveTo>
                <a:lnTo>
                  <a:pt x="121678" y="127312"/>
                </a:lnTo>
                <a:lnTo>
                  <a:pt x="121678" y="0"/>
                </a:lnTo>
                <a:lnTo>
                  <a:pt x="0" y="0"/>
                </a:lnTo>
                <a:lnTo>
                  <a:pt x="0" y="1273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68712" y="3095749"/>
            <a:ext cx="121920" cy="127635"/>
          </a:xfrm>
          <a:custGeom>
            <a:avLst/>
            <a:gdLst/>
            <a:ahLst/>
            <a:cxnLst/>
            <a:rect l="l" t="t" r="r" b="b"/>
            <a:pathLst>
              <a:path w="121919" h="127635">
                <a:moveTo>
                  <a:pt x="0" y="127312"/>
                </a:moveTo>
                <a:lnTo>
                  <a:pt x="121678" y="127312"/>
                </a:lnTo>
                <a:lnTo>
                  <a:pt x="121678" y="0"/>
                </a:lnTo>
                <a:lnTo>
                  <a:pt x="0" y="0"/>
                </a:lnTo>
                <a:lnTo>
                  <a:pt x="0" y="1273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22087" y="2714271"/>
            <a:ext cx="121920" cy="127000"/>
          </a:xfrm>
          <a:custGeom>
            <a:avLst/>
            <a:gdLst/>
            <a:ahLst/>
            <a:cxnLst/>
            <a:rect l="l" t="t" r="r" b="b"/>
            <a:pathLst>
              <a:path w="121919" h="127000">
                <a:moveTo>
                  <a:pt x="0" y="126928"/>
                </a:moveTo>
                <a:lnTo>
                  <a:pt x="121678" y="126928"/>
                </a:lnTo>
                <a:lnTo>
                  <a:pt x="121678" y="0"/>
                </a:lnTo>
                <a:lnTo>
                  <a:pt x="0" y="0"/>
                </a:lnTo>
                <a:lnTo>
                  <a:pt x="0" y="126928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64402" y="2367334"/>
            <a:ext cx="121920" cy="127000"/>
          </a:xfrm>
          <a:custGeom>
            <a:avLst/>
            <a:gdLst/>
            <a:ahLst/>
            <a:cxnLst/>
            <a:rect l="l" t="t" r="r" b="b"/>
            <a:pathLst>
              <a:path w="121920" h="127000">
                <a:moveTo>
                  <a:pt x="0" y="126928"/>
                </a:moveTo>
                <a:lnTo>
                  <a:pt x="121678" y="126928"/>
                </a:lnTo>
                <a:lnTo>
                  <a:pt x="121678" y="0"/>
                </a:lnTo>
                <a:lnTo>
                  <a:pt x="0" y="0"/>
                </a:lnTo>
                <a:lnTo>
                  <a:pt x="0" y="126928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06716" y="1950778"/>
            <a:ext cx="122555" cy="127635"/>
          </a:xfrm>
          <a:custGeom>
            <a:avLst/>
            <a:gdLst/>
            <a:ahLst/>
            <a:cxnLst/>
            <a:rect l="l" t="t" r="r" b="b"/>
            <a:pathLst>
              <a:path w="122554" h="127635">
                <a:moveTo>
                  <a:pt x="0" y="127312"/>
                </a:moveTo>
                <a:lnTo>
                  <a:pt x="122047" y="127312"/>
                </a:lnTo>
                <a:lnTo>
                  <a:pt x="122047" y="0"/>
                </a:lnTo>
                <a:lnTo>
                  <a:pt x="0" y="0"/>
                </a:lnTo>
                <a:lnTo>
                  <a:pt x="0" y="1273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78183" y="3910782"/>
            <a:ext cx="133350" cy="139065"/>
          </a:xfrm>
          <a:custGeom>
            <a:avLst/>
            <a:gdLst/>
            <a:ahLst/>
            <a:cxnLst/>
            <a:rect l="l" t="t" r="r" b="b"/>
            <a:pathLst>
              <a:path w="133350" h="139064">
                <a:moveTo>
                  <a:pt x="66738" y="0"/>
                </a:moveTo>
                <a:lnTo>
                  <a:pt x="0" y="138928"/>
                </a:lnTo>
                <a:lnTo>
                  <a:pt x="133108" y="138928"/>
                </a:lnTo>
                <a:lnTo>
                  <a:pt x="6673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78183" y="3910782"/>
            <a:ext cx="133350" cy="139065"/>
          </a:xfrm>
          <a:custGeom>
            <a:avLst/>
            <a:gdLst/>
            <a:ahLst/>
            <a:cxnLst/>
            <a:rect l="l" t="t" r="r" b="b"/>
            <a:pathLst>
              <a:path w="133350" h="139064">
                <a:moveTo>
                  <a:pt x="66738" y="0"/>
                </a:moveTo>
                <a:lnTo>
                  <a:pt x="133108" y="138928"/>
                </a:lnTo>
                <a:lnTo>
                  <a:pt x="0" y="138928"/>
                </a:lnTo>
                <a:lnTo>
                  <a:pt x="66738" y="0"/>
                </a:lnTo>
                <a:close/>
              </a:path>
            </a:pathLst>
          </a:custGeom>
          <a:ln w="112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31854" y="3702774"/>
            <a:ext cx="133350" cy="139065"/>
          </a:xfrm>
          <a:custGeom>
            <a:avLst/>
            <a:gdLst/>
            <a:ahLst/>
            <a:cxnLst/>
            <a:rect l="l" t="t" r="r" b="b"/>
            <a:pathLst>
              <a:path w="133350" h="139064">
                <a:moveTo>
                  <a:pt x="66370" y="0"/>
                </a:moveTo>
                <a:lnTo>
                  <a:pt x="0" y="138774"/>
                </a:lnTo>
                <a:lnTo>
                  <a:pt x="132740" y="138774"/>
                </a:lnTo>
                <a:lnTo>
                  <a:pt x="663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31854" y="3702774"/>
            <a:ext cx="133350" cy="139065"/>
          </a:xfrm>
          <a:custGeom>
            <a:avLst/>
            <a:gdLst/>
            <a:ahLst/>
            <a:cxnLst/>
            <a:rect l="l" t="t" r="r" b="b"/>
            <a:pathLst>
              <a:path w="133350" h="139064">
                <a:moveTo>
                  <a:pt x="66370" y="0"/>
                </a:moveTo>
                <a:lnTo>
                  <a:pt x="132740" y="138774"/>
                </a:lnTo>
                <a:lnTo>
                  <a:pt x="0" y="138774"/>
                </a:lnTo>
                <a:lnTo>
                  <a:pt x="66370" y="0"/>
                </a:lnTo>
                <a:close/>
              </a:path>
            </a:pathLst>
          </a:custGeom>
          <a:ln w="1128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74316" y="3448456"/>
            <a:ext cx="133350" cy="139065"/>
          </a:xfrm>
          <a:custGeom>
            <a:avLst/>
            <a:gdLst/>
            <a:ahLst/>
            <a:cxnLst/>
            <a:rect l="l" t="t" r="r" b="b"/>
            <a:pathLst>
              <a:path w="133350" h="139064">
                <a:moveTo>
                  <a:pt x="66370" y="0"/>
                </a:moveTo>
                <a:lnTo>
                  <a:pt x="0" y="138928"/>
                </a:lnTo>
                <a:lnTo>
                  <a:pt x="132740" y="138928"/>
                </a:lnTo>
                <a:lnTo>
                  <a:pt x="663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74316" y="3448456"/>
            <a:ext cx="133350" cy="139065"/>
          </a:xfrm>
          <a:custGeom>
            <a:avLst/>
            <a:gdLst/>
            <a:ahLst/>
            <a:cxnLst/>
            <a:rect l="l" t="t" r="r" b="b"/>
            <a:pathLst>
              <a:path w="133350" h="139064">
                <a:moveTo>
                  <a:pt x="66370" y="0"/>
                </a:moveTo>
                <a:lnTo>
                  <a:pt x="132740" y="138928"/>
                </a:lnTo>
                <a:lnTo>
                  <a:pt x="0" y="138928"/>
                </a:lnTo>
                <a:lnTo>
                  <a:pt x="66370" y="0"/>
                </a:lnTo>
                <a:close/>
              </a:path>
            </a:pathLst>
          </a:custGeom>
          <a:ln w="1128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22042" y="3026327"/>
            <a:ext cx="144039" cy="150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64356" y="2772009"/>
            <a:ext cx="144039" cy="1502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06670" y="2367376"/>
            <a:ext cx="144335" cy="1502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9245" y="4049711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55677" y="57694"/>
                </a:moveTo>
                <a:lnTo>
                  <a:pt x="0" y="0"/>
                </a:lnTo>
              </a:path>
            </a:pathLst>
          </a:custGeom>
          <a:ln w="1129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44922" y="4107406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80" h="58420">
                <a:moveTo>
                  <a:pt x="0" y="0"/>
                </a:moveTo>
                <a:lnTo>
                  <a:pt x="55308" y="58002"/>
                </a:lnTo>
              </a:path>
            </a:pathLst>
          </a:custGeom>
          <a:ln w="1128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89245" y="4107406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80" h="58420">
                <a:moveTo>
                  <a:pt x="55677" y="0"/>
                </a:moveTo>
                <a:lnTo>
                  <a:pt x="0" y="58002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44922" y="4049711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0" y="57694"/>
                </a:moveTo>
                <a:lnTo>
                  <a:pt x="55308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42916" y="3853088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55308" y="57694"/>
                </a:moveTo>
                <a:lnTo>
                  <a:pt x="0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98224" y="3910782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80" h="58420">
                <a:moveTo>
                  <a:pt x="0" y="0"/>
                </a:moveTo>
                <a:lnTo>
                  <a:pt x="55308" y="58156"/>
                </a:lnTo>
              </a:path>
            </a:pathLst>
          </a:custGeom>
          <a:ln w="1128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42916" y="3910782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80" h="58420">
                <a:moveTo>
                  <a:pt x="55308" y="0"/>
                </a:moveTo>
                <a:lnTo>
                  <a:pt x="0" y="58156"/>
                </a:lnTo>
              </a:path>
            </a:pathLst>
          </a:custGeom>
          <a:ln w="1128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798224" y="3853088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0" y="57694"/>
                </a:moveTo>
                <a:lnTo>
                  <a:pt x="55308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85378" y="3610462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55308" y="57694"/>
                </a:moveTo>
                <a:lnTo>
                  <a:pt x="0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40686" y="3668157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0" y="0"/>
                </a:moveTo>
                <a:lnTo>
                  <a:pt x="55308" y="57694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85378" y="3668157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55308" y="0"/>
                </a:moveTo>
                <a:lnTo>
                  <a:pt x="0" y="57694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40686" y="3610462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0" y="57694"/>
                </a:moveTo>
                <a:lnTo>
                  <a:pt x="55308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38754" y="3413839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55308" y="57694"/>
                </a:moveTo>
                <a:lnTo>
                  <a:pt x="0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94062" y="3471533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0" y="0"/>
                </a:moveTo>
                <a:lnTo>
                  <a:pt x="55308" y="57694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8754" y="3471533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55308" y="0"/>
                </a:moveTo>
                <a:lnTo>
                  <a:pt x="0" y="57694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94062" y="3413839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0" y="57694"/>
                </a:moveTo>
                <a:lnTo>
                  <a:pt x="55308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81068" y="3008899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79" h="58419">
                <a:moveTo>
                  <a:pt x="55308" y="58002"/>
                </a:moveTo>
                <a:lnTo>
                  <a:pt x="0" y="0"/>
                </a:lnTo>
              </a:path>
            </a:pathLst>
          </a:custGeom>
          <a:ln w="1128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36376" y="3066901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0" y="0"/>
                </a:moveTo>
                <a:lnTo>
                  <a:pt x="55308" y="57694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81068" y="3066901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55308" y="0"/>
                </a:moveTo>
                <a:lnTo>
                  <a:pt x="0" y="57694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36376" y="3008899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79" h="58419">
                <a:moveTo>
                  <a:pt x="0" y="58002"/>
                </a:moveTo>
                <a:lnTo>
                  <a:pt x="55308" y="0"/>
                </a:lnTo>
              </a:path>
            </a:pathLst>
          </a:custGeom>
          <a:ln w="1128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23382" y="2719964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55308" y="57694"/>
                </a:moveTo>
                <a:lnTo>
                  <a:pt x="0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78690" y="2777658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0" y="0"/>
                </a:moveTo>
                <a:lnTo>
                  <a:pt x="55603" y="57694"/>
                </a:lnTo>
              </a:path>
            </a:pathLst>
          </a:custGeom>
          <a:ln w="1129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23382" y="2777658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55308" y="0"/>
                </a:moveTo>
                <a:lnTo>
                  <a:pt x="0" y="57694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78690" y="2719964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0" y="57694"/>
                </a:moveTo>
                <a:lnTo>
                  <a:pt x="55603" y="0"/>
                </a:lnTo>
              </a:path>
            </a:pathLst>
          </a:custGeom>
          <a:ln w="1129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76610" y="2338409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55308" y="57694"/>
                </a:moveTo>
                <a:lnTo>
                  <a:pt x="0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31919" y="2396104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0" y="0"/>
                </a:moveTo>
                <a:lnTo>
                  <a:pt x="55750" y="57694"/>
                </a:lnTo>
              </a:path>
            </a:pathLst>
          </a:custGeom>
          <a:ln w="112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76610" y="2396104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55308" y="0"/>
                </a:moveTo>
                <a:lnTo>
                  <a:pt x="0" y="57694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31919" y="2338409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79" h="57785">
                <a:moveTo>
                  <a:pt x="0" y="57694"/>
                </a:moveTo>
                <a:lnTo>
                  <a:pt x="55750" y="0"/>
                </a:lnTo>
              </a:path>
            </a:pathLst>
          </a:custGeom>
          <a:ln w="112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89245" y="4038172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55677" y="57694"/>
                </a:moveTo>
                <a:lnTo>
                  <a:pt x="0" y="0"/>
                </a:lnTo>
              </a:path>
            </a:pathLst>
          </a:custGeom>
          <a:ln w="1129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44922" y="4095867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80" h="58420">
                <a:moveTo>
                  <a:pt x="0" y="0"/>
                </a:moveTo>
                <a:lnTo>
                  <a:pt x="55308" y="58002"/>
                </a:lnTo>
              </a:path>
            </a:pathLst>
          </a:custGeom>
          <a:ln w="1128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89245" y="4095867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80" h="58420">
                <a:moveTo>
                  <a:pt x="55677" y="0"/>
                </a:moveTo>
                <a:lnTo>
                  <a:pt x="0" y="58002"/>
                </a:lnTo>
              </a:path>
            </a:pathLst>
          </a:custGeom>
          <a:ln w="1129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44922" y="4038172"/>
            <a:ext cx="55880" cy="57785"/>
          </a:xfrm>
          <a:custGeom>
            <a:avLst/>
            <a:gdLst/>
            <a:ahLst/>
            <a:cxnLst/>
            <a:rect l="l" t="t" r="r" b="b"/>
            <a:pathLst>
              <a:path w="55880" h="57785">
                <a:moveTo>
                  <a:pt x="0" y="57694"/>
                </a:moveTo>
                <a:lnTo>
                  <a:pt x="55308" y="0"/>
                </a:lnTo>
              </a:path>
            </a:pathLst>
          </a:custGeom>
          <a:ln w="1129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44922" y="4038172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94"/>
                </a:moveTo>
                <a:lnTo>
                  <a:pt x="0" y="0"/>
                </a:lnTo>
              </a:path>
            </a:pathLst>
          </a:custGeom>
          <a:ln w="1106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44922" y="4095867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8002"/>
                </a:lnTo>
              </a:path>
            </a:pathLst>
          </a:custGeom>
          <a:ln w="1106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37266" y="4020983"/>
            <a:ext cx="121916" cy="126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79727" y="3858976"/>
            <a:ext cx="121916" cy="1271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33104" y="3674046"/>
            <a:ext cx="121916" cy="126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75418" y="3350187"/>
            <a:ext cx="121916" cy="1269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317732" y="3061250"/>
            <a:ext cx="122212" cy="1266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70960" y="2656311"/>
            <a:ext cx="122360" cy="1269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72653" y="4529731"/>
            <a:ext cx="122555" cy="127000"/>
          </a:xfrm>
          <a:custGeom>
            <a:avLst/>
            <a:gdLst/>
            <a:ahLst/>
            <a:cxnLst/>
            <a:rect l="l" t="t" r="r" b="b"/>
            <a:pathLst>
              <a:path w="122555" h="127000">
                <a:moveTo>
                  <a:pt x="55677" y="0"/>
                </a:moveTo>
                <a:lnTo>
                  <a:pt x="32977" y="4146"/>
                </a:lnTo>
                <a:lnTo>
                  <a:pt x="15394" y="15866"/>
                </a:lnTo>
                <a:lnTo>
                  <a:pt x="4032" y="34075"/>
                </a:lnTo>
                <a:lnTo>
                  <a:pt x="0" y="57694"/>
                </a:lnTo>
                <a:lnTo>
                  <a:pt x="4032" y="83116"/>
                </a:lnTo>
                <a:lnTo>
                  <a:pt x="15394" y="105292"/>
                </a:lnTo>
                <a:lnTo>
                  <a:pt x="32977" y="120978"/>
                </a:lnTo>
                <a:lnTo>
                  <a:pt x="55677" y="126928"/>
                </a:lnTo>
                <a:lnTo>
                  <a:pt x="80047" y="120978"/>
                </a:lnTo>
                <a:lnTo>
                  <a:pt x="101306" y="105292"/>
                </a:lnTo>
                <a:lnTo>
                  <a:pt x="116343" y="83116"/>
                </a:lnTo>
                <a:lnTo>
                  <a:pt x="122047" y="57694"/>
                </a:lnTo>
                <a:lnTo>
                  <a:pt x="116343" y="34075"/>
                </a:lnTo>
                <a:lnTo>
                  <a:pt x="101306" y="15866"/>
                </a:lnTo>
                <a:lnTo>
                  <a:pt x="80047" y="4146"/>
                </a:lnTo>
                <a:lnTo>
                  <a:pt x="5567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72653" y="4529731"/>
            <a:ext cx="122555" cy="127000"/>
          </a:xfrm>
          <a:custGeom>
            <a:avLst/>
            <a:gdLst/>
            <a:ahLst/>
            <a:cxnLst/>
            <a:rect l="l" t="t" r="r" b="b"/>
            <a:pathLst>
              <a:path w="122555" h="127000">
                <a:moveTo>
                  <a:pt x="0" y="57694"/>
                </a:moveTo>
                <a:lnTo>
                  <a:pt x="4032" y="83116"/>
                </a:lnTo>
                <a:lnTo>
                  <a:pt x="15394" y="105292"/>
                </a:lnTo>
                <a:lnTo>
                  <a:pt x="32977" y="120978"/>
                </a:lnTo>
                <a:lnTo>
                  <a:pt x="55677" y="126928"/>
                </a:lnTo>
                <a:lnTo>
                  <a:pt x="80047" y="120978"/>
                </a:lnTo>
                <a:lnTo>
                  <a:pt x="101306" y="105292"/>
                </a:lnTo>
                <a:lnTo>
                  <a:pt x="116343" y="83116"/>
                </a:lnTo>
                <a:lnTo>
                  <a:pt x="122047" y="57694"/>
                </a:lnTo>
                <a:lnTo>
                  <a:pt x="116343" y="34075"/>
                </a:lnTo>
                <a:lnTo>
                  <a:pt x="101306" y="15866"/>
                </a:lnTo>
                <a:lnTo>
                  <a:pt x="80047" y="4146"/>
                </a:lnTo>
                <a:lnTo>
                  <a:pt x="55677" y="0"/>
                </a:lnTo>
                <a:lnTo>
                  <a:pt x="32977" y="4146"/>
                </a:lnTo>
                <a:lnTo>
                  <a:pt x="15394" y="15866"/>
                </a:lnTo>
                <a:lnTo>
                  <a:pt x="4032" y="34075"/>
                </a:lnTo>
                <a:lnTo>
                  <a:pt x="0" y="57694"/>
                </a:lnTo>
                <a:close/>
              </a:path>
            </a:pathLst>
          </a:custGeom>
          <a:ln w="1129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20748" y="4385152"/>
            <a:ext cx="132977" cy="138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68712" y="4205871"/>
            <a:ext cx="121920" cy="127635"/>
          </a:xfrm>
          <a:custGeom>
            <a:avLst/>
            <a:gdLst/>
            <a:ahLst/>
            <a:cxnLst/>
            <a:rect l="l" t="t" r="r" b="b"/>
            <a:pathLst>
              <a:path w="121919" h="127635">
                <a:moveTo>
                  <a:pt x="55308" y="0"/>
                </a:moveTo>
                <a:lnTo>
                  <a:pt x="32666" y="4146"/>
                </a:lnTo>
                <a:lnTo>
                  <a:pt x="15209" y="15866"/>
                </a:lnTo>
                <a:lnTo>
                  <a:pt x="3975" y="34075"/>
                </a:lnTo>
                <a:lnTo>
                  <a:pt x="0" y="57694"/>
                </a:lnTo>
                <a:lnTo>
                  <a:pt x="3975" y="83164"/>
                </a:lnTo>
                <a:lnTo>
                  <a:pt x="15209" y="105446"/>
                </a:lnTo>
                <a:lnTo>
                  <a:pt x="32666" y="121238"/>
                </a:lnTo>
                <a:lnTo>
                  <a:pt x="55308" y="127236"/>
                </a:lnTo>
                <a:lnTo>
                  <a:pt x="79678" y="121238"/>
                </a:lnTo>
                <a:lnTo>
                  <a:pt x="100937" y="105446"/>
                </a:lnTo>
                <a:lnTo>
                  <a:pt x="115974" y="83164"/>
                </a:lnTo>
                <a:lnTo>
                  <a:pt x="121678" y="57694"/>
                </a:lnTo>
                <a:lnTo>
                  <a:pt x="115974" y="34075"/>
                </a:lnTo>
                <a:lnTo>
                  <a:pt x="100937" y="15866"/>
                </a:lnTo>
                <a:lnTo>
                  <a:pt x="79678" y="4146"/>
                </a:lnTo>
                <a:lnTo>
                  <a:pt x="5530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68712" y="4205871"/>
            <a:ext cx="121920" cy="127635"/>
          </a:xfrm>
          <a:custGeom>
            <a:avLst/>
            <a:gdLst/>
            <a:ahLst/>
            <a:cxnLst/>
            <a:rect l="l" t="t" r="r" b="b"/>
            <a:pathLst>
              <a:path w="121919" h="127635">
                <a:moveTo>
                  <a:pt x="0" y="57694"/>
                </a:moveTo>
                <a:lnTo>
                  <a:pt x="3975" y="83164"/>
                </a:lnTo>
                <a:lnTo>
                  <a:pt x="15209" y="105446"/>
                </a:lnTo>
                <a:lnTo>
                  <a:pt x="32666" y="121238"/>
                </a:lnTo>
                <a:lnTo>
                  <a:pt x="55308" y="127236"/>
                </a:lnTo>
                <a:lnTo>
                  <a:pt x="79678" y="121238"/>
                </a:lnTo>
                <a:lnTo>
                  <a:pt x="100937" y="105446"/>
                </a:lnTo>
                <a:lnTo>
                  <a:pt x="115974" y="83164"/>
                </a:lnTo>
                <a:lnTo>
                  <a:pt x="121678" y="57694"/>
                </a:lnTo>
                <a:lnTo>
                  <a:pt x="115974" y="34075"/>
                </a:lnTo>
                <a:lnTo>
                  <a:pt x="100937" y="15866"/>
                </a:lnTo>
                <a:lnTo>
                  <a:pt x="79678" y="4146"/>
                </a:lnTo>
                <a:lnTo>
                  <a:pt x="55308" y="0"/>
                </a:lnTo>
                <a:lnTo>
                  <a:pt x="32666" y="4146"/>
                </a:lnTo>
                <a:lnTo>
                  <a:pt x="15209" y="15866"/>
                </a:lnTo>
                <a:lnTo>
                  <a:pt x="3975" y="34075"/>
                </a:lnTo>
                <a:lnTo>
                  <a:pt x="0" y="57694"/>
                </a:lnTo>
                <a:close/>
              </a:path>
            </a:pathLst>
          </a:custGeom>
          <a:ln w="1128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16437" y="3922518"/>
            <a:ext cx="132978" cy="1385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658751" y="3587427"/>
            <a:ext cx="132978" cy="1382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01065" y="3240489"/>
            <a:ext cx="133421" cy="1382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960092" y="2864585"/>
            <a:ext cx="122555" cy="127000"/>
          </a:xfrm>
          <a:custGeom>
            <a:avLst/>
            <a:gdLst/>
            <a:ahLst/>
            <a:cxnLst/>
            <a:rect l="l" t="t" r="r" b="b"/>
            <a:pathLst>
              <a:path w="122554" h="127000">
                <a:moveTo>
                  <a:pt x="55308" y="0"/>
                </a:moveTo>
                <a:lnTo>
                  <a:pt x="32666" y="4146"/>
                </a:lnTo>
                <a:lnTo>
                  <a:pt x="15209" y="15866"/>
                </a:lnTo>
                <a:lnTo>
                  <a:pt x="3975" y="34075"/>
                </a:lnTo>
                <a:lnTo>
                  <a:pt x="0" y="57694"/>
                </a:lnTo>
                <a:lnTo>
                  <a:pt x="3975" y="83116"/>
                </a:lnTo>
                <a:lnTo>
                  <a:pt x="15209" y="105292"/>
                </a:lnTo>
                <a:lnTo>
                  <a:pt x="32666" y="120978"/>
                </a:lnTo>
                <a:lnTo>
                  <a:pt x="55308" y="126928"/>
                </a:lnTo>
                <a:lnTo>
                  <a:pt x="79934" y="120978"/>
                </a:lnTo>
                <a:lnTo>
                  <a:pt x="101324" y="105292"/>
                </a:lnTo>
                <a:lnTo>
                  <a:pt x="116410" y="83116"/>
                </a:lnTo>
                <a:lnTo>
                  <a:pt x="122120" y="57694"/>
                </a:lnTo>
                <a:lnTo>
                  <a:pt x="116410" y="34075"/>
                </a:lnTo>
                <a:lnTo>
                  <a:pt x="101324" y="15866"/>
                </a:lnTo>
                <a:lnTo>
                  <a:pt x="79934" y="4146"/>
                </a:lnTo>
                <a:lnTo>
                  <a:pt x="5530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960092" y="2864585"/>
            <a:ext cx="122555" cy="127000"/>
          </a:xfrm>
          <a:custGeom>
            <a:avLst/>
            <a:gdLst/>
            <a:ahLst/>
            <a:cxnLst/>
            <a:rect l="l" t="t" r="r" b="b"/>
            <a:pathLst>
              <a:path w="122554" h="127000">
                <a:moveTo>
                  <a:pt x="0" y="57694"/>
                </a:moveTo>
                <a:lnTo>
                  <a:pt x="3975" y="83116"/>
                </a:lnTo>
                <a:lnTo>
                  <a:pt x="15209" y="105292"/>
                </a:lnTo>
                <a:lnTo>
                  <a:pt x="32666" y="120978"/>
                </a:lnTo>
                <a:lnTo>
                  <a:pt x="55308" y="126928"/>
                </a:lnTo>
                <a:lnTo>
                  <a:pt x="79934" y="120978"/>
                </a:lnTo>
                <a:lnTo>
                  <a:pt x="101324" y="105292"/>
                </a:lnTo>
                <a:lnTo>
                  <a:pt x="116410" y="83116"/>
                </a:lnTo>
                <a:lnTo>
                  <a:pt x="122120" y="57694"/>
                </a:lnTo>
                <a:lnTo>
                  <a:pt x="116410" y="34075"/>
                </a:lnTo>
                <a:lnTo>
                  <a:pt x="101324" y="15866"/>
                </a:lnTo>
                <a:lnTo>
                  <a:pt x="79934" y="4146"/>
                </a:lnTo>
                <a:lnTo>
                  <a:pt x="55308" y="0"/>
                </a:lnTo>
                <a:lnTo>
                  <a:pt x="32666" y="4146"/>
                </a:lnTo>
                <a:lnTo>
                  <a:pt x="15209" y="15866"/>
                </a:lnTo>
                <a:lnTo>
                  <a:pt x="3975" y="34075"/>
                </a:lnTo>
                <a:lnTo>
                  <a:pt x="0" y="57694"/>
                </a:lnTo>
                <a:close/>
              </a:path>
            </a:pathLst>
          </a:custGeom>
          <a:ln w="1129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44922" y="4639274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5815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44922" y="469743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94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89245" y="4697430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677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44922" y="4697430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308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98224" y="45700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94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798224" y="4627735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8156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42916" y="4627735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308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98224" y="4627735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308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440686" y="4246181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94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440686" y="4303876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8156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385378" y="4303876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308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440686" y="4303876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308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094062" y="4153869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94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094062" y="421156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94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38754" y="4211564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308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094062" y="4211564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308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736376" y="383001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94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736376" y="3887704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8156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681068" y="388770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55308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36376" y="3887704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308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78690" y="3471533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94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78690" y="3529228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8156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23382" y="352922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55308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78690" y="352922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03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31919" y="3008899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58002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31919" y="3066901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94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76610" y="306690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55308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31919" y="3066901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75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674676" y="271996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94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674676" y="2777658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94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619072" y="277765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55603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674676" y="277765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308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28052" y="2326871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94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28052" y="2384565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94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272743" y="238456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55308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28052" y="238456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308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417638" y="5360835"/>
            <a:ext cx="3048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35" dirty="0">
                <a:latin typeface="Arial"/>
                <a:cs typeface="Arial"/>
              </a:rPr>
              <a:t>0</a:t>
            </a:r>
            <a:r>
              <a:rPr sz="1150" spc="25" dirty="0">
                <a:latin typeface="Arial"/>
                <a:cs typeface="Arial"/>
              </a:rPr>
              <a:t>.</a:t>
            </a:r>
            <a:r>
              <a:rPr sz="1150" spc="-35" dirty="0">
                <a:latin typeface="Arial"/>
                <a:cs typeface="Arial"/>
              </a:rPr>
              <a:t>0</a:t>
            </a:r>
            <a:r>
              <a:rPr sz="1150" spc="-1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95439" y="4008164"/>
            <a:ext cx="227329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35" dirty="0">
                <a:latin typeface="Arial"/>
                <a:cs typeface="Arial"/>
              </a:rPr>
              <a:t>0</a:t>
            </a:r>
            <a:r>
              <a:rPr sz="1150" spc="25" dirty="0">
                <a:latin typeface="Arial"/>
                <a:cs typeface="Arial"/>
              </a:rPr>
              <a:t>.</a:t>
            </a:r>
            <a:r>
              <a:rPr sz="1150" spc="-1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617117" y="2643492"/>
            <a:ext cx="10604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39685" y="1290666"/>
            <a:ext cx="18034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35" dirty="0">
                <a:latin typeface="Arial"/>
                <a:cs typeface="Arial"/>
              </a:rPr>
              <a:t>10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 rot="19380000">
            <a:off x="615598" y="5736783"/>
            <a:ext cx="508599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50" spc="-30" dirty="0">
                <a:latin typeface="Arial"/>
                <a:cs typeface="Arial"/>
              </a:rPr>
              <a:t>1</a:t>
            </a:r>
            <a:r>
              <a:rPr sz="1150" spc="60" dirty="0">
                <a:latin typeface="Arial"/>
                <a:cs typeface="Arial"/>
              </a:rPr>
              <a:t>3</a:t>
            </a:r>
            <a:r>
              <a:rPr sz="1150" spc="-30" dirty="0">
                <a:latin typeface="Arial"/>
                <a:cs typeface="Arial"/>
              </a:rPr>
              <a:t>107</a:t>
            </a:r>
            <a:r>
              <a:rPr sz="115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 rot="19380000">
            <a:off x="1268974" y="5736783"/>
            <a:ext cx="508599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50" spc="-30" dirty="0">
                <a:latin typeface="Arial"/>
                <a:cs typeface="Arial"/>
              </a:rPr>
              <a:t>2</a:t>
            </a:r>
            <a:r>
              <a:rPr sz="1150" spc="60" dirty="0">
                <a:latin typeface="Arial"/>
                <a:cs typeface="Arial"/>
              </a:rPr>
              <a:t>6</a:t>
            </a:r>
            <a:r>
              <a:rPr sz="1150" spc="-30" dirty="0">
                <a:latin typeface="Arial"/>
                <a:cs typeface="Arial"/>
              </a:rPr>
              <a:t>214</a:t>
            </a:r>
            <a:r>
              <a:rPr sz="1150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 rot="19380000">
            <a:off x="1911730" y="5736783"/>
            <a:ext cx="508599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50" spc="-30" dirty="0">
                <a:latin typeface="Arial"/>
                <a:cs typeface="Arial"/>
              </a:rPr>
              <a:t>5</a:t>
            </a:r>
            <a:r>
              <a:rPr sz="1150" spc="60" dirty="0">
                <a:latin typeface="Arial"/>
                <a:cs typeface="Arial"/>
              </a:rPr>
              <a:t>2</a:t>
            </a:r>
            <a:r>
              <a:rPr sz="1150" spc="-30" dirty="0">
                <a:latin typeface="Arial"/>
                <a:cs typeface="Arial"/>
              </a:rPr>
              <a:t>428</a:t>
            </a:r>
            <a:r>
              <a:rPr sz="1150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 rot="19380000">
            <a:off x="2490852" y="5767384"/>
            <a:ext cx="594803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50" spc="-30" dirty="0">
                <a:latin typeface="Arial"/>
                <a:cs typeface="Arial"/>
              </a:rPr>
              <a:t>1</a:t>
            </a:r>
            <a:r>
              <a:rPr sz="1150" spc="60" dirty="0">
                <a:latin typeface="Arial"/>
                <a:cs typeface="Arial"/>
              </a:rPr>
              <a:t>0</a:t>
            </a:r>
            <a:r>
              <a:rPr sz="1150" spc="-30" dirty="0">
                <a:latin typeface="Arial"/>
                <a:cs typeface="Arial"/>
              </a:rPr>
              <a:t>485</a:t>
            </a:r>
            <a:r>
              <a:rPr sz="1150" spc="60" dirty="0">
                <a:latin typeface="Arial"/>
                <a:cs typeface="Arial"/>
              </a:rPr>
              <a:t>7</a:t>
            </a:r>
            <a:r>
              <a:rPr sz="1150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 rot="19380000">
            <a:off x="3133462" y="5767384"/>
            <a:ext cx="594803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50" spc="-30" dirty="0">
                <a:latin typeface="Arial"/>
                <a:cs typeface="Arial"/>
              </a:rPr>
              <a:t>2</a:t>
            </a:r>
            <a:r>
              <a:rPr sz="1150" spc="60" dirty="0">
                <a:latin typeface="Arial"/>
                <a:cs typeface="Arial"/>
              </a:rPr>
              <a:t>0</a:t>
            </a:r>
            <a:r>
              <a:rPr sz="1150" spc="-30" dirty="0">
                <a:latin typeface="Arial"/>
                <a:cs typeface="Arial"/>
              </a:rPr>
              <a:t>971</a:t>
            </a:r>
            <a:r>
              <a:rPr sz="1150" spc="60" dirty="0">
                <a:latin typeface="Arial"/>
                <a:cs typeface="Arial"/>
              </a:rPr>
              <a:t>5</a:t>
            </a:r>
            <a:r>
              <a:rPr sz="115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 rot="19380000">
            <a:off x="3775923" y="5767384"/>
            <a:ext cx="594803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50" spc="-30" dirty="0">
                <a:latin typeface="Arial"/>
                <a:cs typeface="Arial"/>
              </a:rPr>
              <a:t>4</a:t>
            </a:r>
            <a:r>
              <a:rPr sz="1150" spc="60" dirty="0">
                <a:latin typeface="Arial"/>
                <a:cs typeface="Arial"/>
              </a:rPr>
              <a:t>1</a:t>
            </a:r>
            <a:r>
              <a:rPr sz="1150" spc="-30" dirty="0">
                <a:latin typeface="Arial"/>
                <a:cs typeface="Arial"/>
              </a:rPr>
              <a:t>943</a:t>
            </a:r>
            <a:r>
              <a:rPr sz="1150" spc="60" dirty="0">
                <a:latin typeface="Arial"/>
                <a:cs typeface="Arial"/>
              </a:rPr>
              <a:t>0</a:t>
            </a:r>
            <a:r>
              <a:rPr sz="1150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 rot="19380000">
            <a:off x="4429299" y="5767384"/>
            <a:ext cx="594803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50" spc="-30" dirty="0">
                <a:latin typeface="Arial"/>
                <a:cs typeface="Arial"/>
              </a:rPr>
              <a:t>8</a:t>
            </a:r>
            <a:r>
              <a:rPr sz="1150" spc="60" dirty="0">
                <a:latin typeface="Arial"/>
                <a:cs typeface="Arial"/>
              </a:rPr>
              <a:t>3</a:t>
            </a:r>
            <a:r>
              <a:rPr sz="1150" spc="-30" dirty="0">
                <a:latin typeface="Arial"/>
                <a:cs typeface="Arial"/>
              </a:rPr>
              <a:t>886</a:t>
            </a:r>
            <a:r>
              <a:rPr sz="1150" spc="60" dirty="0">
                <a:latin typeface="Arial"/>
                <a:cs typeface="Arial"/>
              </a:rPr>
              <a:t>0</a:t>
            </a:r>
            <a:r>
              <a:rPr sz="1150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 rot="19380000">
            <a:off x="5009284" y="5789805"/>
            <a:ext cx="671335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50" spc="-30" dirty="0">
                <a:latin typeface="Arial"/>
                <a:cs typeface="Arial"/>
              </a:rPr>
              <a:t>1</a:t>
            </a:r>
            <a:r>
              <a:rPr sz="1150" spc="60" dirty="0">
                <a:latin typeface="Arial"/>
                <a:cs typeface="Arial"/>
              </a:rPr>
              <a:t>6</a:t>
            </a:r>
            <a:r>
              <a:rPr sz="1150" spc="-30" dirty="0">
                <a:latin typeface="Arial"/>
                <a:cs typeface="Arial"/>
              </a:rPr>
              <a:t>777</a:t>
            </a:r>
            <a:r>
              <a:rPr sz="1150" spc="60" dirty="0">
                <a:latin typeface="Arial"/>
                <a:cs typeface="Arial"/>
              </a:rPr>
              <a:t>2</a:t>
            </a:r>
            <a:r>
              <a:rPr sz="1150" spc="-30" dirty="0">
                <a:latin typeface="Arial"/>
                <a:cs typeface="Arial"/>
              </a:rPr>
              <a:t>1</a:t>
            </a:r>
            <a:r>
              <a:rPr sz="1150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 rot="19380000">
            <a:off x="5662807" y="5789804"/>
            <a:ext cx="671335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150" spc="-30" dirty="0">
                <a:latin typeface="Arial"/>
                <a:cs typeface="Arial"/>
              </a:rPr>
              <a:t>3</a:t>
            </a:r>
            <a:r>
              <a:rPr sz="1150" spc="60" dirty="0">
                <a:latin typeface="Arial"/>
                <a:cs typeface="Arial"/>
              </a:rPr>
              <a:t>3</a:t>
            </a:r>
            <a:r>
              <a:rPr sz="1150" spc="-30" dirty="0">
                <a:latin typeface="Arial"/>
                <a:cs typeface="Arial"/>
              </a:rPr>
              <a:t>554</a:t>
            </a:r>
            <a:r>
              <a:rPr sz="1150" spc="60" dirty="0">
                <a:latin typeface="Arial"/>
                <a:cs typeface="Arial"/>
              </a:rPr>
              <a:t>4</a:t>
            </a:r>
            <a:r>
              <a:rPr sz="1150" spc="-30" dirty="0">
                <a:latin typeface="Arial"/>
                <a:cs typeface="Arial"/>
              </a:rPr>
              <a:t>3</a:t>
            </a:r>
            <a:r>
              <a:rPr sz="115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341532" y="6193562"/>
            <a:ext cx="80200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-10" dirty="0">
                <a:latin typeface="Arial"/>
                <a:cs typeface="Arial"/>
              </a:rPr>
              <a:t>#</a:t>
            </a:r>
            <a:r>
              <a:rPr sz="1150" b="1" spc="-5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Elements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87570" y="3058157"/>
            <a:ext cx="186690" cy="74485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65" dirty="0">
                <a:latin typeface="Arial"/>
                <a:cs typeface="Arial"/>
              </a:rPr>
              <a:t>Time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35" dirty="0">
                <a:latin typeface="Arial"/>
                <a:cs typeface="Arial"/>
              </a:rPr>
              <a:t>(ms)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887477" y="1557608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021" y="0"/>
                </a:lnTo>
              </a:path>
            </a:pathLst>
          </a:custGeom>
          <a:ln w="3461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997901" y="1511649"/>
            <a:ext cx="99792" cy="1039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5526" y="2008857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1973" y="0"/>
                </a:lnTo>
              </a:path>
            </a:pathLst>
          </a:custGeom>
          <a:ln w="3461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87477" y="2008857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0616" y="0"/>
                </a:lnTo>
              </a:path>
            </a:pathLst>
          </a:custGeom>
          <a:ln w="3461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998094" y="1962702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70" h="81280">
                <a:moveTo>
                  <a:pt x="0" y="80772"/>
                </a:moveTo>
                <a:lnTo>
                  <a:pt x="77431" y="80772"/>
                </a:lnTo>
                <a:lnTo>
                  <a:pt x="77431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887477" y="2459645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021" y="0"/>
                </a:lnTo>
              </a:path>
            </a:pathLst>
          </a:custGeom>
          <a:ln w="3461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97901" y="2413533"/>
            <a:ext cx="99792" cy="1040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87477" y="2910741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021" y="0"/>
                </a:lnTo>
              </a:path>
            </a:pathLst>
          </a:custGeom>
          <a:ln w="34616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014612" y="2881970"/>
            <a:ext cx="33655" cy="34925"/>
          </a:xfrm>
          <a:custGeom>
            <a:avLst/>
            <a:gdLst/>
            <a:ahLst/>
            <a:cxnLst/>
            <a:rect l="l" t="t" r="r" b="b"/>
            <a:pathLst>
              <a:path w="33654" h="34925">
                <a:moveTo>
                  <a:pt x="33185" y="34616"/>
                </a:moveTo>
                <a:lnTo>
                  <a:pt x="0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47797" y="2916587"/>
            <a:ext cx="33655" cy="34925"/>
          </a:xfrm>
          <a:custGeom>
            <a:avLst/>
            <a:gdLst/>
            <a:ahLst/>
            <a:cxnLst/>
            <a:rect l="l" t="t" r="r" b="b"/>
            <a:pathLst>
              <a:path w="33654" h="34925">
                <a:moveTo>
                  <a:pt x="0" y="0"/>
                </a:moveTo>
                <a:lnTo>
                  <a:pt x="33185" y="34616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014612" y="2916587"/>
            <a:ext cx="33655" cy="34925"/>
          </a:xfrm>
          <a:custGeom>
            <a:avLst/>
            <a:gdLst/>
            <a:ahLst/>
            <a:cxnLst/>
            <a:rect l="l" t="t" r="r" b="b"/>
            <a:pathLst>
              <a:path w="33654" h="34925">
                <a:moveTo>
                  <a:pt x="33185" y="0"/>
                </a:moveTo>
                <a:lnTo>
                  <a:pt x="0" y="34616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047797" y="2881970"/>
            <a:ext cx="33655" cy="34925"/>
          </a:xfrm>
          <a:custGeom>
            <a:avLst/>
            <a:gdLst/>
            <a:ahLst/>
            <a:cxnLst/>
            <a:rect l="l" t="t" r="r" b="b"/>
            <a:pathLst>
              <a:path w="33654" h="34925">
                <a:moveTo>
                  <a:pt x="0" y="34616"/>
                </a:moveTo>
                <a:lnTo>
                  <a:pt x="33185" y="0"/>
                </a:lnTo>
              </a:path>
            </a:pathLst>
          </a:custGeom>
          <a:ln w="1129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887477" y="3361529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021" y="0"/>
                </a:lnTo>
              </a:path>
            </a:pathLst>
          </a:custGeom>
          <a:ln w="3461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08962" y="3327108"/>
            <a:ext cx="77670" cy="805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887477" y="3812778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021" y="0"/>
                </a:lnTo>
              </a:path>
            </a:pathLst>
          </a:custGeom>
          <a:ln w="346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992444" y="3760972"/>
            <a:ext cx="88731" cy="920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887477" y="4263566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021" y="0"/>
                </a:lnTo>
              </a:path>
            </a:pathLst>
          </a:custGeom>
          <a:ln w="34616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047797" y="4234642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16"/>
                </a:moveTo>
                <a:lnTo>
                  <a:pt x="0" y="0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047797" y="426925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616"/>
                </a:lnTo>
              </a:path>
            </a:pathLst>
          </a:custGeom>
          <a:ln w="11061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014612" y="426925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33185" y="0"/>
                </a:moveTo>
                <a:lnTo>
                  <a:pt x="0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047797" y="426925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185" y="0"/>
                </a:lnTo>
              </a:path>
            </a:pathLst>
          </a:custGeom>
          <a:ln w="1153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6809603" y="1419141"/>
            <a:ext cx="2104390" cy="3180080"/>
          </a:xfrm>
          <a:prstGeom prst="rect">
            <a:avLst/>
          </a:prstGeom>
          <a:ln w="1121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21005" marR="32384">
              <a:lnSpc>
                <a:spcPct val="105500"/>
              </a:lnSpc>
              <a:spcBef>
                <a:spcPts val="320"/>
              </a:spcBef>
            </a:pPr>
            <a:r>
              <a:rPr sz="1150" spc="-20" dirty="0">
                <a:latin typeface="Arial"/>
                <a:cs typeface="Arial"/>
              </a:rPr>
              <a:t>1: </a:t>
            </a:r>
            <a:r>
              <a:rPr sz="1150" spc="-35" dirty="0">
                <a:latin typeface="Arial"/>
                <a:cs typeface="Arial"/>
              </a:rPr>
              <a:t>Interleaved </a:t>
            </a:r>
            <a:r>
              <a:rPr sz="1150" spc="-15" dirty="0">
                <a:latin typeface="Arial"/>
                <a:cs typeface="Arial"/>
              </a:rPr>
              <a:t>Addressing:  </a:t>
            </a:r>
            <a:r>
              <a:rPr sz="1150" spc="-45" dirty="0">
                <a:latin typeface="Arial"/>
                <a:cs typeface="Arial"/>
              </a:rPr>
              <a:t>Divergent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Branches</a:t>
            </a:r>
            <a:endParaRPr sz="1150">
              <a:latin typeface="Arial"/>
              <a:cs typeface="Arial"/>
            </a:endParaRPr>
          </a:p>
          <a:p>
            <a:pPr marL="421005" marR="32384">
              <a:lnSpc>
                <a:spcPct val="105500"/>
              </a:lnSpc>
              <a:spcBef>
                <a:spcPts val="640"/>
              </a:spcBef>
            </a:pPr>
            <a:r>
              <a:rPr sz="1150" spc="-20" dirty="0">
                <a:latin typeface="Arial"/>
                <a:cs typeface="Arial"/>
              </a:rPr>
              <a:t>2: </a:t>
            </a:r>
            <a:r>
              <a:rPr sz="1150" spc="-35" dirty="0">
                <a:latin typeface="Arial"/>
                <a:cs typeface="Arial"/>
              </a:rPr>
              <a:t>Interleaved </a:t>
            </a:r>
            <a:r>
              <a:rPr sz="1150" spc="-15" dirty="0">
                <a:latin typeface="Arial"/>
                <a:cs typeface="Arial"/>
              </a:rPr>
              <a:t>Addressing:  Bank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15" dirty="0">
                <a:latin typeface="Arial"/>
                <a:cs typeface="Arial"/>
              </a:rPr>
              <a:t>Conflicts</a:t>
            </a:r>
            <a:endParaRPr sz="115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  <a:spcBef>
                <a:spcPts val="715"/>
              </a:spcBef>
            </a:pPr>
            <a:r>
              <a:rPr sz="1150" spc="-20" dirty="0">
                <a:latin typeface="Arial"/>
                <a:cs typeface="Arial"/>
              </a:rPr>
              <a:t>3: Sequential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Addressing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421005" marR="96520">
              <a:lnSpc>
                <a:spcPct val="105600"/>
              </a:lnSpc>
            </a:pPr>
            <a:r>
              <a:rPr sz="1150" spc="-20" dirty="0">
                <a:latin typeface="Arial"/>
                <a:cs typeface="Arial"/>
              </a:rPr>
              <a:t>4: </a:t>
            </a:r>
            <a:r>
              <a:rPr sz="1150" spc="-5" dirty="0">
                <a:latin typeface="Arial"/>
                <a:cs typeface="Arial"/>
              </a:rPr>
              <a:t>First </a:t>
            </a:r>
            <a:r>
              <a:rPr sz="1150" spc="-30" dirty="0">
                <a:latin typeface="Arial"/>
                <a:cs typeface="Arial"/>
              </a:rPr>
              <a:t>add </a:t>
            </a:r>
            <a:r>
              <a:rPr sz="1150" spc="-25" dirty="0">
                <a:latin typeface="Arial"/>
                <a:cs typeface="Arial"/>
              </a:rPr>
              <a:t>during global  </a:t>
            </a:r>
            <a:r>
              <a:rPr sz="1150" spc="-20" dirty="0">
                <a:latin typeface="Arial"/>
                <a:cs typeface="Arial"/>
              </a:rPr>
              <a:t>load</a:t>
            </a:r>
            <a:endParaRPr sz="115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  <a:spcBef>
                <a:spcPts val="715"/>
              </a:spcBef>
            </a:pPr>
            <a:r>
              <a:rPr sz="1150" spc="-20" dirty="0">
                <a:latin typeface="Arial"/>
                <a:cs typeface="Arial"/>
              </a:rPr>
              <a:t>5: </a:t>
            </a:r>
            <a:r>
              <a:rPr sz="1150" spc="-30" dirty="0">
                <a:latin typeface="Arial"/>
                <a:cs typeface="Arial"/>
              </a:rPr>
              <a:t>Unroll </a:t>
            </a:r>
            <a:r>
              <a:rPr sz="1150" spc="-5" dirty="0">
                <a:latin typeface="Arial"/>
                <a:cs typeface="Arial"/>
              </a:rPr>
              <a:t>last</a:t>
            </a:r>
            <a:r>
              <a:rPr sz="1150" spc="185" dirty="0">
                <a:latin typeface="Arial"/>
                <a:cs typeface="Arial"/>
              </a:rPr>
              <a:t> </a:t>
            </a:r>
            <a:r>
              <a:rPr sz="1150" spc="-35" dirty="0">
                <a:latin typeface="Arial"/>
                <a:cs typeface="Arial"/>
              </a:rPr>
              <a:t>warp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</a:pPr>
            <a:r>
              <a:rPr sz="1150" spc="-20" dirty="0">
                <a:latin typeface="Arial"/>
                <a:cs typeface="Arial"/>
              </a:rPr>
              <a:t>6: Completely</a:t>
            </a:r>
            <a:r>
              <a:rPr sz="1150" spc="130" dirty="0">
                <a:latin typeface="Arial"/>
                <a:cs typeface="Arial"/>
              </a:rPr>
              <a:t> </a:t>
            </a:r>
            <a:r>
              <a:rPr sz="1150" spc="-25" dirty="0">
                <a:latin typeface="Arial"/>
                <a:cs typeface="Arial"/>
              </a:rPr>
              <a:t>unroll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421005" marR="135890">
              <a:lnSpc>
                <a:spcPct val="105600"/>
              </a:lnSpc>
            </a:pPr>
            <a:r>
              <a:rPr sz="1150" spc="-20" dirty="0">
                <a:latin typeface="Arial"/>
                <a:cs typeface="Arial"/>
              </a:rPr>
              <a:t>7: </a:t>
            </a:r>
            <a:r>
              <a:rPr sz="1150" spc="-10" dirty="0">
                <a:latin typeface="Arial"/>
                <a:cs typeface="Arial"/>
              </a:rPr>
              <a:t>Multiple </a:t>
            </a:r>
            <a:r>
              <a:rPr sz="1150" spc="-15" dirty="0">
                <a:latin typeface="Arial"/>
                <a:cs typeface="Arial"/>
              </a:rPr>
              <a:t>elements </a:t>
            </a:r>
            <a:r>
              <a:rPr sz="1150" spc="-25" dirty="0">
                <a:latin typeface="Arial"/>
                <a:cs typeface="Arial"/>
              </a:rPr>
              <a:t>per  </a:t>
            </a:r>
            <a:r>
              <a:rPr sz="1150" spc="-20" dirty="0">
                <a:latin typeface="Arial"/>
                <a:cs typeface="Arial"/>
              </a:rPr>
              <a:t>thread (max </a:t>
            </a:r>
            <a:r>
              <a:rPr sz="1150" spc="-25" dirty="0">
                <a:latin typeface="Arial"/>
                <a:cs typeface="Arial"/>
              </a:rPr>
              <a:t>64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blocks)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3" name="object 2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4712208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4198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Types </a:t>
            </a:r>
            <a:r>
              <a:rPr dirty="0"/>
              <a:t>of</a:t>
            </a:r>
            <a:r>
              <a:rPr spc="-114" dirty="0"/>
              <a:t> </a:t>
            </a:r>
            <a:r>
              <a:rPr dirty="0"/>
              <a:t>optimization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605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243840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287883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139" y="324459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3974591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0139" y="4415028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0139" y="4780788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444" y="1625853"/>
            <a:ext cx="5962650" cy="3538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Interesting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observation: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Algorithmic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optimizations</a:t>
            </a:r>
            <a:endParaRPr sz="2400">
              <a:latin typeface="Arial"/>
              <a:cs typeface="Arial"/>
            </a:endParaRPr>
          </a:p>
          <a:p>
            <a:pPr marL="530225" marR="5080">
              <a:lnSpc>
                <a:spcPct val="120100"/>
              </a:lnSpc>
            </a:pPr>
            <a:r>
              <a:rPr sz="2000" b="1" dirty="0">
                <a:latin typeface="Arial"/>
                <a:cs typeface="Arial"/>
              </a:rPr>
              <a:t>Changes to addressing, algorithm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cascading  11.84x speedup,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combined!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Code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optimizations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Loop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unrolling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2.54x speedup,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combined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2752344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22396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15" dirty="0"/>
              <a:t>c</a:t>
            </a:r>
            <a:r>
              <a:rPr dirty="0"/>
              <a:t>lu</a:t>
            </a:r>
            <a:r>
              <a:rPr spc="-15" dirty="0"/>
              <a:t>s</a:t>
            </a:r>
            <a:r>
              <a:rPr dirty="0"/>
              <a:t>ion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9509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139" y="1391411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1757172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139" y="2122932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9" y="2488692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2852927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29184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730752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0139" y="4171188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4535423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4974335"/>
            <a:ext cx="406908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3444" y="943247"/>
            <a:ext cx="7613015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Understand CUDA performance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marL="530225" marR="4604385">
              <a:lnSpc>
                <a:spcPct val="120000"/>
              </a:lnSpc>
            </a:pPr>
            <a:r>
              <a:rPr sz="2000" b="1" dirty="0">
                <a:latin typeface="Arial"/>
                <a:cs typeface="Arial"/>
              </a:rPr>
              <a:t>Memory coalescing  </a:t>
            </a:r>
            <a:r>
              <a:rPr sz="2000" b="1" spc="-5" dirty="0">
                <a:latin typeface="Arial"/>
                <a:cs typeface="Arial"/>
              </a:rPr>
              <a:t>Divergent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branching  Bank conflicts  Latency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hiding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3460"/>
              </a:lnSpc>
              <a:spcBef>
                <a:spcPts val="204"/>
              </a:spcBef>
            </a:pPr>
            <a:r>
              <a:rPr sz="2400" b="1" spc="-5" dirty="0">
                <a:latin typeface="Arial"/>
                <a:cs typeface="Arial"/>
              </a:rPr>
              <a:t>Use peak </a:t>
            </a:r>
            <a:r>
              <a:rPr sz="2400" b="1" dirty="0">
                <a:latin typeface="Arial"/>
                <a:cs typeface="Arial"/>
              </a:rPr>
              <a:t>performance </a:t>
            </a:r>
            <a:r>
              <a:rPr sz="2400" b="1" spc="-5" dirty="0">
                <a:latin typeface="Arial"/>
                <a:cs typeface="Arial"/>
              </a:rPr>
              <a:t>metrics </a:t>
            </a:r>
            <a:r>
              <a:rPr sz="2400" b="1" dirty="0">
                <a:latin typeface="Arial"/>
                <a:cs typeface="Arial"/>
              </a:rPr>
              <a:t>to guide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optimization  </a:t>
            </a:r>
            <a:r>
              <a:rPr sz="2400" b="1" spc="-5" dirty="0">
                <a:latin typeface="Arial"/>
                <a:cs typeface="Arial"/>
              </a:rPr>
              <a:t>Understand </a:t>
            </a:r>
            <a:r>
              <a:rPr sz="2400" b="1" dirty="0">
                <a:latin typeface="Arial"/>
                <a:cs typeface="Arial"/>
              </a:rPr>
              <a:t>parallel algorithm complexity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theory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b="1" spc="-5" dirty="0">
                <a:latin typeface="Arial"/>
                <a:cs typeface="Arial"/>
              </a:rPr>
              <a:t>Know how to identify </a:t>
            </a:r>
            <a:r>
              <a:rPr sz="2400" b="1" spc="-10" dirty="0">
                <a:latin typeface="Arial"/>
                <a:cs typeface="Arial"/>
              </a:rPr>
              <a:t>type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bottleneck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e.g. </a:t>
            </a:r>
            <a:r>
              <a:rPr sz="2000" b="1" spc="-5" dirty="0">
                <a:latin typeface="Arial"/>
                <a:cs typeface="Arial"/>
              </a:rPr>
              <a:t>memory, </a:t>
            </a:r>
            <a:r>
              <a:rPr sz="2000" b="1" dirty="0">
                <a:latin typeface="Arial"/>
                <a:cs typeface="Arial"/>
              </a:rPr>
              <a:t>core computation, or instruction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overhead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Arial"/>
                <a:cs typeface="Arial"/>
              </a:rPr>
              <a:t>Optimize </a:t>
            </a:r>
            <a:r>
              <a:rPr sz="2400" b="1" spc="-10" dirty="0">
                <a:latin typeface="Arial"/>
                <a:cs typeface="Arial"/>
              </a:rPr>
              <a:t>your </a:t>
            </a:r>
            <a:r>
              <a:rPr sz="2400" b="1" dirty="0">
                <a:latin typeface="Arial"/>
                <a:cs typeface="Arial"/>
              </a:rPr>
              <a:t>algorithm, </a:t>
            </a:r>
            <a:r>
              <a:rPr sz="2400" b="1" i="1" dirty="0">
                <a:latin typeface="Arial"/>
                <a:cs typeface="Arial"/>
              </a:rPr>
              <a:t>then </a:t>
            </a:r>
            <a:r>
              <a:rPr sz="2400" b="1" dirty="0">
                <a:latin typeface="Arial"/>
                <a:cs typeface="Arial"/>
              </a:rPr>
              <a:t>unroll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loops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Arial"/>
                <a:cs typeface="Arial"/>
              </a:rPr>
              <a:t>Use template parameters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generate </a:t>
            </a:r>
            <a:r>
              <a:rPr sz="2400" b="1" dirty="0">
                <a:latin typeface="Arial"/>
                <a:cs typeface="Arial"/>
              </a:rPr>
              <a:t>optimal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733800"/>
            <a:ext cx="8686800" cy="838200"/>
          </a:xfrm>
          <a:custGeom>
            <a:avLst/>
            <a:gdLst/>
            <a:ahLst/>
            <a:cxnLst/>
            <a:rect l="l" t="t" r="r" b="b"/>
            <a:pathLst>
              <a:path w="8686800" h="838200">
                <a:moveTo>
                  <a:pt x="0" y="838200"/>
                </a:moveTo>
                <a:lnTo>
                  <a:pt x="8686800" y="838200"/>
                </a:lnTo>
                <a:lnTo>
                  <a:pt x="8686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99CCFF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2438400"/>
            <a:ext cx="8686800" cy="1066800"/>
          </a:xfrm>
          <a:custGeom>
            <a:avLst/>
            <a:gdLst/>
            <a:ahLst/>
            <a:cxnLst/>
            <a:rect l="l" t="t" r="r" b="b"/>
            <a:pathLst>
              <a:path w="8686800" h="1066800">
                <a:moveTo>
                  <a:pt x="0" y="1066800"/>
                </a:moveTo>
                <a:lnTo>
                  <a:pt x="8686800" y="1066800"/>
                </a:lnTo>
                <a:lnTo>
                  <a:pt x="8686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76B800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656" y="190500"/>
            <a:ext cx="67193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6206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</a:t>
            </a:r>
            <a:r>
              <a:rPr spc="-5" dirty="0"/>
              <a:t>Kernel</a:t>
            </a:r>
            <a:r>
              <a:rPr spc="-130" dirty="0"/>
              <a:t> </a:t>
            </a:r>
            <a:r>
              <a:rPr dirty="0"/>
              <a:t>Decomposition</a:t>
            </a:r>
          </a:p>
        </p:txBody>
      </p:sp>
      <p:sp>
        <p:nvSpPr>
          <p:cNvPr id="6" name="object 6"/>
          <p:cNvSpPr/>
          <p:nvPr/>
        </p:nvSpPr>
        <p:spPr>
          <a:xfrm>
            <a:off x="548640" y="12557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444" y="1321053"/>
            <a:ext cx="704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Avoid </a:t>
            </a:r>
            <a:r>
              <a:rPr sz="2400" b="1" dirty="0">
                <a:latin typeface="Arial"/>
                <a:cs typeface="Arial"/>
              </a:rPr>
              <a:t>global </a:t>
            </a:r>
            <a:r>
              <a:rPr sz="2400" b="1" spc="-10" dirty="0">
                <a:latin typeface="Arial"/>
                <a:cs typeface="Arial"/>
              </a:rPr>
              <a:t>sync </a:t>
            </a:r>
            <a:r>
              <a:rPr sz="2400" b="1" spc="-5" dirty="0">
                <a:latin typeface="Arial"/>
                <a:cs typeface="Arial"/>
              </a:rPr>
              <a:t>by decomposing computation  </a:t>
            </a:r>
            <a:r>
              <a:rPr sz="2400" b="1" dirty="0">
                <a:latin typeface="Arial"/>
                <a:cs typeface="Arial"/>
              </a:rPr>
              <a:t>into multiple </a:t>
            </a:r>
            <a:r>
              <a:rPr sz="2400" b="1" spc="-5" dirty="0">
                <a:latin typeface="Arial"/>
                <a:cs typeface="Arial"/>
              </a:rPr>
              <a:t>kernel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invocations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640" y="469392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0139" y="5500115"/>
            <a:ext cx="342900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444" y="4759909"/>
            <a:ext cx="72161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 the </a:t>
            </a:r>
            <a:r>
              <a:rPr sz="2400" b="1" spc="-5" dirty="0">
                <a:latin typeface="Arial"/>
                <a:cs typeface="Arial"/>
              </a:rPr>
              <a:t>case </a:t>
            </a:r>
            <a:r>
              <a:rPr sz="2400" b="1" dirty="0">
                <a:latin typeface="Arial"/>
                <a:cs typeface="Arial"/>
              </a:rPr>
              <a:t>of reductions, </a:t>
            </a:r>
            <a:r>
              <a:rPr sz="2400" b="1" spc="-5" dirty="0">
                <a:latin typeface="Arial"/>
                <a:cs typeface="Arial"/>
              </a:rPr>
              <a:t>code </a:t>
            </a:r>
            <a:r>
              <a:rPr sz="2400" b="1" dirty="0">
                <a:latin typeface="Arial"/>
                <a:cs typeface="Arial"/>
              </a:rPr>
              <a:t>for </a:t>
            </a:r>
            <a:r>
              <a:rPr sz="2400" b="1" spc="-5" dirty="0">
                <a:latin typeface="Arial"/>
                <a:cs typeface="Arial"/>
              </a:rPr>
              <a:t>all </a:t>
            </a:r>
            <a:r>
              <a:rPr sz="2400" b="1" dirty="0">
                <a:latin typeface="Arial"/>
                <a:cs typeface="Arial"/>
              </a:rPr>
              <a:t>levels is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Arial"/>
                <a:cs typeface="Arial"/>
              </a:rPr>
              <a:t>Recursive </a:t>
            </a: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invocation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100" y="2578100"/>
            <a:ext cx="7416800" cy="473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3624" y="2528925"/>
            <a:ext cx="7417434" cy="55118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800" dirty="0">
                <a:latin typeface="Arial"/>
                <a:cs typeface="Arial"/>
              </a:rPr>
              <a:t>3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19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1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1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7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6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  <a:tabLst>
                <a:tab pos="232410" algn="l"/>
                <a:tab pos="464184" algn="l"/>
                <a:tab pos="697230" algn="l"/>
                <a:tab pos="933450" algn="l"/>
                <a:tab pos="1165860" algn="l"/>
                <a:tab pos="1398270" algn="l"/>
                <a:tab pos="1630680" algn="l"/>
                <a:tab pos="1863725" algn="l"/>
                <a:tab pos="2095500" algn="l"/>
                <a:tab pos="2327910" algn="l"/>
                <a:tab pos="2559685" algn="l"/>
                <a:tab pos="2797175" algn="l"/>
                <a:tab pos="3028950" algn="l"/>
                <a:tab pos="3261360" algn="l"/>
                <a:tab pos="3493135" algn="l"/>
                <a:tab pos="3752850" algn="l"/>
                <a:tab pos="3984625" algn="l"/>
                <a:tab pos="4217035" algn="l"/>
                <a:tab pos="4449445" algn="l"/>
                <a:tab pos="4675505" algn="l"/>
                <a:tab pos="4907280" algn="l"/>
                <a:tab pos="5139690" algn="l"/>
                <a:tab pos="5371465" algn="l"/>
                <a:tab pos="5596255" algn="l"/>
                <a:tab pos="5828665" algn="l"/>
                <a:tab pos="6061710" algn="l"/>
                <a:tab pos="6293485" algn="l"/>
                <a:tab pos="6518909" algn="l"/>
                <a:tab pos="6751955" algn="l"/>
                <a:tab pos="6985000" algn="l"/>
                <a:tab pos="7218045" algn="l"/>
              </a:tabLst>
            </a:pPr>
            <a:r>
              <a:rPr sz="800" dirty="0">
                <a:latin typeface="Arial"/>
                <a:cs typeface="Arial"/>
              </a:rPr>
              <a:t>4	7	5	9	4	7	5	9	4	7	5	9	4	7	5	9	4	7	5	9	4	7	5	9	4	7	5	9	4	7	5	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464820" algn="l"/>
                <a:tab pos="933450" algn="l"/>
                <a:tab pos="1398270" algn="l"/>
                <a:tab pos="1863725" algn="l"/>
                <a:tab pos="2327275" algn="l"/>
                <a:tab pos="2797175" algn="l"/>
                <a:tab pos="3260725" algn="l"/>
                <a:tab pos="3752850" algn="l"/>
                <a:tab pos="4217035" algn="l"/>
                <a:tab pos="4675505" algn="l"/>
                <a:tab pos="5139690" algn="l"/>
                <a:tab pos="5596890" algn="l"/>
                <a:tab pos="6061710" algn="l"/>
                <a:tab pos="6519545" algn="l"/>
                <a:tab pos="6985000" algn="l"/>
              </a:tabLst>
            </a:pPr>
            <a:r>
              <a:rPr sz="800" spc="-5" dirty="0">
                <a:latin typeface="Arial"/>
                <a:cs typeface="Arial"/>
              </a:rPr>
              <a:t>11	14	11	14	11	14	11	14	11	14	11	14	11	14	11	14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933450" algn="l"/>
                <a:tab pos="1863089" algn="l"/>
                <a:tab pos="2796540" algn="l"/>
                <a:tab pos="3752215" algn="l"/>
                <a:tab pos="4674870" algn="l"/>
                <a:tab pos="5596255" algn="l"/>
                <a:tab pos="6520180" algn="l"/>
              </a:tabLst>
            </a:pPr>
            <a:r>
              <a:rPr sz="800" spc="-5" dirty="0">
                <a:latin typeface="Arial"/>
                <a:cs typeface="Arial"/>
              </a:rPr>
              <a:t>25	25	25	25	25	25	25	25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86226" y="4030598"/>
            <a:ext cx="895350" cy="473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5194" y="4384294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8258" y="3982059"/>
            <a:ext cx="894715" cy="4267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800" dirty="0">
                <a:latin typeface="Arial"/>
                <a:cs typeface="Arial"/>
              </a:rPr>
              <a:t>3 1 7 0 4 1 6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  <a:tabLst>
                <a:tab pos="231775" algn="l"/>
                <a:tab pos="463550" algn="l"/>
                <a:tab pos="695325" algn="l"/>
              </a:tabLst>
            </a:pPr>
            <a:r>
              <a:rPr sz="800" dirty="0">
                <a:latin typeface="Arial"/>
                <a:cs typeface="Arial"/>
              </a:rPr>
              <a:t>4	7	5	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463550" algn="l"/>
              </a:tabLst>
            </a:pPr>
            <a:r>
              <a:rPr sz="800" spc="-5" dirty="0">
                <a:latin typeface="Arial"/>
                <a:cs typeface="Arial"/>
              </a:rPr>
              <a:t>11	14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700" y="3039998"/>
            <a:ext cx="2824480" cy="1003300"/>
          </a:xfrm>
          <a:custGeom>
            <a:avLst/>
            <a:gdLst/>
            <a:ahLst/>
            <a:cxnLst/>
            <a:rect l="l" t="t" r="r" b="b"/>
            <a:pathLst>
              <a:path w="2824479" h="1003300">
                <a:moveTo>
                  <a:pt x="0" y="0"/>
                </a:moveTo>
                <a:lnTo>
                  <a:pt x="2824226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5925" y="3039998"/>
            <a:ext cx="2003425" cy="1003300"/>
          </a:xfrm>
          <a:custGeom>
            <a:avLst/>
            <a:gdLst/>
            <a:ahLst/>
            <a:cxnLst/>
            <a:rect l="l" t="t" r="r" b="b"/>
            <a:pathLst>
              <a:path w="2003425" h="1003300">
                <a:moveTo>
                  <a:pt x="0" y="0"/>
                </a:moveTo>
                <a:lnTo>
                  <a:pt x="2003425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7150" y="3039998"/>
            <a:ext cx="1275080" cy="1003300"/>
          </a:xfrm>
          <a:custGeom>
            <a:avLst/>
            <a:gdLst/>
            <a:ahLst/>
            <a:cxnLst/>
            <a:rect l="l" t="t" r="r" b="b"/>
            <a:pathLst>
              <a:path w="1275079" h="1003300">
                <a:moveTo>
                  <a:pt x="0" y="0"/>
                </a:moveTo>
                <a:lnTo>
                  <a:pt x="1274826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8926" y="3039998"/>
            <a:ext cx="363855" cy="1003300"/>
          </a:xfrm>
          <a:custGeom>
            <a:avLst/>
            <a:gdLst/>
            <a:ahLst/>
            <a:cxnLst/>
            <a:rect l="l" t="t" r="r" b="b"/>
            <a:pathLst>
              <a:path w="363854" h="1003300">
                <a:moveTo>
                  <a:pt x="0" y="0"/>
                </a:moveTo>
                <a:lnTo>
                  <a:pt x="363474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7186" y="3039998"/>
            <a:ext cx="2823845" cy="1003300"/>
          </a:xfrm>
          <a:custGeom>
            <a:avLst/>
            <a:gdLst/>
            <a:ahLst/>
            <a:cxnLst/>
            <a:rect l="l" t="t" r="r" b="b"/>
            <a:pathLst>
              <a:path w="2823845" h="1003300">
                <a:moveTo>
                  <a:pt x="2823464" y="0"/>
                </a:moveTo>
                <a:lnTo>
                  <a:pt x="0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128" y="3039998"/>
            <a:ext cx="2004060" cy="1003300"/>
          </a:xfrm>
          <a:custGeom>
            <a:avLst/>
            <a:gdLst/>
            <a:ahLst/>
            <a:cxnLst/>
            <a:rect l="l" t="t" r="r" b="b"/>
            <a:pathLst>
              <a:path w="2004060" h="1003300">
                <a:moveTo>
                  <a:pt x="2003679" y="0"/>
                </a:moveTo>
                <a:lnTo>
                  <a:pt x="0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4009" y="3039998"/>
            <a:ext cx="1275080" cy="1003300"/>
          </a:xfrm>
          <a:custGeom>
            <a:avLst/>
            <a:gdLst/>
            <a:ahLst/>
            <a:cxnLst/>
            <a:rect l="l" t="t" r="r" b="b"/>
            <a:pathLst>
              <a:path w="1275079" h="1003300">
                <a:moveTo>
                  <a:pt x="1275079" y="0"/>
                </a:moveTo>
                <a:lnTo>
                  <a:pt x="0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52951" y="3039998"/>
            <a:ext cx="364490" cy="1003300"/>
          </a:xfrm>
          <a:custGeom>
            <a:avLst/>
            <a:gdLst/>
            <a:ahLst/>
            <a:cxnLst/>
            <a:rect l="l" t="t" r="r" b="b"/>
            <a:pathLst>
              <a:path w="364489" h="1003300">
                <a:moveTo>
                  <a:pt x="364236" y="0"/>
                </a:moveTo>
                <a:lnTo>
                  <a:pt x="0" y="1003300"/>
                </a:lnTo>
              </a:path>
            </a:pathLst>
          </a:custGeom>
          <a:ln w="28575">
            <a:solidFill>
              <a:srgbClr val="80808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30642" y="2846959"/>
            <a:ext cx="8616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8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48421" y="3914013"/>
            <a:ext cx="824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6650735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6137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Our Optimization</a:t>
            </a:r>
            <a:r>
              <a:rPr spc="-175" dirty="0"/>
              <a:t> </a:t>
            </a:r>
            <a:r>
              <a:rPr dirty="0"/>
              <a:t>Goal?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" y="156057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1999488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139" y="2439923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139" y="2805683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3169920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0139" y="3610355"/>
            <a:ext cx="342900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974591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852415"/>
            <a:ext cx="40690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0139" y="5292852"/>
            <a:ext cx="342900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0139" y="5658611"/>
            <a:ext cx="342900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3444" y="1552698"/>
            <a:ext cx="7185025" cy="448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400" b="1" spc="-5" dirty="0">
                <a:latin typeface="Arial"/>
                <a:cs typeface="Arial"/>
              </a:rPr>
              <a:t>We should </a:t>
            </a:r>
            <a:r>
              <a:rPr sz="2400" b="1" dirty="0">
                <a:latin typeface="Arial"/>
                <a:cs typeface="Arial"/>
              </a:rPr>
              <a:t>strive to </a:t>
            </a:r>
            <a:r>
              <a:rPr sz="2400" b="1" spc="-5" dirty="0">
                <a:latin typeface="Arial"/>
                <a:cs typeface="Arial"/>
              </a:rPr>
              <a:t>reach </a:t>
            </a:r>
            <a:r>
              <a:rPr sz="2400" b="1" dirty="0">
                <a:latin typeface="Arial"/>
                <a:cs typeface="Arial"/>
              </a:rPr>
              <a:t>GPU </a:t>
            </a:r>
            <a:r>
              <a:rPr sz="2400" b="1" spc="-5" dirty="0">
                <a:latin typeface="Arial"/>
                <a:cs typeface="Arial"/>
              </a:rPr>
              <a:t>peak performance  Choose </a:t>
            </a:r>
            <a:r>
              <a:rPr sz="2400" b="1" dirty="0">
                <a:latin typeface="Arial"/>
                <a:cs typeface="Arial"/>
              </a:rPr>
              <a:t>the right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metric:</a:t>
            </a:r>
            <a:endParaRPr sz="2400">
              <a:latin typeface="Arial"/>
              <a:cs typeface="Arial"/>
            </a:endParaRPr>
          </a:p>
          <a:p>
            <a:pPr marL="530225" marR="1976755">
              <a:lnSpc>
                <a:spcPct val="12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GFLOP/s: for compute-bound kernels  Bandwidth: for </a:t>
            </a:r>
            <a:r>
              <a:rPr sz="2000" b="1" spc="-5" dirty="0">
                <a:latin typeface="Arial"/>
                <a:cs typeface="Arial"/>
              </a:rPr>
              <a:t>memory-bound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kernels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Reductions have </a:t>
            </a:r>
            <a:r>
              <a:rPr sz="2400" b="1" dirty="0">
                <a:latin typeface="Arial"/>
                <a:cs typeface="Arial"/>
              </a:rPr>
              <a:t>very low arithmetic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intensity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1 flop per element loaded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(bandwidth-optimal)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b="1" spc="-5" dirty="0">
                <a:latin typeface="Arial"/>
                <a:cs typeface="Arial"/>
              </a:rPr>
              <a:t>Therefore </a:t>
            </a:r>
            <a:r>
              <a:rPr sz="2400" b="1" spc="5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should </a:t>
            </a:r>
            <a:r>
              <a:rPr sz="2400" b="1" dirty="0">
                <a:latin typeface="Arial"/>
                <a:cs typeface="Arial"/>
              </a:rPr>
              <a:t>strive </a:t>
            </a:r>
            <a:r>
              <a:rPr sz="2400" b="1" spc="-5" dirty="0">
                <a:latin typeface="Arial"/>
                <a:cs typeface="Arial"/>
              </a:rPr>
              <a:t>for peak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bandwidth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530225" marR="1868805" indent="-518159">
              <a:lnSpc>
                <a:spcPct val="118400"/>
              </a:lnSpc>
            </a:pPr>
            <a:r>
              <a:rPr sz="2400" b="1" dirty="0">
                <a:latin typeface="Arial"/>
                <a:cs typeface="Arial"/>
              </a:rPr>
              <a:t>Will </a:t>
            </a:r>
            <a:r>
              <a:rPr sz="2400" b="1" spc="-5" dirty="0">
                <a:latin typeface="Arial"/>
                <a:cs typeface="Arial"/>
              </a:rPr>
              <a:t>use </a:t>
            </a:r>
            <a:r>
              <a:rPr sz="2400" b="1" dirty="0">
                <a:latin typeface="Arial"/>
                <a:cs typeface="Arial"/>
              </a:rPr>
              <a:t>G80 GPU </a:t>
            </a: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b="1" dirty="0">
                <a:latin typeface="Arial"/>
                <a:cs typeface="Arial"/>
              </a:rPr>
              <a:t>this </a:t>
            </a:r>
            <a:r>
              <a:rPr sz="2400" b="1" spc="-5" dirty="0">
                <a:latin typeface="Arial"/>
                <a:cs typeface="Arial"/>
              </a:rPr>
              <a:t>example  </a:t>
            </a:r>
            <a:r>
              <a:rPr sz="2000" b="1" dirty="0">
                <a:latin typeface="Arial"/>
                <a:cs typeface="Arial"/>
              </a:rPr>
              <a:t>384-bit memory interface, 900 MHz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DDR  384 * 1800 / 8 = </a:t>
            </a:r>
            <a:r>
              <a:rPr sz="2000" b="1" dirty="0">
                <a:solidFill>
                  <a:srgbClr val="76B800"/>
                </a:solidFill>
                <a:latin typeface="Arial"/>
                <a:cs typeface="Arial"/>
              </a:rPr>
              <a:t>86.4</a:t>
            </a:r>
            <a:r>
              <a:rPr sz="2000" b="1" spc="-114" dirty="0">
                <a:solidFill>
                  <a:srgbClr val="76B8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6B800"/>
                </a:solidFill>
                <a:latin typeface="Arial"/>
                <a:cs typeface="Arial"/>
              </a:rPr>
              <a:t>GB/s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7822692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309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#1: Interleaved</a:t>
            </a:r>
            <a:r>
              <a:rPr spc="-135" dirty="0"/>
              <a:t> </a:t>
            </a:r>
            <a:r>
              <a:rPr dirty="0"/>
              <a:t>Addressing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017778"/>
            <a:ext cx="680529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1159510" indent="-253365">
              <a:lnSpc>
                <a:spcPct val="100000"/>
              </a:lnSpc>
              <a:spcBef>
                <a:spcPts val="100"/>
              </a:spcBef>
              <a:tabLst>
                <a:tab pos="265430" algn="l"/>
                <a:tab pos="1253490" algn="l"/>
                <a:tab pos="232854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reduce0(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*g_idata,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*g_odata) { 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extern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sdata[];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5430" marR="508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each thread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loads one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element from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to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 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65430" marR="8039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i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  sdata[tid] 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g_idata[i];</a:t>
            </a:r>
            <a:endParaRPr sz="18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tabLst>
                <a:tab pos="518159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do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reduction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</a:t>
            </a:r>
            <a:r>
              <a:rPr sz="1800" b="1" spc="-1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mem</a:t>
            </a:r>
            <a:endParaRPr sz="1800">
              <a:latin typeface="Arial"/>
              <a:cs typeface="Arial"/>
            </a:endParaRPr>
          </a:p>
          <a:p>
            <a:pPr marL="518159" marR="1623695" indent="-25336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spc="-5" dirty="0">
                <a:latin typeface="Arial"/>
                <a:cs typeface="Arial"/>
              </a:rPr>
              <a:t>s=1; s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</a:t>
            </a:r>
            <a:r>
              <a:rPr sz="1800" b="1" spc="-5" dirty="0">
                <a:latin typeface="Arial"/>
                <a:cs typeface="Arial"/>
              </a:rPr>
              <a:t>; s *= </a:t>
            </a:r>
            <a:r>
              <a:rPr sz="1800" b="1" spc="-10" dirty="0">
                <a:latin typeface="Arial"/>
                <a:cs typeface="Arial"/>
              </a:rPr>
              <a:t>2) 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</a:t>
            </a:r>
            <a:r>
              <a:rPr sz="1800" b="1" spc="-5" dirty="0">
                <a:latin typeface="Arial"/>
                <a:cs typeface="Arial"/>
              </a:rPr>
              <a:t>% (2*s)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734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tabLst>
                <a:tab pos="77152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65430" marR="195453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5" dirty="0">
                <a:solidFill>
                  <a:srgbClr val="808080"/>
                </a:solidFill>
                <a:latin typeface="Arial"/>
                <a:cs typeface="Arial"/>
              </a:rPr>
              <a:t>write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result for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this block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to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== </a:t>
            </a:r>
            <a:r>
              <a:rPr sz="1800" b="1" spc="-5" dirty="0">
                <a:latin typeface="Arial"/>
                <a:cs typeface="Arial"/>
              </a:rPr>
              <a:t>0) </a:t>
            </a:r>
            <a:r>
              <a:rPr sz="1800" b="1" dirty="0">
                <a:latin typeface="Arial"/>
                <a:cs typeface="Arial"/>
              </a:rPr>
              <a:t>g_odata[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dirty="0">
                <a:latin typeface="Arial"/>
                <a:cs typeface="Arial"/>
              </a:rPr>
              <a:t>] =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sdata[0];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" y="205740"/>
            <a:ext cx="7729728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8145"/>
            <a:ext cx="7278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Parallel Reduction: Interleaved</a:t>
            </a:r>
            <a:r>
              <a:rPr sz="2800" spc="60" dirty="0"/>
              <a:t> </a:t>
            </a:r>
            <a:r>
              <a:rPr sz="2800" spc="-5" dirty="0"/>
              <a:t>Addressing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97162" y="1476438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0212" y="1548765"/>
            <a:ext cx="2367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Arial"/>
                <a:cs typeface="Arial"/>
              </a:rPr>
              <a:t>Values </a:t>
            </a:r>
            <a:r>
              <a:rPr sz="1600" b="1" spc="-5" dirty="0">
                <a:latin typeface="Arial"/>
                <a:cs typeface="Arial"/>
              </a:rPr>
              <a:t>(shared </a:t>
            </a:r>
            <a:r>
              <a:rPr sz="1600" b="1" spc="-10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670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70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5910" y="204165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42005" y="1833498"/>
            <a:ext cx="127000" cy="19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4350" y="1833245"/>
            <a:ext cx="254000" cy="389255"/>
          </a:xfrm>
          <a:custGeom>
            <a:avLst/>
            <a:gdLst/>
            <a:ahLst/>
            <a:cxnLst/>
            <a:rect l="l" t="t" r="r" b="b"/>
            <a:pathLst>
              <a:path w="254000" h="389255">
                <a:moveTo>
                  <a:pt x="56387" y="266318"/>
                </a:moveTo>
                <a:lnTo>
                  <a:pt x="0" y="347979"/>
                </a:lnTo>
                <a:lnTo>
                  <a:pt x="90424" y="388746"/>
                </a:lnTo>
                <a:lnTo>
                  <a:pt x="77254" y="341375"/>
                </a:lnTo>
                <a:lnTo>
                  <a:pt x="64897" y="341375"/>
                </a:lnTo>
                <a:lnTo>
                  <a:pt x="57531" y="320420"/>
                </a:lnTo>
                <a:lnTo>
                  <a:pt x="70178" y="315924"/>
                </a:lnTo>
                <a:lnTo>
                  <a:pt x="56387" y="266318"/>
                </a:lnTo>
                <a:close/>
              </a:path>
              <a:path w="254000" h="389255">
                <a:moveTo>
                  <a:pt x="70178" y="315924"/>
                </a:moveTo>
                <a:lnTo>
                  <a:pt x="57531" y="320420"/>
                </a:lnTo>
                <a:lnTo>
                  <a:pt x="64897" y="341375"/>
                </a:lnTo>
                <a:lnTo>
                  <a:pt x="76150" y="337404"/>
                </a:lnTo>
                <a:lnTo>
                  <a:pt x="70178" y="315924"/>
                </a:lnTo>
                <a:close/>
              </a:path>
              <a:path w="254000" h="389255">
                <a:moveTo>
                  <a:pt x="76150" y="337404"/>
                </a:moveTo>
                <a:lnTo>
                  <a:pt x="64897" y="341375"/>
                </a:lnTo>
                <a:lnTo>
                  <a:pt x="77254" y="341375"/>
                </a:lnTo>
                <a:lnTo>
                  <a:pt x="76150" y="337404"/>
                </a:lnTo>
                <a:close/>
              </a:path>
              <a:path w="254000" h="389255">
                <a:moveTo>
                  <a:pt x="73886" y="314605"/>
                </a:moveTo>
                <a:lnTo>
                  <a:pt x="70178" y="315924"/>
                </a:lnTo>
                <a:lnTo>
                  <a:pt x="76150" y="337404"/>
                </a:lnTo>
                <a:lnTo>
                  <a:pt x="82931" y="335025"/>
                </a:lnTo>
                <a:lnTo>
                  <a:pt x="111442" y="315467"/>
                </a:lnTo>
                <a:lnTo>
                  <a:pt x="72517" y="315467"/>
                </a:lnTo>
                <a:lnTo>
                  <a:pt x="73886" y="314605"/>
                </a:lnTo>
                <a:close/>
              </a:path>
              <a:path w="254000" h="389255">
                <a:moveTo>
                  <a:pt x="74675" y="314325"/>
                </a:moveTo>
                <a:lnTo>
                  <a:pt x="73886" y="314605"/>
                </a:lnTo>
                <a:lnTo>
                  <a:pt x="72517" y="315467"/>
                </a:lnTo>
                <a:lnTo>
                  <a:pt x="74675" y="314325"/>
                </a:lnTo>
                <a:close/>
              </a:path>
              <a:path w="254000" h="389255">
                <a:moveTo>
                  <a:pt x="112871" y="314325"/>
                </a:moveTo>
                <a:lnTo>
                  <a:pt x="74675" y="314325"/>
                </a:lnTo>
                <a:lnTo>
                  <a:pt x="72517" y="315467"/>
                </a:lnTo>
                <a:lnTo>
                  <a:pt x="111442" y="315467"/>
                </a:lnTo>
                <a:lnTo>
                  <a:pt x="112871" y="314325"/>
                </a:lnTo>
                <a:close/>
              </a:path>
              <a:path w="254000" h="389255">
                <a:moveTo>
                  <a:pt x="231775" y="0"/>
                </a:moveTo>
                <a:lnTo>
                  <a:pt x="228726" y="47878"/>
                </a:lnTo>
                <a:lnTo>
                  <a:pt x="220090" y="94614"/>
                </a:lnTo>
                <a:lnTo>
                  <a:pt x="200533" y="154177"/>
                </a:lnTo>
                <a:lnTo>
                  <a:pt x="173608" y="208533"/>
                </a:lnTo>
                <a:lnTo>
                  <a:pt x="149351" y="244855"/>
                </a:lnTo>
                <a:lnTo>
                  <a:pt x="122174" y="276097"/>
                </a:lnTo>
                <a:lnTo>
                  <a:pt x="92837" y="301878"/>
                </a:lnTo>
                <a:lnTo>
                  <a:pt x="73886" y="314605"/>
                </a:lnTo>
                <a:lnTo>
                  <a:pt x="74675" y="314325"/>
                </a:lnTo>
                <a:lnTo>
                  <a:pt x="112871" y="314325"/>
                </a:lnTo>
                <a:lnTo>
                  <a:pt x="117475" y="310641"/>
                </a:lnTo>
                <a:lnTo>
                  <a:pt x="148208" y="280924"/>
                </a:lnTo>
                <a:lnTo>
                  <a:pt x="176402" y="245363"/>
                </a:lnTo>
                <a:lnTo>
                  <a:pt x="208152" y="191262"/>
                </a:lnTo>
                <a:lnTo>
                  <a:pt x="232663" y="131190"/>
                </a:lnTo>
                <a:lnTo>
                  <a:pt x="245363" y="83312"/>
                </a:lnTo>
                <a:lnTo>
                  <a:pt x="252602" y="33654"/>
                </a:lnTo>
                <a:lnTo>
                  <a:pt x="254000" y="634"/>
                </a:lnTo>
                <a:lnTo>
                  <a:pt x="231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4951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4951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08070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0261" y="1833498"/>
            <a:ext cx="127000" cy="196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2225" y="1833245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424" y="389000"/>
                </a:lnTo>
                <a:lnTo>
                  <a:pt x="77352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302" y="316080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302" y="316080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239" y="337595"/>
                </a:lnTo>
                <a:lnTo>
                  <a:pt x="70302" y="316080"/>
                </a:lnTo>
                <a:close/>
              </a:path>
              <a:path w="255904" h="389255">
                <a:moveTo>
                  <a:pt x="76239" y="337595"/>
                </a:moveTo>
                <a:lnTo>
                  <a:pt x="65024" y="341629"/>
                </a:lnTo>
                <a:lnTo>
                  <a:pt x="77352" y="341629"/>
                </a:lnTo>
                <a:lnTo>
                  <a:pt x="76239" y="337595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302" y="316080"/>
                </a:lnTo>
                <a:lnTo>
                  <a:pt x="76239" y="337595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074" y="334644"/>
                </a:lnTo>
                <a:lnTo>
                  <a:pt x="84836" y="334263"/>
                </a:lnTo>
                <a:lnTo>
                  <a:pt x="96138" y="327151"/>
                </a:lnTo>
                <a:lnTo>
                  <a:pt x="107314" y="319277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796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4350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4350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87722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99788" y="1833498"/>
            <a:ext cx="127000" cy="19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1751" y="1833245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514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25" y="341629"/>
                </a:lnTo>
                <a:lnTo>
                  <a:pt x="64897" y="341629"/>
                </a:lnTo>
                <a:lnTo>
                  <a:pt x="57403" y="320675"/>
                </a:lnTo>
                <a:lnTo>
                  <a:pt x="70175" y="316080"/>
                </a:lnTo>
                <a:lnTo>
                  <a:pt x="56514" y="266572"/>
                </a:lnTo>
                <a:close/>
              </a:path>
              <a:path w="255904" h="389255">
                <a:moveTo>
                  <a:pt x="70175" y="316080"/>
                </a:moveTo>
                <a:lnTo>
                  <a:pt x="57403" y="320675"/>
                </a:lnTo>
                <a:lnTo>
                  <a:pt x="64897" y="341629"/>
                </a:lnTo>
                <a:lnTo>
                  <a:pt x="76112" y="337595"/>
                </a:lnTo>
                <a:lnTo>
                  <a:pt x="70175" y="316080"/>
                </a:lnTo>
                <a:close/>
              </a:path>
              <a:path w="255904" h="389255">
                <a:moveTo>
                  <a:pt x="76112" y="337595"/>
                </a:moveTo>
                <a:lnTo>
                  <a:pt x="64897" y="341629"/>
                </a:lnTo>
                <a:lnTo>
                  <a:pt x="77225" y="341629"/>
                </a:lnTo>
                <a:lnTo>
                  <a:pt x="76112" y="337595"/>
                </a:lnTo>
                <a:close/>
              </a:path>
              <a:path w="255904" h="389255">
                <a:moveTo>
                  <a:pt x="73855" y="314757"/>
                </a:moveTo>
                <a:lnTo>
                  <a:pt x="70175" y="316080"/>
                </a:lnTo>
                <a:lnTo>
                  <a:pt x="76112" y="337595"/>
                </a:lnTo>
                <a:lnTo>
                  <a:pt x="82550" y="335279"/>
                </a:lnTo>
                <a:lnTo>
                  <a:pt x="83312" y="335025"/>
                </a:lnTo>
                <a:lnTo>
                  <a:pt x="84074" y="334644"/>
                </a:lnTo>
                <a:lnTo>
                  <a:pt x="96138" y="327151"/>
                </a:lnTo>
                <a:lnTo>
                  <a:pt x="107187" y="319277"/>
                </a:lnTo>
                <a:lnTo>
                  <a:pt x="112167" y="315340"/>
                </a:lnTo>
                <a:lnTo>
                  <a:pt x="72898" y="315340"/>
                </a:lnTo>
                <a:lnTo>
                  <a:pt x="73855" y="314757"/>
                </a:lnTo>
                <a:close/>
              </a:path>
              <a:path w="255904" h="389255">
                <a:moveTo>
                  <a:pt x="75057" y="314325"/>
                </a:moveTo>
                <a:lnTo>
                  <a:pt x="73855" y="314757"/>
                </a:lnTo>
                <a:lnTo>
                  <a:pt x="72898" y="315340"/>
                </a:lnTo>
                <a:lnTo>
                  <a:pt x="75057" y="314325"/>
                </a:lnTo>
                <a:close/>
              </a:path>
              <a:path w="255904" h="389255">
                <a:moveTo>
                  <a:pt x="113452" y="314325"/>
                </a:moveTo>
                <a:lnTo>
                  <a:pt x="75057" y="314325"/>
                </a:lnTo>
                <a:lnTo>
                  <a:pt x="72898" y="315340"/>
                </a:lnTo>
                <a:lnTo>
                  <a:pt x="112167" y="315340"/>
                </a:lnTo>
                <a:lnTo>
                  <a:pt x="113452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487" y="94487"/>
                </a:lnTo>
                <a:lnTo>
                  <a:pt x="201929" y="154177"/>
                </a:lnTo>
                <a:lnTo>
                  <a:pt x="174751" y="208533"/>
                </a:lnTo>
                <a:lnTo>
                  <a:pt x="150240" y="244728"/>
                </a:lnTo>
                <a:lnTo>
                  <a:pt x="122936" y="276097"/>
                </a:lnTo>
                <a:lnTo>
                  <a:pt x="93472" y="301751"/>
                </a:lnTo>
                <a:lnTo>
                  <a:pt x="73855" y="314757"/>
                </a:lnTo>
                <a:lnTo>
                  <a:pt x="75057" y="314325"/>
                </a:lnTo>
                <a:lnTo>
                  <a:pt x="113452" y="314325"/>
                </a:lnTo>
                <a:lnTo>
                  <a:pt x="118110" y="310641"/>
                </a:lnTo>
                <a:lnTo>
                  <a:pt x="149098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6887" y="83184"/>
                </a:lnTo>
                <a:lnTo>
                  <a:pt x="254126" y="33654"/>
                </a:lnTo>
                <a:lnTo>
                  <a:pt x="255524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38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38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67121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79186" y="1833498"/>
            <a:ext cx="127000" cy="196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1150" y="1833245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4897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4897" y="341629"/>
                </a:lnTo>
                <a:lnTo>
                  <a:pt x="76168" y="337604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68" y="337604"/>
                </a:moveTo>
                <a:lnTo>
                  <a:pt x="64897" y="341629"/>
                </a:lnTo>
                <a:lnTo>
                  <a:pt x="77274" y="341629"/>
                </a:lnTo>
                <a:lnTo>
                  <a:pt x="76168" y="337604"/>
                </a:lnTo>
                <a:close/>
              </a:path>
              <a:path w="255904" h="389255">
                <a:moveTo>
                  <a:pt x="73982" y="314757"/>
                </a:moveTo>
                <a:lnTo>
                  <a:pt x="70256" y="316097"/>
                </a:lnTo>
                <a:lnTo>
                  <a:pt x="76168" y="337604"/>
                </a:lnTo>
                <a:lnTo>
                  <a:pt x="82676" y="335279"/>
                </a:lnTo>
                <a:lnTo>
                  <a:pt x="83438" y="335025"/>
                </a:lnTo>
                <a:lnTo>
                  <a:pt x="84200" y="334644"/>
                </a:lnTo>
                <a:lnTo>
                  <a:pt x="96265" y="327151"/>
                </a:lnTo>
                <a:lnTo>
                  <a:pt x="107314" y="319277"/>
                </a:lnTo>
                <a:lnTo>
                  <a:pt x="112309" y="315340"/>
                </a:lnTo>
                <a:lnTo>
                  <a:pt x="73025" y="315340"/>
                </a:lnTo>
                <a:lnTo>
                  <a:pt x="73982" y="31475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82" y="31475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98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309" y="315340"/>
                </a:lnTo>
                <a:lnTo>
                  <a:pt x="113598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250" y="47878"/>
                </a:lnTo>
                <a:lnTo>
                  <a:pt x="221614" y="94487"/>
                </a:lnTo>
                <a:lnTo>
                  <a:pt x="201929" y="154177"/>
                </a:lnTo>
                <a:lnTo>
                  <a:pt x="174878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878"/>
                </a:lnTo>
                <a:lnTo>
                  <a:pt x="73982" y="314757"/>
                </a:lnTo>
                <a:lnTo>
                  <a:pt x="75184" y="314325"/>
                </a:lnTo>
                <a:lnTo>
                  <a:pt x="113598" y="314325"/>
                </a:lnTo>
                <a:lnTo>
                  <a:pt x="118110" y="310768"/>
                </a:lnTo>
                <a:lnTo>
                  <a:pt x="149225" y="280924"/>
                </a:lnTo>
                <a:lnTo>
                  <a:pt x="177419" y="245363"/>
                </a:lnTo>
                <a:lnTo>
                  <a:pt x="209423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126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1751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81751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45251" y="20248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57442" y="1833498"/>
            <a:ext cx="127000" cy="19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69025" y="1833245"/>
            <a:ext cx="255904" cy="389255"/>
          </a:xfrm>
          <a:custGeom>
            <a:avLst/>
            <a:gdLst/>
            <a:ahLst/>
            <a:cxnLst/>
            <a:rect l="l" t="t" r="r" b="b"/>
            <a:pathLst>
              <a:path w="255904" h="389255">
                <a:moveTo>
                  <a:pt x="56641" y="266572"/>
                </a:moveTo>
                <a:lnTo>
                  <a:pt x="0" y="347979"/>
                </a:lnTo>
                <a:lnTo>
                  <a:pt x="90297" y="389000"/>
                </a:lnTo>
                <a:lnTo>
                  <a:pt x="77274" y="341629"/>
                </a:lnTo>
                <a:lnTo>
                  <a:pt x="65024" y="341629"/>
                </a:lnTo>
                <a:lnTo>
                  <a:pt x="57530" y="320675"/>
                </a:lnTo>
                <a:lnTo>
                  <a:pt x="70256" y="316097"/>
                </a:lnTo>
                <a:lnTo>
                  <a:pt x="56641" y="266572"/>
                </a:lnTo>
                <a:close/>
              </a:path>
              <a:path w="255904" h="389255">
                <a:moveTo>
                  <a:pt x="70256" y="316097"/>
                </a:moveTo>
                <a:lnTo>
                  <a:pt x="57530" y="320675"/>
                </a:lnTo>
                <a:lnTo>
                  <a:pt x="65024" y="341629"/>
                </a:lnTo>
                <a:lnTo>
                  <a:pt x="76172" y="337619"/>
                </a:lnTo>
                <a:lnTo>
                  <a:pt x="70256" y="316097"/>
                </a:lnTo>
                <a:close/>
              </a:path>
              <a:path w="255904" h="389255">
                <a:moveTo>
                  <a:pt x="76172" y="337619"/>
                </a:moveTo>
                <a:lnTo>
                  <a:pt x="65024" y="341629"/>
                </a:lnTo>
                <a:lnTo>
                  <a:pt x="77274" y="341629"/>
                </a:lnTo>
                <a:lnTo>
                  <a:pt x="76172" y="337619"/>
                </a:lnTo>
                <a:close/>
              </a:path>
              <a:path w="255904" h="389255">
                <a:moveTo>
                  <a:pt x="73954" y="314767"/>
                </a:moveTo>
                <a:lnTo>
                  <a:pt x="70256" y="316097"/>
                </a:lnTo>
                <a:lnTo>
                  <a:pt x="76172" y="337619"/>
                </a:lnTo>
                <a:lnTo>
                  <a:pt x="82676" y="335279"/>
                </a:lnTo>
                <a:lnTo>
                  <a:pt x="112294" y="315340"/>
                </a:lnTo>
                <a:lnTo>
                  <a:pt x="73025" y="315340"/>
                </a:lnTo>
                <a:lnTo>
                  <a:pt x="73954" y="314767"/>
                </a:lnTo>
                <a:close/>
              </a:path>
              <a:path w="255904" h="389255">
                <a:moveTo>
                  <a:pt x="75184" y="314325"/>
                </a:moveTo>
                <a:lnTo>
                  <a:pt x="73954" y="314767"/>
                </a:lnTo>
                <a:lnTo>
                  <a:pt x="73025" y="315340"/>
                </a:lnTo>
                <a:lnTo>
                  <a:pt x="75184" y="314325"/>
                </a:lnTo>
                <a:close/>
              </a:path>
              <a:path w="255904" h="389255">
                <a:moveTo>
                  <a:pt x="113579" y="314325"/>
                </a:moveTo>
                <a:lnTo>
                  <a:pt x="75184" y="314325"/>
                </a:lnTo>
                <a:lnTo>
                  <a:pt x="73025" y="315340"/>
                </a:lnTo>
                <a:lnTo>
                  <a:pt x="112294" y="315340"/>
                </a:lnTo>
                <a:lnTo>
                  <a:pt x="113579" y="314325"/>
                </a:lnTo>
                <a:close/>
              </a:path>
              <a:path w="255904" h="389255">
                <a:moveTo>
                  <a:pt x="233425" y="0"/>
                </a:moveTo>
                <a:lnTo>
                  <a:pt x="230377" y="47878"/>
                </a:lnTo>
                <a:lnTo>
                  <a:pt x="221614" y="94487"/>
                </a:lnTo>
                <a:lnTo>
                  <a:pt x="202057" y="154177"/>
                </a:lnTo>
                <a:lnTo>
                  <a:pt x="174751" y="208533"/>
                </a:lnTo>
                <a:lnTo>
                  <a:pt x="150367" y="244728"/>
                </a:lnTo>
                <a:lnTo>
                  <a:pt x="123062" y="276097"/>
                </a:lnTo>
                <a:lnTo>
                  <a:pt x="93599" y="301751"/>
                </a:lnTo>
                <a:lnTo>
                  <a:pt x="73954" y="314767"/>
                </a:lnTo>
                <a:lnTo>
                  <a:pt x="75184" y="314325"/>
                </a:lnTo>
                <a:lnTo>
                  <a:pt x="113579" y="314325"/>
                </a:lnTo>
                <a:lnTo>
                  <a:pt x="118237" y="310641"/>
                </a:lnTo>
                <a:lnTo>
                  <a:pt x="149225" y="280924"/>
                </a:lnTo>
                <a:lnTo>
                  <a:pt x="177546" y="245363"/>
                </a:lnTo>
                <a:lnTo>
                  <a:pt x="209550" y="191262"/>
                </a:lnTo>
                <a:lnTo>
                  <a:pt x="234061" y="131190"/>
                </a:lnTo>
                <a:lnTo>
                  <a:pt x="247014" y="83184"/>
                </a:lnTo>
                <a:lnTo>
                  <a:pt x="254253" y="33654"/>
                </a:lnTo>
                <a:lnTo>
                  <a:pt x="255650" y="634"/>
                </a:lnTo>
                <a:lnTo>
                  <a:pt x="2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61150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61150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60642" y="202488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36968" y="1833498"/>
            <a:ext cx="127000" cy="196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8423" y="1833245"/>
            <a:ext cx="257810" cy="389255"/>
          </a:xfrm>
          <a:custGeom>
            <a:avLst/>
            <a:gdLst/>
            <a:ahLst/>
            <a:cxnLst/>
            <a:rect l="l" t="t" r="r" b="b"/>
            <a:pathLst>
              <a:path w="257809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809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809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809" h="389255">
                <a:moveTo>
                  <a:pt x="74631" y="31474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900" y="327151"/>
                </a:lnTo>
                <a:lnTo>
                  <a:pt x="107950" y="319277"/>
                </a:lnTo>
                <a:lnTo>
                  <a:pt x="113062" y="315340"/>
                </a:lnTo>
                <a:lnTo>
                  <a:pt x="73659" y="315340"/>
                </a:lnTo>
                <a:lnTo>
                  <a:pt x="74631" y="314748"/>
                </a:lnTo>
                <a:close/>
              </a:path>
              <a:path w="257809" h="389255">
                <a:moveTo>
                  <a:pt x="75819" y="314325"/>
                </a:moveTo>
                <a:lnTo>
                  <a:pt x="74631" y="31474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809" h="389255">
                <a:moveTo>
                  <a:pt x="114381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62" y="315340"/>
                </a:lnTo>
                <a:lnTo>
                  <a:pt x="114381" y="314325"/>
                </a:lnTo>
                <a:close/>
              </a:path>
              <a:path w="257809" h="389255">
                <a:moveTo>
                  <a:pt x="235076" y="0"/>
                </a:moveTo>
                <a:lnTo>
                  <a:pt x="232028" y="47878"/>
                </a:lnTo>
                <a:lnTo>
                  <a:pt x="223139" y="94487"/>
                </a:lnTo>
                <a:lnTo>
                  <a:pt x="203453" y="154050"/>
                </a:lnTo>
                <a:lnTo>
                  <a:pt x="176022" y="208533"/>
                </a:lnTo>
                <a:lnTo>
                  <a:pt x="151510" y="244728"/>
                </a:lnTo>
                <a:lnTo>
                  <a:pt x="123951" y="276097"/>
                </a:lnTo>
                <a:lnTo>
                  <a:pt x="94360" y="301751"/>
                </a:lnTo>
                <a:lnTo>
                  <a:pt x="74631" y="314748"/>
                </a:lnTo>
                <a:lnTo>
                  <a:pt x="75819" y="314325"/>
                </a:lnTo>
                <a:lnTo>
                  <a:pt x="114381" y="314325"/>
                </a:lnTo>
                <a:lnTo>
                  <a:pt x="118999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711" y="131190"/>
                </a:lnTo>
                <a:lnTo>
                  <a:pt x="248539" y="83312"/>
                </a:lnTo>
                <a:lnTo>
                  <a:pt x="255904" y="33654"/>
                </a:lnTo>
                <a:lnTo>
                  <a:pt x="257301" y="634"/>
                </a:lnTo>
                <a:lnTo>
                  <a:pt x="235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06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7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74" y="93894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40676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40294" y="202488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16494" y="1833498"/>
            <a:ext cx="127000" cy="196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27950" y="1833245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297" y="389254"/>
                </a:lnTo>
                <a:lnTo>
                  <a:pt x="77351" y="341756"/>
                </a:lnTo>
                <a:lnTo>
                  <a:pt x="65024" y="341756"/>
                </a:lnTo>
                <a:lnTo>
                  <a:pt x="57657" y="320801"/>
                </a:lnTo>
                <a:lnTo>
                  <a:pt x="70402" y="316256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402" y="316256"/>
                </a:moveTo>
                <a:lnTo>
                  <a:pt x="57657" y="320801"/>
                </a:lnTo>
                <a:lnTo>
                  <a:pt x="65024" y="341756"/>
                </a:lnTo>
                <a:lnTo>
                  <a:pt x="76259" y="337749"/>
                </a:lnTo>
                <a:lnTo>
                  <a:pt x="70402" y="316256"/>
                </a:lnTo>
                <a:close/>
              </a:path>
              <a:path w="257175" h="389255">
                <a:moveTo>
                  <a:pt x="76259" y="337749"/>
                </a:moveTo>
                <a:lnTo>
                  <a:pt x="65024" y="341756"/>
                </a:lnTo>
                <a:lnTo>
                  <a:pt x="77351" y="341756"/>
                </a:lnTo>
                <a:lnTo>
                  <a:pt x="76259" y="337749"/>
                </a:lnTo>
                <a:close/>
              </a:path>
              <a:path w="257175" h="389255">
                <a:moveTo>
                  <a:pt x="74603" y="314758"/>
                </a:moveTo>
                <a:lnTo>
                  <a:pt x="70402" y="316256"/>
                </a:lnTo>
                <a:lnTo>
                  <a:pt x="76259" y="337749"/>
                </a:lnTo>
                <a:lnTo>
                  <a:pt x="83184" y="335279"/>
                </a:lnTo>
                <a:lnTo>
                  <a:pt x="83947" y="335025"/>
                </a:lnTo>
                <a:lnTo>
                  <a:pt x="84708" y="334644"/>
                </a:lnTo>
                <a:lnTo>
                  <a:pt x="96774" y="327151"/>
                </a:lnTo>
                <a:lnTo>
                  <a:pt x="107950" y="319277"/>
                </a:lnTo>
                <a:lnTo>
                  <a:pt x="113003" y="315340"/>
                </a:lnTo>
                <a:lnTo>
                  <a:pt x="73659" y="315340"/>
                </a:lnTo>
                <a:lnTo>
                  <a:pt x="74603" y="314758"/>
                </a:lnTo>
                <a:close/>
              </a:path>
              <a:path w="257175" h="389255">
                <a:moveTo>
                  <a:pt x="75819" y="314325"/>
                </a:moveTo>
                <a:lnTo>
                  <a:pt x="74603" y="314758"/>
                </a:lnTo>
                <a:lnTo>
                  <a:pt x="73659" y="315340"/>
                </a:lnTo>
                <a:lnTo>
                  <a:pt x="75819" y="314325"/>
                </a:lnTo>
                <a:close/>
              </a:path>
              <a:path w="257175" h="389255">
                <a:moveTo>
                  <a:pt x="114307" y="314325"/>
                </a:moveTo>
                <a:lnTo>
                  <a:pt x="75819" y="314325"/>
                </a:lnTo>
                <a:lnTo>
                  <a:pt x="73659" y="315340"/>
                </a:lnTo>
                <a:lnTo>
                  <a:pt x="113003" y="315340"/>
                </a:lnTo>
                <a:lnTo>
                  <a:pt x="114307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901" y="47878"/>
                </a:lnTo>
                <a:lnTo>
                  <a:pt x="223011" y="94487"/>
                </a:lnTo>
                <a:lnTo>
                  <a:pt x="203326" y="154050"/>
                </a:lnTo>
                <a:lnTo>
                  <a:pt x="176022" y="208533"/>
                </a:lnTo>
                <a:lnTo>
                  <a:pt x="151383" y="244728"/>
                </a:lnTo>
                <a:lnTo>
                  <a:pt x="123951" y="276097"/>
                </a:lnTo>
                <a:lnTo>
                  <a:pt x="94233" y="301751"/>
                </a:lnTo>
                <a:lnTo>
                  <a:pt x="74603" y="314758"/>
                </a:lnTo>
                <a:lnTo>
                  <a:pt x="75819" y="314325"/>
                </a:lnTo>
                <a:lnTo>
                  <a:pt x="114307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561" y="245363"/>
                </a:lnTo>
                <a:lnTo>
                  <a:pt x="210820" y="191388"/>
                </a:lnTo>
                <a:lnTo>
                  <a:pt x="235584" y="131190"/>
                </a:lnTo>
                <a:lnTo>
                  <a:pt x="248411" y="83312"/>
                </a:lnTo>
                <a:lnTo>
                  <a:pt x="255777" y="33654"/>
                </a:lnTo>
                <a:lnTo>
                  <a:pt x="257175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20075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286" y="0"/>
                </a:moveTo>
                <a:lnTo>
                  <a:pt x="93894" y="6999"/>
                </a:lnTo>
                <a:lnTo>
                  <a:pt x="56208" y="26489"/>
                </a:lnTo>
                <a:lnTo>
                  <a:pt x="26489" y="56208"/>
                </a:lnTo>
                <a:lnTo>
                  <a:pt x="6999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6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8" y="93894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20075" y="2043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7"/>
                </a:moveTo>
                <a:lnTo>
                  <a:pt x="6999" y="93894"/>
                </a:lnTo>
                <a:lnTo>
                  <a:pt x="26489" y="56208"/>
                </a:lnTo>
                <a:lnTo>
                  <a:pt x="56208" y="26489"/>
                </a:lnTo>
                <a:lnTo>
                  <a:pt x="93894" y="6999"/>
                </a:lnTo>
                <a:lnTo>
                  <a:pt x="137286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6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19947" y="202488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95893" y="1833498"/>
            <a:ext cx="127000" cy="196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07476" y="1833245"/>
            <a:ext cx="257175" cy="389255"/>
          </a:xfrm>
          <a:custGeom>
            <a:avLst/>
            <a:gdLst/>
            <a:ahLst/>
            <a:cxnLst/>
            <a:rect l="l" t="t" r="r" b="b"/>
            <a:pathLst>
              <a:path w="257175" h="389255">
                <a:moveTo>
                  <a:pt x="56896" y="266700"/>
                </a:moveTo>
                <a:lnTo>
                  <a:pt x="0" y="347979"/>
                </a:lnTo>
                <a:lnTo>
                  <a:pt x="90170" y="389254"/>
                </a:lnTo>
                <a:lnTo>
                  <a:pt x="77274" y="341756"/>
                </a:lnTo>
                <a:lnTo>
                  <a:pt x="65024" y="341756"/>
                </a:lnTo>
                <a:lnTo>
                  <a:pt x="57530" y="320801"/>
                </a:lnTo>
                <a:lnTo>
                  <a:pt x="70344" y="316232"/>
                </a:lnTo>
                <a:lnTo>
                  <a:pt x="56896" y="266700"/>
                </a:lnTo>
                <a:close/>
              </a:path>
              <a:path w="257175" h="389255">
                <a:moveTo>
                  <a:pt x="70344" y="316232"/>
                </a:moveTo>
                <a:lnTo>
                  <a:pt x="57530" y="320801"/>
                </a:lnTo>
                <a:lnTo>
                  <a:pt x="65024" y="341756"/>
                </a:lnTo>
                <a:lnTo>
                  <a:pt x="76192" y="337773"/>
                </a:lnTo>
                <a:lnTo>
                  <a:pt x="70344" y="316232"/>
                </a:lnTo>
                <a:close/>
              </a:path>
              <a:path w="257175" h="389255">
                <a:moveTo>
                  <a:pt x="76192" y="337773"/>
                </a:moveTo>
                <a:lnTo>
                  <a:pt x="65024" y="341756"/>
                </a:lnTo>
                <a:lnTo>
                  <a:pt x="77274" y="341756"/>
                </a:lnTo>
                <a:lnTo>
                  <a:pt x="76192" y="337773"/>
                </a:lnTo>
                <a:close/>
              </a:path>
              <a:path w="257175" h="389255">
                <a:moveTo>
                  <a:pt x="74504" y="314748"/>
                </a:moveTo>
                <a:lnTo>
                  <a:pt x="70344" y="316232"/>
                </a:lnTo>
                <a:lnTo>
                  <a:pt x="76192" y="337773"/>
                </a:lnTo>
                <a:lnTo>
                  <a:pt x="83184" y="335279"/>
                </a:lnTo>
                <a:lnTo>
                  <a:pt x="112935" y="315340"/>
                </a:lnTo>
                <a:lnTo>
                  <a:pt x="73532" y="315340"/>
                </a:lnTo>
                <a:lnTo>
                  <a:pt x="74504" y="314748"/>
                </a:lnTo>
                <a:close/>
              </a:path>
              <a:path w="257175" h="389255">
                <a:moveTo>
                  <a:pt x="75692" y="314325"/>
                </a:moveTo>
                <a:lnTo>
                  <a:pt x="74504" y="314748"/>
                </a:lnTo>
                <a:lnTo>
                  <a:pt x="73532" y="315340"/>
                </a:lnTo>
                <a:lnTo>
                  <a:pt x="75692" y="314325"/>
                </a:lnTo>
                <a:close/>
              </a:path>
              <a:path w="257175" h="389255">
                <a:moveTo>
                  <a:pt x="114254" y="314325"/>
                </a:moveTo>
                <a:lnTo>
                  <a:pt x="75692" y="314325"/>
                </a:lnTo>
                <a:lnTo>
                  <a:pt x="73532" y="315340"/>
                </a:lnTo>
                <a:lnTo>
                  <a:pt x="112935" y="315340"/>
                </a:lnTo>
                <a:lnTo>
                  <a:pt x="114254" y="314325"/>
                </a:lnTo>
                <a:close/>
              </a:path>
              <a:path w="257175" h="389255">
                <a:moveTo>
                  <a:pt x="234950" y="0"/>
                </a:moveTo>
                <a:lnTo>
                  <a:pt x="231775" y="47878"/>
                </a:lnTo>
                <a:lnTo>
                  <a:pt x="223012" y="94487"/>
                </a:lnTo>
                <a:lnTo>
                  <a:pt x="203326" y="154050"/>
                </a:lnTo>
                <a:lnTo>
                  <a:pt x="175895" y="208533"/>
                </a:lnTo>
                <a:lnTo>
                  <a:pt x="151383" y="244728"/>
                </a:lnTo>
                <a:lnTo>
                  <a:pt x="123825" y="276097"/>
                </a:lnTo>
                <a:lnTo>
                  <a:pt x="94233" y="301751"/>
                </a:lnTo>
                <a:lnTo>
                  <a:pt x="74504" y="314748"/>
                </a:lnTo>
                <a:lnTo>
                  <a:pt x="75692" y="314325"/>
                </a:lnTo>
                <a:lnTo>
                  <a:pt x="114254" y="314325"/>
                </a:lnTo>
                <a:lnTo>
                  <a:pt x="118872" y="310768"/>
                </a:lnTo>
                <a:lnTo>
                  <a:pt x="150114" y="280924"/>
                </a:lnTo>
                <a:lnTo>
                  <a:pt x="178434" y="245363"/>
                </a:lnTo>
                <a:lnTo>
                  <a:pt x="210693" y="191388"/>
                </a:lnTo>
                <a:lnTo>
                  <a:pt x="235457" y="131190"/>
                </a:lnTo>
                <a:lnTo>
                  <a:pt x="248284" y="83312"/>
                </a:lnTo>
                <a:lnTo>
                  <a:pt x="255650" y="33654"/>
                </a:lnTo>
                <a:lnTo>
                  <a:pt x="257048" y="634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697162" y="2492438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2767076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67076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35910" y="305790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42005" y="2849626"/>
            <a:ext cx="127000" cy="196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4350" y="2848991"/>
            <a:ext cx="643255" cy="408305"/>
          </a:xfrm>
          <a:custGeom>
            <a:avLst/>
            <a:gdLst/>
            <a:ahLst/>
            <a:cxnLst/>
            <a:rect l="l" t="t" r="r" b="b"/>
            <a:pathLst>
              <a:path w="643254" h="408304">
                <a:moveTo>
                  <a:pt x="73279" y="281432"/>
                </a:moveTo>
                <a:lnTo>
                  <a:pt x="0" y="348234"/>
                </a:lnTo>
                <a:lnTo>
                  <a:pt x="78993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263"/>
                </a:lnTo>
                <a:lnTo>
                  <a:pt x="75622" y="333466"/>
                </a:lnTo>
                <a:lnTo>
                  <a:pt x="73279" y="281432"/>
                </a:lnTo>
                <a:close/>
              </a:path>
              <a:path w="643254" h="408304">
                <a:moveTo>
                  <a:pt x="75622" y="333466"/>
                </a:moveTo>
                <a:lnTo>
                  <a:pt x="62737" y="334263"/>
                </a:lnTo>
                <a:lnTo>
                  <a:pt x="64135" y="356488"/>
                </a:lnTo>
                <a:lnTo>
                  <a:pt x="76623" y="355689"/>
                </a:lnTo>
                <a:lnTo>
                  <a:pt x="75622" y="333466"/>
                </a:lnTo>
                <a:close/>
              </a:path>
              <a:path w="643254" h="408304">
                <a:moveTo>
                  <a:pt x="76623" y="355689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3" y="355689"/>
                </a:lnTo>
                <a:close/>
              </a:path>
              <a:path w="643254" h="408304">
                <a:moveTo>
                  <a:pt x="620776" y="0"/>
                </a:moveTo>
                <a:lnTo>
                  <a:pt x="613028" y="46355"/>
                </a:lnTo>
                <a:lnTo>
                  <a:pt x="591058" y="91694"/>
                </a:lnTo>
                <a:lnTo>
                  <a:pt x="555625" y="135889"/>
                </a:lnTo>
                <a:lnTo>
                  <a:pt x="525272" y="164592"/>
                </a:lnTo>
                <a:lnTo>
                  <a:pt x="489965" y="191897"/>
                </a:lnTo>
                <a:lnTo>
                  <a:pt x="450341" y="217678"/>
                </a:lnTo>
                <a:lnTo>
                  <a:pt x="406526" y="241808"/>
                </a:lnTo>
                <a:lnTo>
                  <a:pt x="359410" y="263779"/>
                </a:lnTo>
                <a:lnTo>
                  <a:pt x="309117" y="283337"/>
                </a:lnTo>
                <a:lnTo>
                  <a:pt x="256412" y="300228"/>
                </a:lnTo>
                <a:lnTo>
                  <a:pt x="201422" y="314325"/>
                </a:lnTo>
                <a:lnTo>
                  <a:pt x="144906" y="325247"/>
                </a:lnTo>
                <a:lnTo>
                  <a:pt x="87375" y="332739"/>
                </a:lnTo>
                <a:lnTo>
                  <a:pt x="75622" y="333466"/>
                </a:lnTo>
                <a:lnTo>
                  <a:pt x="76623" y="355689"/>
                </a:lnTo>
                <a:lnTo>
                  <a:pt x="119506" y="351409"/>
                </a:lnTo>
                <a:lnTo>
                  <a:pt x="177926" y="341884"/>
                </a:lnTo>
                <a:lnTo>
                  <a:pt x="234950" y="329057"/>
                </a:lnTo>
                <a:lnTo>
                  <a:pt x="290067" y="313182"/>
                </a:lnTo>
                <a:lnTo>
                  <a:pt x="342900" y="294386"/>
                </a:lnTo>
                <a:lnTo>
                  <a:pt x="393064" y="273050"/>
                </a:lnTo>
                <a:lnTo>
                  <a:pt x="439927" y="249174"/>
                </a:lnTo>
                <a:lnTo>
                  <a:pt x="483108" y="223393"/>
                </a:lnTo>
                <a:lnTo>
                  <a:pt x="522224" y="195580"/>
                </a:lnTo>
                <a:lnTo>
                  <a:pt x="556767" y="166116"/>
                </a:lnTo>
                <a:lnTo>
                  <a:pt x="586232" y="135128"/>
                </a:lnTo>
                <a:lnTo>
                  <a:pt x="610108" y="102870"/>
                </a:lnTo>
                <a:lnTo>
                  <a:pt x="634491" y="52324"/>
                </a:lnTo>
                <a:lnTo>
                  <a:pt x="642874" y="1270"/>
                </a:lnTo>
                <a:lnTo>
                  <a:pt x="620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24350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92" y="267574"/>
                </a:lnTo>
                <a:lnTo>
                  <a:pt x="218410" y="248084"/>
                </a:lnTo>
                <a:lnTo>
                  <a:pt x="248167" y="218365"/>
                </a:lnTo>
                <a:lnTo>
                  <a:pt x="267688" y="180679"/>
                </a:lnTo>
                <a:lnTo>
                  <a:pt x="274700" y="137287"/>
                </a:lnTo>
                <a:lnTo>
                  <a:pt x="267682" y="93882"/>
                </a:lnTo>
                <a:lnTo>
                  <a:pt x="248167" y="56208"/>
                </a:lnTo>
                <a:lnTo>
                  <a:pt x="218410" y="26489"/>
                </a:lnTo>
                <a:lnTo>
                  <a:pt x="180692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24350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92" y="6999"/>
                </a:lnTo>
                <a:lnTo>
                  <a:pt x="218410" y="26489"/>
                </a:lnTo>
                <a:lnTo>
                  <a:pt x="248167" y="56208"/>
                </a:lnTo>
                <a:lnTo>
                  <a:pt x="267688" y="93894"/>
                </a:lnTo>
                <a:lnTo>
                  <a:pt x="274700" y="137287"/>
                </a:lnTo>
                <a:lnTo>
                  <a:pt x="267688" y="180679"/>
                </a:lnTo>
                <a:lnTo>
                  <a:pt x="248167" y="218365"/>
                </a:lnTo>
                <a:lnTo>
                  <a:pt x="218410" y="248084"/>
                </a:lnTo>
                <a:lnTo>
                  <a:pt x="180692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387722" y="3041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399788" y="2849626"/>
            <a:ext cx="127000" cy="196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11751" y="2848991"/>
            <a:ext cx="644525" cy="408305"/>
          </a:xfrm>
          <a:custGeom>
            <a:avLst/>
            <a:gdLst/>
            <a:ahLst/>
            <a:cxnLst/>
            <a:rect l="l" t="t" r="r" b="b"/>
            <a:pathLst>
              <a:path w="644525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5" y="333531"/>
                </a:lnTo>
                <a:lnTo>
                  <a:pt x="73278" y="281432"/>
                </a:lnTo>
                <a:close/>
              </a:path>
              <a:path w="644525" h="408304">
                <a:moveTo>
                  <a:pt x="75625" y="333531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693"/>
                </a:lnTo>
                <a:lnTo>
                  <a:pt x="75625" y="333531"/>
                </a:lnTo>
                <a:close/>
              </a:path>
              <a:path w="644525" h="408304">
                <a:moveTo>
                  <a:pt x="76624" y="355693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693"/>
                </a:lnTo>
                <a:close/>
              </a:path>
              <a:path w="644525" h="408304">
                <a:moveTo>
                  <a:pt x="622300" y="0"/>
                </a:moveTo>
                <a:lnTo>
                  <a:pt x="614552" y="46355"/>
                </a:lnTo>
                <a:lnTo>
                  <a:pt x="592454" y="91694"/>
                </a:lnTo>
                <a:lnTo>
                  <a:pt x="557022" y="135889"/>
                </a:lnTo>
                <a:lnTo>
                  <a:pt x="526541" y="164592"/>
                </a:lnTo>
                <a:lnTo>
                  <a:pt x="491236" y="191897"/>
                </a:lnTo>
                <a:lnTo>
                  <a:pt x="451358" y="217678"/>
                </a:lnTo>
                <a:lnTo>
                  <a:pt x="407543" y="241808"/>
                </a:lnTo>
                <a:lnTo>
                  <a:pt x="360172" y="263779"/>
                </a:lnTo>
                <a:lnTo>
                  <a:pt x="309879" y="283337"/>
                </a:lnTo>
                <a:lnTo>
                  <a:pt x="256921" y="300228"/>
                </a:lnTo>
                <a:lnTo>
                  <a:pt x="201929" y="314325"/>
                </a:lnTo>
                <a:lnTo>
                  <a:pt x="145287" y="325247"/>
                </a:lnTo>
                <a:lnTo>
                  <a:pt x="87502" y="332739"/>
                </a:lnTo>
                <a:lnTo>
                  <a:pt x="75625" y="333531"/>
                </a:lnTo>
                <a:lnTo>
                  <a:pt x="76624" y="355693"/>
                </a:lnTo>
                <a:lnTo>
                  <a:pt x="119634" y="351409"/>
                </a:lnTo>
                <a:lnTo>
                  <a:pt x="178308" y="341884"/>
                </a:lnTo>
                <a:lnTo>
                  <a:pt x="235458" y="329057"/>
                </a:lnTo>
                <a:lnTo>
                  <a:pt x="290829" y="313182"/>
                </a:lnTo>
                <a:lnTo>
                  <a:pt x="343662" y="294386"/>
                </a:lnTo>
                <a:lnTo>
                  <a:pt x="393953" y="273050"/>
                </a:lnTo>
                <a:lnTo>
                  <a:pt x="440944" y="249174"/>
                </a:lnTo>
                <a:lnTo>
                  <a:pt x="484250" y="223393"/>
                </a:lnTo>
                <a:lnTo>
                  <a:pt x="523494" y="195580"/>
                </a:lnTo>
                <a:lnTo>
                  <a:pt x="558038" y="166116"/>
                </a:lnTo>
                <a:lnTo>
                  <a:pt x="587628" y="135128"/>
                </a:lnTo>
                <a:lnTo>
                  <a:pt x="611632" y="102870"/>
                </a:lnTo>
                <a:lnTo>
                  <a:pt x="636015" y="52324"/>
                </a:lnTo>
                <a:lnTo>
                  <a:pt x="644525" y="1270"/>
                </a:lnTo>
                <a:lnTo>
                  <a:pt x="62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81751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81751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945251" y="3041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957442" y="2849498"/>
            <a:ext cx="127000" cy="196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69025" y="2848991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278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659" y="356488"/>
                </a:lnTo>
                <a:lnTo>
                  <a:pt x="64135" y="356488"/>
                </a:lnTo>
                <a:lnTo>
                  <a:pt x="62737" y="334391"/>
                </a:lnTo>
                <a:lnTo>
                  <a:pt x="75626" y="333540"/>
                </a:lnTo>
                <a:lnTo>
                  <a:pt x="73278" y="281432"/>
                </a:lnTo>
                <a:close/>
              </a:path>
              <a:path w="646429" h="408304">
                <a:moveTo>
                  <a:pt x="75626" y="333540"/>
                </a:moveTo>
                <a:lnTo>
                  <a:pt x="62737" y="334391"/>
                </a:lnTo>
                <a:lnTo>
                  <a:pt x="64135" y="356488"/>
                </a:lnTo>
                <a:lnTo>
                  <a:pt x="76624" y="355700"/>
                </a:lnTo>
                <a:lnTo>
                  <a:pt x="75626" y="333540"/>
                </a:lnTo>
                <a:close/>
              </a:path>
              <a:path w="646429" h="408304">
                <a:moveTo>
                  <a:pt x="76624" y="355700"/>
                </a:moveTo>
                <a:lnTo>
                  <a:pt x="64135" y="356488"/>
                </a:lnTo>
                <a:lnTo>
                  <a:pt x="76659" y="356488"/>
                </a:lnTo>
                <a:lnTo>
                  <a:pt x="76624" y="355700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4105" y="91567"/>
                </a:lnTo>
                <a:lnTo>
                  <a:pt x="558546" y="135889"/>
                </a:lnTo>
                <a:lnTo>
                  <a:pt x="528066" y="164592"/>
                </a:lnTo>
                <a:lnTo>
                  <a:pt x="492505" y="191897"/>
                </a:lnTo>
                <a:lnTo>
                  <a:pt x="452627" y="217678"/>
                </a:lnTo>
                <a:lnTo>
                  <a:pt x="408558" y="241808"/>
                </a:lnTo>
                <a:lnTo>
                  <a:pt x="361188" y="263779"/>
                </a:lnTo>
                <a:lnTo>
                  <a:pt x="310641" y="283210"/>
                </a:lnTo>
                <a:lnTo>
                  <a:pt x="257555" y="300228"/>
                </a:lnTo>
                <a:lnTo>
                  <a:pt x="202437" y="314325"/>
                </a:lnTo>
                <a:lnTo>
                  <a:pt x="145669" y="325247"/>
                </a:lnTo>
                <a:lnTo>
                  <a:pt x="87757" y="332739"/>
                </a:lnTo>
                <a:lnTo>
                  <a:pt x="75626" y="333540"/>
                </a:lnTo>
                <a:lnTo>
                  <a:pt x="76624" y="355700"/>
                </a:lnTo>
                <a:lnTo>
                  <a:pt x="120014" y="351409"/>
                </a:lnTo>
                <a:lnTo>
                  <a:pt x="178815" y="341884"/>
                </a:lnTo>
                <a:lnTo>
                  <a:pt x="236092" y="329057"/>
                </a:lnTo>
                <a:lnTo>
                  <a:pt x="291464" y="313182"/>
                </a:lnTo>
                <a:lnTo>
                  <a:pt x="344550" y="294386"/>
                </a:lnTo>
                <a:lnTo>
                  <a:pt x="394970" y="273050"/>
                </a:lnTo>
                <a:lnTo>
                  <a:pt x="442086" y="249300"/>
                </a:lnTo>
                <a:lnTo>
                  <a:pt x="485521" y="223393"/>
                </a:lnTo>
                <a:lnTo>
                  <a:pt x="524764" y="195707"/>
                </a:lnTo>
                <a:lnTo>
                  <a:pt x="559561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176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40676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40676" y="3059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440294" y="30411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516494" y="2849498"/>
            <a:ext cx="126873" cy="196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27950" y="2848991"/>
            <a:ext cx="646430" cy="408305"/>
          </a:xfrm>
          <a:custGeom>
            <a:avLst/>
            <a:gdLst/>
            <a:ahLst/>
            <a:cxnLst/>
            <a:rect l="l" t="t" r="r" b="b"/>
            <a:pathLst>
              <a:path w="646429" h="408304">
                <a:moveTo>
                  <a:pt x="73405" y="281432"/>
                </a:moveTo>
                <a:lnTo>
                  <a:pt x="0" y="348234"/>
                </a:lnTo>
                <a:lnTo>
                  <a:pt x="78994" y="408305"/>
                </a:lnTo>
                <a:lnTo>
                  <a:pt x="76711" y="356488"/>
                </a:lnTo>
                <a:lnTo>
                  <a:pt x="64261" y="356488"/>
                </a:lnTo>
                <a:lnTo>
                  <a:pt x="62738" y="334391"/>
                </a:lnTo>
                <a:lnTo>
                  <a:pt x="75700" y="333535"/>
                </a:lnTo>
                <a:lnTo>
                  <a:pt x="73405" y="281432"/>
                </a:lnTo>
                <a:close/>
              </a:path>
              <a:path w="646429" h="408304">
                <a:moveTo>
                  <a:pt x="75700" y="333535"/>
                </a:moveTo>
                <a:lnTo>
                  <a:pt x="62738" y="334391"/>
                </a:lnTo>
                <a:lnTo>
                  <a:pt x="64261" y="356488"/>
                </a:lnTo>
                <a:lnTo>
                  <a:pt x="76677" y="355701"/>
                </a:lnTo>
                <a:lnTo>
                  <a:pt x="75700" y="333535"/>
                </a:lnTo>
                <a:close/>
              </a:path>
              <a:path w="646429" h="408304">
                <a:moveTo>
                  <a:pt x="76677" y="355701"/>
                </a:moveTo>
                <a:lnTo>
                  <a:pt x="64261" y="356488"/>
                </a:lnTo>
                <a:lnTo>
                  <a:pt x="76711" y="356488"/>
                </a:lnTo>
                <a:lnTo>
                  <a:pt x="76677" y="355701"/>
                </a:lnTo>
                <a:close/>
              </a:path>
              <a:path w="646429" h="408304">
                <a:moveTo>
                  <a:pt x="623951" y="0"/>
                </a:moveTo>
                <a:lnTo>
                  <a:pt x="616203" y="46355"/>
                </a:lnTo>
                <a:lnTo>
                  <a:pt x="593978" y="91567"/>
                </a:lnTo>
                <a:lnTo>
                  <a:pt x="558419" y="135889"/>
                </a:lnTo>
                <a:lnTo>
                  <a:pt x="527939" y="164592"/>
                </a:lnTo>
                <a:lnTo>
                  <a:pt x="492505" y="191897"/>
                </a:lnTo>
                <a:lnTo>
                  <a:pt x="452500" y="217678"/>
                </a:lnTo>
                <a:lnTo>
                  <a:pt x="408685" y="241808"/>
                </a:lnTo>
                <a:lnTo>
                  <a:pt x="361188" y="263779"/>
                </a:lnTo>
                <a:lnTo>
                  <a:pt x="310769" y="283210"/>
                </a:lnTo>
                <a:lnTo>
                  <a:pt x="257682" y="300228"/>
                </a:lnTo>
                <a:lnTo>
                  <a:pt x="202438" y="314325"/>
                </a:lnTo>
                <a:lnTo>
                  <a:pt x="145669" y="325247"/>
                </a:lnTo>
                <a:lnTo>
                  <a:pt x="87756" y="332739"/>
                </a:lnTo>
                <a:lnTo>
                  <a:pt x="75700" y="333535"/>
                </a:lnTo>
                <a:lnTo>
                  <a:pt x="76677" y="355701"/>
                </a:lnTo>
                <a:lnTo>
                  <a:pt x="120015" y="351409"/>
                </a:lnTo>
                <a:lnTo>
                  <a:pt x="178816" y="341884"/>
                </a:lnTo>
                <a:lnTo>
                  <a:pt x="236093" y="329057"/>
                </a:lnTo>
                <a:lnTo>
                  <a:pt x="291592" y="313182"/>
                </a:lnTo>
                <a:lnTo>
                  <a:pt x="344677" y="294386"/>
                </a:lnTo>
                <a:lnTo>
                  <a:pt x="394970" y="273050"/>
                </a:lnTo>
                <a:lnTo>
                  <a:pt x="442086" y="249174"/>
                </a:lnTo>
                <a:lnTo>
                  <a:pt x="485521" y="223393"/>
                </a:lnTo>
                <a:lnTo>
                  <a:pt x="524891" y="195580"/>
                </a:lnTo>
                <a:lnTo>
                  <a:pt x="559434" y="166116"/>
                </a:lnTo>
                <a:lnTo>
                  <a:pt x="589152" y="135128"/>
                </a:lnTo>
                <a:lnTo>
                  <a:pt x="613155" y="102997"/>
                </a:lnTo>
                <a:lnTo>
                  <a:pt x="637667" y="52324"/>
                </a:lnTo>
                <a:lnTo>
                  <a:pt x="646049" y="1270"/>
                </a:lnTo>
                <a:lnTo>
                  <a:pt x="623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2697162" y="3508438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2767076" y="4075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67076" y="4075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835910" y="407403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42005" y="3865626"/>
            <a:ext cx="127000" cy="196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54223" y="3864990"/>
            <a:ext cx="1423035" cy="410845"/>
          </a:xfrm>
          <a:custGeom>
            <a:avLst/>
            <a:gdLst/>
            <a:ahLst/>
            <a:cxnLst/>
            <a:rect l="l" t="t" r="r" b="b"/>
            <a:pathLst>
              <a:path w="1423035" h="410845">
                <a:moveTo>
                  <a:pt x="75564" y="283717"/>
                </a:moveTo>
                <a:lnTo>
                  <a:pt x="0" y="347852"/>
                </a:lnTo>
                <a:lnTo>
                  <a:pt x="76707" y="410717"/>
                </a:lnTo>
                <a:lnTo>
                  <a:pt x="76237" y="358393"/>
                </a:lnTo>
                <a:lnTo>
                  <a:pt x="63753" y="358393"/>
                </a:lnTo>
                <a:lnTo>
                  <a:pt x="63245" y="336168"/>
                </a:lnTo>
                <a:lnTo>
                  <a:pt x="76034" y="335908"/>
                </a:lnTo>
                <a:lnTo>
                  <a:pt x="75564" y="283717"/>
                </a:lnTo>
                <a:close/>
              </a:path>
              <a:path w="1423035" h="410845">
                <a:moveTo>
                  <a:pt x="76034" y="335908"/>
                </a:moveTo>
                <a:lnTo>
                  <a:pt x="63245" y="336168"/>
                </a:lnTo>
                <a:lnTo>
                  <a:pt x="63753" y="358393"/>
                </a:lnTo>
                <a:lnTo>
                  <a:pt x="76234" y="358140"/>
                </a:lnTo>
                <a:lnTo>
                  <a:pt x="76034" y="335908"/>
                </a:lnTo>
                <a:close/>
              </a:path>
              <a:path w="1423035" h="410845">
                <a:moveTo>
                  <a:pt x="76234" y="358140"/>
                </a:moveTo>
                <a:lnTo>
                  <a:pt x="63753" y="358393"/>
                </a:lnTo>
                <a:lnTo>
                  <a:pt x="76237" y="358393"/>
                </a:lnTo>
                <a:lnTo>
                  <a:pt x="76234" y="358140"/>
                </a:lnTo>
                <a:close/>
              </a:path>
              <a:path w="1423035" h="410845">
                <a:moveTo>
                  <a:pt x="1400428" y="0"/>
                </a:moveTo>
                <a:lnTo>
                  <a:pt x="1384300" y="43179"/>
                </a:lnTo>
                <a:lnTo>
                  <a:pt x="1355216" y="73024"/>
                </a:lnTo>
                <a:lnTo>
                  <a:pt x="1323848" y="95884"/>
                </a:lnTo>
                <a:lnTo>
                  <a:pt x="1284859" y="118490"/>
                </a:lnTo>
                <a:lnTo>
                  <a:pt x="1238757" y="140842"/>
                </a:lnTo>
                <a:lnTo>
                  <a:pt x="1185926" y="162432"/>
                </a:lnTo>
                <a:lnTo>
                  <a:pt x="1147190" y="176529"/>
                </a:lnTo>
                <a:lnTo>
                  <a:pt x="1105915" y="190245"/>
                </a:lnTo>
                <a:lnTo>
                  <a:pt x="1062101" y="203580"/>
                </a:lnTo>
                <a:lnTo>
                  <a:pt x="1016000" y="216407"/>
                </a:lnTo>
                <a:lnTo>
                  <a:pt x="967613" y="228853"/>
                </a:lnTo>
                <a:lnTo>
                  <a:pt x="917193" y="240664"/>
                </a:lnTo>
                <a:lnTo>
                  <a:pt x="864869" y="252094"/>
                </a:lnTo>
                <a:lnTo>
                  <a:pt x="810640" y="262889"/>
                </a:lnTo>
                <a:lnTo>
                  <a:pt x="754761" y="273049"/>
                </a:lnTo>
                <a:lnTo>
                  <a:pt x="697229" y="282701"/>
                </a:lnTo>
                <a:lnTo>
                  <a:pt x="638428" y="291591"/>
                </a:lnTo>
                <a:lnTo>
                  <a:pt x="578230" y="299719"/>
                </a:lnTo>
                <a:lnTo>
                  <a:pt x="517016" y="307212"/>
                </a:lnTo>
                <a:lnTo>
                  <a:pt x="454532" y="313943"/>
                </a:lnTo>
                <a:lnTo>
                  <a:pt x="391287" y="319785"/>
                </a:lnTo>
                <a:lnTo>
                  <a:pt x="327278" y="324992"/>
                </a:lnTo>
                <a:lnTo>
                  <a:pt x="262509" y="329056"/>
                </a:lnTo>
                <a:lnTo>
                  <a:pt x="197357" y="332485"/>
                </a:lnTo>
                <a:lnTo>
                  <a:pt x="131825" y="334771"/>
                </a:lnTo>
                <a:lnTo>
                  <a:pt x="76034" y="335908"/>
                </a:lnTo>
                <a:lnTo>
                  <a:pt x="76234" y="358140"/>
                </a:lnTo>
                <a:lnTo>
                  <a:pt x="132587" y="356996"/>
                </a:lnTo>
                <a:lnTo>
                  <a:pt x="198500" y="354583"/>
                </a:lnTo>
                <a:lnTo>
                  <a:pt x="263905" y="351281"/>
                </a:lnTo>
                <a:lnTo>
                  <a:pt x="328929" y="347090"/>
                </a:lnTo>
                <a:lnTo>
                  <a:pt x="393318" y="341883"/>
                </a:lnTo>
                <a:lnTo>
                  <a:pt x="456946" y="336041"/>
                </a:lnTo>
                <a:lnTo>
                  <a:pt x="519684" y="329310"/>
                </a:lnTo>
                <a:lnTo>
                  <a:pt x="581278" y="321817"/>
                </a:lnTo>
                <a:lnTo>
                  <a:pt x="641730" y="313562"/>
                </a:lnTo>
                <a:lnTo>
                  <a:pt x="700913" y="304545"/>
                </a:lnTo>
                <a:lnTo>
                  <a:pt x="758698" y="294893"/>
                </a:lnTo>
                <a:lnTo>
                  <a:pt x="814959" y="284733"/>
                </a:lnTo>
                <a:lnTo>
                  <a:pt x="869568" y="273811"/>
                </a:lnTo>
                <a:lnTo>
                  <a:pt x="922401" y="262381"/>
                </a:lnTo>
                <a:lnTo>
                  <a:pt x="973201" y="250316"/>
                </a:lnTo>
                <a:lnTo>
                  <a:pt x="1021841" y="237870"/>
                </a:lnTo>
                <a:lnTo>
                  <a:pt x="1090929" y="218185"/>
                </a:lnTo>
                <a:lnTo>
                  <a:pt x="1134110" y="204469"/>
                </a:lnTo>
                <a:lnTo>
                  <a:pt x="1174623" y="190372"/>
                </a:lnTo>
                <a:lnTo>
                  <a:pt x="1212723" y="175894"/>
                </a:lnTo>
                <a:lnTo>
                  <a:pt x="1248028" y="161035"/>
                </a:lnTo>
                <a:lnTo>
                  <a:pt x="1295527" y="138048"/>
                </a:lnTo>
                <a:lnTo>
                  <a:pt x="1336293" y="114299"/>
                </a:lnTo>
                <a:lnTo>
                  <a:pt x="1369822" y="89788"/>
                </a:lnTo>
                <a:lnTo>
                  <a:pt x="1402714" y="55625"/>
                </a:lnTo>
                <a:lnTo>
                  <a:pt x="1420367" y="18922"/>
                </a:lnTo>
                <a:lnTo>
                  <a:pt x="1422527" y="1269"/>
                </a:lnTo>
                <a:lnTo>
                  <a:pt x="1400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81751" y="4075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287" y="0"/>
                </a:moveTo>
                <a:lnTo>
                  <a:pt x="93894" y="6950"/>
                </a:lnTo>
                <a:lnTo>
                  <a:pt x="56208" y="26434"/>
                </a:lnTo>
                <a:lnTo>
                  <a:pt x="26470" y="56208"/>
                </a:lnTo>
                <a:lnTo>
                  <a:pt x="6997" y="93894"/>
                </a:lnTo>
                <a:lnTo>
                  <a:pt x="0" y="137287"/>
                </a:lnTo>
                <a:lnTo>
                  <a:pt x="6999" y="180679"/>
                </a:lnTo>
                <a:lnTo>
                  <a:pt x="26489" y="218365"/>
                </a:lnTo>
                <a:lnTo>
                  <a:pt x="56208" y="248084"/>
                </a:lnTo>
                <a:lnTo>
                  <a:pt x="93894" y="267574"/>
                </a:lnTo>
                <a:lnTo>
                  <a:pt x="137287" y="274574"/>
                </a:lnTo>
                <a:lnTo>
                  <a:pt x="180679" y="267574"/>
                </a:lnTo>
                <a:lnTo>
                  <a:pt x="218365" y="248084"/>
                </a:lnTo>
                <a:lnTo>
                  <a:pt x="248084" y="218365"/>
                </a:lnTo>
                <a:lnTo>
                  <a:pt x="267574" y="180679"/>
                </a:lnTo>
                <a:lnTo>
                  <a:pt x="274574" y="137287"/>
                </a:lnTo>
                <a:lnTo>
                  <a:pt x="267568" y="93882"/>
                </a:lnTo>
                <a:lnTo>
                  <a:pt x="248084" y="56208"/>
                </a:lnTo>
                <a:lnTo>
                  <a:pt x="218365" y="26489"/>
                </a:lnTo>
                <a:lnTo>
                  <a:pt x="180679" y="6999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81751" y="40751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7"/>
                </a:moveTo>
                <a:lnTo>
                  <a:pt x="6999" y="93882"/>
                </a:lnTo>
                <a:lnTo>
                  <a:pt x="26489" y="56171"/>
                </a:lnTo>
                <a:lnTo>
                  <a:pt x="56208" y="26434"/>
                </a:lnTo>
                <a:lnTo>
                  <a:pt x="93894" y="6950"/>
                </a:lnTo>
                <a:lnTo>
                  <a:pt x="137287" y="0"/>
                </a:lnTo>
                <a:lnTo>
                  <a:pt x="180679" y="6999"/>
                </a:lnTo>
                <a:lnTo>
                  <a:pt x="218365" y="26489"/>
                </a:lnTo>
                <a:lnTo>
                  <a:pt x="248084" y="56208"/>
                </a:lnTo>
                <a:lnTo>
                  <a:pt x="267574" y="93894"/>
                </a:lnTo>
                <a:lnTo>
                  <a:pt x="274574" y="137287"/>
                </a:lnTo>
                <a:lnTo>
                  <a:pt x="267574" y="180679"/>
                </a:lnTo>
                <a:lnTo>
                  <a:pt x="248084" y="218365"/>
                </a:lnTo>
                <a:lnTo>
                  <a:pt x="218365" y="248084"/>
                </a:lnTo>
                <a:lnTo>
                  <a:pt x="180679" y="267574"/>
                </a:lnTo>
                <a:lnTo>
                  <a:pt x="137287" y="274574"/>
                </a:lnTo>
                <a:lnTo>
                  <a:pt x="93894" y="267574"/>
                </a:lnTo>
                <a:lnTo>
                  <a:pt x="56208" y="248084"/>
                </a:lnTo>
                <a:lnTo>
                  <a:pt x="26489" y="218365"/>
                </a:lnTo>
                <a:lnTo>
                  <a:pt x="6999" y="180679"/>
                </a:lnTo>
                <a:lnTo>
                  <a:pt x="0" y="1372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945251" y="405726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957442" y="3865626"/>
            <a:ext cx="127000" cy="196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68897" y="3864990"/>
            <a:ext cx="1426210" cy="410845"/>
          </a:xfrm>
          <a:custGeom>
            <a:avLst/>
            <a:gdLst/>
            <a:ahLst/>
            <a:cxnLst/>
            <a:rect l="l" t="t" r="r" b="b"/>
            <a:pathLst>
              <a:path w="1426209" h="410845">
                <a:moveTo>
                  <a:pt x="75691" y="283717"/>
                </a:moveTo>
                <a:lnTo>
                  <a:pt x="0" y="347852"/>
                </a:lnTo>
                <a:lnTo>
                  <a:pt x="76835" y="410717"/>
                </a:lnTo>
                <a:lnTo>
                  <a:pt x="76364" y="358393"/>
                </a:lnTo>
                <a:lnTo>
                  <a:pt x="63753" y="358393"/>
                </a:lnTo>
                <a:lnTo>
                  <a:pt x="63373" y="336168"/>
                </a:lnTo>
                <a:lnTo>
                  <a:pt x="76161" y="335909"/>
                </a:lnTo>
                <a:lnTo>
                  <a:pt x="75691" y="283717"/>
                </a:lnTo>
                <a:close/>
              </a:path>
              <a:path w="1426209" h="410845">
                <a:moveTo>
                  <a:pt x="76161" y="335909"/>
                </a:moveTo>
                <a:lnTo>
                  <a:pt x="63373" y="336168"/>
                </a:lnTo>
                <a:lnTo>
                  <a:pt x="63753" y="358393"/>
                </a:lnTo>
                <a:lnTo>
                  <a:pt x="76361" y="358139"/>
                </a:lnTo>
                <a:lnTo>
                  <a:pt x="76161" y="335909"/>
                </a:lnTo>
                <a:close/>
              </a:path>
              <a:path w="1426209" h="410845">
                <a:moveTo>
                  <a:pt x="76361" y="358139"/>
                </a:moveTo>
                <a:lnTo>
                  <a:pt x="63753" y="358393"/>
                </a:lnTo>
                <a:lnTo>
                  <a:pt x="76364" y="358393"/>
                </a:lnTo>
                <a:lnTo>
                  <a:pt x="76361" y="358139"/>
                </a:lnTo>
                <a:close/>
              </a:path>
              <a:path w="1426209" h="410845">
                <a:moveTo>
                  <a:pt x="1403477" y="0"/>
                </a:moveTo>
                <a:lnTo>
                  <a:pt x="1387348" y="43179"/>
                </a:lnTo>
                <a:lnTo>
                  <a:pt x="1358265" y="73024"/>
                </a:lnTo>
                <a:lnTo>
                  <a:pt x="1326769" y="95884"/>
                </a:lnTo>
                <a:lnTo>
                  <a:pt x="1287779" y="118490"/>
                </a:lnTo>
                <a:lnTo>
                  <a:pt x="1241425" y="140842"/>
                </a:lnTo>
                <a:lnTo>
                  <a:pt x="1188593" y="162432"/>
                </a:lnTo>
                <a:lnTo>
                  <a:pt x="1149857" y="176529"/>
                </a:lnTo>
                <a:lnTo>
                  <a:pt x="1108455" y="190245"/>
                </a:lnTo>
                <a:lnTo>
                  <a:pt x="1064513" y="203580"/>
                </a:lnTo>
                <a:lnTo>
                  <a:pt x="1018285" y="216407"/>
                </a:lnTo>
                <a:lnTo>
                  <a:pt x="969772" y="228853"/>
                </a:lnTo>
                <a:lnTo>
                  <a:pt x="919226" y="240664"/>
                </a:lnTo>
                <a:lnTo>
                  <a:pt x="866775" y="252094"/>
                </a:lnTo>
                <a:lnTo>
                  <a:pt x="812419" y="262889"/>
                </a:lnTo>
                <a:lnTo>
                  <a:pt x="756411" y="273049"/>
                </a:lnTo>
                <a:lnTo>
                  <a:pt x="698880" y="282701"/>
                </a:lnTo>
                <a:lnTo>
                  <a:pt x="639952" y="291591"/>
                </a:lnTo>
                <a:lnTo>
                  <a:pt x="579627" y="299719"/>
                </a:lnTo>
                <a:lnTo>
                  <a:pt x="518159" y="307212"/>
                </a:lnTo>
                <a:lnTo>
                  <a:pt x="455549" y="313943"/>
                </a:lnTo>
                <a:lnTo>
                  <a:pt x="392175" y="319785"/>
                </a:lnTo>
                <a:lnTo>
                  <a:pt x="328040" y="324992"/>
                </a:lnTo>
                <a:lnTo>
                  <a:pt x="263143" y="329056"/>
                </a:lnTo>
                <a:lnTo>
                  <a:pt x="197865" y="332485"/>
                </a:lnTo>
                <a:lnTo>
                  <a:pt x="132206" y="334771"/>
                </a:lnTo>
                <a:lnTo>
                  <a:pt x="76161" y="335909"/>
                </a:lnTo>
                <a:lnTo>
                  <a:pt x="76361" y="358139"/>
                </a:lnTo>
                <a:lnTo>
                  <a:pt x="132968" y="356996"/>
                </a:lnTo>
                <a:lnTo>
                  <a:pt x="198881" y="354583"/>
                </a:lnTo>
                <a:lnTo>
                  <a:pt x="264667" y="351281"/>
                </a:lnTo>
                <a:lnTo>
                  <a:pt x="329818" y="347090"/>
                </a:lnTo>
                <a:lnTo>
                  <a:pt x="394334" y="341883"/>
                </a:lnTo>
                <a:lnTo>
                  <a:pt x="457961" y="336041"/>
                </a:lnTo>
                <a:lnTo>
                  <a:pt x="520826" y="329310"/>
                </a:lnTo>
                <a:lnTo>
                  <a:pt x="582549" y="321817"/>
                </a:lnTo>
                <a:lnTo>
                  <a:pt x="643254" y="313562"/>
                </a:lnTo>
                <a:lnTo>
                  <a:pt x="702563" y="304545"/>
                </a:lnTo>
                <a:lnTo>
                  <a:pt x="760476" y="294893"/>
                </a:lnTo>
                <a:lnTo>
                  <a:pt x="816863" y="284733"/>
                </a:lnTo>
                <a:lnTo>
                  <a:pt x="871474" y="273811"/>
                </a:lnTo>
                <a:lnTo>
                  <a:pt x="924305" y="262381"/>
                </a:lnTo>
                <a:lnTo>
                  <a:pt x="975359" y="250443"/>
                </a:lnTo>
                <a:lnTo>
                  <a:pt x="1024127" y="237870"/>
                </a:lnTo>
                <a:lnTo>
                  <a:pt x="1093343" y="218185"/>
                </a:lnTo>
                <a:lnTo>
                  <a:pt x="1136650" y="204469"/>
                </a:lnTo>
                <a:lnTo>
                  <a:pt x="1177290" y="190372"/>
                </a:lnTo>
                <a:lnTo>
                  <a:pt x="1215390" y="175894"/>
                </a:lnTo>
                <a:lnTo>
                  <a:pt x="1250823" y="161035"/>
                </a:lnTo>
                <a:lnTo>
                  <a:pt x="1298321" y="138048"/>
                </a:lnTo>
                <a:lnTo>
                  <a:pt x="1339215" y="114426"/>
                </a:lnTo>
                <a:lnTo>
                  <a:pt x="1372743" y="89788"/>
                </a:lnTo>
                <a:lnTo>
                  <a:pt x="1405762" y="55625"/>
                </a:lnTo>
                <a:lnTo>
                  <a:pt x="1423416" y="19049"/>
                </a:lnTo>
                <a:lnTo>
                  <a:pt x="1425702" y="1269"/>
                </a:lnTo>
                <a:lnTo>
                  <a:pt x="1403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2697162" y="4524311"/>
          <a:ext cx="623569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767076" y="509104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287" y="0"/>
                </a:moveTo>
                <a:lnTo>
                  <a:pt x="93894" y="7012"/>
                </a:lnTo>
                <a:lnTo>
                  <a:pt x="56208" y="26533"/>
                </a:lnTo>
                <a:lnTo>
                  <a:pt x="26489" y="56290"/>
                </a:lnTo>
                <a:lnTo>
                  <a:pt x="6999" y="94008"/>
                </a:lnTo>
                <a:lnTo>
                  <a:pt x="0" y="137413"/>
                </a:lnTo>
                <a:lnTo>
                  <a:pt x="6999" y="180806"/>
                </a:lnTo>
                <a:lnTo>
                  <a:pt x="26489" y="218492"/>
                </a:lnTo>
                <a:lnTo>
                  <a:pt x="56208" y="248211"/>
                </a:lnTo>
                <a:lnTo>
                  <a:pt x="93894" y="267701"/>
                </a:lnTo>
                <a:lnTo>
                  <a:pt x="137287" y="274700"/>
                </a:lnTo>
                <a:lnTo>
                  <a:pt x="180679" y="267701"/>
                </a:lnTo>
                <a:lnTo>
                  <a:pt x="218365" y="248211"/>
                </a:lnTo>
                <a:lnTo>
                  <a:pt x="248084" y="218492"/>
                </a:lnTo>
                <a:lnTo>
                  <a:pt x="267574" y="180806"/>
                </a:lnTo>
                <a:lnTo>
                  <a:pt x="274574" y="137413"/>
                </a:lnTo>
                <a:lnTo>
                  <a:pt x="267574" y="94008"/>
                </a:lnTo>
                <a:lnTo>
                  <a:pt x="248084" y="56290"/>
                </a:lnTo>
                <a:lnTo>
                  <a:pt x="218365" y="26533"/>
                </a:lnTo>
                <a:lnTo>
                  <a:pt x="180679" y="7012"/>
                </a:lnTo>
                <a:lnTo>
                  <a:pt x="137287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7076" y="509104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0" y="137413"/>
                </a:moveTo>
                <a:lnTo>
                  <a:pt x="6999" y="94008"/>
                </a:lnTo>
                <a:lnTo>
                  <a:pt x="26489" y="56290"/>
                </a:lnTo>
                <a:lnTo>
                  <a:pt x="56208" y="26533"/>
                </a:lnTo>
                <a:lnTo>
                  <a:pt x="93894" y="7012"/>
                </a:lnTo>
                <a:lnTo>
                  <a:pt x="137287" y="0"/>
                </a:lnTo>
                <a:lnTo>
                  <a:pt x="180679" y="7012"/>
                </a:lnTo>
                <a:lnTo>
                  <a:pt x="218365" y="26533"/>
                </a:lnTo>
                <a:lnTo>
                  <a:pt x="248084" y="56290"/>
                </a:lnTo>
                <a:lnTo>
                  <a:pt x="267574" y="94008"/>
                </a:lnTo>
                <a:lnTo>
                  <a:pt x="274574" y="137413"/>
                </a:lnTo>
                <a:lnTo>
                  <a:pt x="267574" y="180806"/>
                </a:lnTo>
                <a:lnTo>
                  <a:pt x="248084" y="218492"/>
                </a:lnTo>
                <a:lnTo>
                  <a:pt x="218365" y="248211"/>
                </a:lnTo>
                <a:lnTo>
                  <a:pt x="180679" y="267701"/>
                </a:lnTo>
                <a:lnTo>
                  <a:pt x="137287" y="274700"/>
                </a:lnTo>
                <a:lnTo>
                  <a:pt x="93894" y="267701"/>
                </a:lnTo>
                <a:lnTo>
                  <a:pt x="56208" y="248211"/>
                </a:lnTo>
                <a:lnTo>
                  <a:pt x="26489" y="218492"/>
                </a:lnTo>
                <a:lnTo>
                  <a:pt x="6999" y="180806"/>
                </a:lnTo>
                <a:lnTo>
                  <a:pt x="0" y="137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835910" y="509028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842005" y="4881498"/>
            <a:ext cx="127000" cy="19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54350" y="4880102"/>
            <a:ext cx="2981325" cy="412115"/>
          </a:xfrm>
          <a:custGeom>
            <a:avLst/>
            <a:gdLst/>
            <a:ahLst/>
            <a:cxnLst/>
            <a:rect l="l" t="t" r="r" b="b"/>
            <a:pathLst>
              <a:path w="2981325" h="412114">
                <a:moveTo>
                  <a:pt x="75818" y="285115"/>
                </a:moveTo>
                <a:lnTo>
                  <a:pt x="0" y="349123"/>
                </a:lnTo>
                <a:lnTo>
                  <a:pt x="76707" y="412115"/>
                </a:lnTo>
                <a:lnTo>
                  <a:pt x="76341" y="359791"/>
                </a:lnTo>
                <a:lnTo>
                  <a:pt x="63626" y="359791"/>
                </a:lnTo>
                <a:lnTo>
                  <a:pt x="63500" y="337566"/>
                </a:lnTo>
                <a:lnTo>
                  <a:pt x="76185" y="337475"/>
                </a:lnTo>
                <a:lnTo>
                  <a:pt x="75818" y="285115"/>
                </a:lnTo>
                <a:close/>
              </a:path>
              <a:path w="2981325" h="412114">
                <a:moveTo>
                  <a:pt x="76185" y="337475"/>
                </a:moveTo>
                <a:lnTo>
                  <a:pt x="63500" y="337566"/>
                </a:lnTo>
                <a:lnTo>
                  <a:pt x="63626" y="359791"/>
                </a:lnTo>
                <a:lnTo>
                  <a:pt x="76341" y="359700"/>
                </a:lnTo>
                <a:lnTo>
                  <a:pt x="76185" y="337475"/>
                </a:lnTo>
                <a:close/>
              </a:path>
              <a:path w="2981325" h="412114">
                <a:moveTo>
                  <a:pt x="76341" y="359700"/>
                </a:moveTo>
                <a:lnTo>
                  <a:pt x="63626" y="359791"/>
                </a:lnTo>
                <a:lnTo>
                  <a:pt x="76341" y="359791"/>
                </a:lnTo>
                <a:close/>
              </a:path>
              <a:path w="2981325" h="412114">
                <a:moveTo>
                  <a:pt x="2951757" y="19078"/>
                </a:moveTo>
                <a:lnTo>
                  <a:pt x="2913126" y="48641"/>
                </a:lnTo>
                <a:lnTo>
                  <a:pt x="2862834" y="72136"/>
                </a:lnTo>
                <a:lnTo>
                  <a:pt x="2819654" y="87630"/>
                </a:lnTo>
                <a:lnTo>
                  <a:pt x="2769362" y="103124"/>
                </a:lnTo>
                <a:lnTo>
                  <a:pt x="2712212" y="118364"/>
                </a:lnTo>
                <a:lnTo>
                  <a:pt x="2614041" y="140970"/>
                </a:lnTo>
                <a:lnTo>
                  <a:pt x="2502027" y="162814"/>
                </a:lnTo>
                <a:lnTo>
                  <a:pt x="2420112" y="176911"/>
                </a:lnTo>
                <a:lnTo>
                  <a:pt x="2332736" y="190754"/>
                </a:lnTo>
                <a:lnTo>
                  <a:pt x="2240279" y="203962"/>
                </a:lnTo>
                <a:lnTo>
                  <a:pt x="2142744" y="216916"/>
                </a:lnTo>
                <a:lnTo>
                  <a:pt x="1934210" y="241427"/>
                </a:lnTo>
                <a:lnTo>
                  <a:pt x="1709420" y="263652"/>
                </a:lnTo>
                <a:lnTo>
                  <a:pt x="1470405" y="283464"/>
                </a:lnTo>
                <a:lnTo>
                  <a:pt x="1219327" y="300736"/>
                </a:lnTo>
                <a:lnTo>
                  <a:pt x="825119" y="320929"/>
                </a:lnTo>
                <a:lnTo>
                  <a:pt x="553720" y="330200"/>
                </a:lnTo>
                <a:lnTo>
                  <a:pt x="277875" y="336042"/>
                </a:lnTo>
                <a:lnTo>
                  <a:pt x="76185" y="337475"/>
                </a:lnTo>
                <a:lnTo>
                  <a:pt x="76341" y="359700"/>
                </a:lnTo>
                <a:lnTo>
                  <a:pt x="278384" y="358267"/>
                </a:lnTo>
                <a:lnTo>
                  <a:pt x="554482" y="352425"/>
                </a:lnTo>
                <a:lnTo>
                  <a:pt x="826135" y="343027"/>
                </a:lnTo>
                <a:lnTo>
                  <a:pt x="1220851" y="322834"/>
                </a:lnTo>
                <a:lnTo>
                  <a:pt x="1593341" y="296037"/>
                </a:lnTo>
                <a:lnTo>
                  <a:pt x="1826005" y="274955"/>
                </a:lnTo>
                <a:lnTo>
                  <a:pt x="2043429" y="251460"/>
                </a:lnTo>
                <a:lnTo>
                  <a:pt x="2145665" y="239014"/>
                </a:lnTo>
                <a:lnTo>
                  <a:pt x="2243454" y="226060"/>
                </a:lnTo>
                <a:lnTo>
                  <a:pt x="2336291" y="212598"/>
                </a:lnTo>
                <a:lnTo>
                  <a:pt x="2423922" y="198755"/>
                </a:lnTo>
                <a:lnTo>
                  <a:pt x="2506091" y="184531"/>
                </a:lnTo>
                <a:lnTo>
                  <a:pt x="2582672" y="169925"/>
                </a:lnTo>
                <a:lnTo>
                  <a:pt x="2653284" y="155067"/>
                </a:lnTo>
                <a:lnTo>
                  <a:pt x="2717673" y="139827"/>
                </a:lnTo>
                <a:lnTo>
                  <a:pt x="2775712" y="124460"/>
                </a:lnTo>
                <a:lnTo>
                  <a:pt x="2827020" y="108585"/>
                </a:lnTo>
                <a:lnTo>
                  <a:pt x="2871470" y="92583"/>
                </a:lnTo>
                <a:lnTo>
                  <a:pt x="2908680" y="76200"/>
                </a:lnTo>
                <a:lnTo>
                  <a:pt x="2950972" y="50546"/>
                </a:lnTo>
                <a:lnTo>
                  <a:pt x="2968879" y="33274"/>
                </a:lnTo>
                <a:lnTo>
                  <a:pt x="2969260" y="32893"/>
                </a:lnTo>
                <a:lnTo>
                  <a:pt x="2969514" y="32385"/>
                </a:lnTo>
                <a:lnTo>
                  <a:pt x="2969895" y="32004"/>
                </a:lnTo>
                <a:lnTo>
                  <a:pt x="2975229" y="23875"/>
                </a:lnTo>
                <a:lnTo>
                  <a:pt x="2975991" y="22606"/>
                </a:lnTo>
                <a:lnTo>
                  <a:pt x="2976245" y="21843"/>
                </a:lnTo>
                <a:lnTo>
                  <a:pt x="2977088" y="19685"/>
                </a:lnTo>
                <a:lnTo>
                  <a:pt x="2951353" y="19685"/>
                </a:lnTo>
                <a:lnTo>
                  <a:pt x="2951757" y="19078"/>
                </a:lnTo>
                <a:close/>
              </a:path>
              <a:path w="2981325" h="412114">
                <a:moveTo>
                  <a:pt x="2952369" y="18415"/>
                </a:moveTo>
                <a:lnTo>
                  <a:pt x="2951757" y="19078"/>
                </a:lnTo>
                <a:lnTo>
                  <a:pt x="2951353" y="19685"/>
                </a:lnTo>
                <a:lnTo>
                  <a:pt x="2952369" y="18415"/>
                </a:lnTo>
                <a:close/>
              </a:path>
              <a:path w="2981325" h="412114">
                <a:moveTo>
                  <a:pt x="2977584" y="18415"/>
                </a:moveTo>
                <a:lnTo>
                  <a:pt x="2952369" y="18415"/>
                </a:lnTo>
                <a:lnTo>
                  <a:pt x="2951353" y="19685"/>
                </a:lnTo>
                <a:lnTo>
                  <a:pt x="2977088" y="19685"/>
                </a:lnTo>
                <a:lnTo>
                  <a:pt x="2977584" y="18415"/>
                </a:lnTo>
                <a:close/>
              </a:path>
              <a:path w="2981325" h="412114">
                <a:moveTo>
                  <a:pt x="2980091" y="11684"/>
                </a:moveTo>
                <a:lnTo>
                  <a:pt x="2956687" y="11684"/>
                </a:lnTo>
                <a:lnTo>
                  <a:pt x="2955544" y="13589"/>
                </a:lnTo>
                <a:lnTo>
                  <a:pt x="2951757" y="19078"/>
                </a:lnTo>
                <a:lnTo>
                  <a:pt x="2952369" y="18415"/>
                </a:lnTo>
                <a:lnTo>
                  <a:pt x="2977584" y="18415"/>
                </a:lnTo>
                <a:lnTo>
                  <a:pt x="2979483" y="13589"/>
                </a:lnTo>
                <a:lnTo>
                  <a:pt x="2979801" y="12954"/>
                </a:lnTo>
                <a:lnTo>
                  <a:pt x="2980054" y="11937"/>
                </a:lnTo>
                <a:lnTo>
                  <a:pt x="2980091" y="11684"/>
                </a:lnTo>
                <a:close/>
              </a:path>
              <a:path w="2981325" h="412114">
                <a:moveTo>
                  <a:pt x="2955742" y="13101"/>
                </a:moveTo>
                <a:lnTo>
                  <a:pt x="2955417" y="13589"/>
                </a:lnTo>
                <a:lnTo>
                  <a:pt x="2955742" y="13101"/>
                </a:lnTo>
                <a:close/>
              </a:path>
              <a:path w="2981325" h="412114">
                <a:moveTo>
                  <a:pt x="2956687" y="11684"/>
                </a:moveTo>
                <a:lnTo>
                  <a:pt x="2955742" y="13101"/>
                </a:lnTo>
                <a:lnTo>
                  <a:pt x="2955544" y="13589"/>
                </a:lnTo>
                <a:lnTo>
                  <a:pt x="2956687" y="11684"/>
                </a:lnTo>
                <a:close/>
              </a:path>
              <a:path w="2981325" h="412114">
                <a:moveTo>
                  <a:pt x="2958276" y="6861"/>
                </a:moveTo>
                <a:lnTo>
                  <a:pt x="2955742" y="13101"/>
                </a:lnTo>
                <a:lnTo>
                  <a:pt x="2956687" y="11684"/>
                </a:lnTo>
                <a:lnTo>
                  <a:pt x="2980091" y="11684"/>
                </a:lnTo>
                <a:lnTo>
                  <a:pt x="2980531" y="8255"/>
                </a:lnTo>
                <a:lnTo>
                  <a:pt x="2958084" y="8255"/>
                </a:lnTo>
                <a:lnTo>
                  <a:pt x="2958276" y="6861"/>
                </a:lnTo>
                <a:close/>
              </a:path>
              <a:path w="2981325" h="412114">
                <a:moveTo>
                  <a:pt x="2958846" y="5461"/>
                </a:moveTo>
                <a:lnTo>
                  <a:pt x="2958276" y="6861"/>
                </a:lnTo>
                <a:lnTo>
                  <a:pt x="2958084" y="8255"/>
                </a:lnTo>
                <a:lnTo>
                  <a:pt x="2958846" y="5461"/>
                </a:lnTo>
                <a:close/>
              </a:path>
              <a:path w="2981325" h="412114">
                <a:moveTo>
                  <a:pt x="2980880" y="5461"/>
                </a:moveTo>
                <a:lnTo>
                  <a:pt x="2958846" y="5461"/>
                </a:lnTo>
                <a:lnTo>
                  <a:pt x="2958084" y="8255"/>
                </a:lnTo>
                <a:lnTo>
                  <a:pt x="2980531" y="8255"/>
                </a:lnTo>
                <a:lnTo>
                  <a:pt x="2980880" y="5461"/>
                </a:lnTo>
                <a:close/>
              </a:path>
              <a:path w="2981325" h="412114">
                <a:moveTo>
                  <a:pt x="2959227" y="0"/>
                </a:moveTo>
                <a:lnTo>
                  <a:pt x="2958276" y="6861"/>
                </a:lnTo>
                <a:lnTo>
                  <a:pt x="2958846" y="5461"/>
                </a:lnTo>
                <a:lnTo>
                  <a:pt x="2980880" y="5461"/>
                </a:lnTo>
                <a:lnTo>
                  <a:pt x="2981198" y="2921"/>
                </a:lnTo>
                <a:lnTo>
                  <a:pt x="2959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42895" y="2330450"/>
            <a:ext cx="127000" cy="1762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22040" y="2330450"/>
            <a:ext cx="127000" cy="1762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01439" y="2330450"/>
            <a:ext cx="127000" cy="1762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80965" y="2330450"/>
            <a:ext cx="127000" cy="1762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60109" y="2330450"/>
            <a:ext cx="127000" cy="1762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39508" y="2330450"/>
            <a:ext cx="127000" cy="1762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19034" y="2330450"/>
            <a:ext cx="127000" cy="1762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98433" y="2330450"/>
            <a:ext cx="127000" cy="1762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42895" y="3346450"/>
            <a:ext cx="127000" cy="1762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01439" y="3346450"/>
            <a:ext cx="127000" cy="1762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60109" y="3346450"/>
            <a:ext cx="127000" cy="1762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19034" y="3346450"/>
            <a:ext cx="127000" cy="1762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42895" y="4362450"/>
            <a:ext cx="127000" cy="17614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60109" y="4362322"/>
            <a:ext cx="127000" cy="1762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2697162" y="5527738"/>
          <a:ext cx="6235697" cy="34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36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7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object 99"/>
          <p:cNvSpPr/>
          <p:nvPr/>
        </p:nvSpPr>
        <p:spPr>
          <a:xfrm>
            <a:off x="2842895" y="5378450"/>
            <a:ext cx="127000" cy="1635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79500" y="1918207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79500" y="2921635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79500" y="3937761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79500" y="4954015"/>
            <a:ext cx="770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927351" y="1917318"/>
            <a:ext cx="700405" cy="391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</a:t>
            </a:r>
            <a:endParaRPr sz="16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95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3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1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12700" indent="15875">
              <a:lnSpc>
                <a:spcPct val="100000"/>
              </a:lnSpc>
              <a:spcBef>
                <a:spcPts val="1045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1210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read  IDs</a:t>
            </a:r>
            <a:endParaRPr sz="1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930"/>
              </a:spcBef>
            </a:pPr>
            <a:r>
              <a:rPr sz="1600" b="1" spc="-2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05200"/>
            <a:ext cx="9144000" cy="1981200"/>
          </a:xfrm>
          <a:custGeom>
            <a:avLst/>
            <a:gdLst/>
            <a:ahLst/>
            <a:cxnLst/>
            <a:rect l="l" t="t" r="r" b="b"/>
            <a:pathLst>
              <a:path w="9144000" h="1981200">
                <a:moveTo>
                  <a:pt x="0" y="1981200"/>
                </a:moveTo>
                <a:lnTo>
                  <a:pt x="9144000" y="1981200"/>
                </a:lnTo>
                <a:lnTo>
                  <a:pt x="9144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76B800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05200"/>
            <a:ext cx="9144000" cy="1981200"/>
          </a:xfrm>
          <a:custGeom>
            <a:avLst/>
            <a:gdLst/>
            <a:ahLst/>
            <a:cxnLst/>
            <a:rect l="l" t="t" r="r" b="b"/>
            <a:pathLst>
              <a:path w="9144000" h="1981200">
                <a:moveTo>
                  <a:pt x="0" y="1981200"/>
                </a:moveTo>
                <a:lnTo>
                  <a:pt x="9144000" y="1981200"/>
                </a:lnTo>
                <a:lnTo>
                  <a:pt x="9144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656" y="190500"/>
            <a:ext cx="7822692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309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Reduction </a:t>
            </a:r>
            <a:r>
              <a:rPr spc="-5" dirty="0"/>
              <a:t>#1: Interleaved</a:t>
            </a:r>
            <a:r>
              <a:rPr spc="-135" dirty="0"/>
              <a:t> </a:t>
            </a:r>
            <a:r>
              <a:rPr dirty="0"/>
              <a:t>Addressing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1017778"/>
            <a:ext cx="68052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1159510" indent="-253365">
              <a:lnSpc>
                <a:spcPct val="100000"/>
              </a:lnSpc>
              <a:spcBef>
                <a:spcPts val="100"/>
              </a:spcBef>
              <a:tabLst>
                <a:tab pos="265430" algn="l"/>
                <a:tab pos="1253490" algn="l"/>
                <a:tab pos="232854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reduce1(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*g_idata,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*g_odata) { 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extern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sdata[];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5430" marR="508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each thread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loads one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element from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to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 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dirty="0">
                <a:latin typeface="Arial"/>
                <a:cs typeface="Arial"/>
              </a:rPr>
              <a:t>tid 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65430" marR="8039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i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  sdata[tid] 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g_idata[i];</a:t>
            </a:r>
            <a:endParaRPr sz="18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tabLst>
                <a:tab pos="518159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823" y="3487292"/>
            <a:ext cx="4985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do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reduction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shared</a:t>
            </a:r>
            <a:r>
              <a:rPr sz="1800" b="1" spc="-2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mem</a:t>
            </a:r>
            <a:endParaRPr sz="1800">
              <a:latin typeface="Arial"/>
              <a:cs typeface="Arial"/>
            </a:endParaRPr>
          </a:p>
          <a:p>
            <a:pPr marL="252729" marR="5080" indent="-25336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unsigned int </a:t>
            </a:r>
            <a:r>
              <a:rPr sz="1800" b="1" spc="-5" dirty="0">
                <a:latin typeface="Arial"/>
                <a:cs typeface="Arial"/>
              </a:rPr>
              <a:t>s=1; s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</a:t>
            </a:r>
            <a:r>
              <a:rPr sz="1800" b="1" spc="-5" dirty="0">
                <a:latin typeface="Arial"/>
                <a:cs typeface="Arial"/>
              </a:rPr>
              <a:t>; s </a:t>
            </a:r>
            <a:r>
              <a:rPr sz="1800" b="1" spc="-10" dirty="0">
                <a:latin typeface="Arial"/>
                <a:cs typeface="Arial"/>
              </a:rPr>
              <a:t>*= </a:t>
            </a:r>
            <a:r>
              <a:rPr sz="1800" b="1" spc="-5" dirty="0">
                <a:latin typeface="Arial"/>
                <a:cs typeface="Arial"/>
              </a:rPr>
              <a:t>2) 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</a:t>
            </a:r>
            <a:r>
              <a:rPr sz="1800" b="1" spc="-5" dirty="0">
                <a:latin typeface="Arial"/>
                <a:cs typeface="Arial"/>
              </a:rPr>
              <a:t>% (2*s)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808" y="4584572"/>
            <a:ext cx="18376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52729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5133594"/>
            <a:ext cx="48558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5430" marR="508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// </a:t>
            </a:r>
            <a:r>
              <a:rPr sz="1800" b="1" spc="5" dirty="0">
                <a:solidFill>
                  <a:srgbClr val="808080"/>
                </a:solidFill>
                <a:latin typeface="Arial"/>
                <a:cs typeface="Arial"/>
              </a:rPr>
              <a:t>write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result for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this block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to </a:t>
            </a: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global </a:t>
            </a: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mem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(tid == </a:t>
            </a:r>
            <a:r>
              <a:rPr sz="1800" b="1" spc="-5" dirty="0">
                <a:latin typeface="Arial"/>
                <a:cs typeface="Arial"/>
              </a:rPr>
              <a:t>0) </a:t>
            </a:r>
            <a:r>
              <a:rPr sz="1800" b="1" dirty="0">
                <a:latin typeface="Arial"/>
                <a:cs typeface="Arial"/>
              </a:rPr>
              <a:t>g_odata[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dirty="0">
                <a:latin typeface="Arial"/>
                <a:cs typeface="Arial"/>
              </a:rPr>
              <a:t>] =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sdata[0];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1241" y="4141089"/>
            <a:ext cx="3140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Problem: highly</a:t>
            </a:r>
            <a:r>
              <a:rPr sz="2000" b="1" spc="-1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divergent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8258" y="4445889"/>
            <a:ext cx="364680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warps are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very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inefficient,</a:t>
            </a:r>
            <a:r>
              <a:rPr sz="2000" b="1" spc="-16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R="8890" algn="ctr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solidFill>
                  <a:srgbClr val="A40020"/>
                </a:solidFill>
                <a:latin typeface="Arial"/>
                <a:cs typeface="Arial"/>
              </a:rPr>
              <a:t>%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operator is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very</a:t>
            </a:r>
            <a:r>
              <a:rPr sz="2000" b="1" spc="-1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slow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00400" y="4128134"/>
            <a:ext cx="1296670" cy="153670"/>
          </a:xfrm>
          <a:custGeom>
            <a:avLst/>
            <a:gdLst/>
            <a:ahLst/>
            <a:cxnLst/>
            <a:rect l="l" t="t" r="r" b="b"/>
            <a:pathLst>
              <a:path w="1296670" h="153670">
                <a:moveTo>
                  <a:pt x="97914" y="54274"/>
                </a:moveTo>
                <a:lnTo>
                  <a:pt x="85598" y="67944"/>
                </a:lnTo>
                <a:lnTo>
                  <a:pt x="96136" y="82840"/>
                </a:lnTo>
                <a:lnTo>
                  <a:pt x="1294511" y="153288"/>
                </a:lnTo>
                <a:lnTo>
                  <a:pt x="1296289" y="124840"/>
                </a:lnTo>
                <a:lnTo>
                  <a:pt x="97914" y="54274"/>
                </a:lnTo>
                <a:close/>
              </a:path>
              <a:path w="1296670" h="153670">
                <a:moveTo>
                  <a:pt x="146812" y="0"/>
                </a:moveTo>
                <a:lnTo>
                  <a:pt x="0" y="62864"/>
                </a:lnTo>
                <a:lnTo>
                  <a:pt x="138429" y="142620"/>
                </a:lnTo>
                <a:lnTo>
                  <a:pt x="96136" y="82840"/>
                </a:lnTo>
                <a:lnTo>
                  <a:pt x="84709" y="82168"/>
                </a:lnTo>
                <a:lnTo>
                  <a:pt x="86360" y="53593"/>
                </a:lnTo>
                <a:lnTo>
                  <a:pt x="98527" y="53593"/>
                </a:lnTo>
                <a:lnTo>
                  <a:pt x="146812" y="0"/>
                </a:lnTo>
                <a:close/>
              </a:path>
              <a:path w="1296670" h="153670">
                <a:moveTo>
                  <a:pt x="86360" y="53593"/>
                </a:moveTo>
                <a:lnTo>
                  <a:pt x="84709" y="82168"/>
                </a:lnTo>
                <a:lnTo>
                  <a:pt x="96136" y="82840"/>
                </a:lnTo>
                <a:lnTo>
                  <a:pt x="85598" y="67944"/>
                </a:lnTo>
                <a:lnTo>
                  <a:pt x="97914" y="54274"/>
                </a:lnTo>
                <a:lnTo>
                  <a:pt x="86360" y="53593"/>
                </a:lnTo>
                <a:close/>
              </a:path>
              <a:path w="1296670" h="153670">
                <a:moveTo>
                  <a:pt x="98527" y="53593"/>
                </a:moveTo>
                <a:lnTo>
                  <a:pt x="86360" y="53593"/>
                </a:lnTo>
                <a:lnTo>
                  <a:pt x="97914" y="54274"/>
                </a:lnTo>
                <a:lnTo>
                  <a:pt x="98527" y="53593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190500"/>
            <a:ext cx="796137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5478"/>
            <a:ext cx="7449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 for 4M </a:t>
            </a:r>
            <a:r>
              <a:rPr spc="-5" dirty="0"/>
              <a:t>element</a:t>
            </a:r>
            <a:r>
              <a:rPr spc="-140" dirty="0"/>
              <a:t> </a:t>
            </a:r>
            <a:r>
              <a:rPr dirty="0"/>
              <a:t>reduction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943600" y="1600200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762000"/>
                </a:move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76B8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7200" y="1600200"/>
          <a:ext cx="700214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Kernel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 marR="45783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interleaved addressing 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divergent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branching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3629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6B8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371585" y="6506488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76B800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229" y="284695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Note: Block Size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128 threads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1516" y="1246378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5229" y="1246378"/>
            <a:ext cx="151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Time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5462" dirty="0">
                <a:latin typeface="Arial"/>
                <a:cs typeface="Arial"/>
              </a:rPr>
              <a:t>22</a:t>
            </a:r>
            <a:r>
              <a:rPr sz="1800" b="1" spc="-12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4520</Words>
  <Application>Microsoft Office PowerPoint</Application>
  <PresentationFormat>全屏显示(4:3)</PresentationFormat>
  <Paragraphs>933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</vt:lpstr>
      <vt:lpstr>Calibri</vt:lpstr>
      <vt:lpstr>Symbol</vt:lpstr>
      <vt:lpstr>Times New Roman</vt:lpstr>
      <vt:lpstr>Wingdings</vt:lpstr>
      <vt:lpstr>Office Theme</vt:lpstr>
      <vt:lpstr>Parallel Reduction</vt:lpstr>
      <vt:lpstr>Parallel Reduction</vt:lpstr>
      <vt:lpstr>Problem: Global Synchronization</vt:lpstr>
      <vt:lpstr>Solution: Kernel Decomposition</vt:lpstr>
      <vt:lpstr>What is Our Optimization Goal?</vt:lpstr>
      <vt:lpstr>Reduction #1: Interleaved Addressing</vt:lpstr>
      <vt:lpstr>Parallel Reduction: Interleaved Addressing</vt:lpstr>
      <vt:lpstr>Reduction #1: Interleaved Addressing</vt:lpstr>
      <vt:lpstr>Performance for 4M element reduction</vt:lpstr>
      <vt:lpstr>Reduction #2: Interleaved Addressing</vt:lpstr>
      <vt:lpstr>Parallel Reduction: Interleaved Addressing</vt:lpstr>
      <vt:lpstr>Performance for 4M element reduction</vt:lpstr>
      <vt:lpstr>Parallel Reduction: Sequential Addressing</vt:lpstr>
      <vt:lpstr>Reduction #3: Sequential Addressing</vt:lpstr>
      <vt:lpstr>Performance for 4M element reduction</vt:lpstr>
      <vt:lpstr>Idle Threads</vt:lpstr>
      <vt:lpstr>Reduction #4: First Add During Load</vt:lpstr>
      <vt:lpstr>Performance for 4M element reduction</vt:lpstr>
      <vt:lpstr>Instruction Bottleneck</vt:lpstr>
      <vt:lpstr>Unrolling the Last Warp</vt:lpstr>
      <vt:lpstr>Reduction #5: Unroll the Last Warp</vt:lpstr>
      <vt:lpstr>Performance for 4M element reduction</vt:lpstr>
      <vt:lpstr>Complete Unrolling</vt:lpstr>
      <vt:lpstr>Unrolling with Templates</vt:lpstr>
      <vt:lpstr>Reduction #6: Completely Unrolled</vt:lpstr>
      <vt:lpstr>Invoking Template Kernels</vt:lpstr>
      <vt:lpstr>Performance for 4M element reduction</vt:lpstr>
      <vt:lpstr>Parallel Reduction Complexity</vt:lpstr>
      <vt:lpstr>What About Cost?</vt:lpstr>
      <vt:lpstr>Algorithm Cascading</vt:lpstr>
      <vt:lpstr>Reduction #7: Multiple Adds / Thread</vt:lpstr>
      <vt:lpstr>Reduction #7: Multiple Adds / Thread</vt:lpstr>
      <vt:lpstr>Performance for 4M element reduction</vt:lpstr>
      <vt:lpstr>PowerPoint 演示文稿</vt:lpstr>
      <vt:lpstr>Performance Comparison</vt:lpstr>
      <vt:lpstr>Types of optimization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Webinar 2</dc:title>
  <dc:creator>NVIDIA</dc:creator>
  <cp:lastModifiedBy>zha yufei</cp:lastModifiedBy>
  <cp:revision>2</cp:revision>
  <dcterms:created xsi:type="dcterms:W3CDTF">2020-04-03T01:54:46Z</dcterms:created>
  <dcterms:modified xsi:type="dcterms:W3CDTF">2020-04-03T02:09:22Z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2020-04-03T00:00:00Z</vt:filetime>
  </property>
</Properties>
</file>