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946" r:id="rId2"/>
    <p:sldId id="3954" r:id="rId3"/>
    <p:sldId id="3955" r:id="rId4"/>
    <p:sldId id="3948" r:id="rId5"/>
    <p:sldId id="3949" r:id="rId6"/>
    <p:sldId id="3950" r:id="rId7"/>
    <p:sldId id="3951" r:id="rId8"/>
    <p:sldId id="3952" r:id="rId9"/>
    <p:sldId id="3953" r:id="rId10"/>
    <p:sldId id="334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1304037B-31AD-488B-9080-43F06ADF9174}">
          <p14:sldIdLst>
            <p14:sldId id="3946"/>
            <p14:sldId id="3954"/>
            <p14:sldId id="3955"/>
            <p14:sldId id="3948"/>
            <p14:sldId id="3949"/>
            <p14:sldId id="3950"/>
            <p14:sldId id="3951"/>
            <p14:sldId id="3952"/>
            <p14:sldId id="3953"/>
            <p14:sldId id="3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5C9"/>
    <a:srgbClr val="000000"/>
    <a:srgbClr val="FF0000"/>
    <a:srgbClr val="E6E6E6"/>
    <a:srgbClr val="0000FF"/>
    <a:srgbClr val="FFFFFF"/>
    <a:srgbClr val="ED7D31"/>
    <a:srgbClr val="548235"/>
    <a:srgbClr val="2E75B6"/>
    <a:srgbClr val="F7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6366" autoAdjust="0"/>
  </p:normalViewPr>
  <p:slideViewPr>
    <p:cSldViewPr snapToGrid="0">
      <p:cViewPr varScale="1">
        <p:scale>
          <a:sx n="86" d="100"/>
          <a:sy n="86" d="100"/>
        </p:scale>
        <p:origin x="1200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4743D-BA3B-4BAB-AEC1-CA0AF6020022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C29F-167E-408E-8190-566AA8CE9A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44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2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0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5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4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1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2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Google Colab 提供了云盘和实验平台，可以非常容易的获得免费的实验环境，单个会话运行时间为12hour，GPU为一张nvidia tesla T4 算力资源足够部署一些模型了，同时集成了各种需要的环境、提供了60G容量，可以自己安装需要的包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F967-6EE3-4C28-AE0C-2EEA5C3A0D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3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FA62-EF72-47D8-BA18-99663A986782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BE0F-E0BB-4535-BC5B-141C8BF26850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F519-F9F6-4B1E-B6BC-34CE301B30B6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6862" y="514399"/>
            <a:ext cx="351027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spc="-10"/>
              <a:t>Andrew</a:t>
            </a:r>
            <a:r>
              <a:rPr lang="en-US" spc="-35"/>
              <a:t> </a:t>
            </a:r>
            <a:r>
              <a:rPr lang="en-US" spc="-5"/>
              <a:t>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2755"/>
              </a:lnSpc>
            </a:pPr>
            <a:r>
              <a:rPr lang="en-US" sz="2800" spc="-5"/>
              <a:t>x</a:t>
            </a:r>
            <a:r>
              <a:rPr lang="en-US" sz="2775" spc="15" baseline="-21000"/>
              <a:t>1</a:t>
            </a:r>
            <a:endParaRPr lang="en-US" sz="2775" baseline="-210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7340-DD3C-4909-BE86-D89AF7738FFF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打底色块"/>
          <p:cNvSpPr/>
          <p:nvPr userDrawn="1"/>
        </p:nvSpPr>
        <p:spPr>
          <a:xfrm>
            <a:off x="0" y="-1"/>
            <a:ext cx="9144000" cy="7286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0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1AA0-013C-4DC9-9791-B8919B23DFC3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26F2-A031-4A5F-95CD-628C33472A8D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4FD4-9886-4642-BA2F-5C261EBCC974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532-FF03-44CC-80D8-F19E0418D8C4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8468-3451-45B9-9E0C-2AACE1623ADC}" type="datetime1">
              <a:rPr lang="en-US" altLang="zh-CN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D71D-6DE1-4CA4-A8FB-03102BEE5EDC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0448-8EF2-4CA2-8F8A-47F783293F5D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7E1D-A4C8-4ED9-86A8-C08DC6FE6C4D}" type="datetime1">
              <a:rPr lang="en-US" altLang="zh-CN" smtClean="0">
                <a:solidFill>
                  <a:srgbClr val="454245">
                    <a:tint val="75000"/>
                  </a:srgbClr>
                </a:solidFill>
              </a:rPr>
              <a:t>4/20/2022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531872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531795/introdu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686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题目一：语义分割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地表建筑物识别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比赛链接：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https://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tianchi.aliyun.com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/competition/entrance/531872/introduction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赛题介绍：遥感技术已成为获取地表覆盖信息最为行之有效的手段，遥感技术已经成功应用于地表覆盖检测、植被面积检测和建筑物检测任务。本赛题使用航拍数据，需要参赛选手完成地表建筑物识别，将地表航拍图像素划分为有建筑物和无建筑物两类。</a:t>
            </a:r>
          </a:p>
          <a:p>
            <a:pPr lvl="1"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pic>
        <p:nvPicPr>
          <p:cNvPr id="1026" name="图片 6">
            <a:extLst>
              <a:ext uri="{FF2B5EF4-FFF2-40B4-BE49-F238E27FC236}">
                <a16:creationId xmlns:a16="http://schemas.microsoft.com/office/drawing/2014/main" id="{583D8D8C-E522-4A3A-A6AD-64CB2278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74" y="4256012"/>
            <a:ext cx="4167051" cy="226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87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课程群及助教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398" y="1392455"/>
            <a:ext cx="2694430" cy="3561285"/>
          </a:xfrm>
          <a:prstGeom prst="rect">
            <a:avLst/>
          </a:prstGeom>
        </p:spPr>
      </p:pic>
      <p:sp>
        <p:nvSpPr>
          <p:cNvPr id="7171" name="文本框 7"/>
          <p:cNvSpPr txBox="1"/>
          <p:nvPr/>
        </p:nvSpPr>
        <p:spPr>
          <a:xfrm>
            <a:off x="4415651" y="3922889"/>
            <a:ext cx="92870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聂江涛</a:t>
            </a:r>
            <a:endParaRPr lang="zh-CN" altLang="en-US" b="1" dirty="0">
              <a:latin typeface="Times New Roman" panose="02020603050405020304" pitchFamily="18" charset="0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6192811" y="3956573"/>
            <a:ext cx="87716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冉青林</a:t>
            </a:r>
            <a:endParaRPr lang="zh-CN" altLang="en-US" b="1" dirty="0">
              <a:latin typeface="Times New Roman" panose="02020603050405020304" pitchFamily="18" charset="0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9A63D349-0F90-4A75-90AA-2985CCE0072A}"/>
              </a:ext>
            </a:extLst>
          </p:cNvPr>
          <p:cNvSpPr txBox="1"/>
          <p:nvPr/>
        </p:nvSpPr>
        <p:spPr>
          <a:xfrm>
            <a:off x="7814321" y="3958209"/>
            <a:ext cx="87716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+mn-ea"/>
                <a:sym typeface="宋体" panose="02010600030101010101" pitchFamily="2" charset="-122"/>
              </a:rPr>
              <a:t>宋崇星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979727-B630-4AC8-A8A0-49F3BD231F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6" r="15913"/>
          <a:stretch/>
        </p:blipFill>
        <p:spPr>
          <a:xfrm>
            <a:off x="4117835" y="2157869"/>
            <a:ext cx="1412861" cy="17121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D83901-352B-4EDF-BFC6-CBD508EB5F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67" y="2130640"/>
            <a:ext cx="1412861" cy="17121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4EFCA5-A080-4EBC-986F-80BCEFB3EB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05" y="2157869"/>
            <a:ext cx="1307396" cy="16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题目二：街景字符编码识别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比赛链接：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https://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tianchi.aliyun.com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/competition/entrance/531795/introduction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赛题介绍：赛题以计算机视觉中字符识别为背景，要求选手预测真实场景下的字符识别。赛题来源自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Google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街景图像中的门牌号数据集（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The Street View House Numbers Dataset,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SVHN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），并根据一定方式采样得到比赛数据集。本赛题需要选手识别图片中所有的字符，为了降低比赛难度，比赛提供了训练集、验证集和测试集中字符的位置框。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8E336-B64D-4058-830B-7E8A01CE4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4" y="4260706"/>
            <a:ext cx="3441469" cy="2294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752850-583C-476E-9222-7488D2F74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5" y="4221394"/>
            <a:ext cx="26384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题目三：网络图像的端到端文本检测和识别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比赛链接：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https://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tianchi.aliyun.com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  <a:hlinkClick r:id="rId3"/>
              </a:rPr>
              <a:t>/competition/entrance/231686/introduction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marL="342900" indent="-34290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赛题介绍：图片文字识别（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OCR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在商业领域有重要的应用价值，也是学术界的研究热点。本竞赛将公开基于网络图片的中英混合数据集，任务为给定一张整图，端到端进行文本检测和识别，具体输出为对于每一个检测到的文本框，按行将其顶点坐标和文本内容输出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4EFD4A-D9AE-4B88-99F1-B29DC052F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3" y="4130173"/>
            <a:ext cx="2392089" cy="2362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E65BC-971A-494C-9E3C-63A54E849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3" y="4127683"/>
            <a:ext cx="2693041" cy="23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账号注册及报名参赛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05393" y="1962771"/>
            <a:ext cx="8151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天池大赛的账号可以通过阿里巴巴旗下淘宝、支付宝账户进行注册，注册之后进行实名认证方可使用线上资源。注册玩成天池账号之后点击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中给出的对应比赛链接即可报名参赛。报名成共后即可在个人中心的“参加的活动中”找到进行中的比赛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9EAA9A-1499-433A-A955-71292C31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" y="3786784"/>
            <a:ext cx="8055429" cy="2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实验实现细节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14101" y="1733110"/>
            <a:ext cx="8151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实验方式：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采用天池提供的计算资源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采用自有计算资源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采用实验室计算资源（有创新想法者）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B37B4-3B2E-4E5C-AF3F-12BFCA69D378}"/>
              </a:ext>
            </a:extLst>
          </p:cNvPr>
          <p:cNvSpPr txBox="1"/>
          <p:nvPr/>
        </p:nvSpPr>
        <p:spPr>
          <a:xfrm>
            <a:off x="714101" y="3269225"/>
            <a:ext cx="8151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实验数据：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实验数据通常位于“赛题与数据”部分中最上方的文档中，主要给出了数据集的链接，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系统可通过“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wget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https:xxxxxx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 进行下载，其他系统可通过浏览器下载。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22CC6C-A46A-484E-8074-E402B12FD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305"/>
          <a:stretch/>
        </p:blipFill>
        <p:spPr>
          <a:xfrm>
            <a:off x="1149531" y="4788527"/>
            <a:ext cx="7106192" cy="17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天池计算资源介绍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14101" y="1733110"/>
            <a:ext cx="8151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实验平台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天池：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资源清单：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2core4G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模式，使用时间无限制；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Tesla V00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，使用小时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首次启动可通过下图中的“新建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”实现。在“我的实验室”中可以找到以创建的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8FD5E-B6F8-4555-A235-E14891116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5" b="45862"/>
          <a:stretch/>
        </p:blipFill>
        <p:spPr>
          <a:xfrm>
            <a:off x="892627" y="4746171"/>
            <a:ext cx="7358745" cy="20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天池计算资源介绍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14101" y="1733110"/>
            <a:ext cx="815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界面介绍：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FABEA2-E618-46A2-A162-E0FD884C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2308265"/>
            <a:ext cx="8865324" cy="43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天池计算资源介绍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14101" y="1696245"/>
            <a:ext cx="8151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界面介绍：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包安装：可以在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中进行安装，也可以开启一个终端使用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命令安装。安装之后需要点击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刷新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按钮，新的包才会启用。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torchvision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报错：使用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torchvision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==0.8.2 –user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重新安装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torchvision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DA87DC-70D3-4EB3-BC02-8783D3FC8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34" b="46686"/>
          <a:stretch/>
        </p:blipFill>
        <p:spPr>
          <a:xfrm>
            <a:off x="4572000" y="4266329"/>
            <a:ext cx="4476208" cy="2073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0D0B9A-83F2-4D8C-9D73-A7E43D39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1" y="4798803"/>
            <a:ext cx="3309122" cy="120065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B44E4E-7834-4312-8382-18A89CBB0DDD}"/>
              </a:ext>
            </a:extLst>
          </p:cNvPr>
          <p:cNvCxnSpPr/>
          <p:nvPr/>
        </p:nvCxnSpPr>
        <p:spPr>
          <a:xfrm flipH="1">
            <a:off x="1497874" y="2504595"/>
            <a:ext cx="7019109" cy="2294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2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打底色块"/>
          <p:cNvSpPr/>
          <p:nvPr/>
        </p:nvSpPr>
        <p:spPr>
          <a:xfrm>
            <a:off x="0" y="0"/>
            <a:ext cx="9144000" cy="887896"/>
          </a:xfrm>
          <a:prstGeom prst="rect">
            <a:avLst/>
          </a:prstGeom>
          <a:solidFill>
            <a:srgbClr val="1045C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课程参考资料</a:t>
            </a:r>
            <a:endParaRPr kumimoji="1" lang="en-US" altLang="zh-CN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灯片编号占位符 1"/>
          <p:cNvSpPr txBox="1"/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57692" y="1203803"/>
            <a:ext cx="82242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Omniglot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数据集介绍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</a:t>
            </a:r>
          </a:p>
          <a:p>
            <a:pPr indent="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414FFF-B327-4753-B067-57381F8FA365}"/>
              </a:ext>
            </a:extLst>
          </p:cNvPr>
          <p:cNvSpPr txBox="1"/>
          <p:nvPr/>
        </p:nvSpPr>
        <p:spPr>
          <a:xfrm>
            <a:off x="714101" y="1696245"/>
            <a:ext cx="8151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数据集简介：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Omniglot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数据集包含来自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个不同字母的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1623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个不同手写字符，如下图所示。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数据规模：共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1623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个类别，每个类别有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个样本，每个样本大小为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28*28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数据下载：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Dataset.mat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文件，包含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个类、每类前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个样本作为训练，后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个样本作为测试（已划分好）。</a:t>
            </a:r>
          </a:p>
        </p:txBody>
      </p:sp>
      <p:pic>
        <p:nvPicPr>
          <p:cNvPr id="9" name="图片 8" descr="omniglot_grid">
            <a:extLst>
              <a:ext uri="{FF2B5EF4-FFF2-40B4-BE49-F238E27FC236}">
                <a16:creationId xmlns:a16="http://schemas.microsoft.com/office/drawing/2014/main" id="{FC3897BA-5950-4554-B157-753A442A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766" y="3635237"/>
            <a:ext cx="5600468" cy="24392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ED5C71-8C85-462E-87D6-363012722856}"/>
              </a:ext>
            </a:extLst>
          </p:cNvPr>
          <p:cNvSpPr txBox="1"/>
          <p:nvPr/>
        </p:nvSpPr>
        <p:spPr>
          <a:xfrm>
            <a:off x="714101" y="6242447"/>
            <a:ext cx="719590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了解更多信息可以查阅以下资料：</a:t>
            </a:r>
          </a:p>
          <a:p>
            <a:r>
              <a:rPr lang="zh-CN" altLang="en-US" sz="1100" dirty="0"/>
              <a:t>https://github.com/Goldesel23/Siamese-Networks-for-One-Shot-Learning/tree/master/Omniglot%20Dataset</a:t>
            </a:r>
          </a:p>
          <a:p>
            <a:r>
              <a:rPr lang="zh-CN" altLang="en-US" sz="1100" dirty="0"/>
              <a:t>https://www.jianshu.com/p/eb9fc19768b7</a:t>
            </a:r>
          </a:p>
        </p:txBody>
      </p:sp>
    </p:spTree>
    <p:extLst>
      <p:ext uri="{BB962C8B-B14F-4D97-AF65-F5344CB8AC3E}">
        <p14:creationId xmlns:p14="http://schemas.microsoft.com/office/powerpoint/2010/main" val="484610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80,&quot;width&quot;:2860}"/>
</p:tagLst>
</file>

<file path=ppt/theme/theme1.xml><?xml version="1.0" encoding="utf-8"?>
<a:theme xmlns:a="http://schemas.openxmlformats.org/drawingml/2006/main" name="9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1365</Words>
  <Application>Microsoft Office PowerPoint</Application>
  <PresentationFormat>全屏显示(4:3)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94_Office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西北工业大学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席玉玲</dc:creator>
  <cp:lastModifiedBy>Nie</cp:lastModifiedBy>
  <cp:revision>3258</cp:revision>
  <dcterms:created xsi:type="dcterms:W3CDTF">2016-12-24T01:42:00Z</dcterms:created>
  <dcterms:modified xsi:type="dcterms:W3CDTF">2022-04-20T07:35:22Z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B029E9F228D44F0C8FEA655B6734C90F</vt:lpwstr>
  </property>
</Properties>
</file>