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9" r:id="rId16"/>
    <p:sldId id="269" r:id="rId17"/>
    <p:sldId id="275" r:id="rId18"/>
    <p:sldId id="270" r:id="rId19"/>
    <p:sldId id="280" r:id="rId20"/>
    <p:sldId id="273" r:id="rId21"/>
    <p:sldId id="274" r:id="rId22"/>
    <p:sldId id="271" r:id="rId23"/>
    <p:sldId id="272" r:id="rId24"/>
    <p:sldId id="286" r:id="rId25"/>
    <p:sldId id="281" r:id="rId26"/>
    <p:sldId id="282" r:id="rId27"/>
    <p:sldId id="283" r:id="rId28"/>
    <p:sldId id="285" r:id="rId29"/>
    <p:sldId id="284" r:id="rId30"/>
    <p:sldId id="287" r:id="rId31"/>
    <p:sldId id="288" r:id="rId32"/>
    <p:sldId id="276" r:id="rId33"/>
    <p:sldId id="27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05" autoAdjust="0"/>
  </p:normalViewPr>
  <p:slideViewPr>
    <p:cSldViewPr>
      <p:cViewPr varScale="1">
        <p:scale>
          <a:sx n="73" d="100"/>
          <a:sy n="73" d="100"/>
        </p:scale>
        <p:origin x="21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89BB9-74DC-4ED2-BA10-F8BEDCBAACD0}" type="datetimeFigureOut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2A675-CB25-4F60-A436-438269F55F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2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5C158-4973-4BED-B65C-24327936C2AB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5"/>
            <a:ext cx="5030391" cy="4113892"/>
          </a:xfrm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44E82-F925-477A-8D0D-A0DF2D6EC764}" type="slidenum">
              <a:rPr lang="ja-JP" altLang="en-US"/>
              <a:pPr/>
              <a:t>5</a:t>
            </a:fld>
            <a:endParaRPr lang="en-US" altLang="ja-JP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总体（概要）设计的内容是什么。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将系统划分成模块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决定每个模块的功能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决定模块的调用关系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决定模块的界面，即模块间传递的数据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模块化设计的重要指导思想是什么。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分解、信息隐蔽、确保模块独立性</a:t>
            </a: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endParaRPr lang="ja-JP" alt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0000CC"/>
                </a:solidFill>
                <a:latin typeface="宋体" charset="-122"/>
              </a:rPr>
              <a:t>结构程序设计是一种设计程序的技术，它采用自顶向下逐步求精的设计方法和单入口单出口的控制结构。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2A675-CB25-4F60-A436-438269F55F2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1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dirty="0">
              <a:solidFill>
                <a:schemeClr val="tx1"/>
              </a:solidFill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2A675-CB25-4F60-A436-438269F55F2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程序运行发现了错误，如何定位错误、确认问题点？（综合问题，答案在维护和调试里面）</a:t>
            </a:r>
          </a:p>
          <a:p>
            <a:pPr lvl="0"/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确认故障问题发生的软件和操作步骤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发生时日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该当制品名、版本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现象的内容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发生时的现象、事前的操作内容、发生后的操作（确认是否有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的写入）、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再现性的有无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确认其他运行的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ＨＷ的器械名称（打印机名、网络）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ＬＯＧ文件（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log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、其它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在对应的软件代码里面定位排错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在输出储存器内容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打印语句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工具进行跟踪运行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定位的策略：</a:t>
            </a:r>
          </a:p>
          <a:p>
            <a:pPr lvl="0"/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试探法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回朔法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对分法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归纳法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2A675-CB25-4F60-A436-438269F55F2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7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2A675-CB25-4F60-A436-438269F55F2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6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2A675-CB25-4F60-A436-438269F55F2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0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7B30-62E7-4FFA-891C-080DADE381CA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7C77-0DEA-478F-BA12-90778D4270A3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7FD-45D8-472C-8CB7-5156904B0311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49C-091C-4CB5-9430-9B2E303AEF4D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3DB-45B5-40EF-A99E-0453DCBB34D9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0AE-0AD8-4153-8755-71E139DE5866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2369-9053-48C9-9500-E066FC697ECD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2E20-4DB5-40D0-A4B5-119D4F012E44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1F7-F368-4E5F-B937-7B07665BF120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B78-40AF-437C-AEDC-1A85BB473282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F6D7-5EAD-436F-B11E-0D0139C9F9C4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678C-2241-453A-8584-077020604BFA}" type="datetime1">
              <a:rPr lang="zh-CN" altLang="en-US" smtClean="0"/>
              <a:pPr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软件工程各章问题一览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附作业参考答案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2022/6/22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9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4202" y="1196752"/>
            <a:ext cx="779593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软件项目管理的内容包含哪些。至少枚举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3</a:t>
            </a:r>
            <a:r>
              <a:rPr kumimoji="1" lang="zh-CN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条。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2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甘特图一般用来描述什么内容？试举例说明。</a:t>
            </a: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3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作为一个合格的软件开发人员的条件有哪些，试枚举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5</a:t>
            </a:r>
            <a:r>
              <a:rPr kumimoji="1" lang="zh-CN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条以上。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kumimoji="1" lang="zh-CN" altLang="en-US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4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）评价软件质量的因素（</a:t>
            </a:r>
            <a:r>
              <a:rPr kumimoji="1" lang="zh-CN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试枚举评价软件质量的方面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）。</a:t>
            </a: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5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）什么是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SQA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。</a:t>
            </a: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6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）软件配置管理的目标、内容、和对象。</a:t>
            </a: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7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配置管理工具举例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。</a:t>
            </a: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8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）基线的概念。</a:t>
            </a: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9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CMM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的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5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个级别。</a:t>
            </a:r>
            <a:endParaRPr kumimoji="1" lang="en-US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10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如何确保软件的质量（综述题目）</a:t>
            </a:r>
            <a:r>
              <a:rPr kumimoji="1" lang="zh-CN" altLang="en-US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。</a:t>
            </a:r>
            <a:endParaRPr kumimoji="1" lang="zh-CN" altLang="zh-CN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sz="14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algn="l">
              <a:spcBef>
                <a:spcPct val="0"/>
              </a:spcBef>
            </a:pPr>
            <a:endParaRPr kumimoji="1" lang="en-US" altLang="zh-CN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429000" y="196850"/>
            <a:ext cx="33115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63588" y="620564"/>
            <a:ext cx="2378075" cy="363538"/>
          </a:xfrm>
          <a:prstGeom prst="parallelogram">
            <a:avLst>
              <a:gd name="adj" fmla="val 111902"/>
            </a:avLst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3588" y="404664"/>
            <a:ext cx="2305050" cy="576263"/>
          </a:xfrm>
          <a:prstGeom prst="parallelogram">
            <a:avLst>
              <a:gd name="adj" fmla="val 56667"/>
            </a:avLst>
          </a:prstGeom>
          <a:solidFill>
            <a:srgbClr val="A50021">
              <a:alpha val="74117"/>
            </a:srgb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06463" y="516862"/>
            <a:ext cx="1935162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09638" eaLnBrk="0" hangingPunct="0"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ea typeface="微软雅黑"/>
                <a:cs typeface="微软雅黑"/>
              </a:rPr>
              <a:t>第十三章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763588" y="1004392"/>
            <a:ext cx="79565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oval" w="med" len="med"/>
          </a:ln>
        </p:spPr>
        <p:txBody>
          <a:bodyPr lIns="67627" tIns="33813" rIns="67627" bIns="33813">
            <a:spAutoFit/>
          </a:bodyPr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172673" y="501497"/>
            <a:ext cx="1872208" cy="430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909638" eaLnBrk="0" hangingPunct="0"/>
            <a:r>
              <a:rPr kumimoji="1" lang="zh-CN" altLang="en-US" sz="2800" dirty="0">
                <a:solidFill>
                  <a:srgbClr val="990000"/>
                </a:solidFill>
                <a:latin typeface="微软雅黑"/>
                <a:ea typeface="微软雅黑"/>
                <a:cs typeface="Arial" charset="0"/>
              </a:rPr>
              <a:t>管理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rgbClr val="990000"/>
                </a:solidFill>
                <a:latin typeface="微软雅黑"/>
                <a:ea typeface="微软雅黑"/>
                <a:cs typeface="Arial" charset="0"/>
              </a:rPr>
              <a:t>往年试题类型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选择题</a:t>
            </a:r>
            <a:endParaRPr kumimoji="1"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r>
              <a:rPr kumimoji="1"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判断对错</a:t>
            </a:r>
            <a:endParaRPr kumimoji="1"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r>
              <a:rPr kumimoji="1"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简答题</a:t>
            </a:r>
            <a:endParaRPr kumimoji="1"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r>
              <a:rPr kumimoji="1"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简述题</a:t>
            </a:r>
            <a:endParaRPr kumimoji="1"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r>
              <a:rPr kumimoji="1"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大题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2~3</a:t>
            </a:r>
            <a:r>
              <a:rPr kumimoji="1"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道左右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祝大家取得好成绩！</a:t>
            </a: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作业</a:t>
            </a:r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  <p:sp>
        <p:nvSpPr>
          <p:cNvPr id="8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dirty="0"/>
              <a:t>估算小学生速算练习软件的开发时间和成本。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参考答案</a:t>
            </a:r>
          </a:p>
        </p:txBody>
      </p:sp>
      <p:graphicFrame>
        <p:nvGraphicFramePr>
          <p:cNvPr id="6" name="Group 207"/>
          <p:cNvGraphicFramePr>
            <a:graphicFrameLocks noGrp="1"/>
          </p:cNvGraphicFramePr>
          <p:nvPr/>
        </p:nvGraphicFramePr>
        <p:xfrm>
          <a:off x="467544" y="836712"/>
          <a:ext cx="8353425" cy="3475078"/>
        </p:xfrm>
        <a:graphic>
          <a:graphicData uri="http://schemas.openxmlformats.org/drawingml/2006/table">
            <a:tbl>
              <a:tblPr/>
              <a:tblGrid>
                <a:gridCol w="158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功能</a:t>
                      </a:r>
                      <a:endParaRPr kumimoji="0" lang="ja-JP" alt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估算代码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行数（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）</a:t>
                      </a:r>
                      <a:endParaRPr kumimoji="0" lang="ja-JP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生产率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行/人月</a:t>
                      </a:r>
                      <a:r>
                        <a:rPr kumimoji="0" lang="ja-JP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每行</a:t>
                      </a:r>
                      <a:b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</a:b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成本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元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行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成本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元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人力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人月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UI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接口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3000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1008</a:t>
                      </a:r>
                      <a:endParaRPr kumimoji="0" lang="ja-JP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.92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29760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.98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试题生成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1000</a:t>
                      </a:r>
                      <a:endParaRPr kumimoji="0" lang="ja-JP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504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.84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19840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.98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评分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800</a:t>
                      </a:r>
                      <a:endParaRPr kumimoji="0" lang="ja-JP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504</a:t>
                      </a:r>
                      <a:endParaRPr kumimoji="0" lang="ja-JP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.84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15872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1.59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统计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500</a:t>
                      </a:r>
                      <a:endParaRPr kumimoji="0" lang="ja-JP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504</a:t>
                      </a:r>
                      <a:endParaRPr kumimoji="0" lang="ja-JP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.84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9920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0.99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登录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800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504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.84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15872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1.59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合计</a:t>
                      </a:r>
                      <a:endParaRPr kumimoji="0" lang="ja-JP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6100</a:t>
                      </a:r>
                      <a:endParaRPr kumimoji="0" lang="ja-JP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ja-JP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91264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9.13</a:t>
                      </a:r>
                      <a:endParaRPr kumimoji="0" lang="ja-JP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95536" y="4476057"/>
            <a:ext cx="6480175" cy="1200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设生产效率</a:t>
            </a:r>
            <a:r>
              <a:rPr lang="zh-CN" altLang="en-US" dirty="0"/>
              <a:t>：按照 </a:t>
            </a:r>
            <a:r>
              <a:rPr lang="en-US" altLang="zh-CN" dirty="0"/>
              <a:t>3L/</a:t>
            </a:r>
            <a:r>
              <a:rPr lang="zh-CN" altLang="en-US" dirty="0"/>
              <a:t>人</a:t>
            </a:r>
            <a:r>
              <a:rPr lang="en-US" altLang="zh-CN" dirty="0"/>
              <a:t>H</a:t>
            </a:r>
            <a:r>
              <a:rPr lang="zh-CN" altLang="en-US" dirty="0"/>
              <a:t>的标准计算，即： </a:t>
            </a:r>
            <a:r>
              <a:rPr lang="en-US" altLang="zh-CN" dirty="0"/>
              <a:t>504L/</a:t>
            </a:r>
            <a:r>
              <a:rPr lang="zh-CN" altLang="en-US" dirty="0"/>
              <a:t>人月。</a:t>
            </a:r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每行成本  </a:t>
            </a:r>
            <a:r>
              <a:rPr lang="en-US" altLang="zh-CN" dirty="0"/>
              <a:t>=  </a:t>
            </a:r>
            <a:r>
              <a:rPr lang="zh-CN" altLang="en-US" dirty="0"/>
              <a:t>每人月成本（元）</a:t>
            </a:r>
            <a:r>
              <a:rPr lang="en-US" altLang="zh-CN" dirty="0"/>
              <a:t>/</a:t>
            </a:r>
            <a:r>
              <a:rPr lang="zh-CN" altLang="en-US" dirty="0"/>
              <a:t>生产率（行</a:t>
            </a:r>
            <a:r>
              <a:rPr lang="en-US" altLang="zh-CN" dirty="0"/>
              <a:t>/</a:t>
            </a:r>
            <a:r>
              <a:rPr lang="zh-CN" altLang="en-US" dirty="0"/>
              <a:t>人月）</a:t>
            </a:r>
            <a:endParaRPr lang="en-US" altLang="zh-CN" dirty="0"/>
          </a:p>
          <a:p>
            <a:r>
              <a:rPr lang="zh-CN" altLang="en-US" dirty="0"/>
              <a:t>例假设每人月成本：</a:t>
            </a:r>
            <a:r>
              <a:rPr lang="en-US" altLang="zh-CN" dirty="0"/>
              <a:t>10000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人月，生产率为</a:t>
            </a:r>
            <a:r>
              <a:rPr lang="en-US" altLang="zh-CN" dirty="0"/>
              <a:t>504</a:t>
            </a:r>
            <a:r>
              <a:rPr lang="zh-CN" altLang="en-US" dirty="0"/>
              <a:t>行</a:t>
            </a:r>
            <a:r>
              <a:rPr lang="en-US" altLang="zh-CN" dirty="0"/>
              <a:t>/</a:t>
            </a:r>
            <a:r>
              <a:rPr lang="zh-CN" altLang="en-US" dirty="0"/>
              <a:t>人月</a:t>
            </a:r>
            <a:endParaRPr lang="en-US" altLang="zh-CN" dirty="0"/>
          </a:p>
          <a:p>
            <a:r>
              <a:rPr lang="zh-CN" altLang="en-US" dirty="0"/>
              <a:t>则：</a:t>
            </a:r>
            <a:r>
              <a:rPr lang="zh-CN" altLang="en-US" dirty="0">
                <a:solidFill>
                  <a:srgbClr val="FF0000"/>
                </a:solidFill>
              </a:rPr>
              <a:t>每行成本 </a:t>
            </a:r>
            <a:r>
              <a:rPr lang="en-US" altLang="zh-CN" dirty="0"/>
              <a:t>= 10000/504 = 19.84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行。</a:t>
            </a:r>
            <a:endParaRPr lang="en-US" altLang="zh-CN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5741573"/>
            <a:ext cx="8209607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答</a:t>
            </a:r>
            <a:r>
              <a:rPr lang="zh-CN" altLang="en-US" sz="2000" dirty="0"/>
              <a:t>：总计需要</a:t>
            </a:r>
            <a:r>
              <a:rPr lang="en-US" altLang="zh-CN" sz="2000" dirty="0"/>
              <a:t>9.13</a:t>
            </a:r>
            <a:r>
              <a:rPr lang="zh-CN" altLang="en-US" sz="2000" dirty="0"/>
              <a:t>人月的项目，投入</a:t>
            </a:r>
            <a:r>
              <a:rPr lang="en-US" altLang="zh-CN" sz="2000" dirty="0"/>
              <a:t>3</a:t>
            </a:r>
            <a:r>
              <a:rPr lang="zh-CN" altLang="en-US" sz="2000" dirty="0"/>
              <a:t>人，则需</a:t>
            </a:r>
            <a:r>
              <a:rPr lang="en-US" altLang="zh-CN" sz="2000" dirty="0"/>
              <a:t>3.04</a:t>
            </a:r>
            <a:r>
              <a:rPr lang="zh-CN" altLang="en-US" sz="2000" dirty="0"/>
              <a:t>个自然月来完成。</a:t>
            </a:r>
            <a:endParaRPr lang="en-US" altLang="zh-CN" sz="2000" dirty="0"/>
          </a:p>
          <a:p>
            <a:r>
              <a:rPr lang="zh-CN" altLang="en-US" sz="2000" dirty="0"/>
              <a:t>开发成本：</a:t>
            </a:r>
            <a:r>
              <a:rPr lang="en-US" altLang="zh-CN" sz="2000" dirty="0"/>
              <a:t> 9.13</a:t>
            </a:r>
            <a:r>
              <a:rPr lang="zh-CN" altLang="en-US" sz="2000" dirty="0"/>
              <a:t>人月 *</a:t>
            </a:r>
            <a:r>
              <a:rPr lang="en-US" altLang="zh-CN" sz="2000" dirty="0"/>
              <a:t> 1</a:t>
            </a:r>
            <a:r>
              <a:rPr lang="zh-CN" altLang="en-US" sz="2000" dirty="0"/>
              <a:t>万元</a:t>
            </a:r>
            <a:r>
              <a:rPr lang="en-US" altLang="zh-CN" sz="2000" dirty="0"/>
              <a:t>/</a:t>
            </a:r>
            <a:r>
              <a:rPr lang="zh-CN" altLang="en-US" sz="2000" dirty="0"/>
              <a:t>人月 </a:t>
            </a:r>
            <a:r>
              <a:rPr lang="en-US" altLang="zh-CN" sz="2000" dirty="0"/>
              <a:t>=  9.13</a:t>
            </a:r>
            <a:r>
              <a:rPr lang="zh-CN" altLang="en-US" sz="2000" dirty="0"/>
              <a:t>万元。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个别同学只计算了工作量（人月），没有给出开发时间；</a:t>
            </a:r>
            <a:endParaRPr lang="en-US" altLang="zh-CN" dirty="0"/>
          </a:p>
          <a:p>
            <a:r>
              <a:rPr lang="zh-CN" altLang="en-US" dirty="0"/>
              <a:t>缺少最后给出结论的“</a:t>
            </a:r>
            <a:r>
              <a:rPr lang="zh-CN" altLang="en-US" dirty="0">
                <a:solidFill>
                  <a:srgbClr val="FF0000"/>
                </a:solidFill>
              </a:rPr>
              <a:t>答</a:t>
            </a:r>
            <a:r>
              <a:rPr lang="zh-CN" altLang="en-US" dirty="0"/>
              <a:t>”环节；</a:t>
            </a:r>
            <a:endParaRPr lang="en-US" altLang="zh-CN" dirty="0"/>
          </a:p>
          <a:p>
            <a:r>
              <a:rPr lang="zh-CN" altLang="en-US" dirty="0"/>
              <a:t>对比按照工程阶段估算，这块理解有些问题；</a:t>
            </a:r>
            <a:endParaRPr lang="en-US" altLang="zh-CN" dirty="0"/>
          </a:p>
          <a:p>
            <a:r>
              <a:rPr lang="zh-CN" altLang="en-US" dirty="0"/>
              <a:t>作业答题思路还不够完成清晰；</a:t>
            </a:r>
            <a:endParaRPr lang="en-US" altLang="zh-CN" dirty="0"/>
          </a:p>
          <a:p>
            <a:r>
              <a:rPr lang="zh-CN" altLang="en-US" dirty="0"/>
              <a:t>有些同学除了基本开发费用，还给出了培训费等其他费用，也不错；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7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グループ化 18"/>
          <p:cNvGrpSpPr>
            <a:grpSpLocks noGrp="1"/>
          </p:cNvGrpSpPr>
          <p:nvPr/>
        </p:nvGrpSpPr>
        <p:grpSpPr bwMode="auto">
          <a:xfrm>
            <a:off x="457200" y="2492896"/>
            <a:ext cx="8291264" cy="3633267"/>
            <a:chOff x="772170" y="2132856"/>
            <a:chExt cx="7773988" cy="33020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72170" y="3707656"/>
              <a:ext cx="15970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检查订购单</a:t>
              </a:r>
              <a:endParaRPr lang="ja-JP" altLang="en-US" sz="2000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351733" y="2739281"/>
              <a:ext cx="15970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金额 &gt; 500</a:t>
              </a:r>
              <a:endParaRPr lang="ja-JP" altLang="en-US" sz="2000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351733" y="4433143"/>
              <a:ext cx="1597025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金额 &lt;</a:t>
              </a:r>
              <a:r>
                <a:rPr lang="ja-JP" altLang="en-US" sz="2000" b="1">
                  <a:latin typeface="宋体" pitchFamily="2" charset="-122"/>
                  <a:ea typeface="宋体" pitchFamily="2" charset="-122"/>
                </a:rPr>
                <a:t>=</a:t>
              </a: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 500</a:t>
              </a:r>
              <a:endParaRPr lang="ja-JP" altLang="en-US" sz="2000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851920" y="2132856"/>
              <a:ext cx="15970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宋体" pitchFamily="2" charset="-122"/>
                  <a:ea typeface="宋体" pitchFamily="2" charset="-122"/>
                </a:rPr>
                <a:t>已过期---</a:t>
              </a:r>
              <a:endParaRPr lang="ja-JP" altLang="en-US" sz="20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851920" y="3101231"/>
              <a:ext cx="36623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未过期---发出批准单,提货单</a:t>
              </a:r>
              <a:endParaRPr lang="ja-JP" altLang="en-US" sz="2000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851920" y="4069606"/>
              <a:ext cx="46942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已过期---发出批准单，提货单和通知单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851920" y="5037981"/>
              <a:ext cx="1971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未过期---</a:t>
              </a:r>
              <a:endParaRPr lang="ja-JP" altLang="en-US" sz="2000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956445" y="3221881"/>
              <a:ext cx="469900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56445" y="4190256"/>
              <a:ext cx="563563" cy="363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3615383" y="2496393"/>
              <a:ext cx="280987" cy="242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615383" y="4310906"/>
              <a:ext cx="280987" cy="242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615383" y="3101231"/>
              <a:ext cx="376237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5383" y="4917331"/>
              <a:ext cx="376237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コンテンツ プレースホルダ 2"/>
          <p:cNvSpPr txBox="1">
            <a:spLocks/>
          </p:cNvSpPr>
          <p:nvPr/>
        </p:nvSpPr>
        <p:spPr>
          <a:xfrm>
            <a:off x="457200" y="1484784"/>
            <a:ext cx="8229600" cy="467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/>
              <a:t>根据以下判定树，作出对应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判定表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7704138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5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参考答案</a:t>
            </a:r>
            <a:endParaRPr lang="zh-CN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827088" y="1844675"/>
          <a:ext cx="6769100" cy="3024190"/>
        </p:xfrm>
        <a:graphic>
          <a:graphicData uri="http://schemas.openxmlformats.org/drawingml/2006/table">
            <a:tbl>
              <a:tblPr/>
              <a:tblGrid>
                <a:gridCol w="21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金额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&gt;500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&lt;=500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是否过期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已过期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未过期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已过期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未过期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发批准单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ＭＳ Ｐゴシック" pitchFamily="50" charset="-128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ＭＳ Ｐゴシック" pitchFamily="50" charset="-128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发提货单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ＭＳ Ｐゴシック" pitchFamily="50" charset="-128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ＭＳ Ｐゴシック" pitchFamily="50" charset="-128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发通知单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ＭＳ Ｐゴシック" pitchFamily="50" charset="-128"/>
                        </a:rPr>
                        <a:t>Y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STXinwei" pitchFamily="2" charset="-122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テキスト ボックス 6"/>
          <p:cNvSpPr txBox="1">
            <a:spLocks noChangeArrowheads="1"/>
          </p:cNvSpPr>
          <p:nvPr/>
        </p:nvSpPr>
        <p:spPr bwMode="auto">
          <a:xfrm>
            <a:off x="900113" y="5157788"/>
            <a:ext cx="36718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8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：执行相关操作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格子线有不画的，或者画不全的；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43187"/>
            <a:ext cx="28765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7913"/>
            <a:ext cx="48291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53136"/>
            <a:ext cx="59340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23528" y="3212976"/>
            <a:ext cx="51125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580112" y="4510088"/>
            <a:ext cx="2160240" cy="10071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BCC25B-BCA5-7FCC-10DE-CAACBA6C5ADC}"/>
              </a:ext>
            </a:extLst>
          </p:cNvPr>
          <p:cNvSpPr/>
          <p:nvPr/>
        </p:nvSpPr>
        <p:spPr>
          <a:xfrm>
            <a:off x="251520" y="5375150"/>
            <a:ext cx="978693" cy="107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不规范的表头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1B7A24-DC24-7400-B44F-E5ACFD0CCE9D}"/>
              </a:ext>
            </a:extLst>
          </p:cNvPr>
          <p:cNvCxnSpPr>
            <a:stCxn id="7" idx="0"/>
          </p:cNvCxnSpPr>
          <p:nvPr/>
        </p:nvCxnSpPr>
        <p:spPr>
          <a:xfrm flipV="1">
            <a:off x="740867" y="2996952"/>
            <a:ext cx="806797" cy="2378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17A2649-A7B6-8F81-8EFC-BD7B14D04AF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30213" y="5159127"/>
            <a:ext cx="4516190" cy="7551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Text Box 2"/>
          <p:cNvSpPr txBox="1">
            <a:spLocks noChangeArrowheads="1"/>
          </p:cNvSpPr>
          <p:nvPr/>
        </p:nvSpPr>
        <p:spPr bwMode="gray">
          <a:xfrm>
            <a:off x="3276600" y="44450"/>
            <a:ext cx="33115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307203" name="Rectangle 16"/>
          <p:cNvSpPr>
            <a:spLocks noChangeArrowheads="1"/>
          </p:cNvSpPr>
          <p:nvPr/>
        </p:nvSpPr>
        <p:spPr bwMode="auto">
          <a:xfrm>
            <a:off x="781040" y="1200606"/>
            <a:ext cx="7200800" cy="496855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）什么是软件？软件的特点？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2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）软件危机的定义。</a:t>
            </a:r>
          </a:p>
          <a:p>
            <a:pPr marL="533400" lvl="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3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）产生软件危机的原因？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软件危机现在还存在吗？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4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解决软件危机的途径是什么？</a:t>
            </a: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kumimoji="1" lang="zh-CN" altLang="en-US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5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）什么是软件工程？</a:t>
            </a: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6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）软件工程研究的内容是什么？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7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）提高软件质量的手段。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8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）什么是软件生命期？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9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）瀑布模型每一阶段的含义。瀑布模型的优缺点。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lvl="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10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快速原型、增量模型的定义，特点。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11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敏捷模型解决什么问题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？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</p:txBody>
      </p:sp>
      <p:sp>
        <p:nvSpPr>
          <p:cNvPr id="307204" name="AutoShape 4"/>
          <p:cNvSpPr>
            <a:spLocks noChangeArrowheads="1"/>
          </p:cNvSpPr>
          <p:nvPr/>
        </p:nvSpPr>
        <p:spPr bwMode="auto">
          <a:xfrm>
            <a:off x="611188" y="596900"/>
            <a:ext cx="2378075" cy="363538"/>
          </a:xfrm>
          <a:prstGeom prst="parallelogram">
            <a:avLst>
              <a:gd name="adj" fmla="val 111902"/>
            </a:avLst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611188" y="381000"/>
            <a:ext cx="2305050" cy="576263"/>
          </a:xfrm>
          <a:prstGeom prst="parallelogram">
            <a:avLst>
              <a:gd name="adj" fmla="val 56667"/>
            </a:avLst>
          </a:prstGeom>
          <a:solidFill>
            <a:srgbClr val="A50021">
              <a:alpha val="74117"/>
            </a:srgb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07206" name="Text Box 8"/>
          <p:cNvSpPr txBox="1">
            <a:spLocks noChangeArrowheads="1"/>
          </p:cNvSpPr>
          <p:nvPr/>
        </p:nvSpPr>
        <p:spPr bwMode="auto">
          <a:xfrm>
            <a:off x="754063" y="493713"/>
            <a:ext cx="1935162" cy="368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09638" eaLnBrk="0" hangingPunct="0"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FFFFFF"/>
                </a:solidFill>
                <a:ea typeface="微软雅黑" pitchFamily="34" charset="-122"/>
              </a:rPr>
              <a:t>第一章</a:t>
            </a:r>
          </a:p>
        </p:txBody>
      </p:sp>
      <p:sp>
        <p:nvSpPr>
          <p:cNvPr id="307207" name="Line 6"/>
          <p:cNvSpPr>
            <a:spLocks noChangeShapeType="1"/>
          </p:cNvSpPr>
          <p:nvPr/>
        </p:nvSpPr>
        <p:spPr bwMode="auto">
          <a:xfrm flipV="1">
            <a:off x="611188" y="981075"/>
            <a:ext cx="79565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oval" w="med" len="med"/>
          </a:ln>
        </p:spPr>
        <p:txBody>
          <a:bodyPr lIns="67627" tIns="33813" rIns="67627" bIns="33813">
            <a:spAutoFit/>
          </a:bodyPr>
          <a:lstStyle/>
          <a:p>
            <a:endParaRPr lang="zh-CN" alt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72225" y="477838"/>
            <a:ext cx="2232025" cy="4302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defTabSz="909638" eaLnBrk="0" hangingPunct="0"/>
            <a:r>
              <a:rPr kumimoji="1" lang="zh-CN" altLang="en-US" sz="2800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软件工程概述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往届问题点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52101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736"/>
            <a:ext cx="3581202" cy="313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622338"/>
            <a:ext cx="5032287" cy="103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7" y="3068960"/>
            <a:ext cx="5308757" cy="134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92" y="4437112"/>
            <a:ext cx="3945862" cy="126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49696" y="2305759"/>
            <a:ext cx="4989443" cy="467258"/>
          </a:xfrm>
          <a:custGeom>
            <a:avLst/>
            <a:gdLst>
              <a:gd name="connsiteX0" fmla="*/ 39756 w 4989443"/>
              <a:gd name="connsiteY0" fmla="*/ 19998 h 467258"/>
              <a:gd name="connsiteX1" fmla="*/ 59634 w 4989443"/>
              <a:gd name="connsiteY1" fmla="*/ 149206 h 467258"/>
              <a:gd name="connsiteX2" fmla="*/ 69574 w 4989443"/>
              <a:gd name="connsiteY2" fmla="*/ 179024 h 467258"/>
              <a:gd name="connsiteX3" fmla="*/ 99391 w 4989443"/>
              <a:gd name="connsiteY3" fmla="*/ 198902 h 467258"/>
              <a:gd name="connsiteX4" fmla="*/ 139147 w 4989443"/>
              <a:gd name="connsiteY4" fmla="*/ 248598 h 467258"/>
              <a:gd name="connsiteX5" fmla="*/ 238539 w 4989443"/>
              <a:gd name="connsiteY5" fmla="*/ 308232 h 467258"/>
              <a:gd name="connsiteX6" fmla="*/ 308113 w 4989443"/>
              <a:gd name="connsiteY6" fmla="*/ 347989 h 467258"/>
              <a:gd name="connsiteX7" fmla="*/ 347869 w 4989443"/>
              <a:gd name="connsiteY7" fmla="*/ 367867 h 467258"/>
              <a:gd name="connsiteX8" fmla="*/ 397565 w 4989443"/>
              <a:gd name="connsiteY8" fmla="*/ 377806 h 467258"/>
              <a:gd name="connsiteX9" fmla="*/ 437321 w 4989443"/>
              <a:gd name="connsiteY9" fmla="*/ 387745 h 467258"/>
              <a:gd name="connsiteX10" fmla="*/ 467139 w 4989443"/>
              <a:gd name="connsiteY10" fmla="*/ 407624 h 467258"/>
              <a:gd name="connsiteX11" fmla="*/ 596347 w 4989443"/>
              <a:gd name="connsiteY11" fmla="*/ 427502 h 467258"/>
              <a:gd name="connsiteX12" fmla="*/ 675861 w 4989443"/>
              <a:gd name="connsiteY12" fmla="*/ 447380 h 467258"/>
              <a:gd name="connsiteX13" fmla="*/ 844826 w 4989443"/>
              <a:gd name="connsiteY13" fmla="*/ 467258 h 467258"/>
              <a:gd name="connsiteX14" fmla="*/ 3339547 w 4989443"/>
              <a:gd name="connsiteY14" fmla="*/ 457319 h 467258"/>
              <a:gd name="connsiteX15" fmla="*/ 3478695 w 4989443"/>
              <a:gd name="connsiteY15" fmla="*/ 447380 h 467258"/>
              <a:gd name="connsiteX16" fmla="*/ 3607904 w 4989443"/>
              <a:gd name="connsiteY16" fmla="*/ 427502 h 467258"/>
              <a:gd name="connsiteX17" fmla="*/ 4134678 w 4989443"/>
              <a:gd name="connsiteY17" fmla="*/ 407624 h 467258"/>
              <a:gd name="connsiteX18" fmla="*/ 4234069 w 4989443"/>
              <a:gd name="connsiteY18" fmla="*/ 397684 h 467258"/>
              <a:gd name="connsiteX19" fmla="*/ 4273826 w 4989443"/>
              <a:gd name="connsiteY19" fmla="*/ 387745 h 467258"/>
              <a:gd name="connsiteX20" fmla="*/ 4363278 w 4989443"/>
              <a:gd name="connsiteY20" fmla="*/ 377806 h 467258"/>
              <a:gd name="connsiteX21" fmla="*/ 4422913 w 4989443"/>
              <a:gd name="connsiteY21" fmla="*/ 357928 h 467258"/>
              <a:gd name="connsiteX22" fmla="*/ 4572000 w 4989443"/>
              <a:gd name="connsiteY22" fmla="*/ 338050 h 467258"/>
              <a:gd name="connsiteX23" fmla="*/ 4681330 w 4989443"/>
              <a:gd name="connsiteY23" fmla="*/ 318171 h 467258"/>
              <a:gd name="connsiteX24" fmla="*/ 4830417 w 4989443"/>
              <a:gd name="connsiteY24" fmla="*/ 278415 h 467258"/>
              <a:gd name="connsiteX25" fmla="*/ 4860234 w 4989443"/>
              <a:gd name="connsiteY25" fmla="*/ 258537 h 467258"/>
              <a:gd name="connsiteX26" fmla="*/ 4919869 w 4989443"/>
              <a:gd name="connsiteY26" fmla="*/ 228719 h 467258"/>
              <a:gd name="connsiteX27" fmla="*/ 4939747 w 4989443"/>
              <a:gd name="connsiteY27" fmla="*/ 198902 h 467258"/>
              <a:gd name="connsiteX28" fmla="*/ 4979504 w 4989443"/>
              <a:gd name="connsiteY28" fmla="*/ 159145 h 467258"/>
              <a:gd name="connsiteX29" fmla="*/ 4989443 w 4989443"/>
              <a:gd name="connsiteY29" fmla="*/ 129328 h 467258"/>
              <a:gd name="connsiteX30" fmla="*/ 4860234 w 4989443"/>
              <a:gd name="connsiteY30" fmla="*/ 79632 h 467258"/>
              <a:gd name="connsiteX31" fmla="*/ 4800600 w 4989443"/>
              <a:gd name="connsiteY31" fmla="*/ 69693 h 467258"/>
              <a:gd name="connsiteX32" fmla="*/ 4750904 w 4989443"/>
              <a:gd name="connsiteY32" fmla="*/ 59754 h 467258"/>
              <a:gd name="connsiteX33" fmla="*/ 4611756 w 4989443"/>
              <a:gd name="connsiteY33" fmla="*/ 39876 h 467258"/>
              <a:gd name="connsiteX34" fmla="*/ 4542182 w 4989443"/>
              <a:gd name="connsiteY34" fmla="*/ 29937 h 467258"/>
              <a:gd name="connsiteX35" fmla="*/ 4283765 w 4989443"/>
              <a:gd name="connsiteY35" fmla="*/ 10058 h 467258"/>
              <a:gd name="connsiteX36" fmla="*/ 4234069 w 4989443"/>
              <a:gd name="connsiteY36" fmla="*/ 119 h 467258"/>
              <a:gd name="connsiteX37" fmla="*/ 3677478 w 4989443"/>
              <a:gd name="connsiteY37" fmla="*/ 19998 h 467258"/>
              <a:gd name="connsiteX38" fmla="*/ 2286000 w 4989443"/>
              <a:gd name="connsiteY38" fmla="*/ 10058 h 467258"/>
              <a:gd name="connsiteX39" fmla="*/ 1689652 w 4989443"/>
              <a:gd name="connsiteY39" fmla="*/ 119 h 467258"/>
              <a:gd name="connsiteX40" fmla="*/ 367747 w 4989443"/>
              <a:gd name="connsiteY40" fmla="*/ 10058 h 467258"/>
              <a:gd name="connsiteX41" fmla="*/ 337930 w 4989443"/>
              <a:gd name="connsiteY41" fmla="*/ 29937 h 467258"/>
              <a:gd name="connsiteX42" fmla="*/ 238539 w 4989443"/>
              <a:gd name="connsiteY42" fmla="*/ 59754 h 467258"/>
              <a:gd name="connsiteX43" fmla="*/ 188843 w 4989443"/>
              <a:gd name="connsiteY43" fmla="*/ 69693 h 467258"/>
              <a:gd name="connsiteX44" fmla="*/ 129208 w 4989443"/>
              <a:gd name="connsiteY44" fmla="*/ 89571 h 467258"/>
              <a:gd name="connsiteX45" fmla="*/ 99391 w 4989443"/>
              <a:gd name="connsiteY45" fmla="*/ 99511 h 467258"/>
              <a:gd name="connsiteX46" fmla="*/ 29817 w 4989443"/>
              <a:gd name="connsiteY46" fmla="*/ 109450 h 467258"/>
              <a:gd name="connsiteX47" fmla="*/ 0 w 4989443"/>
              <a:gd name="connsiteY47" fmla="*/ 129328 h 46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89443" h="467258">
                <a:moveTo>
                  <a:pt x="39756" y="19998"/>
                </a:moveTo>
                <a:cubicBezTo>
                  <a:pt x="46382" y="63067"/>
                  <a:pt x="51603" y="106376"/>
                  <a:pt x="59634" y="149206"/>
                </a:cubicBezTo>
                <a:cubicBezTo>
                  <a:pt x="61565" y="159504"/>
                  <a:pt x="63029" y="170843"/>
                  <a:pt x="69574" y="179024"/>
                </a:cubicBezTo>
                <a:cubicBezTo>
                  <a:pt x="77036" y="188352"/>
                  <a:pt x="89452" y="192276"/>
                  <a:pt x="99391" y="198902"/>
                </a:cubicBezTo>
                <a:cubicBezTo>
                  <a:pt x="110023" y="214850"/>
                  <a:pt x="122154" y="237269"/>
                  <a:pt x="139147" y="248598"/>
                </a:cubicBezTo>
                <a:cubicBezTo>
                  <a:pt x="186204" y="279969"/>
                  <a:pt x="189261" y="258952"/>
                  <a:pt x="238539" y="308232"/>
                </a:cubicBezTo>
                <a:cubicBezTo>
                  <a:pt x="278015" y="347709"/>
                  <a:pt x="254720" y="334641"/>
                  <a:pt x="308113" y="347989"/>
                </a:cubicBezTo>
                <a:cubicBezTo>
                  <a:pt x="321365" y="354615"/>
                  <a:pt x="333813" y="363182"/>
                  <a:pt x="347869" y="367867"/>
                </a:cubicBezTo>
                <a:cubicBezTo>
                  <a:pt x="363895" y="373209"/>
                  <a:pt x="381074" y="374141"/>
                  <a:pt x="397565" y="377806"/>
                </a:cubicBezTo>
                <a:cubicBezTo>
                  <a:pt x="410900" y="380769"/>
                  <a:pt x="424069" y="384432"/>
                  <a:pt x="437321" y="387745"/>
                </a:cubicBezTo>
                <a:cubicBezTo>
                  <a:pt x="447260" y="394371"/>
                  <a:pt x="455954" y="403430"/>
                  <a:pt x="467139" y="407624"/>
                </a:cubicBezTo>
                <a:cubicBezTo>
                  <a:pt x="492494" y="417132"/>
                  <a:pt x="579971" y="424431"/>
                  <a:pt x="596347" y="427502"/>
                </a:cubicBezTo>
                <a:cubicBezTo>
                  <a:pt x="623199" y="432537"/>
                  <a:pt x="649009" y="442345"/>
                  <a:pt x="675861" y="447380"/>
                </a:cubicBezTo>
                <a:cubicBezTo>
                  <a:pt x="695731" y="451105"/>
                  <a:pt x="829253" y="465528"/>
                  <a:pt x="844826" y="467258"/>
                </a:cubicBezTo>
                <a:lnTo>
                  <a:pt x="3339547" y="457319"/>
                </a:lnTo>
                <a:cubicBezTo>
                  <a:pt x="3386047" y="456968"/>
                  <a:pt x="3432479" y="452515"/>
                  <a:pt x="3478695" y="447380"/>
                </a:cubicBezTo>
                <a:cubicBezTo>
                  <a:pt x="3896601" y="400947"/>
                  <a:pt x="2738297" y="503119"/>
                  <a:pt x="3607904" y="427502"/>
                </a:cubicBezTo>
                <a:cubicBezTo>
                  <a:pt x="3808086" y="410095"/>
                  <a:pt x="3889265" y="413917"/>
                  <a:pt x="4134678" y="407624"/>
                </a:cubicBezTo>
                <a:cubicBezTo>
                  <a:pt x="4167808" y="404311"/>
                  <a:pt x="4201108" y="402393"/>
                  <a:pt x="4234069" y="397684"/>
                </a:cubicBezTo>
                <a:cubicBezTo>
                  <a:pt x="4247592" y="395752"/>
                  <a:pt x="4260325" y="389822"/>
                  <a:pt x="4273826" y="387745"/>
                </a:cubicBezTo>
                <a:cubicBezTo>
                  <a:pt x="4303478" y="383183"/>
                  <a:pt x="4333461" y="381119"/>
                  <a:pt x="4363278" y="377806"/>
                </a:cubicBezTo>
                <a:cubicBezTo>
                  <a:pt x="4383156" y="371180"/>
                  <a:pt x="4402329" y="361849"/>
                  <a:pt x="4422913" y="357928"/>
                </a:cubicBezTo>
                <a:cubicBezTo>
                  <a:pt x="4472163" y="348547"/>
                  <a:pt x="4522368" y="345140"/>
                  <a:pt x="4572000" y="338050"/>
                </a:cubicBezTo>
                <a:cubicBezTo>
                  <a:pt x="4592689" y="335094"/>
                  <a:pt x="4658490" y="323881"/>
                  <a:pt x="4681330" y="318171"/>
                </a:cubicBezTo>
                <a:cubicBezTo>
                  <a:pt x="4731227" y="305697"/>
                  <a:pt x="4830417" y="278415"/>
                  <a:pt x="4830417" y="278415"/>
                </a:cubicBezTo>
                <a:cubicBezTo>
                  <a:pt x="4840356" y="271789"/>
                  <a:pt x="4849255" y="263242"/>
                  <a:pt x="4860234" y="258537"/>
                </a:cubicBezTo>
                <a:cubicBezTo>
                  <a:pt x="4906598" y="238667"/>
                  <a:pt x="4892036" y="263511"/>
                  <a:pt x="4919869" y="228719"/>
                </a:cubicBezTo>
                <a:cubicBezTo>
                  <a:pt x="4927331" y="219391"/>
                  <a:pt x="4931973" y="207971"/>
                  <a:pt x="4939747" y="198902"/>
                </a:cubicBezTo>
                <a:cubicBezTo>
                  <a:pt x="4951944" y="184672"/>
                  <a:pt x="4979504" y="159145"/>
                  <a:pt x="4979504" y="159145"/>
                </a:cubicBezTo>
                <a:cubicBezTo>
                  <a:pt x="4982817" y="149206"/>
                  <a:pt x="4989443" y="139805"/>
                  <a:pt x="4989443" y="129328"/>
                </a:cubicBezTo>
                <a:cubicBezTo>
                  <a:pt x="4989443" y="52502"/>
                  <a:pt x="4935833" y="85932"/>
                  <a:pt x="4860234" y="79632"/>
                </a:cubicBezTo>
                <a:lnTo>
                  <a:pt x="4800600" y="69693"/>
                </a:lnTo>
                <a:cubicBezTo>
                  <a:pt x="4783979" y="66671"/>
                  <a:pt x="4767591" y="62389"/>
                  <a:pt x="4750904" y="59754"/>
                </a:cubicBezTo>
                <a:cubicBezTo>
                  <a:pt x="4704624" y="52447"/>
                  <a:pt x="4658139" y="46502"/>
                  <a:pt x="4611756" y="39876"/>
                </a:cubicBezTo>
                <a:cubicBezTo>
                  <a:pt x="4588565" y="36563"/>
                  <a:pt x="4565528" y="31882"/>
                  <a:pt x="4542182" y="29937"/>
                </a:cubicBezTo>
                <a:cubicBezTo>
                  <a:pt x="4376573" y="16136"/>
                  <a:pt x="4462706" y="22841"/>
                  <a:pt x="4283765" y="10058"/>
                </a:cubicBezTo>
                <a:cubicBezTo>
                  <a:pt x="4267200" y="6745"/>
                  <a:pt x="4250962" y="119"/>
                  <a:pt x="4234069" y="119"/>
                </a:cubicBezTo>
                <a:cubicBezTo>
                  <a:pt x="3850198" y="119"/>
                  <a:pt x="3905261" y="-2782"/>
                  <a:pt x="3677478" y="19998"/>
                </a:cubicBezTo>
                <a:lnTo>
                  <a:pt x="2286000" y="10058"/>
                </a:lnTo>
                <a:lnTo>
                  <a:pt x="1689652" y="119"/>
                </a:lnTo>
                <a:lnTo>
                  <a:pt x="367747" y="10058"/>
                </a:lnTo>
                <a:cubicBezTo>
                  <a:pt x="357808" y="16684"/>
                  <a:pt x="348846" y="25085"/>
                  <a:pt x="337930" y="29937"/>
                </a:cubicBezTo>
                <a:cubicBezTo>
                  <a:pt x="313157" y="40947"/>
                  <a:pt x="267448" y="53330"/>
                  <a:pt x="238539" y="59754"/>
                </a:cubicBezTo>
                <a:cubicBezTo>
                  <a:pt x="222048" y="63419"/>
                  <a:pt x="205141" y="65248"/>
                  <a:pt x="188843" y="69693"/>
                </a:cubicBezTo>
                <a:cubicBezTo>
                  <a:pt x="168628" y="75206"/>
                  <a:pt x="149086" y="82945"/>
                  <a:pt x="129208" y="89571"/>
                </a:cubicBezTo>
                <a:cubicBezTo>
                  <a:pt x="119269" y="92884"/>
                  <a:pt x="109762" y="98029"/>
                  <a:pt x="99391" y="99511"/>
                </a:cubicBezTo>
                <a:lnTo>
                  <a:pt x="29817" y="109450"/>
                </a:lnTo>
                <a:lnTo>
                  <a:pt x="0" y="129328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834270" y="2096093"/>
            <a:ext cx="3140765" cy="120333"/>
          </a:xfrm>
          <a:custGeom>
            <a:avLst/>
            <a:gdLst>
              <a:gd name="connsiteX0" fmla="*/ 0 w 3140765"/>
              <a:gd name="connsiteY0" fmla="*/ 120333 h 120333"/>
              <a:gd name="connsiteX1" fmla="*/ 49695 w 3140765"/>
              <a:gd name="connsiteY1" fmla="*/ 110394 h 120333"/>
              <a:gd name="connsiteX2" fmla="*/ 139147 w 3140765"/>
              <a:gd name="connsiteY2" fmla="*/ 90516 h 120333"/>
              <a:gd name="connsiteX3" fmla="*/ 208721 w 3140765"/>
              <a:gd name="connsiteY3" fmla="*/ 80577 h 120333"/>
              <a:gd name="connsiteX4" fmla="*/ 2186608 w 3140765"/>
              <a:gd name="connsiteY4" fmla="*/ 70637 h 120333"/>
              <a:gd name="connsiteX5" fmla="*/ 2395330 w 3140765"/>
              <a:gd name="connsiteY5" fmla="*/ 50759 h 120333"/>
              <a:gd name="connsiteX6" fmla="*/ 2445026 w 3140765"/>
              <a:gd name="connsiteY6" fmla="*/ 40820 h 120333"/>
              <a:gd name="connsiteX7" fmla="*/ 2554356 w 3140765"/>
              <a:gd name="connsiteY7" fmla="*/ 30881 h 120333"/>
              <a:gd name="connsiteX8" fmla="*/ 2604052 w 3140765"/>
              <a:gd name="connsiteY8" fmla="*/ 11003 h 120333"/>
              <a:gd name="connsiteX9" fmla="*/ 3041373 w 3140765"/>
              <a:gd name="connsiteY9" fmla="*/ 11003 h 120333"/>
              <a:gd name="connsiteX10" fmla="*/ 3101008 w 3140765"/>
              <a:gd name="connsiteY10" fmla="*/ 70637 h 120333"/>
              <a:gd name="connsiteX11" fmla="*/ 3140765 w 3140765"/>
              <a:gd name="connsiteY11" fmla="*/ 120333 h 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0765" h="120333">
                <a:moveTo>
                  <a:pt x="0" y="120333"/>
                </a:moveTo>
                <a:lnTo>
                  <a:pt x="49695" y="110394"/>
                </a:lnTo>
                <a:cubicBezTo>
                  <a:pt x="79562" y="103994"/>
                  <a:pt x="109125" y="96145"/>
                  <a:pt x="139147" y="90516"/>
                </a:cubicBezTo>
                <a:cubicBezTo>
                  <a:pt x="162173" y="86199"/>
                  <a:pt x="185295" y="80804"/>
                  <a:pt x="208721" y="80577"/>
                </a:cubicBezTo>
                <a:lnTo>
                  <a:pt x="2186608" y="70637"/>
                </a:lnTo>
                <a:cubicBezTo>
                  <a:pt x="2256182" y="64011"/>
                  <a:pt x="2325902" y="58770"/>
                  <a:pt x="2395330" y="50759"/>
                </a:cubicBezTo>
                <a:cubicBezTo>
                  <a:pt x="2412112" y="48823"/>
                  <a:pt x="2428263" y="42915"/>
                  <a:pt x="2445026" y="40820"/>
                </a:cubicBezTo>
                <a:cubicBezTo>
                  <a:pt x="2481337" y="36281"/>
                  <a:pt x="2517913" y="34194"/>
                  <a:pt x="2554356" y="30881"/>
                </a:cubicBezTo>
                <a:cubicBezTo>
                  <a:pt x="2570921" y="24255"/>
                  <a:pt x="2586557" y="14502"/>
                  <a:pt x="2604052" y="11003"/>
                </a:cubicBezTo>
                <a:cubicBezTo>
                  <a:pt x="2723373" y="-12861"/>
                  <a:pt x="2982229" y="9264"/>
                  <a:pt x="3041373" y="11003"/>
                </a:cubicBezTo>
                <a:cubicBezTo>
                  <a:pt x="3061251" y="30881"/>
                  <a:pt x="3085414" y="47247"/>
                  <a:pt x="3101008" y="70637"/>
                </a:cubicBezTo>
                <a:cubicBezTo>
                  <a:pt x="3126085" y="108252"/>
                  <a:pt x="3112440" y="92008"/>
                  <a:pt x="3140765" y="12033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31640" y="3501008"/>
            <a:ext cx="1273447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043608" y="4622338"/>
            <a:ext cx="1708537" cy="21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87824" y="4613616"/>
            <a:ext cx="1708537" cy="21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639339" y="4975116"/>
            <a:ext cx="488230" cy="272541"/>
          </a:xfrm>
          <a:custGeom>
            <a:avLst/>
            <a:gdLst>
              <a:gd name="connsiteX0" fmla="*/ 19878 w 488230"/>
              <a:gd name="connsiteY0" fmla="*/ 143332 h 272541"/>
              <a:gd name="connsiteX1" fmla="*/ 49696 w 488230"/>
              <a:gd name="connsiteY1" fmla="*/ 93636 h 272541"/>
              <a:gd name="connsiteX2" fmla="*/ 89452 w 488230"/>
              <a:gd name="connsiteY2" fmla="*/ 73758 h 272541"/>
              <a:gd name="connsiteX3" fmla="*/ 119270 w 488230"/>
              <a:gd name="connsiteY3" fmla="*/ 53880 h 272541"/>
              <a:gd name="connsiteX4" fmla="*/ 149087 w 488230"/>
              <a:gd name="connsiteY4" fmla="*/ 43941 h 272541"/>
              <a:gd name="connsiteX5" fmla="*/ 248478 w 488230"/>
              <a:gd name="connsiteY5" fmla="*/ 14123 h 272541"/>
              <a:gd name="connsiteX6" fmla="*/ 447261 w 488230"/>
              <a:gd name="connsiteY6" fmla="*/ 24063 h 272541"/>
              <a:gd name="connsiteX7" fmla="*/ 377687 w 488230"/>
              <a:gd name="connsiteY7" fmla="*/ 212906 h 272541"/>
              <a:gd name="connsiteX8" fmla="*/ 347870 w 488230"/>
              <a:gd name="connsiteY8" fmla="*/ 242723 h 272541"/>
              <a:gd name="connsiteX9" fmla="*/ 318052 w 488230"/>
              <a:gd name="connsiteY9" fmla="*/ 252663 h 272541"/>
              <a:gd name="connsiteX10" fmla="*/ 238539 w 488230"/>
              <a:gd name="connsiteY10" fmla="*/ 272541 h 272541"/>
              <a:gd name="connsiteX11" fmla="*/ 59635 w 488230"/>
              <a:gd name="connsiteY11" fmla="*/ 262602 h 272541"/>
              <a:gd name="connsiteX12" fmla="*/ 29818 w 488230"/>
              <a:gd name="connsiteY12" fmla="*/ 252663 h 272541"/>
              <a:gd name="connsiteX13" fmla="*/ 9939 w 488230"/>
              <a:gd name="connsiteY13" fmla="*/ 232784 h 272541"/>
              <a:gd name="connsiteX14" fmla="*/ 0 w 488230"/>
              <a:gd name="connsiteY14" fmla="*/ 193028 h 272541"/>
              <a:gd name="connsiteX15" fmla="*/ 9939 w 488230"/>
              <a:gd name="connsiteY15" fmla="*/ 53880 h 2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8230" h="272541">
                <a:moveTo>
                  <a:pt x="19878" y="143332"/>
                </a:moveTo>
                <a:cubicBezTo>
                  <a:pt x="29817" y="126767"/>
                  <a:pt x="36036" y="107296"/>
                  <a:pt x="49696" y="93636"/>
                </a:cubicBezTo>
                <a:cubicBezTo>
                  <a:pt x="60173" y="83159"/>
                  <a:pt x="76588" y="81109"/>
                  <a:pt x="89452" y="73758"/>
                </a:cubicBezTo>
                <a:cubicBezTo>
                  <a:pt x="99824" y="67831"/>
                  <a:pt x="108586" y="59222"/>
                  <a:pt x="119270" y="53880"/>
                </a:cubicBezTo>
                <a:cubicBezTo>
                  <a:pt x="128641" y="49195"/>
                  <a:pt x="139052" y="46951"/>
                  <a:pt x="149087" y="43941"/>
                </a:cubicBezTo>
                <a:cubicBezTo>
                  <a:pt x="262835" y="9817"/>
                  <a:pt x="180968" y="36629"/>
                  <a:pt x="248478" y="14123"/>
                </a:cubicBezTo>
                <a:cubicBezTo>
                  <a:pt x="314739" y="17436"/>
                  <a:pt x="403185" y="-25523"/>
                  <a:pt x="447261" y="24063"/>
                </a:cubicBezTo>
                <a:cubicBezTo>
                  <a:pt x="553534" y="143620"/>
                  <a:pt x="424933" y="173534"/>
                  <a:pt x="377687" y="212906"/>
                </a:cubicBezTo>
                <a:cubicBezTo>
                  <a:pt x="366889" y="221904"/>
                  <a:pt x="359565" y="234926"/>
                  <a:pt x="347870" y="242723"/>
                </a:cubicBezTo>
                <a:cubicBezTo>
                  <a:pt x="339153" y="248535"/>
                  <a:pt x="328160" y="249906"/>
                  <a:pt x="318052" y="252663"/>
                </a:cubicBezTo>
                <a:cubicBezTo>
                  <a:pt x="291695" y="259851"/>
                  <a:pt x="238539" y="272541"/>
                  <a:pt x="238539" y="272541"/>
                </a:cubicBezTo>
                <a:cubicBezTo>
                  <a:pt x="178904" y="269228"/>
                  <a:pt x="119093" y="268265"/>
                  <a:pt x="59635" y="262602"/>
                </a:cubicBezTo>
                <a:cubicBezTo>
                  <a:pt x="49206" y="261609"/>
                  <a:pt x="38802" y="258053"/>
                  <a:pt x="29818" y="252663"/>
                </a:cubicBezTo>
                <a:cubicBezTo>
                  <a:pt x="21782" y="247842"/>
                  <a:pt x="16565" y="239410"/>
                  <a:pt x="9939" y="232784"/>
                </a:cubicBezTo>
                <a:cubicBezTo>
                  <a:pt x="6626" y="219532"/>
                  <a:pt x="0" y="206688"/>
                  <a:pt x="0" y="193028"/>
                </a:cubicBezTo>
                <a:cubicBezTo>
                  <a:pt x="0" y="146527"/>
                  <a:pt x="9939" y="53880"/>
                  <a:pt x="9939" y="538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97" y="5661248"/>
            <a:ext cx="4981482" cy="11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6" y="5722198"/>
            <a:ext cx="3960439" cy="108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179AE91-7081-0F33-4291-CF315C567780}"/>
              </a:ext>
            </a:extLst>
          </p:cNvPr>
          <p:cNvSpPr/>
          <p:nvPr/>
        </p:nvSpPr>
        <p:spPr>
          <a:xfrm>
            <a:off x="989670" y="118567"/>
            <a:ext cx="978693" cy="107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未细化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0AD381-325B-32A4-44E6-7BA02006EDD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79017" y="1196752"/>
            <a:ext cx="212663" cy="122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592F307-613D-612C-5F65-E7B501344C32}"/>
              </a:ext>
            </a:extLst>
          </p:cNvPr>
          <p:cNvSpPr/>
          <p:nvPr/>
        </p:nvSpPr>
        <p:spPr>
          <a:xfrm>
            <a:off x="1968363" y="5023587"/>
            <a:ext cx="1739541" cy="560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可以分类合并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6FE448-8887-E24E-7906-139869FE8ED0}"/>
              </a:ext>
            </a:extLst>
          </p:cNvPr>
          <p:cNvCxnSpPr>
            <a:cxnSpLocks/>
            <a:stCxn id="21" idx="0"/>
            <a:endCxn id="14" idx="5"/>
          </p:cNvCxnSpPr>
          <p:nvPr/>
        </p:nvCxnSpPr>
        <p:spPr>
          <a:xfrm flipH="1" flipV="1">
            <a:off x="2501936" y="4806725"/>
            <a:ext cx="336198" cy="216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7A16F30-D6B6-9FDF-5402-A54E27C1DE50}"/>
              </a:ext>
            </a:extLst>
          </p:cNvPr>
          <p:cNvCxnSpPr/>
          <p:nvPr/>
        </p:nvCxnSpPr>
        <p:spPr>
          <a:xfrm flipV="1">
            <a:off x="2987824" y="4838361"/>
            <a:ext cx="216024" cy="185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604CF95-108C-26B1-4A0A-FC284E68EE44}"/>
              </a:ext>
            </a:extLst>
          </p:cNvPr>
          <p:cNvSpPr/>
          <p:nvPr/>
        </p:nvSpPr>
        <p:spPr>
          <a:xfrm>
            <a:off x="7431305" y="4472692"/>
            <a:ext cx="978693" cy="107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不规范的符号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12C94AD-FFF0-D839-8488-7C3FEC5C30E5}"/>
              </a:ext>
            </a:extLst>
          </p:cNvPr>
          <p:cNvCxnSpPr>
            <a:stCxn id="28" idx="1"/>
          </p:cNvCxnSpPr>
          <p:nvPr/>
        </p:nvCxnSpPr>
        <p:spPr>
          <a:xfrm flipH="1">
            <a:off x="7020272" y="5011785"/>
            <a:ext cx="411033" cy="130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往届其他问题点的例子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353" y="1196752"/>
            <a:ext cx="35147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1" y="5157192"/>
            <a:ext cx="4659202" cy="1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1" y="1268760"/>
            <a:ext cx="428797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55" y="5081917"/>
            <a:ext cx="4100471" cy="173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任意多边形 4"/>
          <p:cNvSpPr/>
          <p:nvPr/>
        </p:nvSpPr>
        <p:spPr>
          <a:xfrm>
            <a:off x="854765" y="2960272"/>
            <a:ext cx="854765" cy="43462"/>
          </a:xfrm>
          <a:custGeom>
            <a:avLst/>
            <a:gdLst>
              <a:gd name="connsiteX0" fmla="*/ 0 w 854765"/>
              <a:gd name="connsiteY0" fmla="*/ 21467 h 43462"/>
              <a:gd name="connsiteX1" fmla="*/ 487018 w 854765"/>
              <a:gd name="connsiteY1" fmla="*/ 21467 h 43462"/>
              <a:gd name="connsiteX2" fmla="*/ 655983 w 854765"/>
              <a:gd name="connsiteY2" fmla="*/ 1589 h 43462"/>
              <a:gd name="connsiteX3" fmla="*/ 854765 w 854765"/>
              <a:gd name="connsiteY3" fmla="*/ 1589 h 4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765" h="43462">
                <a:moveTo>
                  <a:pt x="0" y="21467"/>
                </a:moveTo>
                <a:cubicBezTo>
                  <a:pt x="187090" y="58884"/>
                  <a:pt x="81026" y="41434"/>
                  <a:pt x="487018" y="21467"/>
                </a:cubicBezTo>
                <a:cubicBezTo>
                  <a:pt x="543660" y="18681"/>
                  <a:pt x="599356" y="4650"/>
                  <a:pt x="655983" y="1589"/>
                </a:cubicBezTo>
                <a:cubicBezTo>
                  <a:pt x="722147" y="-1987"/>
                  <a:pt x="788504" y="1589"/>
                  <a:pt x="854765" y="158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872143" y="3588026"/>
            <a:ext cx="879533" cy="337931"/>
          </a:xfrm>
          <a:custGeom>
            <a:avLst/>
            <a:gdLst>
              <a:gd name="connsiteX0" fmla="*/ 82014 w 879533"/>
              <a:gd name="connsiteY0" fmla="*/ 79513 h 337931"/>
              <a:gd name="connsiteX1" fmla="*/ 270857 w 879533"/>
              <a:gd name="connsiteY1" fmla="*/ 29817 h 337931"/>
              <a:gd name="connsiteX2" fmla="*/ 479579 w 879533"/>
              <a:gd name="connsiteY2" fmla="*/ 0 h 337931"/>
              <a:gd name="connsiteX3" fmla="*/ 827448 w 879533"/>
              <a:gd name="connsiteY3" fmla="*/ 9939 h 337931"/>
              <a:gd name="connsiteX4" fmla="*/ 857266 w 879533"/>
              <a:gd name="connsiteY4" fmla="*/ 198783 h 337931"/>
              <a:gd name="connsiteX5" fmla="*/ 837387 w 879533"/>
              <a:gd name="connsiteY5" fmla="*/ 218661 h 337931"/>
              <a:gd name="connsiteX6" fmla="*/ 817509 w 879533"/>
              <a:gd name="connsiteY6" fmla="*/ 248478 h 337931"/>
              <a:gd name="connsiteX7" fmla="*/ 678361 w 879533"/>
              <a:gd name="connsiteY7" fmla="*/ 288235 h 337931"/>
              <a:gd name="connsiteX8" fmla="*/ 588909 w 879533"/>
              <a:gd name="connsiteY8" fmla="*/ 318052 h 337931"/>
              <a:gd name="connsiteX9" fmla="*/ 559092 w 879533"/>
              <a:gd name="connsiteY9" fmla="*/ 327991 h 337931"/>
              <a:gd name="connsiteX10" fmla="*/ 499457 w 879533"/>
              <a:gd name="connsiteY10" fmla="*/ 337931 h 337931"/>
              <a:gd name="connsiteX11" fmla="*/ 260918 w 879533"/>
              <a:gd name="connsiteY11" fmla="*/ 327991 h 337931"/>
              <a:gd name="connsiteX12" fmla="*/ 231100 w 879533"/>
              <a:gd name="connsiteY12" fmla="*/ 308113 h 337931"/>
              <a:gd name="connsiteX13" fmla="*/ 151587 w 879533"/>
              <a:gd name="connsiteY13" fmla="*/ 258417 h 337931"/>
              <a:gd name="connsiteX14" fmla="*/ 91953 w 879533"/>
              <a:gd name="connsiteY14" fmla="*/ 218661 h 337931"/>
              <a:gd name="connsiteX15" fmla="*/ 72074 w 879533"/>
              <a:gd name="connsiteY15" fmla="*/ 198783 h 337931"/>
              <a:gd name="connsiteX16" fmla="*/ 42257 w 879533"/>
              <a:gd name="connsiteY16" fmla="*/ 188844 h 337931"/>
              <a:gd name="connsiteX17" fmla="*/ 12440 w 879533"/>
              <a:gd name="connsiteY17" fmla="*/ 168965 h 337931"/>
              <a:gd name="connsiteX18" fmla="*/ 12440 w 879533"/>
              <a:gd name="connsiteY18" fmla="*/ 69574 h 337931"/>
              <a:gd name="connsiteX19" fmla="*/ 32318 w 879533"/>
              <a:gd name="connsiteY19" fmla="*/ 49696 h 33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9533" h="337931">
                <a:moveTo>
                  <a:pt x="82014" y="79513"/>
                </a:moveTo>
                <a:cubicBezTo>
                  <a:pt x="181111" y="37043"/>
                  <a:pt x="138716" y="48694"/>
                  <a:pt x="270857" y="29817"/>
                </a:cubicBezTo>
                <a:lnTo>
                  <a:pt x="479579" y="0"/>
                </a:lnTo>
                <a:cubicBezTo>
                  <a:pt x="595535" y="3313"/>
                  <a:pt x="711786" y="1042"/>
                  <a:pt x="827448" y="9939"/>
                </a:cubicBezTo>
                <a:cubicBezTo>
                  <a:pt x="918899" y="16974"/>
                  <a:pt x="863388" y="160009"/>
                  <a:pt x="857266" y="198783"/>
                </a:cubicBezTo>
                <a:cubicBezTo>
                  <a:pt x="855804" y="208039"/>
                  <a:pt x="843241" y="211344"/>
                  <a:pt x="837387" y="218661"/>
                </a:cubicBezTo>
                <a:cubicBezTo>
                  <a:pt x="829925" y="227989"/>
                  <a:pt x="827638" y="242147"/>
                  <a:pt x="817509" y="248478"/>
                </a:cubicBezTo>
                <a:cubicBezTo>
                  <a:pt x="795627" y="262155"/>
                  <a:pt x="695186" y="282627"/>
                  <a:pt x="678361" y="288235"/>
                </a:cubicBezTo>
                <a:lnTo>
                  <a:pt x="588909" y="318052"/>
                </a:lnTo>
                <a:cubicBezTo>
                  <a:pt x="578970" y="321365"/>
                  <a:pt x="569426" y="326269"/>
                  <a:pt x="559092" y="327991"/>
                </a:cubicBezTo>
                <a:lnTo>
                  <a:pt x="499457" y="337931"/>
                </a:lnTo>
                <a:cubicBezTo>
                  <a:pt x="419944" y="334618"/>
                  <a:pt x="340013" y="336780"/>
                  <a:pt x="260918" y="327991"/>
                </a:cubicBezTo>
                <a:cubicBezTo>
                  <a:pt x="249046" y="326672"/>
                  <a:pt x="241472" y="314040"/>
                  <a:pt x="231100" y="308113"/>
                </a:cubicBezTo>
                <a:cubicBezTo>
                  <a:pt x="180195" y="279025"/>
                  <a:pt x="199096" y="299139"/>
                  <a:pt x="151587" y="258417"/>
                </a:cubicBezTo>
                <a:cubicBezTo>
                  <a:pt x="104210" y="217808"/>
                  <a:pt x="142672" y="235567"/>
                  <a:pt x="91953" y="218661"/>
                </a:cubicBezTo>
                <a:cubicBezTo>
                  <a:pt x="85327" y="212035"/>
                  <a:pt x="80109" y="203604"/>
                  <a:pt x="72074" y="198783"/>
                </a:cubicBezTo>
                <a:cubicBezTo>
                  <a:pt x="63090" y="193393"/>
                  <a:pt x="51628" y="193529"/>
                  <a:pt x="42257" y="188844"/>
                </a:cubicBezTo>
                <a:cubicBezTo>
                  <a:pt x="31573" y="183502"/>
                  <a:pt x="22379" y="175591"/>
                  <a:pt x="12440" y="168965"/>
                </a:cubicBezTo>
                <a:cubicBezTo>
                  <a:pt x="-1504" y="127138"/>
                  <a:pt x="-6596" y="126680"/>
                  <a:pt x="12440" y="69574"/>
                </a:cubicBezTo>
                <a:cubicBezTo>
                  <a:pt x="15403" y="60684"/>
                  <a:pt x="25692" y="56322"/>
                  <a:pt x="32318" y="4969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913783" y="1601771"/>
            <a:ext cx="1600200" cy="59635"/>
          </a:xfrm>
          <a:custGeom>
            <a:avLst/>
            <a:gdLst>
              <a:gd name="connsiteX0" fmla="*/ 0 w 1600200"/>
              <a:gd name="connsiteY0" fmla="*/ 59635 h 59635"/>
              <a:gd name="connsiteX1" fmla="*/ 168965 w 1600200"/>
              <a:gd name="connsiteY1" fmla="*/ 39757 h 59635"/>
              <a:gd name="connsiteX2" fmla="*/ 218660 w 1600200"/>
              <a:gd name="connsiteY2" fmla="*/ 29817 h 59635"/>
              <a:gd name="connsiteX3" fmla="*/ 327991 w 1600200"/>
              <a:gd name="connsiteY3" fmla="*/ 19878 h 59635"/>
              <a:gd name="connsiteX4" fmla="*/ 447260 w 1600200"/>
              <a:gd name="connsiteY4" fmla="*/ 0 h 59635"/>
              <a:gd name="connsiteX5" fmla="*/ 775252 w 1600200"/>
              <a:gd name="connsiteY5" fmla="*/ 9939 h 59635"/>
              <a:gd name="connsiteX6" fmla="*/ 805069 w 1600200"/>
              <a:gd name="connsiteY6" fmla="*/ 19878 h 59635"/>
              <a:gd name="connsiteX7" fmla="*/ 854765 w 1600200"/>
              <a:gd name="connsiteY7" fmla="*/ 29817 h 59635"/>
              <a:gd name="connsiteX8" fmla="*/ 964095 w 1600200"/>
              <a:gd name="connsiteY8" fmla="*/ 39757 h 59635"/>
              <a:gd name="connsiteX9" fmla="*/ 1083365 w 1600200"/>
              <a:gd name="connsiteY9" fmla="*/ 59635 h 59635"/>
              <a:gd name="connsiteX10" fmla="*/ 1600200 w 1600200"/>
              <a:gd name="connsiteY10" fmla="*/ 59635 h 5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0200" h="59635">
                <a:moveTo>
                  <a:pt x="0" y="59635"/>
                </a:moveTo>
                <a:lnTo>
                  <a:pt x="168965" y="39757"/>
                </a:lnTo>
                <a:cubicBezTo>
                  <a:pt x="185662" y="37188"/>
                  <a:pt x="201897" y="31912"/>
                  <a:pt x="218660" y="29817"/>
                </a:cubicBezTo>
                <a:cubicBezTo>
                  <a:pt x="254971" y="25278"/>
                  <a:pt x="291704" y="24611"/>
                  <a:pt x="327991" y="19878"/>
                </a:cubicBezTo>
                <a:cubicBezTo>
                  <a:pt x="367957" y="14665"/>
                  <a:pt x="447260" y="0"/>
                  <a:pt x="447260" y="0"/>
                </a:cubicBezTo>
                <a:cubicBezTo>
                  <a:pt x="556591" y="3313"/>
                  <a:pt x="666040" y="3872"/>
                  <a:pt x="775252" y="9939"/>
                </a:cubicBezTo>
                <a:cubicBezTo>
                  <a:pt x="785712" y="10520"/>
                  <a:pt x="794905" y="17337"/>
                  <a:pt x="805069" y="19878"/>
                </a:cubicBezTo>
                <a:cubicBezTo>
                  <a:pt x="821458" y="23975"/>
                  <a:pt x="838002" y="27722"/>
                  <a:pt x="854765" y="29817"/>
                </a:cubicBezTo>
                <a:cubicBezTo>
                  <a:pt x="891076" y="34356"/>
                  <a:pt x="927809" y="35024"/>
                  <a:pt x="964095" y="39757"/>
                </a:cubicBezTo>
                <a:cubicBezTo>
                  <a:pt x="1004061" y="44970"/>
                  <a:pt x="1043060" y="59635"/>
                  <a:pt x="1083365" y="59635"/>
                </a:cubicBezTo>
                <a:lnTo>
                  <a:pt x="1600200" y="5963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983357" y="2138484"/>
            <a:ext cx="1611506" cy="39757"/>
          </a:xfrm>
          <a:custGeom>
            <a:avLst/>
            <a:gdLst>
              <a:gd name="connsiteX0" fmla="*/ 0 w 1611506"/>
              <a:gd name="connsiteY0" fmla="*/ 0 h 39757"/>
              <a:gd name="connsiteX1" fmla="*/ 1033669 w 1611506"/>
              <a:gd name="connsiteY1" fmla="*/ 9939 h 39757"/>
              <a:gd name="connsiteX2" fmla="*/ 1083365 w 1611506"/>
              <a:gd name="connsiteY2" fmla="*/ 19878 h 39757"/>
              <a:gd name="connsiteX3" fmla="*/ 1202634 w 1611506"/>
              <a:gd name="connsiteY3" fmla="*/ 39757 h 39757"/>
              <a:gd name="connsiteX4" fmla="*/ 1490869 w 1611506"/>
              <a:gd name="connsiteY4" fmla="*/ 29818 h 39757"/>
              <a:gd name="connsiteX5" fmla="*/ 1610139 w 1611506"/>
              <a:gd name="connsiteY5" fmla="*/ 9939 h 39757"/>
              <a:gd name="connsiteX6" fmla="*/ 1610139 w 1611506"/>
              <a:gd name="connsiteY6" fmla="*/ 0 h 3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506" h="39757">
                <a:moveTo>
                  <a:pt x="0" y="0"/>
                </a:moveTo>
                <a:lnTo>
                  <a:pt x="1033669" y="9939"/>
                </a:lnTo>
                <a:cubicBezTo>
                  <a:pt x="1050560" y="10249"/>
                  <a:pt x="1066729" y="16942"/>
                  <a:pt x="1083365" y="19878"/>
                </a:cubicBezTo>
                <a:lnTo>
                  <a:pt x="1202634" y="39757"/>
                </a:lnTo>
                <a:cubicBezTo>
                  <a:pt x="1298712" y="36444"/>
                  <a:pt x="1394882" y="35151"/>
                  <a:pt x="1490869" y="29818"/>
                </a:cubicBezTo>
                <a:cubicBezTo>
                  <a:pt x="1496777" y="29490"/>
                  <a:pt x="1595441" y="15818"/>
                  <a:pt x="1610139" y="9939"/>
                </a:cubicBezTo>
                <a:cubicBezTo>
                  <a:pt x="1613215" y="8709"/>
                  <a:pt x="1610139" y="3313"/>
                  <a:pt x="161013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053548" y="5641494"/>
            <a:ext cx="692167" cy="431315"/>
          </a:xfrm>
          <a:custGeom>
            <a:avLst/>
            <a:gdLst>
              <a:gd name="connsiteX0" fmla="*/ 0 w 692167"/>
              <a:gd name="connsiteY0" fmla="*/ 123202 h 431315"/>
              <a:gd name="connsiteX1" fmla="*/ 9939 w 692167"/>
              <a:gd name="connsiteY1" fmla="*/ 73506 h 431315"/>
              <a:gd name="connsiteX2" fmla="*/ 99391 w 692167"/>
              <a:gd name="connsiteY2" fmla="*/ 33749 h 431315"/>
              <a:gd name="connsiteX3" fmla="*/ 387626 w 692167"/>
              <a:gd name="connsiteY3" fmla="*/ 13871 h 431315"/>
              <a:gd name="connsiteX4" fmla="*/ 675861 w 692167"/>
              <a:gd name="connsiteY4" fmla="*/ 23810 h 431315"/>
              <a:gd name="connsiteX5" fmla="*/ 655982 w 692167"/>
              <a:gd name="connsiteY5" fmla="*/ 172897 h 431315"/>
              <a:gd name="connsiteX6" fmla="*/ 606287 w 692167"/>
              <a:gd name="connsiteY6" fmla="*/ 272289 h 431315"/>
              <a:gd name="connsiteX7" fmla="*/ 556591 w 692167"/>
              <a:gd name="connsiteY7" fmla="*/ 331923 h 431315"/>
              <a:gd name="connsiteX8" fmla="*/ 536713 w 692167"/>
              <a:gd name="connsiteY8" fmla="*/ 361741 h 431315"/>
              <a:gd name="connsiteX9" fmla="*/ 477078 w 692167"/>
              <a:gd name="connsiteY9" fmla="*/ 401497 h 431315"/>
              <a:gd name="connsiteX10" fmla="*/ 427382 w 692167"/>
              <a:gd name="connsiteY10" fmla="*/ 431315 h 431315"/>
              <a:gd name="connsiteX11" fmla="*/ 208722 w 692167"/>
              <a:gd name="connsiteY11" fmla="*/ 421376 h 431315"/>
              <a:gd name="connsiteX12" fmla="*/ 178904 w 692167"/>
              <a:gd name="connsiteY12" fmla="*/ 401497 h 431315"/>
              <a:gd name="connsiteX13" fmla="*/ 159026 w 692167"/>
              <a:gd name="connsiteY13" fmla="*/ 341863 h 431315"/>
              <a:gd name="connsiteX14" fmla="*/ 149087 w 692167"/>
              <a:gd name="connsiteY14" fmla="*/ 302106 h 431315"/>
              <a:gd name="connsiteX15" fmla="*/ 139148 w 692167"/>
              <a:gd name="connsiteY15" fmla="*/ 252410 h 431315"/>
              <a:gd name="connsiteX16" fmla="*/ 119269 w 692167"/>
              <a:gd name="connsiteY16" fmla="*/ 202715 h 431315"/>
              <a:gd name="connsiteX17" fmla="*/ 109330 w 692167"/>
              <a:gd name="connsiteY17" fmla="*/ 172897 h 431315"/>
              <a:gd name="connsiteX18" fmla="*/ 99391 w 692167"/>
              <a:gd name="connsiteY18" fmla="*/ 3932 h 43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2167" h="431315">
                <a:moveTo>
                  <a:pt x="0" y="123202"/>
                </a:moveTo>
                <a:cubicBezTo>
                  <a:pt x="3313" y="106637"/>
                  <a:pt x="1558" y="88174"/>
                  <a:pt x="9939" y="73506"/>
                </a:cubicBezTo>
                <a:cubicBezTo>
                  <a:pt x="21056" y="54050"/>
                  <a:pt x="91808" y="36277"/>
                  <a:pt x="99391" y="33749"/>
                </a:cubicBezTo>
                <a:cubicBezTo>
                  <a:pt x="210983" y="-3449"/>
                  <a:pt x="118786" y="24211"/>
                  <a:pt x="387626" y="13871"/>
                </a:cubicBezTo>
                <a:cubicBezTo>
                  <a:pt x="483704" y="17184"/>
                  <a:pt x="593157" y="-25200"/>
                  <a:pt x="675861" y="23810"/>
                </a:cubicBezTo>
                <a:cubicBezTo>
                  <a:pt x="718992" y="49369"/>
                  <a:pt x="663801" y="123375"/>
                  <a:pt x="655982" y="172897"/>
                </a:cubicBezTo>
                <a:cubicBezTo>
                  <a:pt x="647844" y="224439"/>
                  <a:pt x="640337" y="221213"/>
                  <a:pt x="606287" y="272289"/>
                </a:cubicBezTo>
                <a:cubicBezTo>
                  <a:pt x="556933" y="346321"/>
                  <a:pt x="620366" y="255394"/>
                  <a:pt x="556591" y="331923"/>
                </a:cubicBezTo>
                <a:cubicBezTo>
                  <a:pt x="548944" y="341100"/>
                  <a:pt x="545703" y="353875"/>
                  <a:pt x="536713" y="361741"/>
                </a:cubicBezTo>
                <a:cubicBezTo>
                  <a:pt x="518733" y="377473"/>
                  <a:pt x="493971" y="384603"/>
                  <a:pt x="477078" y="401497"/>
                </a:cubicBezTo>
                <a:cubicBezTo>
                  <a:pt x="449792" y="428785"/>
                  <a:pt x="466090" y="418413"/>
                  <a:pt x="427382" y="431315"/>
                </a:cubicBezTo>
                <a:cubicBezTo>
                  <a:pt x="354495" y="428002"/>
                  <a:pt x="281164" y="430069"/>
                  <a:pt x="208722" y="421376"/>
                </a:cubicBezTo>
                <a:cubicBezTo>
                  <a:pt x="196861" y="419953"/>
                  <a:pt x="185235" y="411627"/>
                  <a:pt x="178904" y="401497"/>
                </a:cubicBezTo>
                <a:cubicBezTo>
                  <a:pt x="167799" y="383729"/>
                  <a:pt x="164108" y="362191"/>
                  <a:pt x="159026" y="341863"/>
                </a:cubicBezTo>
                <a:cubicBezTo>
                  <a:pt x="155713" y="328611"/>
                  <a:pt x="152050" y="315441"/>
                  <a:pt x="149087" y="302106"/>
                </a:cubicBezTo>
                <a:cubicBezTo>
                  <a:pt x="145422" y="285615"/>
                  <a:pt x="144002" y="268591"/>
                  <a:pt x="139148" y="252410"/>
                </a:cubicBezTo>
                <a:cubicBezTo>
                  <a:pt x="134021" y="235321"/>
                  <a:pt x="125534" y="219420"/>
                  <a:pt x="119269" y="202715"/>
                </a:cubicBezTo>
                <a:cubicBezTo>
                  <a:pt x="115590" y="192905"/>
                  <a:pt x="112643" y="182836"/>
                  <a:pt x="109330" y="172897"/>
                </a:cubicBezTo>
                <a:cubicBezTo>
                  <a:pt x="98375" y="30476"/>
                  <a:pt x="99391" y="86886"/>
                  <a:pt x="99391" y="3932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595730" y="5035669"/>
            <a:ext cx="477079" cy="238539"/>
          </a:xfrm>
          <a:custGeom>
            <a:avLst/>
            <a:gdLst>
              <a:gd name="connsiteX0" fmla="*/ 0 w 477079"/>
              <a:gd name="connsiteY0" fmla="*/ 39757 h 238539"/>
              <a:gd name="connsiteX1" fmla="*/ 59635 w 477079"/>
              <a:gd name="connsiteY1" fmla="*/ 29818 h 238539"/>
              <a:gd name="connsiteX2" fmla="*/ 109331 w 477079"/>
              <a:gd name="connsiteY2" fmla="*/ 19879 h 238539"/>
              <a:gd name="connsiteX3" fmla="*/ 188844 w 477079"/>
              <a:gd name="connsiteY3" fmla="*/ 9939 h 238539"/>
              <a:gd name="connsiteX4" fmla="*/ 248479 w 477079"/>
              <a:gd name="connsiteY4" fmla="*/ 0 h 238539"/>
              <a:gd name="connsiteX5" fmla="*/ 437322 w 477079"/>
              <a:gd name="connsiteY5" fmla="*/ 9939 h 238539"/>
              <a:gd name="connsiteX6" fmla="*/ 447261 w 477079"/>
              <a:gd name="connsiteY6" fmla="*/ 49696 h 238539"/>
              <a:gd name="connsiteX7" fmla="*/ 467140 w 477079"/>
              <a:gd name="connsiteY7" fmla="*/ 109331 h 238539"/>
              <a:gd name="connsiteX8" fmla="*/ 477079 w 477079"/>
              <a:gd name="connsiteY8" fmla="*/ 139148 h 238539"/>
              <a:gd name="connsiteX9" fmla="*/ 467140 w 477079"/>
              <a:gd name="connsiteY9" fmla="*/ 178905 h 238539"/>
              <a:gd name="connsiteX10" fmla="*/ 357809 w 477079"/>
              <a:gd name="connsiteY10" fmla="*/ 218661 h 238539"/>
              <a:gd name="connsiteX11" fmla="*/ 327992 w 477079"/>
              <a:gd name="connsiteY11" fmla="*/ 228600 h 238539"/>
              <a:gd name="connsiteX12" fmla="*/ 298174 w 477079"/>
              <a:gd name="connsiteY12" fmla="*/ 238539 h 238539"/>
              <a:gd name="connsiteX13" fmla="*/ 258418 w 477079"/>
              <a:gd name="connsiteY13" fmla="*/ 228600 h 238539"/>
              <a:gd name="connsiteX14" fmla="*/ 198783 w 477079"/>
              <a:gd name="connsiteY14" fmla="*/ 168966 h 238539"/>
              <a:gd name="connsiteX15" fmla="*/ 178905 w 477079"/>
              <a:gd name="connsiteY15" fmla="*/ 59635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079" h="238539">
                <a:moveTo>
                  <a:pt x="0" y="39757"/>
                </a:moveTo>
                <a:lnTo>
                  <a:pt x="59635" y="29818"/>
                </a:lnTo>
                <a:cubicBezTo>
                  <a:pt x="76256" y="26796"/>
                  <a:pt x="92634" y="22448"/>
                  <a:pt x="109331" y="19879"/>
                </a:cubicBezTo>
                <a:cubicBezTo>
                  <a:pt x="135731" y="15817"/>
                  <a:pt x="162402" y="13717"/>
                  <a:pt x="188844" y="9939"/>
                </a:cubicBezTo>
                <a:cubicBezTo>
                  <a:pt x="208794" y="7089"/>
                  <a:pt x="228601" y="3313"/>
                  <a:pt x="248479" y="0"/>
                </a:cubicBezTo>
                <a:cubicBezTo>
                  <a:pt x="311427" y="3313"/>
                  <a:pt x="376169" y="-5349"/>
                  <a:pt x="437322" y="9939"/>
                </a:cubicBezTo>
                <a:cubicBezTo>
                  <a:pt x="450574" y="13252"/>
                  <a:pt x="443336" y="36612"/>
                  <a:pt x="447261" y="49696"/>
                </a:cubicBezTo>
                <a:cubicBezTo>
                  <a:pt x="453282" y="69766"/>
                  <a:pt x="460514" y="89453"/>
                  <a:pt x="467140" y="109331"/>
                </a:cubicBezTo>
                <a:lnTo>
                  <a:pt x="477079" y="139148"/>
                </a:lnTo>
                <a:cubicBezTo>
                  <a:pt x="473766" y="152400"/>
                  <a:pt x="476799" y="169246"/>
                  <a:pt x="467140" y="178905"/>
                </a:cubicBezTo>
                <a:cubicBezTo>
                  <a:pt x="460225" y="185820"/>
                  <a:pt x="361277" y="217505"/>
                  <a:pt x="357809" y="218661"/>
                </a:cubicBezTo>
                <a:lnTo>
                  <a:pt x="327992" y="228600"/>
                </a:lnTo>
                <a:lnTo>
                  <a:pt x="298174" y="238539"/>
                </a:lnTo>
                <a:cubicBezTo>
                  <a:pt x="284922" y="235226"/>
                  <a:pt x="269609" y="236433"/>
                  <a:pt x="258418" y="228600"/>
                </a:cubicBezTo>
                <a:cubicBezTo>
                  <a:pt x="235388" y="212479"/>
                  <a:pt x="218661" y="188844"/>
                  <a:pt x="198783" y="168966"/>
                </a:cubicBezTo>
                <a:cubicBezTo>
                  <a:pt x="157821" y="128004"/>
                  <a:pt x="178905" y="158451"/>
                  <a:pt x="178905" y="5963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364896" y="5025730"/>
            <a:ext cx="357808" cy="278296"/>
          </a:xfrm>
          <a:custGeom>
            <a:avLst/>
            <a:gdLst>
              <a:gd name="connsiteX0" fmla="*/ 0 w 357808"/>
              <a:gd name="connsiteY0" fmla="*/ 129209 h 278296"/>
              <a:gd name="connsiteX1" fmla="*/ 69574 w 357808"/>
              <a:gd name="connsiteY1" fmla="*/ 89452 h 278296"/>
              <a:gd name="connsiteX2" fmla="*/ 139147 w 357808"/>
              <a:gd name="connsiteY2" fmla="*/ 49696 h 278296"/>
              <a:gd name="connsiteX3" fmla="*/ 198782 w 357808"/>
              <a:gd name="connsiteY3" fmla="*/ 0 h 278296"/>
              <a:gd name="connsiteX4" fmla="*/ 278295 w 357808"/>
              <a:gd name="connsiteY4" fmla="*/ 9939 h 278296"/>
              <a:gd name="connsiteX5" fmla="*/ 308113 w 357808"/>
              <a:gd name="connsiteY5" fmla="*/ 29818 h 278296"/>
              <a:gd name="connsiteX6" fmla="*/ 357808 w 357808"/>
              <a:gd name="connsiteY6" fmla="*/ 99392 h 278296"/>
              <a:gd name="connsiteX7" fmla="*/ 347869 w 357808"/>
              <a:gd name="connsiteY7" fmla="*/ 188844 h 278296"/>
              <a:gd name="connsiteX8" fmla="*/ 318052 w 357808"/>
              <a:gd name="connsiteY8" fmla="*/ 208722 h 278296"/>
              <a:gd name="connsiteX9" fmla="*/ 258417 w 357808"/>
              <a:gd name="connsiteY9" fmla="*/ 228600 h 278296"/>
              <a:gd name="connsiteX10" fmla="*/ 228600 w 357808"/>
              <a:gd name="connsiteY10" fmla="*/ 248478 h 278296"/>
              <a:gd name="connsiteX11" fmla="*/ 188843 w 357808"/>
              <a:gd name="connsiteY11" fmla="*/ 258418 h 278296"/>
              <a:gd name="connsiteX12" fmla="*/ 129208 w 357808"/>
              <a:gd name="connsiteY12" fmla="*/ 278296 h 278296"/>
              <a:gd name="connsiteX13" fmla="*/ 59634 w 357808"/>
              <a:gd name="connsiteY13" fmla="*/ 99392 h 2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7808" h="278296">
                <a:moveTo>
                  <a:pt x="0" y="129209"/>
                </a:moveTo>
                <a:cubicBezTo>
                  <a:pt x="135724" y="74920"/>
                  <a:pt x="-3537" y="138193"/>
                  <a:pt x="69574" y="89452"/>
                </a:cubicBezTo>
                <a:cubicBezTo>
                  <a:pt x="118181" y="57047"/>
                  <a:pt x="98480" y="83585"/>
                  <a:pt x="139147" y="49696"/>
                </a:cubicBezTo>
                <a:cubicBezTo>
                  <a:pt x="215675" y="-14077"/>
                  <a:pt x="124753" y="49353"/>
                  <a:pt x="198782" y="0"/>
                </a:cubicBezTo>
                <a:cubicBezTo>
                  <a:pt x="225286" y="3313"/>
                  <a:pt x="252526" y="2911"/>
                  <a:pt x="278295" y="9939"/>
                </a:cubicBezTo>
                <a:cubicBezTo>
                  <a:pt x="289820" y="13082"/>
                  <a:pt x="299666" y="21371"/>
                  <a:pt x="308113" y="29818"/>
                </a:cubicBezTo>
                <a:cubicBezTo>
                  <a:pt x="320444" y="42149"/>
                  <a:pt x="346520" y="82460"/>
                  <a:pt x="357808" y="99392"/>
                </a:cubicBezTo>
                <a:cubicBezTo>
                  <a:pt x="354495" y="129209"/>
                  <a:pt x="358121" y="160649"/>
                  <a:pt x="347869" y="188844"/>
                </a:cubicBezTo>
                <a:cubicBezTo>
                  <a:pt x="343787" y="200070"/>
                  <a:pt x="328968" y="203871"/>
                  <a:pt x="318052" y="208722"/>
                </a:cubicBezTo>
                <a:cubicBezTo>
                  <a:pt x="298904" y="217232"/>
                  <a:pt x="275851" y="216977"/>
                  <a:pt x="258417" y="228600"/>
                </a:cubicBezTo>
                <a:cubicBezTo>
                  <a:pt x="248478" y="235226"/>
                  <a:pt x="239579" y="243772"/>
                  <a:pt x="228600" y="248478"/>
                </a:cubicBezTo>
                <a:cubicBezTo>
                  <a:pt x="216044" y="253859"/>
                  <a:pt x="201927" y="254493"/>
                  <a:pt x="188843" y="258418"/>
                </a:cubicBezTo>
                <a:cubicBezTo>
                  <a:pt x="168773" y="264439"/>
                  <a:pt x="129208" y="278296"/>
                  <a:pt x="129208" y="278296"/>
                </a:cubicBezTo>
                <a:cubicBezTo>
                  <a:pt x="3878" y="260392"/>
                  <a:pt x="59634" y="291784"/>
                  <a:pt x="59634" y="99392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6" y="3588026"/>
            <a:ext cx="4462003" cy="128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4502426" y="4114800"/>
            <a:ext cx="1517125" cy="775252"/>
          </a:xfrm>
          <a:custGeom>
            <a:avLst/>
            <a:gdLst>
              <a:gd name="connsiteX0" fmla="*/ 39757 w 1517125"/>
              <a:gd name="connsiteY0" fmla="*/ 99391 h 775252"/>
              <a:gd name="connsiteX1" fmla="*/ 89452 w 1517125"/>
              <a:gd name="connsiteY1" fmla="*/ 69574 h 775252"/>
              <a:gd name="connsiteX2" fmla="*/ 119270 w 1517125"/>
              <a:gd name="connsiteY2" fmla="*/ 49696 h 775252"/>
              <a:gd name="connsiteX3" fmla="*/ 159026 w 1517125"/>
              <a:gd name="connsiteY3" fmla="*/ 39757 h 775252"/>
              <a:gd name="connsiteX4" fmla="*/ 218661 w 1517125"/>
              <a:gd name="connsiteY4" fmla="*/ 19878 h 775252"/>
              <a:gd name="connsiteX5" fmla="*/ 278296 w 1517125"/>
              <a:gd name="connsiteY5" fmla="*/ 0 h 775252"/>
              <a:gd name="connsiteX6" fmla="*/ 1152939 w 1517125"/>
              <a:gd name="connsiteY6" fmla="*/ 9939 h 775252"/>
              <a:gd name="connsiteX7" fmla="*/ 1232452 w 1517125"/>
              <a:gd name="connsiteY7" fmla="*/ 19878 h 775252"/>
              <a:gd name="connsiteX8" fmla="*/ 1341783 w 1517125"/>
              <a:gd name="connsiteY8" fmla="*/ 39757 h 775252"/>
              <a:gd name="connsiteX9" fmla="*/ 1381539 w 1517125"/>
              <a:gd name="connsiteY9" fmla="*/ 49696 h 775252"/>
              <a:gd name="connsiteX10" fmla="*/ 1411357 w 1517125"/>
              <a:gd name="connsiteY10" fmla="*/ 69574 h 775252"/>
              <a:gd name="connsiteX11" fmla="*/ 1451113 w 1517125"/>
              <a:gd name="connsiteY11" fmla="*/ 79513 h 775252"/>
              <a:gd name="connsiteX12" fmla="*/ 1500809 w 1517125"/>
              <a:gd name="connsiteY12" fmla="*/ 139148 h 775252"/>
              <a:gd name="connsiteX13" fmla="*/ 1500809 w 1517125"/>
              <a:gd name="connsiteY13" fmla="*/ 417443 h 775252"/>
              <a:gd name="connsiteX14" fmla="*/ 1461052 w 1517125"/>
              <a:gd name="connsiteY14" fmla="*/ 487017 h 775252"/>
              <a:gd name="connsiteX15" fmla="*/ 1431235 w 1517125"/>
              <a:gd name="connsiteY15" fmla="*/ 546652 h 775252"/>
              <a:gd name="connsiteX16" fmla="*/ 1401417 w 1517125"/>
              <a:gd name="connsiteY16" fmla="*/ 576470 h 775252"/>
              <a:gd name="connsiteX17" fmla="*/ 1381539 w 1517125"/>
              <a:gd name="connsiteY17" fmla="*/ 606287 h 775252"/>
              <a:gd name="connsiteX18" fmla="*/ 1341783 w 1517125"/>
              <a:gd name="connsiteY18" fmla="*/ 626165 h 775252"/>
              <a:gd name="connsiteX19" fmla="*/ 1282148 w 1517125"/>
              <a:gd name="connsiteY19" fmla="*/ 646043 h 775252"/>
              <a:gd name="connsiteX20" fmla="*/ 1212574 w 1517125"/>
              <a:gd name="connsiteY20" fmla="*/ 675861 h 775252"/>
              <a:gd name="connsiteX21" fmla="*/ 1172817 w 1517125"/>
              <a:gd name="connsiteY21" fmla="*/ 695739 h 775252"/>
              <a:gd name="connsiteX22" fmla="*/ 1103244 w 1517125"/>
              <a:gd name="connsiteY22" fmla="*/ 715617 h 775252"/>
              <a:gd name="connsiteX23" fmla="*/ 1003852 w 1517125"/>
              <a:gd name="connsiteY23" fmla="*/ 745435 h 775252"/>
              <a:gd name="connsiteX24" fmla="*/ 844826 w 1517125"/>
              <a:gd name="connsiteY24" fmla="*/ 775252 h 775252"/>
              <a:gd name="connsiteX25" fmla="*/ 308113 w 1517125"/>
              <a:gd name="connsiteY25" fmla="*/ 765313 h 775252"/>
              <a:gd name="connsiteX26" fmla="*/ 278296 w 1517125"/>
              <a:gd name="connsiteY26" fmla="*/ 755374 h 775252"/>
              <a:gd name="connsiteX27" fmla="*/ 218661 w 1517125"/>
              <a:gd name="connsiteY27" fmla="*/ 715617 h 775252"/>
              <a:gd name="connsiteX28" fmla="*/ 188844 w 1517125"/>
              <a:gd name="connsiteY28" fmla="*/ 685800 h 775252"/>
              <a:gd name="connsiteX29" fmla="*/ 168965 w 1517125"/>
              <a:gd name="connsiteY29" fmla="*/ 646043 h 775252"/>
              <a:gd name="connsiteX30" fmla="*/ 129209 w 1517125"/>
              <a:gd name="connsiteY30" fmla="*/ 526774 h 775252"/>
              <a:gd name="connsiteX31" fmla="*/ 139148 w 1517125"/>
              <a:gd name="connsiteY31" fmla="*/ 327991 h 775252"/>
              <a:gd name="connsiteX32" fmla="*/ 139148 w 1517125"/>
              <a:gd name="connsiteY32" fmla="*/ 208722 h 775252"/>
              <a:gd name="connsiteX33" fmla="*/ 99391 w 1517125"/>
              <a:gd name="connsiteY33" fmla="*/ 178904 h 775252"/>
              <a:gd name="connsiteX34" fmla="*/ 39757 w 1517125"/>
              <a:gd name="connsiteY34" fmla="*/ 149087 h 775252"/>
              <a:gd name="connsiteX35" fmla="*/ 9939 w 1517125"/>
              <a:gd name="connsiteY35" fmla="*/ 99391 h 775252"/>
              <a:gd name="connsiteX36" fmla="*/ 0 w 1517125"/>
              <a:gd name="connsiteY36" fmla="*/ 69574 h 775252"/>
              <a:gd name="connsiteX37" fmla="*/ 39757 w 1517125"/>
              <a:gd name="connsiteY37" fmla="*/ 99391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17125" h="775252">
                <a:moveTo>
                  <a:pt x="39757" y="99391"/>
                </a:moveTo>
                <a:cubicBezTo>
                  <a:pt x="54666" y="99391"/>
                  <a:pt x="73070" y="79812"/>
                  <a:pt x="89452" y="69574"/>
                </a:cubicBezTo>
                <a:cubicBezTo>
                  <a:pt x="99582" y="63243"/>
                  <a:pt x="108290" y="54401"/>
                  <a:pt x="119270" y="49696"/>
                </a:cubicBezTo>
                <a:cubicBezTo>
                  <a:pt x="131825" y="44315"/>
                  <a:pt x="145942" y="43682"/>
                  <a:pt x="159026" y="39757"/>
                </a:cubicBezTo>
                <a:cubicBezTo>
                  <a:pt x="179096" y="33736"/>
                  <a:pt x="198783" y="26504"/>
                  <a:pt x="218661" y="19878"/>
                </a:cubicBezTo>
                <a:lnTo>
                  <a:pt x="278296" y="0"/>
                </a:lnTo>
                <a:lnTo>
                  <a:pt x="1152939" y="9939"/>
                </a:lnTo>
                <a:cubicBezTo>
                  <a:pt x="1179644" y="10495"/>
                  <a:pt x="1206010" y="16101"/>
                  <a:pt x="1232452" y="19878"/>
                </a:cubicBezTo>
                <a:cubicBezTo>
                  <a:pt x="1262676" y="24196"/>
                  <a:pt x="1310949" y="32905"/>
                  <a:pt x="1341783" y="39757"/>
                </a:cubicBezTo>
                <a:cubicBezTo>
                  <a:pt x="1355118" y="42720"/>
                  <a:pt x="1368287" y="46383"/>
                  <a:pt x="1381539" y="49696"/>
                </a:cubicBezTo>
                <a:cubicBezTo>
                  <a:pt x="1391478" y="56322"/>
                  <a:pt x="1400377" y="64869"/>
                  <a:pt x="1411357" y="69574"/>
                </a:cubicBezTo>
                <a:cubicBezTo>
                  <a:pt x="1423912" y="74955"/>
                  <a:pt x="1439253" y="72736"/>
                  <a:pt x="1451113" y="79513"/>
                </a:cubicBezTo>
                <a:cubicBezTo>
                  <a:pt x="1471719" y="91288"/>
                  <a:pt x="1488141" y="120146"/>
                  <a:pt x="1500809" y="139148"/>
                </a:cubicBezTo>
                <a:cubicBezTo>
                  <a:pt x="1523452" y="252364"/>
                  <a:pt x="1521658" y="222848"/>
                  <a:pt x="1500809" y="417443"/>
                </a:cubicBezTo>
                <a:cubicBezTo>
                  <a:pt x="1496604" y="456687"/>
                  <a:pt x="1483487" y="464583"/>
                  <a:pt x="1461052" y="487017"/>
                </a:cubicBezTo>
                <a:cubicBezTo>
                  <a:pt x="1451091" y="516901"/>
                  <a:pt x="1452643" y="520962"/>
                  <a:pt x="1431235" y="546652"/>
                </a:cubicBezTo>
                <a:cubicBezTo>
                  <a:pt x="1422236" y="557450"/>
                  <a:pt x="1410416" y="565672"/>
                  <a:pt x="1401417" y="576470"/>
                </a:cubicBezTo>
                <a:cubicBezTo>
                  <a:pt x="1393770" y="585647"/>
                  <a:pt x="1390716" y="598640"/>
                  <a:pt x="1381539" y="606287"/>
                </a:cubicBezTo>
                <a:cubicBezTo>
                  <a:pt x="1370157" y="615772"/>
                  <a:pt x="1355540" y="620662"/>
                  <a:pt x="1341783" y="626165"/>
                </a:cubicBezTo>
                <a:cubicBezTo>
                  <a:pt x="1322328" y="633947"/>
                  <a:pt x="1282148" y="646043"/>
                  <a:pt x="1282148" y="646043"/>
                </a:cubicBezTo>
                <a:cubicBezTo>
                  <a:pt x="1221726" y="686327"/>
                  <a:pt x="1285921" y="648356"/>
                  <a:pt x="1212574" y="675861"/>
                </a:cubicBezTo>
                <a:cubicBezTo>
                  <a:pt x="1198701" y="681063"/>
                  <a:pt x="1186741" y="690676"/>
                  <a:pt x="1172817" y="695739"/>
                </a:cubicBezTo>
                <a:cubicBezTo>
                  <a:pt x="1150150" y="703981"/>
                  <a:pt x="1126296" y="708524"/>
                  <a:pt x="1103244" y="715617"/>
                </a:cubicBezTo>
                <a:cubicBezTo>
                  <a:pt x="1071905" y="725260"/>
                  <a:pt x="1037042" y="739903"/>
                  <a:pt x="1003852" y="745435"/>
                </a:cubicBezTo>
                <a:cubicBezTo>
                  <a:pt x="843920" y="772090"/>
                  <a:pt x="1004778" y="735264"/>
                  <a:pt x="844826" y="775252"/>
                </a:cubicBezTo>
                <a:lnTo>
                  <a:pt x="308113" y="765313"/>
                </a:lnTo>
                <a:cubicBezTo>
                  <a:pt x="297643" y="764946"/>
                  <a:pt x="287454" y="760462"/>
                  <a:pt x="278296" y="755374"/>
                </a:cubicBezTo>
                <a:cubicBezTo>
                  <a:pt x="257412" y="743772"/>
                  <a:pt x="235554" y="732510"/>
                  <a:pt x="218661" y="715617"/>
                </a:cubicBezTo>
                <a:cubicBezTo>
                  <a:pt x="208722" y="705678"/>
                  <a:pt x="197014" y="697238"/>
                  <a:pt x="188844" y="685800"/>
                </a:cubicBezTo>
                <a:cubicBezTo>
                  <a:pt x="180232" y="673743"/>
                  <a:pt x="175591" y="659295"/>
                  <a:pt x="168965" y="646043"/>
                </a:cubicBezTo>
                <a:cubicBezTo>
                  <a:pt x="145494" y="552156"/>
                  <a:pt x="161305" y="590966"/>
                  <a:pt x="129209" y="526774"/>
                </a:cubicBezTo>
                <a:cubicBezTo>
                  <a:pt x="132522" y="460513"/>
                  <a:pt x="133639" y="394106"/>
                  <a:pt x="139148" y="327991"/>
                </a:cubicBezTo>
                <a:cubicBezTo>
                  <a:pt x="143886" y="271134"/>
                  <a:pt x="173619" y="284558"/>
                  <a:pt x="139148" y="208722"/>
                </a:cubicBezTo>
                <a:cubicBezTo>
                  <a:pt x="132293" y="193641"/>
                  <a:pt x="112871" y="188533"/>
                  <a:pt x="99391" y="178904"/>
                </a:cubicBezTo>
                <a:cubicBezTo>
                  <a:pt x="65674" y="154820"/>
                  <a:pt x="76681" y="161395"/>
                  <a:pt x="39757" y="149087"/>
                </a:cubicBezTo>
                <a:cubicBezTo>
                  <a:pt x="11597" y="64615"/>
                  <a:pt x="50871" y="167612"/>
                  <a:pt x="9939" y="99391"/>
                </a:cubicBezTo>
                <a:cubicBezTo>
                  <a:pt x="4549" y="90407"/>
                  <a:pt x="3313" y="79513"/>
                  <a:pt x="0" y="69574"/>
                </a:cubicBezTo>
                <a:cubicBezTo>
                  <a:pt x="36103" y="57540"/>
                  <a:pt x="24848" y="99391"/>
                  <a:pt x="39757" y="99391"/>
                </a:cubicBezTo>
                <a:close/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5BB296-014E-1C6A-A085-B0288943018C}"/>
              </a:ext>
            </a:extLst>
          </p:cNvPr>
          <p:cNvSpPr/>
          <p:nvPr/>
        </p:nvSpPr>
        <p:spPr>
          <a:xfrm>
            <a:off x="6224536" y="5408553"/>
            <a:ext cx="978693" cy="107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尽量不用文字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552765-FF32-9A5D-5E52-72AE1BC901EC}"/>
              </a:ext>
            </a:extLst>
          </p:cNvPr>
          <p:cNvCxnSpPr>
            <a:cxnSpLocks/>
            <a:endCxn id="11" idx="9"/>
          </p:cNvCxnSpPr>
          <p:nvPr/>
        </p:nvCxnSpPr>
        <p:spPr>
          <a:xfrm flipH="1" flipV="1">
            <a:off x="6062870" y="5214574"/>
            <a:ext cx="531924" cy="182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0E35B4A-0CBB-0FD5-4D96-41236F9A8A9B}"/>
              </a:ext>
            </a:extLst>
          </p:cNvPr>
          <p:cNvCxnSpPr>
            <a:cxnSpLocks/>
          </p:cNvCxnSpPr>
          <p:nvPr/>
        </p:nvCxnSpPr>
        <p:spPr>
          <a:xfrm flipV="1">
            <a:off x="6744484" y="5256229"/>
            <a:ext cx="769499" cy="140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7C1272A-2BE3-261E-0317-D5FFE31D36C0}"/>
              </a:ext>
            </a:extLst>
          </p:cNvPr>
          <p:cNvSpPr/>
          <p:nvPr/>
        </p:nvSpPr>
        <p:spPr>
          <a:xfrm>
            <a:off x="2131430" y="3287887"/>
            <a:ext cx="978693" cy="107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未细化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0058A5B-AC9C-5041-B185-A3A7EDB8E3E6}"/>
              </a:ext>
            </a:extLst>
          </p:cNvPr>
          <p:cNvCxnSpPr/>
          <p:nvPr/>
        </p:nvCxnSpPr>
        <p:spPr>
          <a:xfrm flipH="1">
            <a:off x="1745715" y="3756991"/>
            <a:ext cx="3857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9E063AC-AC14-4CF2-F41D-158E6043BC79}"/>
              </a:ext>
            </a:extLst>
          </p:cNvPr>
          <p:cNvCxnSpPr>
            <a:stCxn id="22" idx="2"/>
          </p:cNvCxnSpPr>
          <p:nvPr/>
        </p:nvCxnSpPr>
        <p:spPr>
          <a:xfrm flipH="1">
            <a:off x="1619672" y="4366072"/>
            <a:ext cx="1001105" cy="1275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584F33-7FF2-F8EB-DD4E-3A3E5C05B2AD}"/>
              </a:ext>
            </a:extLst>
          </p:cNvPr>
          <p:cNvCxnSpPr>
            <a:stCxn id="22" idx="3"/>
          </p:cNvCxnSpPr>
          <p:nvPr/>
        </p:nvCxnSpPr>
        <p:spPr>
          <a:xfrm>
            <a:off x="3110123" y="3826980"/>
            <a:ext cx="1461877" cy="539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作业</a:t>
            </a:r>
            <a:r>
              <a:rPr lang="en-US" altLang="zh-CN" sz="3600" b="1" dirty="0"/>
              <a:t>4</a:t>
            </a:r>
            <a:endParaRPr lang="zh-CN" altLang="en-US" sz="3600" b="1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dirty="0"/>
              <a:t>画出以下程序的盒图。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7" name="スライド番号プレースホルダ 28"/>
          <p:cNvSpPr txBox="1">
            <a:spLocks/>
          </p:cNvSpPr>
          <p:nvPr/>
        </p:nvSpPr>
        <p:spPr bwMode="auto">
          <a:xfrm>
            <a:off x="612775" y="6499621"/>
            <a:ext cx="19812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2662E-E173-410B-9150-B3A4B3F88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6192837" cy="3529013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09538" y="4840684"/>
            <a:ext cx="6350" cy="2044700"/>
          </a:xfrm>
          <a:prstGeom prst="line">
            <a:avLst/>
          </a:prstGeom>
          <a:noFill/>
          <a:ln w="28575">
            <a:solidFill>
              <a:srgbClr val="117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950" y="4856559"/>
            <a:ext cx="1733550" cy="823912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FIRST=K[I]</a:t>
            </a:r>
          </a:p>
          <a:p>
            <a:pPr algn="ctr" eaLnBrk="0" hangingPunct="0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SECOND=0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07950" y="6115446"/>
            <a:ext cx="1584325" cy="741363"/>
            <a:chOff x="280" y="3327"/>
            <a:chExt cx="921" cy="46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80" y="3327"/>
              <a:ext cx="921" cy="46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：</a:t>
              </a: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=2 to N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129" y="3327"/>
              <a:ext cx="1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703388" y="6475809"/>
            <a:ext cx="552450" cy="1587"/>
          </a:xfrm>
          <a:prstGeom prst="line">
            <a:avLst/>
          </a:prstGeom>
          <a:noFill/>
          <a:ln w="28575">
            <a:solidFill>
              <a:srgbClr val="117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255838" y="6077346"/>
            <a:ext cx="1566862" cy="703263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K[I]         </a:t>
            </a:r>
          </a:p>
          <a:p>
            <a:pPr algn="ctr" eaLnBrk="0" hangingPunct="0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&gt;SECOND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3740150" y="6367859"/>
            <a:ext cx="742950" cy="412750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1" lang="zh-CN" altLang="en-US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 flipV="1">
            <a:off x="3740150" y="6063059"/>
            <a:ext cx="742950" cy="412750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/>
            <a:endParaRPr kumimoji="1" lang="zh-CN" altLang="en-US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3822700" y="6069409"/>
            <a:ext cx="700088" cy="33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3829050" y="6409134"/>
            <a:ext cx="65405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668588" y="6780609"/>
            <a:ext cx="18145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4292600" y="6050359"/>
            <a:ext cx="603250" cy="17462"/>
          </a:xfrm>
          <a:prstGeom prst="line">
            <a:avLst/>
          </a:prstGeom>
          <a:noFill/>
          <a:ln w="28575">
            <a:solidFill>
              <a:srgbClr val="117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6884988" y="6380559"/>
            <a:ext cx="446087" cy="20637"/>
          </a:xfrm>
          <a:prstGeom prst="line">
            <a:avLst/>
          </a:prstGeom>
          <a:noFill/>
          <a:ln w="28575">
            <a:solidFill>
              <a:srgbClr val="117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4895850" y="5651896"/>
            <a:ext cx="2270125" cy="747713"/>
            <a:chOff x="3064" y="3035"/>
            <a:chExt cx="1320" cy="471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64" y="3039"/>
              <a:ext cx="912" cy="46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K[I]&gt;FIRST</a:t>
              </a: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28" y="3246"/>
              <a:ext cx="432" cy="260"/>
            </a:xfrm>
            <a:prstGeom prst="rtTriangle">
              <a:avLst/>
            </a:prstGeom>
            <a:solidFill>
              <a:srgbClr val="CCFFCC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en-US" sz="2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 flipV="1">
              <a:off x="3928" y="3054"/>
              <a:ext cx="432" cy="260"/>
            </a:xfrm>
            <a:prstGeom prst="rtTriangle">
              <a:avLst/>
            </a:prstGeom>
            <a:solidFill>
              <a:srgbClr val="CCFFCC"/>
            </a:solidFill>
            <a:ln w="2857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kumimoji="1" lang="zh-CN" altLang="en-US" sz="2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3976" y="3035"/>
              <a:ext cx="408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928" y="3246"/>
              <a:ext cx="432" cy="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7027863" y="5656659"/>
            <a:ext cx="304800" cy="4762"/>
          </a:xfrm>
          <a:prstGeom prst="line">
            <a:avLst/>
          </a:prstGeom>
          <a:noFill/>
          <a:ln w="28575">
            <a:solidFill>
              <a:srgbClr val="117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7289800" y="4724796"/>
            <a:ext cx="1733550" cy="989013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SECOND        </a:t>
            </a:r>
          </a:p>
          <a:p>
            <a:pPr algn="ctr" eaLnBrk="0" hangingPunct="0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        =FIRST</a:t>
            </a:r>
          </a:p>
          <a:p>
            <a:pPr algn="ctr" eaLnBrk="0" hangingPunct="0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FIRST=K[I]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7332663" y="6012259"/>
            <a:ext cx="1733550" cy="823912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SECOND     </a:t>
            </a:r>
          </a:p>
          <a:p>
            <a:pPr algn="ctr" eaLnBrk="0" hangingPunct="0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            =K[I]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参考答案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323528" y="1989138"/>
          <a:ext cx="8424862" cy="3611566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FIRST=K[I]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SECOND=0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　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        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FangSong" pitchFamily="49" charset="-122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=2 to N</a:t>
                      </a:r>
                    </a:p>
                  </a:txBody>
                  <a:tcPr marL="7434" marR="7434" marT="743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                 K[I]&gt;SECOND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　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　</a:t>
                      </a:r>
                    </a:p>
                  </a:txBody>
                  <a:tcPr marL="7434" marR="7434" marT="743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　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K[I]&gt;First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　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　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434" marR="7434" marT="743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2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　</a:t>
                      </a: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SECOND      =K[I]</a:t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</a:b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7434" marR="7434" marT="743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SECOND=FIRST</a:t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FIRST=K[I]</a:t>
                      </a:r>
                    </a:p>
                  </a:txBody>
                  <a:tcPr marL="7434" marR="7434" marT="743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テキスト ボックス 5"/>
          <p:cNvSpPr txBox="1">
            <a:spLocks noChangeArrowheads="1"/>
          </p:cNvSpPr>
          <p:nvPr/>
        </p:nvSpPr>
        <p:spPr bwMode="auto">
          <a:xfrm>
            <a:off x="8027665" y="3644900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8" name="テキスト ボックス 6"/>
          <p:cNvSpPr txBox="1">
            <a:spLocks noChangeArrowheads="1"/>
          </p:cNvSpPr>
          <p:nvPr/>
        </p:nvSpPr>
        <p:spPr bwMode="auto">
          <a:xfrm>
            <a:off x="1258565" y="3644900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9" name="テキスト ボックス 7"/>
          <p:cNvSpPr txBox="1">
            <a:spLocks noChangeArrowheads="1"/>
          </p:cNvSpPr>
          <p:nvPr/>
        </p:nvSpPr>
        <p:spPr bwMode="auto">
          <a:xfrm>
            <a:off x="8351515" y="4365625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10" name="テキスト ボックス 8"/>
          <p:cNvSpPr txBox="1">
            <a:spLocks noChangeArrowheads="1"/>
          </p:cNvSpPr>
          <p:nvPr/>
        </p:nvSpPr>
        <p:spPr bwMode="auto">
          <a:xfrm>
            <a:off x="4498653" y="4365625"/>
            <a:ext cx="649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这个也正确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6101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28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问题点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6672"/>
            <a:ext cx="40957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2" y="1900237"/>
            <a:ext cx="44577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51571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少了一个条件</a:t>
            </a:r>
          </a:p>
        </p:txBody>
      </p:sp>
      <p:sp>
        <p:nvSpPr>
          <p:cNvPr id="6" name="矩形 5"/>
          <p:cNvSpPr/>
          <p:nvPr/>
        </p:nvSpPr>
        <p:spPr>
          <a:xfrm>
            <a:off x="3225156" y="586044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不需要</a:t>
            </a:r>
            <a:r>
              <a:rPr lang="en-US" altLang="zh-CN" dirty="0">
                <a:solidFill>
                  <a:srgbClr val="FF0000"/>
                </a:solidFill>
              </a:rPr>
              <a:t>end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29337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38862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57670" y="56006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循环写的不对</a:t>
            </a:r>
          </a:p>
        </p:txBody>
      </p:sp>
    </p:spTree>
    <p:extLst>
      <p:ext uri="{BB962C8B-B14F-4D97-AF65-F5344CB8AC3E}">
        <p14:creationId xmlns:p14="http://schemas.microsoft.com/office/powerpoint/2010/main" val="28989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60280"/>
            <a:ext cx="5972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57670" y="5795972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左侧“</a:t>
            </a:r>
            <a:r>
              <a:rPr lang="en-US" altLang="zh-CN" dirty="0">
                <a:solidFill>
                  <a:srgbClr val="FF0000"/>
                </a:solidFill>
              </a:rPr>
              <a:t>do-while</a:t>
            </a:r>
            <a:r>
              <a:rPr lang="zh-CN" altLang="en-US" dirty="0">
                <a:solidFill>
                  <a:srgbClr val="FF0000"/>
                </a:solidFill>
              </a:rPr>
              <a:t>”多余</a:t>
            </a:r>
          </a:p>
        </p:txBody>
      </p:sp>
    </p:spTree>
    <p:extLst>
      <p:ext uri="{BB962C8B-B14F-4D97-AF65-F5344CB8AC3E}">
        <p14:creationId xmlns:p14="http://schemas.microsoft.com/office/powerpoint/2010/main" val="38220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21180"/>
            <a:ext cx="58769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57670" y="560062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这个确定是盒图？</a:t>
            </a:r>
          </a:p>
        </p:txBody>
      </p:sp>
    </p:spTree>
    <p:extLst>
      <p:ext uri="{BB962C8B-B14F-4D97-AF65-F5344CB8AC3E}">
        <p14:creationId xmlns:p14="http://schemas.microsoft.com/office/powerpoint/2010/main" val="12903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问题点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3733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32099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5634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判定与下方对应关系，线画的不正确</a:t>
            </a:r>
          </a:p>
        </p:txBody>
      </p:sp>
    </p:spTree>
    <p:extLst>
      <p:ext uri="{BB962C8B-B14F-4D97-AF65-F5344CB8AC3E}">
        <p14:creationId xmlns:p14="http://schemas.microsoft.com/office/powerpoint/2010/main" val="22768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/>
          <p:cNvSpPr txBox="1">
            <a:spLocks noChangeArrowheads="1"/>
          </p:cNvSpPr>
          <p:nvPr/>
        </p:nvSpPr>
        <p:spPr bwMode="gray">
          <a:xfrm>
            <a:off x="3276600" y="44450"/>
            <a:ext cx="33115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611188" y="1196752"/>
            <a:ext cx="7920880" cy="4248472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609600" indent="-609600" algn="l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）可行性分析任务是什么？</a:t>
            </a:r>
          </a:p>
          <a:p>
            <a:pPr marL="609600" indent="-609600" algn="l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2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）可行性分析的内容？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609600" indent="-609600" algn="l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609600" indent="-609600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3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）经济可行性：代码行技术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(LOC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代码规模统计）；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609600" indent="-609600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4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LOC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是什么的含义，是什么的单位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609600" indent="-609600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5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什么是人月，人月是什么的单位。“人月”与“人时”的换算关系；</a:t>
            </a:r>
          </a:p>
          <a:p>
            <a:pPr marL="609600" indent="-609600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</a:pP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6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数据流图包含的要素，数据流图的画法。</a:t>
            </a: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7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画数据流图的注意点。</a:t>
            </a: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8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数据字典的内容；</a:t>
            </a:r>
          </a:p>
          <a:p>
            <a:pPr marL="609600" indent="-609600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</a:pPr>
            <a:endParaRPr kumimoji="1" lang="zh-CN" altLang="en-US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11188" y="596900"/>
            <a:ext cx="2378075" cy="363538"/>
          </a:xfrm>
          <a:prstGeom prst="parallelogram">
            <a:avLst>
              <a:gd name="adj" fmla="val 111902"/>
            </a:avLst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1188" y="381000"/>
            <a:ext cx="2305050" cy="576263"/>
          </a:xfrm>
          <a:prstGeom prst="parallelogram">
            <a:avLst>
              <a:gd name="adj" fmla="val 56667"/>
            </a:avLst>
          </a:prstGeom>
          <a:solidFill>
            <a:srgbClr val="A50021">
              <a:alpha val="74117"/>
            </a:srgb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4063" y="493198"/>
            <a:ext cx="1935162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09638" eaLnBrk="0" hangingPunct="0"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ea typeface="微软雅黑"/>
                <a:cs typeface="微软雅黑"/>
              </a:rPr>
              <a:t>第二章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611188" y="980728"/>
            <a:ext cx="79565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oval" w="med" len="med"/>
          </a:ln>
        </p:spPr>
        <p:txBody>
          <a:bodyPr lIns="67627" tIns="33813" rIns="67627" bIns="33813">
            <a:spAutoFit/>
          </a:bodyPr>
          <a:lstStyle/>
          <a:p>
            <a:endParaRPr lang="zh-CN" alt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72201" y="477833"/>
            <a:ext cx="2232247" cy="430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909638" eaLnBrk="0" hangingPunct="0"/>
            <a:r>
              <a:rPr kumimoji="1" lang="zh-CN" altLang="en-US" sz="2800" dirty="0">
                <a:solidFill>
                  <a:srgbClr val="990000"/>
                </a:solidFill>
                <a:latin typeface="微软雅黑"/>
                <a:ea typeface="微软雅黑"/>
                <a:cs typeface="Arial" charset="0"/>
              </a:rPr>
              <a:t>可行性研究</a:t>
            </a:r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问题点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984776" cy="27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563483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TF</a:t>
            </a:r>
            <a:r>
              <a:rPr lang="zh-CN" altLang="en-US" dirty="0">
                <a:solidFill>
                  <a:srgbClr val="FF0000"/>
                </a:solidFill>
              </a:rPr>
              <a:t>的位置有问题</a:t>
            </a:r>
          </a:p>
        </p:txBody>
      </p:sp>
    </p:spTree>
    <p:extLst>
      <p:ext uri="{BB962C8B-B14F-4D97-AF65-F5344CB8AC3E}">
        <p14:creationId xmlns:p14="http://schemas.microsoft.com/office/powerpoint/2010/main" val="8396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问题点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399097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7719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14430" y="6281053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循环不是这样画，不需要</a:t>
            </a:r>
            <a:r>
              <a:rPr lang="en-US" altLang="zh-CN" dirty="0">
                <a:solidFill>
                  <a:srgbClr val="FF0000"/>
                </a:solidFill>
              </a:rPr>
              <a:t>i+1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往届问题点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13181"/>
            <a:ext cx="718082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4214191" y="2818882"/>
            <a:ext cx="954157" cy="13770"/>
          </a:xfrm>
          <a:custGeom>
            <a:avLst/>
            <a:gdLst>
              <a:gd name="connsiteX0" fmla="*/ 0 w 954157"/>
              <a:gd name="connsiteY0" fmla="*/ 13770 h 13770"/>
              <a:gd name="connsiteX1" fmla="*/ 954157 w 954157"/>
              <a:gd name="connsiteY1" fmla="*/ 3831 h 1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57" h="13770">
                <a:moveTo>
                  <a:pt x="0" y="13770"/>
                </a:moveTo>
                <a:cubicBezTo>
                  <a:pt x="443596" y="-9577"/>
                  <a:pt x="125809" y="3831"/>
                  <a:pt x="954157" y="383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780722" y="4475203"/>
            <a:ext cx="765313" cy="28589"/>
          </a:xfrm>
          <a:custGeom>
            <a:avLst/>
            <a:gdLst>
              <a:gd name="connsiteX0" fmla="*/ 0 w 765313"/>
              <a:gd name="connsiteY0" fmla="*/ 17284 h 28589"/>
              <a:gd name="connsiteX1" fmla="*/ 347869 w 765313"/>
              <a:gd name="connsiteY1" fmla="*/ 17284 h 28589"/>
              <a:gd name="connsiteX2" fmla="*/ 377687 w 765313"/>
              <a:gd name="connsiteY2" fmla="*/ 27223 h 28589"/>
              <a:gd name="connsiteX3" fmla="*/ 765313 w 765313"/>
              <a:gd name="connsiteY3" fmla="*/ 27223 h 2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313" h="28589">
                <a:moveTo>
                  <a:pt x="0" y="17284"/>
                </a:moveTo>
                <a:cubicBezTo>
                  <a:pt x="141610" y="-11038"/>
                  <a:pt x="65782" y="188"/>
                  <a:pt x="347869" y="17284"/>
                </a:cubicBezTo>
                <a:cubicBezTo>
                  <a:pt x="358327" y="17918"/>
                  <a:pt x="367213" y="26974"/>
                  <a:pt x="377687" y="27223"/>
                </a:cubicBezTo>
                <a:cubicBezTo>
                  <a:pt x="506859" y="30298"/>
                  <a:pt x="636104" y="27223"/>
                  <a:pt x="765313" y="2722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1D0E67-DB49-4467-1F44-4FBA72C928C9}"/>
              </a:ext>
            </a:extLst>
          </p:cNvPr>
          <p:cNvSpPr/>
          <p:nvPr/>
        </p:nvSpPr>
        <p:spPr>
          <a:xfrm>
            <a:off x="3067421" y="5032084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循环不是这样画，不需要</a:t>
            </a:r>
            <a:r>
              <a:rPr lang="en-US" altLang="zh-CN" dirty="0">
                <a:solidFill>
                  <a:srgbClr val="FF0000"/>
                </a:solidFill>
              </a:rPr>
              <a:t>i+1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END</a:t>
            </a:r>
            <a:r>
              <a:rPr lang="zh-CN" altLang="en-US" sz="48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5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412776"/>
            <a:ext cx="8100194" cy="475104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90550" indent="-53340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）需求分析的任务；</a:t>
            </a:r>
          </a:p>
          <a:p>
            <a:pPr marL="590550" indent="-53340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2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）需求包含的内容；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90550" indent="-53340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3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）需求获取的手段方法；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90550" indent="-533400"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4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需求报告的作用是什么，需求报告的主要内容有哪些，写作需求文档的注意事项。</a:t>
            </a:r>
          </a:p>
          <a:p>
            <a:pPr marL="590550" indent="-53340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5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需求建模时，除了可以使用数据流图数据字典之外，还有哪些需求建模手段？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90550" indent="-53340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     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- 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E-R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图；状态变迁图；以及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UML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建模工具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；</a:t>
            </a:r>
            <a:endParaRPr kumimoji="1" lang="zh-CN" altLang="en-US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90550" indent="-533400"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6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）判定树、判定表；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90550" indent="-533400"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7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需求文档的质量属性有哪些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；</a:t>
            </a:r>
            <a:endParaRPr kumimoji="1" lang="zh-CN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90550" indent="-53340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8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）什么是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SA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建模方法，掌握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SA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建模图；</a:t>
            </a:r>
            <a:endParaRPr kumimoji="1"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11188" y="596900"/>
            <a:ext cx="2378075" cy="363538"/>
          </a:xfrm>
          <a:prstGeom prst="parallelogram">
            <a:avLst>
              <a:gd name="adj" fmla="val 111902"/>
            </a:avLst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1188" y="381000"/>
            <a:ext cx="2305050" cy="576263"/>
          </a:xfrm>
          <a:prstGeom prst="parallelogram">
            <a:avLst>
              <a:gd name="adj" fmla="val 56667"/>
            </a:avLst>
          </a:prstGeom>
          <a:solidFill>
            <a:srgbClr val="A50021">
              <a:alpha val="74117"/>
            </a:srgb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4063" y="493198"/>
            <a:ext cx="1935162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09638" eaLnBrk="0" hangingPunct="0"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ea typeface="微软雅黑"/>
                <a:cs typeface="微软雅黑"/>
              </a:rPr>
              <a:t>第三章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611188" y="980728"/>
            <a:ext cx="79565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oval" w="med" len="med"/>
          </a:ln>
        </p:spPr>
        <p:txBody>
          <a:bodyPr lIns="67627" tIns="33813" rIns="67627" bIns="33813">
            <a:spAutoFit/>
          </a:bodyPr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020273" y="477833"/>
            <a:ext cx="1872208" cy="430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909638" eaLnBrk="0" hangingPunct="0"/>
            <a:r>
              <a:rPr kumimoji="1" lang="zh-CN" altLang="en-US" sz="2800" dirty="0">
                <a:solidFill>
                  <a:srgbClr val="990000"/>
                </a:solidFill>
                <a:latin typeface="微软雅黑"/>
                <a:ea typeface="微软雅黑"/>
                <a:cs typeface="Arial" charset="0"/>
              </a:rPr>
              <a:t>需求分析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5"/>
          <p:cNvSpPr txBox="1">
            <a:spLocks noChangeArrowheads="1"/>
          </p:cNvSpPr>
          <p:nvPr/>
        </p:nvSpPr>
        <p:spPr bwMode="gray">
          <a:xfrm>
            <a:off x="2051050" y="50800"/>
            <a:ext cx="60483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Times New Roman" pitchFamily="18" charset="0"/>
              </a:rPr>
              <a:t>小结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12776"/>
            <a:ext cx="8065268" cy="46091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4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1</a:t>
            </a:r>
            <a:r>
              <a:rPr kumimoji="1" lang="zh-CN" altLang="en-US" sz="24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概要设计的工作内容是什么？</a:t>
            </a:r>
            <a:endParaRPr kumimoji="1" lang="en-US" altLang="zh-CN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2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）模块的定义，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模块化设计的重要指导思想是什么。</a:t>
            </a:r>
            <a:endParaRPr kumimoji="1" lang="en-US" altLang="zh-CN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90550" indent="-533400">
              <a:lnSpc>
                <a:spcPct val="90000"/>
              </a:lnSpc>
              <a:buNone/>
            </a:pPr>
            <a:endParaRPr kumimoji="1" lang="en-US" altLang="zh-CN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3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什么是耦合，具体由哪些耦合方式？</a:t>
            </a: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4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模块之间联系的原则。</a:t>
            </a: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5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什么是内聚，内聚有哪些类型。设计时应追求什么内聚？</a:t>
            </a: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6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模块化的基本原则。</a:t>
            </a: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7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模块的评价标准。</a:t>
            </a:r>
            <a:endParaRPr kumimoji="1" lang="en-US" altLang="zh-CN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90550" indent="-533400">
              <a:lnSpc>
                <a:spcPct val="90000"/>
              </a:lnSpc>
              <a:buNone/>
            </a:pPr>
            <a:endParaRPr kumimoji="1" lang="en-US" altLang="zh-CN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8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什么是模块的深度广度；</a:t>
            </a: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9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什么是扇入扇出；</a:t>
            </a:r>
            <a:endParaRPr kumimoji="1" lang="en-US" altLang="zh-CN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10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什么是控制域作用域；</a:t>
            </a: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11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模块设计时的启发式规则有哪些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；</a:t>
            </a:r>
            <a:endParaRPr kumimoji="1" lang="zh-CN" altLang="zh-CN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12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什么是变化流，什么是事务流；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会进行甄别；</a:t>
            </a:r>
            <a:endParaRPr kumimoji="1" lang="en-US" altLang="zh-CN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90550" indent="-533400">
              <a:lnSpc>
                <a:spcPct val="90000"/>
              </a:lnSpc>
              <a:buNone/>
            </a:pPr>
            <a:endParaRPr kumimoji="1" lang="en-US" altLang="zh-CN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90550" indent="-533400">
              <a:lnSpc>
                <a:spcPct val="90000"/>
              </a:lnSpc>
              <a:buNone/>
            </a:pP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13</a:t>
            </a:r>
            <a:r>
              <a:rPr kumimoji="1" lang="zh-CN" altLang="en-US" sz="25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）层次图，结构图。</a:t>
            </a:r>
            <a:endParaRPr kumimoji="1" lang="ja-JP" altLang="en-US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457200" indent="-457200">
              <a:lnSpc>
                <a:spcPct val="90000"/>
              </a:lnSpc>
              <a:buAutoNum type="arabicParenR"/>
            </a:pPr>
            <a:endParaRPr kumimoji="1" lang="zh-CN" altLang="en-US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None/>
            </a:pPr>
            <a:endParaRPr kumimoji="1" lang="zh-CN" altLang="en-US" sz="25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ja-JP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11188" y="596900"/>
            <a:ext cx="2378075" cy="363538"/>
          </a:xfrm>
          <a:prstGeom prst="parallelogram">
            <a:avLst>
              <a:gd name="adj" fmla="val 111902"/>
            </a:avLst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11188" y="381000"/>
            <a:ext cx="2305050" cy="576263"/>
          </a:xfrm>
          <a:prstGeom prst="parallelogram">
            <a:avLst>
              <a:gd name="adj" fmla="val 56667"/>
            </a:avLst>
          </a:prstGeom>
          <a:solidFill>
            <a:srgbClr val="A50021">
              <a:alpha val="74117"/>
            </a:srgb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4063" y="493198"/>
            <a:ext cx="1935162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09638" eaLnBrk="0" hangingPunct="0"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ea typeface="微软雅黑"/>
                <a:cs typeface="微软雅黑"/>
              </a:rPr>
              <a:t>第四章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611188" y="980728"/>
            <a:ext cx="79565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oval" w="med" len="med"/>
          </a:ln>
        </p:spPr>
        <p:txBody>
          <a:bodyPr lIns="67627" tIns="33813" rIns="67627" bIns="33813">
            <a:spAutoFit/>
          </a:bodyPr>
          <a:lstStyle/>
          <a:p>
            <a:endParaRPr lang="zh-CN" alt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020273" y="477833"/>
            <a:ext cx="1872208" cy="430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909638" eaLnBrk="0" hangingPunct="0"/>
            <a:r>
              <a:rPr kumimoji="1" lang="zh-CN" altLang="en-US" sz="2800" dirty="0">
                <a:solidFill>
                  <a:srgbClr val="990000"/>
                </a:solidFill>
                <a:latin typeface="微软雅黑"/>
                <a:ea typeface="微软雅黑"/>
                <a:cs typeface="Arial" charset="0"/>
              </a:rPr>
              <a:t>总体设计</a:t>
            </a:r>
            <a:endParaRPr kumimoji="1" lang="en-US" altLang="zh-CN" sz="2800" dirty="0">
              <a:solidFill>
                <a:srgbClr val="990000"/>
              </a:solidFill>
              <a:latin typeface="微软雅黑"/>
              <a:ea typeface="微软雅黑"/>
              <a:cs typeface="Arial" charset="0"/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726629" y="1196752"/>
            <a:ext cx="7128395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lvl="0"/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）什么是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SD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2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详细设计的内容是什么。</a:t>
            </a: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3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详细设计的工具有哪些。都有哪些优缺点。</a:t>
            </a:r>
          </a:p>
          <a:p>
            <a:pPr lvl="0"/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  </a:t>
            </a: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4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程序流程图，盒图、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pad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图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，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PDL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语言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5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会将代码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、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或者程序流程图转换为盒图。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endParaRPr kumimoji="1" lang="zh-CN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6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什么是环形复杂度，如何计算程序的环形复杂度。</a:t>
            </a: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7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环路复杂度对编程有什么指导意义。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11188" y="596900"/>
            <a:ext cx="2378075" cy="363538"/>
          </a:xfrm>
          <a:prstGeom prst="parallelogram">
            <a:avLst>
              <a:gd name="adj" fmla="val 111902"/>
            </a:avLst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1188" y="381000"/>
            <a:ext cx="2305050" cy="576263"/>
          </a:xfrm>
          <a:prstGeom prst="parallelogram">
            <a:avLst>
              <a:gd name="adj" fmla="val 56667"/>
            </a:avLst>
          </a:prstGeom>
          <a:solidFill>
            <a:srgbClr val="A50021">
              <a:alpha val="74117"/>
            </a:srgb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4063" y="493198"/>
            <a:ext cx="1935162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09638" eaLnBrk="0" hangingPunct="0"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ea typeface="微软雅黑"/>
                <a:cs typeface="微软雅黑"/>
              </a:rPr>
              <a:t>第五章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611188" y="980728"/>
            <a:ext cx="79565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oval" w="med" len="med"/>
          </a:ln>
        </p:spPr>
        <p:txBody>
          <a:bodyPr lIns="67627" tIns="33813" rIns="67627" bIns="33813">
            <a:spAutoFit/>
          </a:bodyPr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948265" y="477833"/>
            <a:ext cx="1944216" cy="430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909638" eaLnBrk="0" hangingPunct="0"/>
            <a:r>
              <a:rPr kumimoji="1" lang="zh-CN" altLang="en-US" sz="2800" dirty="0">
                <a:solidFill>
                  <a:srgbClr val="990000"/>
                </a:solidFill>
                <a:latin typeface="微软雅黑"/>
                <a:ea typeface="微软雅黑"/>
                <a:cs typeface="Arial" charset="0"/>
              </a:rPr>
              <a:t>详细设计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754062" y="1340768"/>
            <a:ext cx="7813675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lvl="0"/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编程语言共有的特性有哪些。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endParaRPr kumimoji="1" lang="zh-CN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2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什么是编码规范，枚举一些常用的编码规范。</a:t>
            </a:r>
          </a:p>
          <a:p>
            <a:pPr lvl="0"/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3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什么是程序内文档。如何做程序内文档（或者注意点有哪些）。</a:t>
            </a:r>
          </a:p>
          <a:p>
            <a:pPr lvl="0"/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 </a:t>
            </a:r>
          </a:p>
          <a:p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4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枚举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提高程序局部效率（代码效率）的方法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。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indent="280988">
              <a:lnSpc>
                <a:spcPct val="110000"/>
              </a:lnSpc>
              <a:spcBef>
                <a:spcPct val="50000"/>
              </a:spcBef>
            </a:pPr>
            <a:endParaRPr lang="zh-CN" altLang="en-US" sz="2800" dirty="0">
              <a:solidFill>
                <a:schemeClr val="accent2"/>
              </a:solidFill>
              <a:ea typeface="微软雅黑"/>
              <a:cs typeface="微软雅黑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11188" y="596900"/>
            <a:ext cx="2378075" cy="363538"/>
          </a:xfrm>
          <a:prstGeom prst="parallelogram">
            <a:avLst>
              <a:gd name="adj" fmla="val 111902"/>
            </a:avLst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1188" y="381000"/>
            <a:ext cx="2305050" cy="576263"/>
          </a:xfrm>
          <a:prstGeom prst="parallelogram">
            <a:avLst>
              <a:gd name="adj" fmla="val 56667"/>
            </a:avLst>
          </a:prstGeom>
          <a:solidFill>
            <a:srgbClr val="A50021">
              <a:alpha val="74117"/>
            </a:srgb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4063" y="493198"/>
            <a:ext cx="1935162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09638" eaLnBrk="0" hangingPunct="0"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ea typeface="微软雅黑"/>
                <a:cs typeface="微软雅黑"/>
              </a:rPr>
              <a:t>第六章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611188" y="980728"/>
            <a:ext cx="79565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oval" w="med" len="med"/>
          </a:ln>
        </p:spPr>
        <p:txBody>
          <a:bodyPr lIns="67627" tIns="33813" rIns="67627" bIns="33813">
            <a:spAutoFit/>
          </a:bodyPr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948265" y="477833"/>
            <a:ext cx="1944216" cy="430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909638" eaLnBrk="0" hangingPunct="0"/>
            <a:r>
              <a:rPr kumimoji="1" lang="zh-CN" altLang="en-US" sz="2800" dirty="0">
                <a:solidFill>
                  <a:srgbClr val="990000"/>
                </a:solidFill>
                <a:latin typeface="微软雅黑"/>
                <a:ea typeface="微软雅黑"/>
                <a:cs typeface="Arial" charset="0"/>
              </a:rPr>
              <a:t>编码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827584" y="1124744"/>
            <a:ext cx="770485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1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）测试的目的，测试和审查（静态测试）的关系。</a:t>
            </a:r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>
              <a:defRPr/>
            </a:pP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2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什么是软件缺陷，试举一些软件缺陷的例子。</a:t>
            </a:r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>
              <a:defRPr/>
            </a:pP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3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为什么说：测试发现的错误中的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80%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很可能是由程序中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20%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的模块造成的。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如何使用这个原理。</a:t>
            </a:r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>
              <a:defRPr/>
            </a:pP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4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什么是白盒测试，什么情况需要进行白盒测试？</a:t>
            </a:r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>
              <a:defRPr/>
            </a:pP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5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为什么需要白盒测试，只进行功能测试是否可以？</a:t>
            </a: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6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）白盒测试方法有哪些，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满足条件覆盖的测试用例，是否一定满足判定覆盖？</a:t>
            </a:r>
          </a:p>
          <a:p>
            <a:pPr lvl="0"/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7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什么是基本路径，如何寻找基本路径？</a:t>
            </a: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8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遇到循环语句，如何进行测试？</a:t>
            </a:r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9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）代码完成后，应当按照什么样的测试步骤进行测试。</a:t>
            </a:r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10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）单元测试如何完成。</a:t>
            </a:r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endParaRPr kumimoji="1" lang="zh-CN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11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什么是驱动模块，什么是桩模块？</a:t>
            </a: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12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自顶向下集成测试，需要构筑驱动模块还是桩模块？</a:t>
            </a:r>
          </a:p>
          <a:p>
            <a:pPr lvl="0"/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13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什么是黑盒测试，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黑盒测试有哪些方法？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什么情况进行黑盒测试？</a:t>
            </a: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14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除功能测试之外，系统测试还需要包含哪些测试（至少枚举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3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条）。</a:t>
            </a: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15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什么是回归测试？为什么要进行回归测试？</a:t>
            </a:r>
          </a:p>
          <a:p>
            <a:pPr lvl="0"/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16</a:t>
            </a:r>
            <a:r>
              <a:rPr kumimoji="1" lang="zh-CN" altLang="en-US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16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α测试和β测试是什么含义？</a:t>
            </a:r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sz="16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gray">
          <a:xfrm>
            <a:off x="3276600" y="44450"/>
            <a:ext cx="33115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11188" y="596900"/>
            <a:ext cx="2378075" cy="363538"/>
          </a:xfrm>
          <a:prstGeom prst="parallelogram">
            <a:avLst>
              <a:gd name="adj" fmla="val 111902"/>
            </a:avLst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1188" y="381000"/>
            <a:ext cx="2305050" cy="576263"/>
          </a:xfrm>
          <a:prstGeom prst="parallelogram">
            <a:avLst>
              <a:gd name="adj" fmla="val 56667"/>
            </a:avLst>
          </a:prstGeom>
          <a:solidFill>
            <a:srgbClr val="A50021">
              <a:alpha val="74117"/>
            </a:srgb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4063" y="493198"/>
            <a:ext cx="1935162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09638" eaLnBrk="0" hangingPunct="0"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ea typeface="微软雅黑"/>
                <a:cs typeface="微软雅黑"/>
              </a:rPr>
              <a:t>第七章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611188" y="980728"/>
            <a:ext cx="79565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oval" w="med" len="med"/>
          </a:ln>
        </p:spPr>
        <p:txBody>
          <a:bodyPr lIns="67627" tIns="33813" rIns="67627" bIns="33813">
            <a:spAutoFit/>
          </a:bodyPr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020273" y="477833"/>
            <a:ext cx="1872208" cy="430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909638" eaLnBrk="0" hangingPunct="0"/>
            <a:r>
              <a:rPr kumimoji="1" lang="zh-CN" altLang="en-US" sz="2800" dirty="0">
                <a:solidFill>
                  <a:srgbClr val="990000"/>
                </a:solidFill>
                <a:latin typeface="微软雅黑"/>
                <a:ea typeface="微软雅黑"/>
                <a:cs typeface="Arial" charset="0"/>
              </a:rPr>
              <a:t>测试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611188" y="1340768"/>
            <a:ext cx="7849244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）维护的概念。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2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）维护的种类、各类的特点。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3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）纠错型维护的方法：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程序运行发现了错误，如何定位错误、确认问题</a:t>
            </a:r>
            <a:r>
              <a:rPr kumimoji="1" lang="zh-CN" altLang="zh-CN" sz="2000" b="1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点？</a:t>
            </a:r>
            <a:r>
              <a:rPr kumimoji="1" lang="zh-CN" altLang="en-US" sz="2000" b="1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zh-CN" altLang="zh-CN" sz="2000" b="1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综合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问题，答案在维护和调试里面）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4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修改错误代码的注意点有哪些？试着枚举至少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3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条。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marL="533400" lvl="0" indent="-5334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（</a:t>
            </a:r>
            <a:r>
              <a:rPr kumimoji="1" lang="en-US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5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）</a:t>
            </a:r>
            <a:r>
              <a:rPr kumimoji="1" lang="zh-CN" altLang="zh-CN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什么是再工程。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</a:rPr>
              <a:t>什么是</a:t>
            </a:r>
            <a:r>
              <a:rPr kumimoji="1" lang="zh-CN" altLang="en-US" sz="2000" b="1" dirty="0">
                <a:solidFill>
                  <a:schemeClr val="tx2"/>
                </a:solidFill>
                <a:latin typeface="SimSun-ExtB" pitchFamily="49" charset="-122"/>
                <a:ea typeface="SimSun-ExtB" pitchFamily="49" charset="-122"/>
                <a:cs typeface="Arial" pitchFamily="34" charset="0"/>
                <a:sym typeface="Symbol" pitchFamily="18" charset="2"/>
              </a:rPr>
              <a:t>逆向工程。</a:t>
            </a:r>
            <a:endParaRPr kumimoji="1" lang="en-US" altLang="zh-CN" sz="2000" b="1" dirty="0">
              <a:solidFill>
                <a:schemeClr val="tx2"/>
              </a:solidFill>
              <a:latin typeface="SimSun-ExtB" pitchFamily="49" charset="-122"/>
              <a:ea typeface="SimSun-ExtB" pitchFamily="49" charset="-122"/>
              <a:cs typeface="Arial" pitchFamily="34" charset="0"/>
              <a:sym typeface="Symbol" pitchFamily="18" charset="2"/>
            </a:endParaRPr>
          </a:p>
          <a:p>
            <a:pPr algn="l">
              <a:spcBef>
                <a:spcPct val="0"/>
              </a:spcBef>
            </a:pPr>
            <a:endParaRPr kumimoji="1"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Symbol" pitchFamily="18" charset="2"/>
            </a:endParaRPr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gray">
          <a:xfrm>
            <a:off x="3276600" y="44450"/>
            <a:ext cx="33115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11188" y="596900"/>
            <a:ext cx="2378075" cy="363538"/>
          </a:xfrm>
          <a:prstGeom prst="parallelogram">
            <a:avLst>
              <a:gd name="adj" fmla="val 111902"/>
            </a:avLst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1188" y="381000"/>
            <a:ext cx="2305050" cy="576263"/>
          </a:xfrm>
          <a:prstGeom prst="parallelogram">
            <a:avLst>
              <a:gd name="adj" fmla="val 56667"/>
            </a:avLst>
          </a:prstGeom>
          <a:solidFill>
            <a:srgbClr val="A50021">
              <a:alpha val="74117"/>
            </a:srgb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 lIns="61488" tIns="0" rIns="0" bIns="0" anchor="ctr"/>
          <a:lstStyle/>
          <a:p>
            <a:pPr algn="ctr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4063" y="493198"/>
            <a:ext cx="1935162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09638" eaLnBrk="0" hangingPunct="0"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FFFF"/>
                </a:solidFill>
                <a:ea typeface="微软雅黑"/>
                <a:cs typeface="微软雅黑"/>
              </a:rPr>
              <a:t>第八章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611188" y="980728"/>
            <a:ext cx="79565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oval" w="med" len="med"/>
          </a:ln>
        </p:spPr>
        <p:txBody>
          <a:bodyPr lIns="67627" tIns="33813" rIns="67627" bIns="33813">
            <a:spAutoFit/>
          </a:bodyPr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020273" y="477833"/>
            <a:ext cx="1872208" cy="430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909638" eaLnBrk="0" hangingPunct="0"/>
            <a:r>
              <a:rPr kumimoji="1" lang="zh-CN" altLang="en-US" sz="2800" dirty="0">
                <a:solidFill>
                  <a:srgbClr val="990000"/>
                </a:solidFill>
                <a:latin typeface="微软雅黑"/>
                <a:ea typeface="微软雅黑"/>
                <a:cs typeface="Arial" charset="0"/>
              </a:rPr>
              <a:t>维护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1999</Words>
  <Application>Microsoft Office PowerPoint</Application>
  <PresentationFormat>全屏显示(4:3)</PresentationFormat>
  <Paragraphs>372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SimSun-ExtB</vt:lpstr>
      <vt:lpstr>FangSong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软件工程各章问题一览 附作业参考答案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往年试题类型</vt:lpstr>
      <vt:lpstr>祝大家取得好成绩！</vt:lpstr>
      <vt:lpstr>作业2</vt:lpstr>
      <vt:lpstr>参考答案</vt:lpstr>
      <vt:lpstr>问题点</vt:lpstr>
      <vt:lpstr>作业3</vt:lpstr>
      <vt:lpstr>例子</vt:lpstr>
      <vt:lpstr>参考答案</vt:lpstr>
      <vt:lpstr>问题点</vt:lpstr>
      <vt:lpstr>往届问题点</vt:lpstr>
      <vt:lpstr>往届其他问题点的例子</vt:lpstr>
      <vt:lpstr>作业4</vt:lpstr>
      <vt:lpstr>参考答案</vt:lpstr>
      <vt:lpstr>这个也正确</vt:lpstr>
      <vt:lpstr>问题点1</vt:lpstr>
      <vt:lpstr>问题点2</vt:lpstr>
      <vt:lpstr>问题点3</vt:lpstr>
      <vt:lpstr>问题点4</vt:lpstr>
      <vt:lpstr>问题点5</vt:lpstr>
      <vt:lpstr>问题点6</vt:lpstr>
      <vt:lpstr>问题点7</vt:lpstr>
      <vt:lpstr>往届问题点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SunXiLing</cp:lastModifiedBy>
  <cp:revision>68</cp:revision>
  <dcterms:created xsi:type="dcterms:W3CDTF">2014-06-13T01:30:30Z</dcterms:created>
  <dcterms:modified xsi:type="dcterms:W3CDTF">2022-06-07T03:37:24Z</dcterms:modified>
</cp:coreProperties>
</file>