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70" r:id="rId8"/>
    <p:sldId id="261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D6922-384F-0421-EA26-B4C0155FD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C3A11-848E-CBC4-FBC7-E7C1FF53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8E40A-7866-07AE-D34E-92DA172C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1BD03-761B-59B0-B6CA-C71AEB97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F6B56-F640-40EA-6DB9-32A80F18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6EC37-D0AE-5190-BB0D-F7214E78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138B19-273A-CA68-C12C-F29E108A2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50FC3-2CFA-4633-D888-3E31644D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4F67A-4C59-037D-26B8-134B1479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74FE2-D0A3-98BB-7558-AC29F8B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1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1131BE-4A5D-DA2A-48DC-C8FFA17B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B8592-0054-1ADE-B18B-BD01AFE5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53208-CC9A-E6F3-1455-2F8CBEB6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00376-64B0-DD47-63A4-61C111F8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7EB76-393C-403E-388C-6FE83E29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6ACA0-37B7-1662-5DD5-9F300D0A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185C0-2E9C-B032-15D0-FBE2F268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28A91-6EBE-EDD4-7FEE-1A7F63EE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8130A-E37C-75C1-8F99-DDEF5A72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A9841-35D1-5C53-AB03-721E12FE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B7C2E-6BD9-A74F-771B-FBDF14ED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D48DD-BDCB-3526-F444-5AABA12E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A5204-1E42-95E8-5F10-1893F446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D36B3-CBF1-0A1E-8930-C1255510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EFB64-F1A2-563C-3CA5-7167510F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7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8A0DF-9510-DA2C-FB16-76F10886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E9496-3C9F-239F-4330-66F6ED6AF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5D6D2-F96C-A923-BFC7-1DC6FBB42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EEE99-71A9-67C6-F21D-A36B9ADF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B7F67-4B8C-261E-4D52-A8D04AF0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AD97B-E0DF-16DB-6BA8-9C2F5F34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2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26508-E96B-6B74-2BEC-1ABC6214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0E8CF-8BE6-D5A4-F017-429E7F1F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5A847-CE4D-8F57-5A72-56A4F7979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A8A09-E829-EF3A-DD7D-6E90AD7F9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8C8135-A96B-9754-60F6-3D4F121E0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9A09D7-4506-7C4C-AC0F-8D0C162B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EE0EA-8DB9-9BDC-E5E5-05758E86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8CCAD-200A-4729-09E3-01235F83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C0F0B-6E17-5B3E-0879-4C1D5612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3DC98A-DFD6-46A9-7C4B-8771D59B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E7ED55-E214-3A14-4409-E1D55123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252C32-373E-4ED6-E862-B9241A88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4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F3FB1D-CE4D-EBED-7BE3-BA94AA32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088B7A-2643-E416-219A-49CAFDB6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7C748-8FDF-4A93-8604-5F10783C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84025-56AC-DEEC-3D80-DFAF6AA0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AC83C-6518-AA36-6C3F-E768F173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BD879-0ABC-2ED4-4AB8-3458B7E23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EB9E3-437A-DF57-E44F-E896C2E6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F5262-C302-4766-FF0C-A878ECBD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51F06-CB3B-276E-2609-D4FC59AB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9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13BBB-50E6-E327-DB69-6AF8CD4E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60BE04-D8AF-7289-514C-66C0C672C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D71AD-309B-08E8-88BE-A22DD94D4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A903C-C378-98D1-2986-26427A3B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6E9EB-7B9C-A6B3-2901-D8816DA0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36848-8345-8486-EADD-B8DFEDE2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3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5F7790-BAE3-7338-56C3-6BF90C52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2518A-06EB-7D36-00AA-5825D53FD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77957-2C0E-133B-625D-9FCF7E80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C1BF-4A26-4268-B13B-FCEE4C99D384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A8648-303F-45C6-9D72-8976CA267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B1FDD-C978-5B36-1D2D-2638FEB10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ECCE-621A-4BF0-97CA-0DF89DDBA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4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400B7-FE0D-AA99-7854-57B2A8057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Deeply Learned Filter Response Functions for Hyperspectral Reconstruction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1F0653-812B-D1CC-1FBA-355E7F7E0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8451"/>
            <a:ext cx="9144000" cy="1655762"/>
          </a:xfrm>
        </p:spPr>
        <p:txBody>
          <a:bodyPr/>
          <a:lstStyle/>
          <a:p>
            <a:r>
              <a:rPr lang="en-US" altLang="zh-CN" dirty="0"/>
              <a:t>2018 CVPR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15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5667-33BC-2398-69C4-A2DB96D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硬件实现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A25C5-AA02-FCFA-73B0-C62A6988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05"/>
            <a:ext cx="10515600" cy="4407157"/>
          </a:xfrm>
        </p:spPr>
        <p:txBody>
          <a:bodyPr/>
          <a:lstStyle/>
          <a:p>
            <a:r>
              <a:rPr lang="en-US" altLang="zh-CN" dirty="0"/>
              <a:t>RMSE</a:t>
            </a:r>
            <a:r>
              <a:rPr lang="zh-CN" altLang="en-US" dirty="0"/>
              <a:t>的平均值和方差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6990DA-1F30-659E-AC74-2B035724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3" y="2633840"/>
            <a:ext cx="10903974" cy="32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8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F433-FDE6-14F9-DDC5-B9723730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硬件实现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0516F36-A0CE-DEDB-E952-92CFB64D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787"/>
            <a:ext cx="10515600" cy="4230176"/>
          </a:xfrm>
        </p:spPr>
        <p:txBody>
          <a:bodyPr/>
          <a:lstStyle/>
          <a:p>
            <a:r>
              <a:rPr lang="zh-CN" altLang="en-US" dirty="0"/>
              <a:t>从 </a:t>
            </a:r>
            <a:r>
              <a:rPr lang="en-US" altLang="zh-CN" dirty="0"/>
              <a:t>CAVE </a:t>
            </a:r>
            <a:r>
              <a:rPr lang="zh-CN" altLang="en-US" dirty="0"/>
              <a:t>数据集恢复的高光谱图像的空间一致性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81DE57-1BF2-CAAD-672A-52753DE6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21" y="2455888"/>
            <a:ext cx="5492706" cy="4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BBB0F-FEEF-B1F0-E612-DB766D0D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硬件实现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5ECDB-B6A9-5113-DE65-35B67F79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639"/>
            <a:ext cx="10515600" cy="4397324"/>
          </a:xfrm>
        </p:spPr>
        <p:txBody>
          <a:bodyPr/>
          <a:lstStyle/>
          <a:p>
            <a:r>
              <a:rPr lang="zh-CN" altLang="en-US" dirty="0"/>
              <a:t>从三个数据集的随机点的重建光谱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15161-D2A8-3723-8721-E35E9E64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40" y="2486681"/>
            <a:ext cx="6531357" cy="40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0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D3FE47-C017-87DA-19BD-4BA24BBF9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989" y="2576052"/>
            <a:ext cx="4705022" cy="3679569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9E9160C-B574-9C43-120B-8DFD487A991A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与现有相机得到的</a:t>
            </a:r>
            <a:r>
              <a:rPr lang="en-US" altLang="zh-CN" dirty="0"/>
              <a:t>RGB</a:t>
            </a:r>
            <a:r>
              <a:rPr lang="zh-CN" altLang="en-US" dirty="0"/>
              <a:t>图片相比，数据驱动的</a:t>
            </a:r>
            <a:r>
              <a:rPr lang="en-US" altLang="zh-CN" dirty="0"/>
              <a:t>SRF</a:t>
            </a:r>
            <a:r>
              <a:rPr lang="zh-CN" altLang="en-US" dirty="0"/>
              <a:t>的效果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7FB0EFC-05BB-06FF-D2D0-E89945FB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硬件实现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34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494E4-95CE-4D41-2270-FF2DF807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梯度修正线性插值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RMSE</a:t>
            </a:r>
            <a:r>
              <a:rPr lang="zh-CN" altLang="en-US" dirty="0"/>
              <a:t>的平均值和方差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3EB423D-BC69-9213-0D55-5C2CF154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硬件实现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3B4288-6105-56A9-FA2F-3B0A3988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39" y="3761813"/>
            <a:ext cx="9157096" cy="20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1326-8A62-3384-508F-6BFAB7C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制造多光谱相机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461F6A-279C-B130-B071-A83577A07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724535" cy="2818276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48D58E9-DA4B-CAFE-4EB1-A251177D3432}"/>
              </a:ext>
            </a:extLst>
          </p:cNvPr>
          <p:cNvSpPr txBox="1">
            <a:spLocks/>
          </p:cNvSpPr>
          <p:nvPr/>
        </p:nvSpPr>
        <p:spPr>
          <a:xfrm>
            <a:off x="838200" y="4689987"/>
            <a:ext cx="10515600" cy="148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由于定制</a:t>
            </a:r>
            <a:r>
              <a:rPr lang="en-US" altLang="zh-CN" dirty="0"/>
              <a:t>SRF</a:t>
            </a:r>
            <a:r>
              <a:rPr lang="zh-CN" altLang="en-US" dirty="0"/>
              <a:t>过滤器成本大，使用双通道多芯片的设定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825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C57CA-7C3B-9D53-6FD2-111768FE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该相机拍摄结果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395B9C-02A5-817C-33F1-AE7D8E9DA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7252"/>
            <a:ext cx="10515600" cy="23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6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04FC2-5A40-0BD8-25F2-492D8EF3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9BBF4-6A7A-4559-3F39-42FEDF51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展示了如何利用深度学习技术，在非负和平滑曲线的无限空间中学习滤波器响应函数。</a:t>
            </a:r>
            <a:endParaRPr lang="en-US" altLang="zh-CN" dirty="0"/>
          </a:p>
          <a:p>
            <a:r>
              <a:rPr lang="zh-CN" altLang="en-US" dirty="0"/>
              <a:t>在基于 </a:t>
            </a:r>
            <a:r>
              <a:rPr lang="en-US" altLang="zh-CN" dirty="0"/>
              <a:t>U-net </a:t>
            </a:r>
            <a:r>
              <a:rPr lang="zh-CN" altLang="en-US" dirty="0"/>
              <a:t>的重构网络上附加了一个专门的卷积层，并成功找到了比标准 </a:t>
            </a:r>
            <a:r>
              <a:rPr lang="en-US" altLang="zh-CN" dirty="0"/>
              <a:t>RGB </a:t>
            </a:r>
            <a:r>
              <a:rPr lang="zh-CN" altLang="en-US" dirty="0"/>
              <a:t>响应更好的响应函数，其形式为三个独立滤波器和一个</a:t>
            </a:r>
            <a:r>
              <a:rPr lang="en-US" altLang="zh-CN" dirty="0"/>
              <a:t>Bayer2x2 </a:t>
            </a:r>
            <a:r>
              <a:rPr lang="zh-CN" altLang="en-US" dirty="0"/>
              <a:t>滤波器阵列。这说明无论上述哪种硬件架构，本方法都有用。</a:t>
            </a:r>
            <a:endParaRPr lang="en-US" altLang="zh-CN" dirty="0"/>
          </a:p>
          <a:p>
            <a:r>
              <a:rPr lang="zh-CN" altLang="en-US" dirty="0"/>
              <a:t>为了构建真正的多光谱相机，还将相机 </a:t>
            </a:r>
            <a:r>
              <a:rPr lang="en-US" altLang="zh-CN" dirty="0"/>
              <a:t>CCD </a:t>
            </a:r>
            <a:r>
              <a:rPr lang="zh-CN" altLang="en-US" dirty="0"/>
              <a:t>的响应纳入了设计过程。我们成功设计</a:t>
            </a:r>
            <a:r>
              <a:rPr lang="en-US" altLang="zh-CN" dirty="0"/>
              <a:t>/</a:t>
            </a:r>
            <a:r>
              <a:rPr lang="zh-CN" altLang="en-US" dirty="0"/>
              <a:t>实现了两个滤光片，并构建了用于快照高光谱成像的数据驱动双光谱相机。</a:t>
            </a:r>
          </a:p>
        </p:txBody>
      </p:sp>
    </p:spTree>
    <p:extLst>
      <p:ext uri="{BB962C8B-B14F-4D97-AF65-F5344CB8AC3E}">
        <p14:creationId xmlns:p14="http://schemas.microsoft.com/office/powerpoint/2010/main" val="280828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人的眼睛&#10;&#10;中度可信度描述已自动生成">
            <a:extLst>
              <a:ext uri="{FF2B5EF4-FFF2-40B4-BE49-F238E27FC236}">
                <a16:creationId xmlns:a16="http://schemas.microsoft.com/office/drawing/2014/main" id="{CC4B262E-D7F1-6419-4FA8-37543D45B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0" y="1794822"/>
            <a:ext cx="4467440" cy="265919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6BD9D2-1B85-2B35-D11C-E8C104F8A2E8}"/>
              </a:ext>
            </a:extLst>
          </p:cNvPr>
          <p:cNvSpPr txBox="1"/>
          <p:nvPr/>
        </p:nvSpPr>
        <p:spPr>
          <a:xfrm>
            <a:off x="0" y="7045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传统 </a:t>
            </a:r>
            <a:r>
              <a:rPr lang="en-US" altLang="zh-CN" dirty="0"/>
              <a:t>RGB </a:t>
            </a:r>
            <a:r>
              <a:rPr lang="zh-CN" altLang="en-US" dirty="0"/>
              <a:t>摄像机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RGB </a:t>
            </a:r>
            <a:r>
              <a:rPr lang="zh-CN" altLang="en-US" dirty="0"/>
              <a:t>光谱响应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85254F-BF46-918A-7E5A-0D0B08625C31}"/>
              </a:ext>
            </a:extLst>
          </p:cNvPr>
          <p:cNvSpPr txBox="1"/>
          <p:nvPr/>
        </p:nvSpPr>
        <p:spPr>
          <a:xfrm>
            <a:off x="1521524" y="5239377"/>
            <a:ext cx="446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不一定是高光谱重建的最佳选择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14955A-EA67-9FE6-62F6-1E4DACCB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095" y="1627833"/>
            <a:ext cx="3944824" cy="30225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EB7B21E-3552-FF26-E446-10203B7258D6}"/>
              </a:ext>
            </a:extLst>
          </p:cNvPr>
          <p:cNvSpPr txBox="1"/>
          <p:nvPr/>
        </p:nvSpPr>
        <p:spPr>
          <a:xfrm>
            <a:off x="6433817" y="704503"/>
            <a:ext cx="3944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数据启发的多光谱相机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深度学习的光谱反应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B183DA-5D10-D48B-7B94-4686D9FDC0AC}"/>
              </a:ext>
            </a:extLst>
          </p:cNvPr>
          <p:cNvSpPr txBox="1"/>
          <p:nvPr/>
        </p:nvSpPr>
        <p:spPr>
          <a:xfrm>
            <a:off x="6531095" y="5158754"/>
            <a:ext cx="413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用端到端的学习方法学出对于高光谱重建的最佳光谱响应选择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C97163D-416C-B49C-4B5E-210C972A6EDD}"/>
              </a:ext>
            </a:extLst>
          </p:cNvPr>
          <p:cNvSpPr/>
          <p:nvPr/>
        </p:nvSpPr>
        <p:spPr>
          <a:xfrm>
            <a:off x="5653548" y="2782529"/>
            <a:ext cx="877547" cy="6464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8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82EAB-3001-4A2E-EA35-FA6927EA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核心创新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5B766F-6873-1C7E-52EE-A8001BCE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641" y="1484210"/>
            <a:ext cx="5325139" cy="333242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E0DB6D-C5EB-1005-C1FC-0FCA13CF33D7}"/>
              </a:ext>
            </a:extLst>
          </p:cNvPr>
          <p:cNvSpPr txBox="1"/>
          <p:nvPr/>
        </p:nvSpPr>
        <p:spPr>
          <a:xfrm>
            <a:off x="912235" y="5387942"/>
            <a:ext cx="1036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由于相机光谱滤波器的作用实际上与卷积层类似，因此可以通过训练标准神经网络来优化它们的响应函数。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53F675-ED45-5ADF-B625-1FD3CFCA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2" y="2388024"/>
            <a:ext cx="4315427" cy="800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829288-2003-5C76-102A-A1570CF16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35" y="4035641"/>
            <a:ext cx="4248743" cy="90500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8C4E699-F0F8-29F4-5C40-2B3E25CC3A48}"/>
              </a:ext>
            </a:extLst>
          </p:cNvPr>
          <p:cNvCxnSpPr/>
          <p:nvPr/>
        </p:nvCxnSpPr>
        <p:spPr>
          <a:xfrm>
            <a:off x="5338916" y="4493342"/>
            <a:ext cx="2054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1DE69-DFE3-F353-360A-CC7D2CDE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DFFF9E-3CAE-ED42-A975-6366F4E5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90" y="233254"/>
            <a:ext cx="10515600" cy="397608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220BA3-764C-0CB9-F425-DCB1B76BD6ED}"/>
              </a:ext>
            </a:extLst>
          </p:cNvPr>
          <p:cNvSpPr txBox="1"/>
          <p:nvPr/>
        </p:nvSpPr>
        <p:spPr>
          <a:xfrm>
            <a:off x="449824" y="4729994"/>
            <a:ext cx="108154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提出的数据驱动光谱成像硬件设计</a:t>
            </a:r>
            <a:r>
              <a:rPr lang="en-US" altLang="zh-CN" dirty="0"/>
              <a:t>-</a:t>
            </a:r>
            <a:r>
              <a:rPr lang="zh-CN" altLang="en-US" dirty="0"/>
              <a:t>实现</a:t>
            </a:r>
            <a:r>
              <a:rPr lang="en-US" altLang="zh-CN" dirty="0"/>
              <a:t>-</a:t>
            </a:r>
            <a:r>
              <a:rPr lang="zh-CN" altLang="en-US" dirty="0"/>
              <a:t>应用框架。设计阶段（蓝色箭头所示）由数据驱动。它包括一个端到端网络，可同时学习滤波器响应和光谱重建映射。图中还显示了在 </a:t>
            </a:r>
            <a:r>
              <a:rPr lang="en-US" altLang="zh-CN" dirty="0"/>
              <a:t>CAVE </a:t>
            </a:r>
            <a:r>
              <a:rPr lang="zh-CN" altLang="en-US" dirty="0"/>
              <a:t>数据集上学习到的光谱响应函数。在实现阶段（红色箭头所示），利用薄膜滤波器生产技术实现学习到的响应函数，并构建数据驱动的多光谱相机。在在线应用阶段，将拍摄到的多光谱图像导入已训练好的光谱重建网络，生成高光谱图像。本框架使用具有三个通道的多芯片设置进行说明。</a:t>
            </a:r>
          </a:p>
        </p:txBody>
      </p:sp>
    </p:spTree>
    <p:extLst>
      <p:ext uri="{BB962C8B-B14F-4D97-AF65-F5344CB8AC3E}">
        <p14:creationId xmlns:p14="http://schemas.microsoft.com/office/powerpoint/2010/main" val="289652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AD089-BF5F-E65E-F5EC-5E4F5286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光谱重建网络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74DB4-BCD2-8C9D-5078-84C77153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677"/>
            <a:ext cx="10515600" cy="5067198"/>
          </a:xfrm>
        </p:spPr>
        <p:txBody>
          <a:bodyPr>
            <a:normAutofit/>
          </a:bodyPr>
          <a:lstStyle/>
          <a:p>
            <a:r>
              <a:rPr lang="en-US" altLang="zh-CN" dirty="0"/>
              <a:t>U-net</a:t>
            </a:r>
          </a:p>
          <a:p>
            <a:endParaRPr lang="en-US" altLang="zh-CN" dirty="0"/>
          </a:p>
          <a:p>
            <a:r>
              <a:rPr lang="zh-CN" altLang="en-US" dirty="0"/>
              <a:t>广泛用于图像到图像的转换</a:t>
            </a:r>
            <a:endParaRPr lang="en-US" altLang="zh-CN" dirty="0"/>
          </a:p>
          <a:p>
            <a:r>
              <a:rPr lang="zh-CN" altLang="en-US" dirty="0"/>
              <a:t>比编码器</a:t>
            </a:r>
            <a:r>
              <a:rPr lang="en-US" altLang="zh-CN" dirty="0"/>
              <a:t>-</a:t>
            </a:r>
            <a:r>
              <a:rPr lang="zh-CN" altLang="en-US" dirty="0"/>
              <a:t>解码器网络更好地学习低级细节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在小型训练数据集上运行良好</a:t>
            </a:r>
            <a:endParaRPr lang="en-US" altLang="zh-CN" dirty="0"/>
          </a:p>
          <a:p>
            <a:r>
              <a:rPr lang="zh-CN" altLang="en-US" dirty="0"/>
              <a:t>现有高光谱数据集的规模仍然有限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与标准 </a:t>
            </a:r>
            <a:r>
              <a:rPr lang="en-US" altLang="zh-CN" dirty="0"/>
              <a:t>U </a:t>
            </a:r>
            <a:r>
              <a:rPr lang="zh-CN" altLang="en-US" dirty="0"/>
              <a:t>型网相比，我们将 </a:t>
            </a:r>
            <a:r>
              <a:rPr lang="en-US" altLang="zh-CN" dirty="0"/>
              <a:t>U </a:t>
            </a:r>
            <a:r>
              <a:rPr lang="zh-CN" altLang="en-US" dirty="0"/>
              <a:t>型网的最后一层从 </a:t>
            </a:r>
            <a:r>
              <a:rPr lang="en-US" altLang="zh-CN" dirty="0"/>
              <a:t>3 </a:t>
            </a:r>
            <a:r>
              <a:rPr lang="zh-CN" altLang="en-US" dirty="0"/>
              <a:t>个通道改为 </a:t>
            </a:r>
            <a:r>
              <a:rPr lang="en-US" altLang="zh-CN" dirty="0"/>
              <a:t>31 </a:t>
            </a:r>
            <a:r>
              <a:rPr lang="zh-CN" altLang="en-US" dirty="0"/>
              <a:t>个通道，并将损失函数从交叉熵改为平均平方误差 </a:t>
            </a:r>
            <a:r>
              <a:rPr lang="en-US" altLang="zh-CN" dirty="0"/>
              <a:t>(MSE)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831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81CF58D-8914-7862-0748-29278CB2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71" y="2316625"/>
            <a:ext cx="5268720" cy="2678162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9ADBFA1D-24F0-E297-77F7-37D23DAD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硬件实现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0C8EB69C-8DFC-785F-A5AA-5BAB9A9118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28071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无马赛克的多芯片设置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它们使用专门的三色棱镜组件。在不进行空间模糊的情况下，它们的色彩精度和图像噪点通常优于单芯片设置中的</a:t>
            </a:r>
            <a:r>
              <a:rPr lang="en-US" altLang="zh-CN" dirty="0"/>
              <a:t>Bayer</a:t>
            </a:r>
            <a:r>
              <a:rPr lang="zh-CN" altLang="en-US" dirty="0"/>
              <a:t>滤光片阵列组件。</a:t>
            </a:r>
            <a:endParaRPr lang="en-US" altLang="zh-CN" dirty="0"/>
          </a:p>
          <a:p>
            <a:r>
              <a:rPr lang="zh-CN" altLang="en-US" dirty="0"/>
              <a:t>另一种方法是将分光镜和滤色镜结合，如右图所示。</a:t>
            </a:r>
            <a:endParaRPr lang="en-US" altLang="zh-CN" dirty="0"/>
          </a:p>
          <a:p>
            <a:r>
              <a:rPr lang="zh-CN" altLang="en-US" dirty="0"/>
              <a:t>这种方法适用于构建多通道相机。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3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B60CA-551E-84C2-6ED1-63328297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硬件实现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2592A47-238F-800B-ACCE-A702AC5452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955890" cy="513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带有 </a:t>
            </a:r>
            <a:r>
              <a:rPr lang="en-US" altLang="zh-CN" dirty="0"/>
              <a:t>2x2 </a:t>
            </a:r>
            <a:r>
              <a:rPr lang="zh-CN" altLang="en-US" dirty="0"/>
              <a:t>滤波器阵列的单芯片设置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在我们的实施过程中，对于 "红色 "和 "蓝色 "通道，我们手动将卷积滤波器 75% 的权值冻结为零。对于 "绿色 "通道，我们只将一半的权重置零。由于</a:t>
            </a:r>
            <a:r>
              <a:rPr lang="en-US" altLang="zh-CN" dirty="0"/>
              <a:t>Bayer</a:t>
            </a:r>
            <a:r>
              <a:rPr lang="zh-CN" altLang="en-US" dirty="0"/>
              <a:t>模式要求两个 "绿色 "滤波器共享相同的频谱响应函数，因此我们用卷积核的平均反对角线权值来近似共享的频谱响应函数。</a:t>
            </a:r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A33C12-06EA-A195-CEE7-54E72EDF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29" y="2091096"/>
            <a:ext cx="4843095" cy="29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9373-9E78-E588-47FB-37606C6C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硬件对光谱响应函数的限制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62304B-FC45-06A9-F60E-4F243A763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53" y="5000140"/>
            <a:ext cx="2811668" cy="6739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BF9072-A0D6-048B-6CD0-0A381589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49" y="4680466"/>
            <a:ext cx="4980544" cy="10292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3DF4B7-CF49-4111-6F77-42A4CC41281E}"/>
              </a:ext>
            </a:extLst>
          </p:cNvPr>
          <p:cNvSpPr txBox="1"/>
          <p:nvPr/>
        </p:nvSpPr>
        <p:spPr>
          <a:xfrm>
            <a:off x="6394515" y="2078463"/>
            <a:ext cx="3873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/>
              <a:t>现有薄膜过滤器生产技术限制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6D6C61-87C7-2172-E88C-2FE6CAEA9F70}"/>
              </a:ext>
            </a:extLst>
          </p:cNvPr>
          <p:cNvSpPr txBox="1"/>
          <p:nvPr/>
        </p:nvSpPr>
        <p:spPr>
          <a:xfrm>
            <a:off x="1435509" y="24245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硬件限制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4DE34FBD-FA75-CED7-C8AB-4604E566DEC8}"/>
              </a:ext>
            </a:extLst>
          </p:cNvPr>
          <p:cNvSpPr/>
          <p:nvPr/>
        </p:nvSpPr>
        <p:spPr>
          <a:xfrm>
            <a:off x="2330245" y="3635590"/>
            <a:ext cx="452284" cy="7078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6932ADE-22EE-55D3-E0AA-80EDDF1F7623}"/>
              </a:ext>
            </a:extLst>
          </p:cNvPr>
          <p:cNvSpPr/>
          <p:nvPr/>
        </p:nvSpPr>
        <p:spPr>
          <a:xfrm>
            <a:off x="7893937" y="3635590"/>
            <a:ext cx="452284" cy="7078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3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F8915-1E67-31B7-5E78-54DE2297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892"/>
            <a:ext cx="10515600" cy="1325563"/>
          </a:xfrm>
        </p:spPr>
        <p:txBody>
          <a:bodyPr/>
          <a:lstStyle/>
          <a:p>
            <a:r>
              <a:rPr lang="zh-CN" altLang="en-US" dirty="0"/>
              <a:t>在合成数据上的实验结果</a:t>
            </a:r>
          </a:p>
        </p:txBody>
      </p:sp>
    </p:spTree>
    <p:extLst>
      <p:ext uri="{BB962C8B-B14F-4D97-AF65-F5344CB8AC3E}">
        <p14:creationId xmlns:p14="http://schemas.microsoft.com/office/powerpoint/2010/main" val="300428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665</Words>
  <Application>Microsoft Office PowerPoint</Application>
  <PresentationFormat>宽屏</PresentationFormat>
  <Paragraphs>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Deeply Learned Filter Response Functions for Hyperspectral Reconstruction</vt:lpstr>
      <vt:lpstr>PowerPoint 演示文稿</vt:lpstr>
      <vt:lpstr>核心创新</vt:lpstr>
      <vt:lpstr>PowerPoint 演示文稿</vt:lpstr>
      <vt:lpstr>光谱重建网络</vt:lpstr>
      <vt:lpstr>硬件实现1</vt:lpstr>
      <vt:lpstr>硬件实现2</vt:lpstr>
      <vt:lpstr>硬件对光谱响应函数的限制</vt:lpstr>
      <vt:lpstr>在合成数据上的实验结果</vt:lpstr>
      <vt:lpstr>硬件实现1</vt:lpstr>
      <vt:lpstr>硬件实现1</vt:lpstr>
      <vt:lpstr>硬件实现1</vt:lpstr>
      <vt:lpstr>硬件实现1</vt:lpstr>
      <vt:lpstr>硬件实现2</vt:lpstr>
      <vt:lpstr>制造多光谱相机</vt:lpstr>
      <vt:lpstr>该相机拍摄结果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Deeply Learned Filter Response Functions for Hyperspectral Reconstruction</dc:title>
  <dc:creator>远卓 牛</dc:creator>
  <cp:lastModifiedBy>远卓 牛</cp:lastModifiedBy>
  <cp:revision>74</cp:revision>
  <dcterms:created xsi:type="dcterms:W3CDTF">2024-01-27T14:26:07Z</dcterms:created>
  <dcterms:modified xsi:type="dcterms:W3CDTF">2024-01-28T14:29:41Z</dcterms:modified>
</cp:coreProperties>
</file>