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49"/>
            <a:ext cx="8229600" cy="7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954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youtube.com/watch?v=5oblQonO0Qw" TargetMode="External"/><Relationship Id="rId4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youtube.com/watch?v=5oblQonO0Qw" TargetMode="External"/><Relationship Id="rId4" Type="http://schemas.openxmlformats.org/officeDocument/2006/relationships/hyperlink" Target="http://www.youtube.com/watch?v=5oblQonO0Qw" TargetMode="External"/><Relationship Id="rId5" Type="http://schemas.openxmlformats.org/officeDocument/2006/relationships/image" Target="../media/image6.jpg"/><Relationship Id="rId6" Type="http://schemas.openxmlformats.org/officeDocument/2006/relationships/hyperlink" Target="http://youtu.be/VYaIo5Fv6UY?t=15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youtube.com/watch?v=5oblQonO0Qw" TargetMode="External"/><Relationship Id="rId4" Type="http://schemas.openxmlformats.org/officeDocument/2006/relationships/hyperlink" Target="http://youtu.be/VYaIo5Fv6UY?t=15s" TargetMode="External"/><Relationship Id="rId5" Type="http://schemas.openxmlformats.org/officeDocument/2006/relationships/hyperlink" Target="http://www.youtube.com/watch?v=VYaIo5Fv6UY" TargetMode="External"/><Relationship Id="rId6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youtube.com/watch?v=cSP6V1db1Ew" TargetMode="External"/><Relationship Id="rId4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arduino.cc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7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youtube.com/watch?v=cSP6V1db1Ew" TargetMode="External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Programming BoeBots with Arduino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(Part 2)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Juan Camilo Gamboa Higuera</a:t>
            </a:r>
          </a:p>
        </p:txBody>
      </p:sp>
      <p:sp>
        <p:nvSpPr>
          <p:cNvPr id="29" name="Shape 29"/>
          <p:cNvSpPr txBox="1"/>
          <p:nvPr/>
        </p:nvSpPr>
        <p:spPr>
          <a:xfrm>
            <a:off x="426350" y="4374016"/>
            <a:ext cx="84582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</a:rPr>
              <a:t>School of Computer Science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</a:rPr>
              <a:t>McGill University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x="3072000" y="5626025"/>
            <a:ext cx="30000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</a:rPr>
              <a:t>July 10th,2014</a:t>
            </a:r>
          </a:p>
        </p:txBody>
      </p:sp>
      <p:sp>
        <p:nvSpPr>
          <p:cNvPr id="31" name="Shape 31"/>
          <p:cNvSpPr txBox="1"/>
          <p:nvPr>
            <p:ph type="ctrTitle"/>
          </p:nvPr>
        </p:nvSpPr>
        <p:spPr>
          <a:xfrm>
            <a:off x="685800" y="737248"/>
            <a:ext cx="7772400" cy="578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</a:rPr>
              <a:t>Be a Computer Scientist for a Week presents: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427049"/>
            <a:ext cx="8229600" cy="78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Checking out what’s around the Boebot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457200" y="1279150"/>
            <a:ext cx="8229600" cy="5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00807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" sz="1600">
                <a:solidFill>
                  <a:srgbClr val="02D045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Servo.h</a:t>
            </a:r>
            <a:r>
              <a:rPr lang="en" sz="1600">
                <a:solidFill>
                  <a:srgbClr val="02D045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n" sz="1600">
                <a:solidFill>
                  <a:srgbClr val="02D04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>
                <a:solidFill>
                  <a:srgbClr val="02D04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E6617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sonar_servo_pin 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E6617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sonar_pin 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E6617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sonar_angle 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E6617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angle_increment 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E6617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sonar_sweep_step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sonar_angle 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sonar_angle 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angle_increment</a:t>
            </a:r>
            <a: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b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600">
                <a:solidFill>
                  <a:srgbClr val="E6617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sonar_angle 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max_angle 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    sonar_angle 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min_angle 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    angle_increment 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angle_increment</a:t>
            </a:r>
            <a: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b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sonar_servo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sonar_angle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delay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900">
              <a:solidFill>
                <a:srgbClr val="B060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900">
              <a:solidFill>
                <a:srgbClr val="B060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900">
              <a:solidFill>
                <a:srgbClr val="B060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900">
              <a:solidFill>
                <a:srgbClr val="B060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900">
              <a:solidFill>
                <a:srgbClr val="B060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900">
              <a:solidFill>
                <a:srgbClr val="B060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900">
              <a:solidFill>
                <a:srgbClr val="B060B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3985275" y="1808400"/>
            <a:ext cx="399300" cy="1196399"/>
          </a:xfrm>
          <a:prstGeom prst="rightBrace">
            <a:avLst>
              <a:gd fmla="val 36670" name="adj1"/>
              <a:gd fmla="val 50000" name="adj2"/>
            </a:avLst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4589267" y="2302983"/>
            <a:ext cx="2155799" cy="207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00"/>
                </a:solidFill>
              </a:rPr>
              <a:t>Declare global variables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6523500" y="4346175"/>
            <a:ext cx="25434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00"/>
                </a:solidFill>
              </a:rPr>
              <a:t>Change turning direction</a:t>
            </a:r>
          </a:p>
        </p:txBody>
      </p:sp>
      <p:sp>
        <p:nvSpPr>
          <p:cNvPr id="112" name="Shape 112"/>
          <p:cNvSpPr/>
          <p:nvPr/>
        </p:nvSpPr>
        <p:spPr>
          <a:xfrm>
            <a:off x="5939900" y="4270425"/>
            <a:ext cx="399300" cy="867899"/>
          </a:xfrm>
          <a:prstGeom prst="rightBrace">
            <a:avLst>
              <a:gd fmla="val 36670" name="adj1"/>
              <a:gd fmla="val 50000" name="adj2"/>
            </a:avLst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427049"/>
            <a:ext cx="8229600" cy="78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Checking out what’s around the Boebot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457200" y="1112850"/>
            <a:ext cx="8229600" cy="1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600">
                <a:solidFill>
                  <a:srgbClr val="E6617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setup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Serial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9600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sonar_servo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attach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sonar_servo_pin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b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900">
              <a:solidFill>
                <a:srgbClr val="B060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900">
              <a:solidFill>
                <a:srgbClr val="B060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900">
              <a:solidFill>
                <a:srgbClr val="B060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900">
              <a:solidFill>
                <a:srgbClr val="B060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900">
              <a:solidFill>
                <a:srgbClr val="B060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900">
              <a:solidFill>
                <a:srgbClr val="B060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900">
              <a:solidFill>
                <a:srgbClr val="B060B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457200" y="2434375"/>
            <a:ext cx="8229600" cy="400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600">
                <a:solidFill>
                  <a:srgbClr val="E6617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loop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600">
                <a:solidFill>
                  <a:srgbClr val="9999A9"/>
                </a:solidFill>
                <a:latin typeface="Courier New"/>
                <a:ea typeface="Courier New"/>
                <a:cs typeface="Courier New"/>
                <a:sym typeface="Courier New"/>
              </a:rPr>
              <a:t>// sense</a:t>
            </a:r>
            <a:br>
              <a:rPr lang="en" sz="1600">
                <a:solidFill>
                  <a:srgbClr val="9999A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600">
                <a:solidFill>
                  <a:srgbClr val="E6617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range_cm 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read_sonar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600">
                <a:solidFill>
                  <a:srgbClr val="9999A9"/>
                </a:solidFill>
                <a:latin typeface="Courier New"/>
                <a:ea typeface="Courier New"/>
                <a:cs typeface="Courier New"/>
                <a:sym typeface="Courier New"/>
              </a:rPr>
              <a:t>// turn the robot’s head by a single step</a:t>
            </a:r>
            <a:b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sonar_sweep_step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Serial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sonar_angle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Serial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02D04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600">
                <a:solidFill>
                  <a:srgbClr val="00C4C4"/>
                </a:solidFill>
                <a:latin typeface="Courier New"/>
                <a:ea typeface="Courier New"/>
                <a:cs typeface="Courier New"/>
                <a:sym typeface="Courier New"/>
              </a:rPr>
              <a:t>degrees,</a:t>
            </a:r>
            <a:r>
              <a:rPr lang="en" sz="1600">
                <a:solidFill>
                  <a:srgbClr val="02D04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Serial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range_cm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Serial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02D04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600">
                <a:solidFill>
                  <a:srgbClr val="00C4C4"/>
                </a:solidFill>
                <a:latin typeface="Courier New"/>
                <a:ea typeface="Courier New"/>
                <a:cs typeface="Courier New"/>
                <a:sym typeface="Courier New"/>
              </a:rPr>
              <a:t>cm</a:t>
            </a:r>
            <a:r>
              <a:rPr lang="en" sz="1600">
                <a:solidFill>
                  <a:srgbClr val="02D04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Serial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b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900">
              <a:solidFill>
                <a:srgbClr val="B060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900">
              <a:solidFill>
                <a:srgbClr val="B060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900">
              <a:solidFill>
                <a:srgbClr val="B060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900">
              <a:solidFill>
                <a:srgbClr val="B060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900">
              <a:solidFill>
                <a:srgbClr val="B060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900">
              <a:solidFill>
                <a:srgbClr val="B060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900">
              <a:solidFill>
                <a:srgbClr val="B060B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74649"/>
            <a:ext cx="8229600" cy="78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Moving the BoeBot</a:t>
            </a:r>
          </a:p>
        </p:txBody>
      </p:sp>
      <p:pic>
        <p:nvPicPr>
          <p:cNvPr descr="boebot-front-with-ping.jpg"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675" y="1209637"/>
            <a:ext cx="4646650" cy="4133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Shape 126"/>
          <p:cNvCxnSpPr/>
          <p:nvPr/>
        </p:nvCxnSpPr>
        <p:spPr>
          <a:xfrm flipH="1" rot="10800000">
            <a:off x="5995525" y="4548774"/>
            <a:ext cx="333899" cy="1502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7" name="Shape 127"/>
          <p:cNvSpPr txBox="1"/>
          <p:nvPr>
            <p:ph idx="1" type="body"/>
          </p:nvPr>
        </p:nvSpPr>
        <p:spPr>
          <a:xfrm>
            <a:off x="1725550" y="6004200"/>
            <a:ext cx="6961199" cy="63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Setting the speed of these</a:t>
            </a:r>
          </a:p>
        </p:txBody>
      </p:sp>
      <p:cxnSp>
        <p:nvCxnSpPr>
          <p:cNvPr id="128" name="Shape 128"/>
          <p:cNvCxnSpPr/>
          <p:nvPr/>
        </p:nvCxnSpPr>
        <p:spPr>
          <a:xfrm rot="10800000">
            <a:off x="3616824" y="4729675"/>
            <a:ext cx="681600" cy="1321499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3716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807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" sz="1800">
                <a:solidFill>
                  <a:srgbClr val="02D045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Servo.h</a:t>
            </a:r>
            <a:r>
              <a:rPr lang="en" sz="1800">
                <a:solidFill>
                  <a:srgbClr val="02D045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n" sz="1800">
                <a:solidFill>
                  <a:srgbClr val="02D04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800">
                <a:solidFill>
                  <a:srgbClr val="02D04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rgbClr val="E6617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sonar_servo_pin </a:t>
            </a:r>
            <a:r>
              <a:rPr lang="en" sz="18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rgbClr val="E6617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left_servo_pin </a:t>
            </a:r>
            <a:r>
              <a:rPr lang="en" sz="18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rgbClr val="E6617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right_servo_pin </a:t>
            </a:r>
            <a:r>
              <a:rPr lang="en" sz="18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Servo sonar_servo</a:t>
            </a:r>
            <a: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Servo left_wheel</a:t>
            </a:r>
            <a: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Servo right_wheel</a:t>
            </a:r>
            <a: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rgbClr val="E6617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max_speed_left </a:t>
            </a:r>
            <a:r>
              <a:rPr lang="en" sz="18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rgbClr val="E6617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speed_offset_left </a:t>
            </a:r>
            <a:r>
              <a:rPr lang="en" sz="18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1500</a:t>
            </a:r>
            <a: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rgbClr val="E6617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max_speed_right </a:t>
            </a:r>
            <a:r>
              <a:rPr lang="en" sz="18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rgbClr val="E6617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speed_offset_right </a:t>
            </a:r>
            <a:r>
              <a:rPr lang="en" sz="18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1500</a:t>
            </a:r>
            <a: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134" name="Shape 134"/>
          <p:cNvSpPr txBox="1"/>
          <p:nvPr>
            <p:ph type="title"/>
          </p:nvPr>
        </p:nvSpPr>
        <p:spPr>
          <a:xfrm>
            <a:off x="457200" y="274649"/>
            <a:ext cx="8229600" cy="78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Moving the BoeBot</a:t>
            </a:r>
          </a:p>
        </p:txBody>
      </p:sp>
      <p:sp>
        <p:nvSpPr>
          <p:cNvPr id="135" name="Shape 135"/>
          <p:cNvSpPr/>
          <p:nvPr/>
        </p:nvSpPr>
        <p:spPr>
          <a:xfrm>
            <a:off x="5280675" y="1852600"/>
            <a:ext cx="417300" cy="3894900"/>
          </a:xfrm>
          <a:prstGeom prst="rightBrace">
            <a:avLst>
              <a:gd fmla="val 36670" name="adj1"/>
              <a:gd fmla="val 50000" name="adj2"/>
            </a:avLst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5912075" y="3462700"/>
            <a:ext cx="22536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00"/>
                </a:solidFill>
              </a:rPr>
              <a:t>Declare global variables</a:t>
            </a:r>
          </a:p>
        </p:txBody>
      </p:sp>
      <p:sp>
        <p:nvSpPr>
          <p:cNvPr id="137" name="Shape 137"/>
          <p:cNvSpPr/>
          <p:nvPr/>
        </p:nvSpPr>
        <p:spPr>
          <a:xfrm>
            <a:off x="5737875" y="4347425"/>
            <a:ext cx="417300" cy="1400099"/>
          </a:xfrm>
          <a:prstGeom prst="rightBrace">
            <a:avLst>
              <a:gd fmla="val 36670" name="adj1"/>
              <a:gd fmla="val 50000" name="adj2"/>
            </a:avLst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6369275" y="4926191"/>
            <a:ext cx="2253600" cy="24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00"/>
                </a:solidFill>
              </a:rPr>
              <a:t>Calibration of motors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74649"/>
            <a:ext cx="8229600" cy="78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Moving the Boebot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544100"/>
            <a:ext cx="8229600" cy="4771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E6617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set_speed_left</a:t>
            </a:r>
            <a:r>
              <a:rPr lang="en" sz="18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800">
                <a:solidFill>
                  <a:srgbClr val="E6617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sp</a:t>
            </a:r>
            <a:r>
              <a:rPr lang="en" sz="18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800">
                <a:solidFill>
                  <a:srgbClr val="E6617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new_speed </a:t>
            </a:r>
            <a:r>
              <a:rPr lang="en" sz="18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E6617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8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sp</a:t>
            </a:r>
            <a:r>
              <a:rPr lang="en" sz="18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max_speed_left </a:t>
            </a:r>
            <a:r>
              <a:rPr lang="en" sz="18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speed_offset_left</a:t>
            </a:r>
            <a:r>
              <a:rPr lang="en" sz="18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left_wheel</a:t>
            </a:r>
            <a:r>
              <a:rPr lang="en" sz="18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E66170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n" sz="18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new_speed</a:t>
            </a:r>
            <a:r>
              <a:rPr lang="en" sz="18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rgbClr val="E6617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set_speed_right</a:t>
            </a:r>
            <a:r>
              <a:rPr lang="en" sz="18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800">
                <a:solidFill>
                  <a:srgbClr val="E6617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sp</a:t>
            </a:r>
            <a:r>
              <a:rPr lang="en" sz="18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800">
                <a:solidFill>
                  <a:srgbClr val="E6617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new_speed </a:t>
            </a:r>
            <a:r>
              <a:rPr lang="en" sz="18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E6617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8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sp</a:t>
            </a:r>
            <a:r>
              <a:rPr lang="en" sz="18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max_speed_right </a:t>
            </a:r>
            <a:r>
              <a:rPr lang="en" sz="18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speed_offset_right</a:t>
            </a:r>
            <a:r>
              <a:rPr lang="en" sz="18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right_wheel</a:t>
            </a:r>
            <a:r>
              <a:rPr lang="en" sz="18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E66170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n" sz="18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new_speed</a:t>
            </a:r>
            <a:r>
              <a:rPr lang="en" sz="18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7391350" y="3185550"/>
            <a:ext cx="1665300" cy="33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00"/>
                </a:solidFill>
              </a:rPr>
              <a:t>Set motor speed</a:t>
            </a:r>
          </a:p>
        </p:txBody>
      </p:sp>
      <p:sp>
        <p:nvSpPr>
          <p:cNvPr id="146" name="Shape 146"/>
          <p:cNvSpPr/>
          <p:nvPr/>
        </p:nvSpPr>
        <p:spPr>
          <a:xfrm>
            <a:off x="6785325" y="1544100"/>
            <a:ext cx="417300" cy="3616800"/>
          </a:xfrm>
          <a:prstGeom prst="rightBrace">
            <a:avLst>
              <a:gd fmla="val 36670" name="adj1"/>
              <a:gd fmla="val 50000" name="adj2"/>
            </a:avLst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904950" y="5424575"/>
            <a:ext cx="5649600" cy="137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 = 0.0          motor stops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sp = 1.0          maximum speed</a:t>
            </a:r>
          </a:p>
        </p:txBody>
      </p:sp>
      <p:cxnSp>
        <p:nvCxnSpPr>
          <p:cNvPr id="148" name="Shape 148"/>
          <p:cNvCxnSpPr/>
          <p:nvPr/>
        </p:nvCxnSpPr>
        <p:spPr>
          <a:xfrm>
            <a:off x="3596700" y="5827975"/>
            <a:ext cx="6677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9" name="Shape 149"/>
          <p:cNvCxnSpPr/>
          <p:nvPr/>
        </p:nvCxnSpPr>
        <p:spPr>
          <a:xfrm>
            <a:off x="3596700" y="6361375"/>
            <a:ext cx="6677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274649"/>
            <a:ext cx="8229600" cy="78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Moving the BoeBot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57200" y="1295400"/>
            <a:ext cx="8229600" cy="141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900">
                <a:solidFill>
                  <a:srgbClr val="E6617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9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move_forward</a:t>
            </a:r>
            <a:r>
              <a:rPr lang="en" sz="19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900">
                <a:solidFill>
                  <a:srgbClr val="E6617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9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sp</a:t>
            </a:r>
            <a:r>
              <a:rPr lang="en" sz="19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9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9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9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set_speed_right</a:t>
            </a:r>
            <a:r>
              <a:rPr lang="en" sz="19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(-</a:t>
            </a:r>
            <a:r>
              <a:rPr lang="en" sz="19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sp</a:t>
            </a:r>
            <a:r>
              <a:rPr lang="en" sz="19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9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9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9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set_speed_left</a:t>
            </a:r>
            <a:r>
              <a:rPr lang="en" sz="19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9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sp</a:t>
            </a:r>
            <a:r>
              <a:rPr lang="en" sz="19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9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9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9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9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900">
              <a:solidFill>
                <a:srgbClr val="B060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t/>
            </a:r>
            <a:endParaRPr sz="1900">
              <a:solidFill>
                <a:srgbClr val="B060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457200" y="2712600"/>
            <a:ext cx="8229600" cy="29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900">
                <a:solidFill>
                  <a:srgbClr val="E6617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9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turn_right</a:t>
            </a:r>
            <a:r>
              <a:rPr lang="en" sz="19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900">
                <a:solidFill>
                  <a:srgbClr val="E6617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9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deg</a:t>
            </a:r>
            <a:r>
              <a:rPr lang="en" sz="19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9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900">
                <a:solidFill>
                  <a:srgbClr val="E6617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9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sp</a:t>
            </a:r>
            <a:r>
              <a:rPr lang="en" sz="19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9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9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9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set_speed_right</a:t>
            </a:r>
            <a:r>
              <a:rPr lang="en" sz="19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9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sp</a:t>
            </a:r>
            <a:r>
              <a:rPr lang="en" sz="19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9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9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9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set_speed_left</a:t>
            </a:r>
            <a:r>
              <a:rPr lang="en" sz="19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9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sp</a:t>
            </a:r>
            <a:r>
              <a:rPr lang="en" sz="19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9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br>
              <a:rPr lang="en" sz="19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9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900">
                <a:solidFill>
                  <a:srgbClr val="E6617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9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angular_speed </a:t>
            </a:r>
            <a:r>
              <a:rPr lang="en" sz="19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9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sp</a:t>
            </a:r>
            <a:r>
              <a:rPr lang="en" sz="19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900">
                <a:solidFill>
                  <a:srgbClr val="009F00"/>
                </a:solidFill>
                <a:latin typeface="Courier New"/>
                <a:ea typeface="Courier New"/>
                <a:cs typeface="Courier New"/>
                <a:sym typeface="Courier New"/>
              </a:rPr>
              <a:t>0.138</a:t>
            </a:r>
            <a:r>
              <a:rPr lang="en" sz="19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9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9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delay</a:t>
            </a:r>
            <a:r>
              <a:rPr lang="en" sz="19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9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deg</a:t>
            </a:r>
            <a:r>
              <a:rPr lang="en" sz="19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9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angular_speed</a:t>
            </a:r>
            <a:r>
              <a:rPr lang="en" sz="19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9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br>
              <a:rPr lang="en" sz="19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9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set_speed_right</a:t>
            </a:r>
            <a:r>
              <a:rPr lang="en" sz="19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90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9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9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9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9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set_speed_left</a:t>
            </a:r>
            <a:r>
              <a:rPr lang="en" sz="19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90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9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9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9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9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9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6301575" y="2992050"/>
            <a:ext cx="26298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00"/>
                </a:solidFill>
              </a:rPr>
              <a:t>Turn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6363850" y="3812550"/>
            <a:ext cx="26298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00"/>
                </a:solidFill>
              </a:rPr>
              <a:t>Wait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6363850" y="4744650"/>
            <a:ext cx="26298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00"/>
                </a:solidFill>
              </a:rPr>
              <a:t>Stop</a:t>
            </a:r>
          </a:p>
        </p:txBody>
      </p:sp>
      <p:sp>
        <p:nvSpPr>
          <p:cNvPr id="160" name="Shape 160"/>
          <p:cNvSpPr/>
          <p:nvPr/>
        </p:nvSpPr>
        <p:spPr>
          <a:xfrm>
            <a:off x="5884275" y="3047400"/>
            <a:ext cx="417300" cy="610800"/>
          </a:xfrm>
          <a:prstGeom prst="rightBrace">
            <a:avLst>
              <a:gd fmla="val 19985" name="adj1"/>
              <a:gd fmla="val 50000" name="adj2"/>
            </a:avLst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5884275" y="3885600"/>
            <a:ext cx="417300" cy="610800"/>
          </a:xfrm>
          <a:prstGeom prst="rightBrace">
            <a:avLst>
              <a:gd fmla="val 19985" name="adj1"/>
              <a:gd fmla="val 50000" name="adj2"/>
            </a:avLst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5884275" y="4800000"/>
            <a:ext cx="417300" cy="610800"/>
          </a:xfrm>
          <a:prstGeom prst="rightBrace">
            <a:avLst>
              <a:gd fmla="val 19985" name="adj1"/>
              <a:gd fmla="val 50000" name="adj2"/>
            </a:avLst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74649"/>
            <a:ext cx="8229600" cy="78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Moving on!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5572150"/>
            <a:ext cx="8229600" cy="110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How can we test the abilities of our robots?</a:t>
            </a:r>
          </a:p>
        </p:txBody>
      </p:sp>
      <p:pic>
        <p:nvPicPr>
          <p:cNvPr descr="boebot-front-with-ping.jpg"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800" y="1499225"/>
            <a:ext cx="3848875" cy="352795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6731335" y="3572116"/>
            <a:ext cx="1497892" cy="269095"/>
          </a:xfrm>
          <a:custGeom>
            <a:pathLst>
              <a:path extrusionOk="0" h="7049" w="28935">
                <a:moveTo>
                  <a:pt x="0" y="0"/>
                </a:moveTo>
                <a:cubicBezTo>
                  <a:pt x="1020" y="742"/>
                  <a:pt x="3802" y="3339"/>
                  <a:pt x="6121" y="4452"/>
                </a:cubicBezTo>
                <a:cubicBezTo>
                  <a:pt x="8439" y="5565"/>
                  <a:pt x="11221" y="6307"/>
                  <a:pt x="13911" y="6678"/>
                </a:cubicBezTo>
                <a:cubicBezTo>
                  <a:pt x="16600" y="7049"/>
                  <a:pt x="19753" y="7234"/>
                  <a:pt x="22257" y="6678"/>
                </a:cubicBezTo>
                <a:cubicBezTo>
                  <a:pt x="24761" y="6121"/>
                  <a:pt x="27822" y="3895"/>
                  <a:pt x="28935" y="3339"/>
                </a:cubicBezTo>
              </a:path>
            </a:pathLst>
          </a:custGeom>
          <a:noFill/>
          <a:ln cap="flat" cmpd="sng" w="76200">
            <a:solidFill>
              <a:srgbClr val="B45F06"/>
            </a:solidFill>
            <a:prstDash val="solid"/>
            <a:round/>
            <a:headEnd len="lg" w="lg" type="triangle"/>
            <a:tailEnd len="lg" w="lg" type="triangle"/>
          </a:ln>
        </p:spPr>
      </p:sp>
      <p:cxnSp>
        <p:nvCxnSpPr>
          <p:cNvPr id="171" name="Shape 171"/>
          <p:cNvCxnSpPr/>
          <p:nvPr/>
        </p:nvCxnSpPr>
        <p:spPr>
          <a:xfrm flipH="1" rot="10800000">
            <a:off x="8033358" y="4153775"/>
            <a:ext cx="276600" cy="1282199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2" name="Shape 172"/>
          <p:cNvCxnSpPr/>
          <p:nvPr/>
        </p:nvCxnSpPr>
        <p:spPr>
          <a:xfrm rot="10800000">
            <a:off x="6063031" y="4308274"/>
            <a:ext cx="564599" cy="112770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Ping-2.jpg"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150" y="2574512"/>
            <a:ext cx="4312350" cy="1708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274649"/>
            <a:ext cx="8229600" cy="78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Navigating a Maze 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2414850" y="4850150"/>
            <a:ext cx="4314299" cy="78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hard is it to solve?</a:t>
            </a:r>
          </a:p>
        </p:txBody>
      </p:sp>
      <p:pic>
        <p:nvPicPr>
          <p:cNvPr descr="maze2.jpg"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863825"/>
            <a:ext cx="4572000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>
            <p:ph idx="1" type="body"/>
          </p:nvPr>
        </p:nvSpPr>
        <p:spPr>
          <a:xfrm>
            <a:off x="2414850" y="5612150"/>
            <a:ext cx="4314299" cy="78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Do our robots have what it takes?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274649"/>
            <a:ext cx="8229600" cy="78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Navigating a Maze 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683200" y="5260200"/>
            <a:ext cx="5666400" cy="78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What strategies do </a:t>
            </a:r>
            <a:r>
              <a:rPr lang="en" u="sng">
                <a:solidFill>
                  <a:schemeClr val="hlink"/>
                </a:solidFill>
                <a:hlinkClick r:id="rId3"/>
              </a:rPr>
              <a:t>people</a:t>
            </a:r>
            <a:r>
              <a:rPr lang="en"/>
              <a:t> use?</a:t>
            </a:r>
          </a:p>
        </p:txBody>
      </p:sp>
      <p:pic>
        <p:nvPicPr>
          <p:cNvPr descr="maze1.jpg"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2650" y="1151737"/>
            <a:ext cx="5666300" cy="424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57200" y="274649"/>
            <a:ext cx="8229600" cy="78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Navigating a Maze 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1683200" y="5260200"/>
            <a:ext cx="5666400" cy="78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What strategies do </a:t>
            </a:r>
            <a:r>
              <a:rPr lang="en" u="sng">
                <a:solidFill>
                  <a:schemeClr val="hlink"/>
                </a:solidFill>
                <a:hlinkClick r:id="rId3"/>
              </a:rPr>
              <a:t>people</a:t>
            </a:r>
            <a:r>
              <a:rPr lang="en"/>
              <a:t> use?</a:t>
            </a:r>
          </a:p>
        </p:txBody>
      </p:sp>
      <p:sp>
        <p:nvSpPr>
          <p:cNvPr descr="A Massachusetts couple with two young kids has trouble navigating through a corn maze, so they call 911 for help. It took a police officer and his K-9 about 10 minutes to find them in Danvers, Mass. spread. (Oct. 12)" id="195" name="Shape 195" title="Family Gets Lost in Corn Maze, Calls 911">
            <a:hlinkClick r:id="rId4"/>
          </p:cNvPr>
          <p:cNvSpPr/>
          <p:nvPr/>
        </p:nvSpPr>
        <p:spPr>
          <a:xfrm>
            <a:off x="1600600" y="1138425"/>
            <a:ext cx="5749000" cy="4311750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1683200" y="5717400"/>
            <a:ext cx="5666400" cy="78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How can a </a:t>
            </a:r>
            <a:r>
              <a:rPr lang="en" u="sng">
                <a:solidFill>
                  <a:schemeClr val="hlink"/>
                </a:solidFill>
                <a:hlinkClick r:id="rId6"/>
              </a:rPr>
              <a:t>robot</a:t>
            </a:r>
            <a:r>
              <a:rPr lang="en"/>
              <a:t> do the same ? (or better, actually)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74649"/>
            <a:ext cx="8229600" cy="78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Yesterday’s new acquaintances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5063525"/>
            <a:ext cx="3626099" cy="1199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The body</a:t>
            </a:r>
          </a:p>
        </p:txBody>
      </p:sp>
      <p:pic>
        <p:nvPicPr>
          <p:cNvPr descr="boebot-front-with-ping.jpg"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715" y="2122786"/>
            <a:ext cx="3390625" cy="3016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duinoUnoFront.jpg"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8540" y="1894175"/>
            <a:ext cx="4039859" cy="30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/>
          <p:nvPr>
            <p:ph idx="1" type="body"/>
          </p:nvPr>
        </p:nvSpPr>
        <p:spPr>
          <a:xfrm>
            <a:off x="4855625" y="5063525"/>
            <a:ext cx="3785699" cy="822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The brain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457200" y="274649"/>
            <a:ext cx="8229600" cy="78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Navigating a Maze 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1683200" y="5260200"/>
            <a:ext cx="5666400" cy="78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What strategies do </a:t>
            </a:r>
            <a:r>
              <a:rPr lang="en" u="sng">
                <a:solidFill>
                  <a:schemeClr val="hlink"/>
                </a:solidFill>
                <a:hlinkClick r:id="rId3"/>
              </a:rPr>
              <a:t>people</a:t>
            </a:r>
            <a:r>
              <a:rPr lang="en"/>
              <a:t> use?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1683200" y="5717400"/>
            <a:ext cx="5666400" cy="78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How can a </a:t>
            </a:r>
            <a:r>
              <a:rPr lang="en" u="sng">
                <a:solidFill>
                  <a:schemeClr val="hlink"/>
                </a:solidFill>
                <a:hlinkClick r:id="rId4"/>
              </a:rPr>
              <a:t>robot</a:t>
            </a:r>
            <a:r>
              <a:rPr lang="en"/>
              <a:t> do the same ? (or better, actually)</a:t>
            </a:r>
          </a:p>
        </p:txBody>
      </p:sp>
      <p:sp>
        <p:nvSpPr>
          <p:cNvPr id="204" name="Shape 204" title="2013 Taiwan Halfsize micromouse contest, BengKiat Ng Ning5 searching">
            <a:hlinkClick r:id="rId5"/>
          </p:cNvPr>
          <p:cNvSpPr/>
          <p:nvPr/>
        </p:nvSpPr>
        <p:spPr>
          <a:xfrm>
            <a:off x="1683300" y="1143000"/>
            <a:ext cx="5666299" cy="4249724"/>
          </a:xfrm>
          <a:prstGeom prst="rect">
            <a:avLst/>
          </a:prstGeom>
          <a:blipFill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57200" y="274649"/>
            <a:ext cx="8229600" cy="78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simple idea in a simple maze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200" y="1642575"/>
            <a:ext cx="3675699" cy="366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1612300" y="3265800"/>
            <a:ext cx="980399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</a:rPr>
              <a:t>GOAL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5955700" y="4485000"/>
            <a:ext cx="1251899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START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57825" y="5434300"/>
            <a:ext cx="7441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EFEFEF"/>
                </a:solidFill>
              </a:rPr>
              <a:t>Check every possible path. Backtrack if dead end.</a:t>
            </a:r>
          </a:p>
        </p:txBody>
      </p:sp>
      <p:sp>
        <p:nvSpPr>
          <p:cNvPr id="214" name="Shape 214"/>
          <p:cNvSpPr/>
          <p:nvPr/>
        </p:nvSpPr>
        <p:spPr>
          <a:xfrm>
            <a:off x="5480825" y="3061600"/>
            <a:ext cx="459075" cy="1544100"/>
          </a:xfrm>
          <a:custGeom>
            <a:pathLst>
              <a:path extrusionOk="0" h="61764" w="18363">
                <a:moveTo>
                  <a:pt x="18363" y="61764"/>
                </a:moveTo>
                <a:cubicBezTo>
                  <a:pt x="14875" y="60369"/>
                  <a:pt x="9722" y="61089"/>
                  <a:pt x="7790" y="57869"/>
                </a:cubicBezTo>
                <a:cubicBezTo>
                  <a:pt x="3428" y="50599"/>
                  <a:pt x="4389" y="41241"/>
                  <a:pt x="3339" y="32829"/>
                </a:cubicBezTo>
                <a:cubicBezTo>
                  <a:pt x="1975" y="21914"/>
                  <a:pt x="0" y="10999"/>
                  <a:pt x="0" y="0"/>
                </a:cubicBezTo>
              </a:path>
            </a:pathLst>
          </a:cu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15" name="Shape 215"/>
          <p:cNvSpPr/>
          <p:nvPr/>
        </p:nvSpPr>
        <p:spPr>
          <a:xfrm>
            <a:off x="4340150" y="4522225"/>
            <a:ext cx="1335425" cy="103725"/>
          </a:xfrm>
          <a:custGeom>
            <a:pathLst>
              <a:path extrusionOk="0" h="4149" w="53417">
                <a:moveTo>
                  <a:pt x="53417" y="557"/>
                </a:moveTo>
                <a:cubicBezTo>
                  <a:pt x="38299" y="2235"/>
                  <a:pt x="21770" y="7103"/>
                  <a:pt x="7790" y="1113"/>
                </a:cubicBezTo>
                <a:cubicBezTo>
                  <a:pt x="5378" y="79"/>
                  <a:pt x="1854" y="1854"/>
                  <a:pt x="0" y="0"/>
                </a:cubicBezTo>
              </a:path>
            </a:pathLst>
          </a:custGeom>
          <a:noFill/>
          <a:ln cap="flat" cmpd="sng" w="76200">
            <a:solidFill>
              <a:srgbClr val="99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16" name="Shape 216"/>
          <p:cNvSpPr/>
          <p:nvPr/>
        </p:nvSpPr>
        <p:spPr>
          <a:xfrm>
            <a:off x="3282925" y="3993625"/>
            <a:ext cx="1071150" cy="552675"/>
          </a:xfrm>
          <a:custGeom>
            <a:pathLst>
              <a:path extrusionOk="0" h="22107" w="42846">
                <a:moveTo>
                  <a:pt x="42846" y="21144"/>
                </a:moveTo>
                <a:cubicBezTo>
                  <a:pt x="32637" y="21144"/>
                  <a:pt x="21719" y="23822"/>
                  <a:pt x="12242" y="20031"/>
                </a:cubicBezTo>
                <a:cubicBezTo>
                  <a:pt x="4976" y="17124"/>
                  <a:pt x="0" y="7825"/>
                  <a:pt x="0" y="0"/>
                </a:cubicBezTo>
              </a:path>
            </a:pathLst>
          </a:custGeom>
          <a:noFill/>
          <a:ln cap="flat" cmpd="sng" w="76200">
            <a:solidFill>
              <a:srgbClr val="008C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17" name="Shape 217"/>
          <p:cNvSpPr/>
          <p:nvPr/>
        </p:nvSpPr>
        <p:spPr>
          <a:xfrm>
            <a:off x="4168771" y="2393875"/>
            <a:ext cx="254850" cy="2100525"/>
          </a:xfrm>
          <a:custGeom>
            <a:pathLst>
              <a:path extrusionOk="0" h="84021" w="10194">
                <a:moveTo>
                  <a:pt x="10194" y="84021"/>
                </a:moveTo>
                <a:cubicBezTo>
                  <a:pt x="5240" y="76944"/>
                  <a:pt x="4938" y="67502"/>
                  <a:pt x="3517" y="58982"/>
                </a:cubicBezTo>
                <a:cubicBezTo>
                  <a:pt x="3240" y="57325"/>
                  <a:pt x="2393" y="53974"/>
                  <a:pt x="4073" y="53974"/>
                </a:cubicBezTo>
                <a:cubicBezTo>
                  <a:pt x="4889" y="53974"/>
                  <a:pt x="2890" y="52420"/>
                  <a:pt x="2404" y="50636"/>
                </a:cubicBezTo>
                <a:cubicBezTo>
                  <a:pt x="1271" y="46485"/>
                  <a:pt x="1268" y="42106"/>
                  <a:pt x="734" y="37838"/>
                </a:cubicBezTo>
                <a:cubicBezTo>
                  <a:pt x="-832" y="25322"/>
                  <a:pt x="734" y="12612"/>
                  <a:pt x="734" y="0"/>
                </a:cubicBezTo>
              </a:path>
            </a:pathLst>
          </a:custGeom>
          <a:noFill/>
          <a:ln cap="flat" cmpd="sng" w="76200">
            <a:solidFill>
              <a:srgbClr val="5B0F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18" name="Shape 218"/>
          <p:cNvSpPr/>
          <p:nvPr/>
        </p:nvSpPr>
        <p:spPr>
          <a:xfrm>
            <a:off x="4228875" y="2379975"/>
            <a:ext cx="1432800" cy="60300"/>
          </a:xfrm>
          <a:custGeom>
            <a:pathLst>
              <a:path extrusionOk="0" h="2412" w="57312">
                <a:moveTo>
                  <a:pt x="0" y="556"/>
                </a:moveTo>
                <a:cubicBezTo>
                  <a:pt x="10196" y="-80"/>
                  <a:pt x="20422" y="1376"/>
                  <a:pt x="30603" y="2226"/>
                </a:cubicBezTo>
                <a:cubicBezTo>
                  <a:pt x="39505" y="2968"/>
                  <a:pt x="48378" y="0"/>
                  <a:pt x="57312" y="0"/>
                </a:cubicBezTo>
              </a:path>
            </a:pathLst>
          </a:custGeom>
          <a:noFill/>
          <a:ln cap="flat" cmpd="sng" w="762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19" name="Shape 219"/>
          <p:cNvSpPr/>
          <p:nvPr/>
        </p:nvSpPr>
        <p:spPr>
          <a:xfrm>
            <a:off x="2949075" y="2322845"/>
            <a:ext cx="1251975" cy="1217275"/>
          </a:xfrm>
          <a:custGeom>
            <a:pathLst>
              <a:path extrusionOk="0" h="48691" w="50079">
                <a:moveTo>
                  <a:pt x="50079" y="2841"/>
                </a:moveTo>
                <a:cubicBezTo>
                  <a:pt x="40000" y="1010"/>
                  <a:pt x="24055" y="-3537"/>
                  <a:pt x="19475" y="5624"/>
                </a:cubicBezTo>
                <a:cubicBezTo>
                  <a:pt x="13420" y="17733"/>
                  <a:pt x="20308" y="34422"/>
                  <a:pt x="12798" y="45687"/>
                </a:cubicBezTo>
                <a:cubicBezTo>
                  <a:pt x="10411" y="49266"/>
                  <a:pt x="3847" y="49279"/>
                  <a:pt x="0" y="47356"/>
                </a:cubicBezTo>
              </a:path>
            </a:pathLst>
          </a:custGeom>
          <a:noFill/>
          <a:ln cap="flat" cmpd="sng" w="762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457200" y="274649"/>
            <a:ext cx="8229600" cy="78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simple idea in a simple maze</a:t>
            </a:r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200" y="1642575"/>
            <a:ext cx="3675699" cy="366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/>
        </p:nvSpPr>
        <p:spPr>
          <a:xfrm>
            <a:off x="1612300" y="3265800"/>
            <a:ext cx="980399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</a:rPr>
              <a:t>GOAL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955700" y="4485000"/>
            <a:ext cx="1251899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START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57825" y="5434300"/>
            <a:ext cx="7441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EFEFEF"/>
                </a:solidFill>
              </a:rPr>
              <a:t>Check every possible path. Backtrack if dead end.</a:t>
            </a:r>
          </a:p>
        </p:txBody>
      </p:sp>
      <p:sp>
        <p:nvSpPr>
          <p:cNvPr id="229" name="Shape 229"/>
          <p:cNvSpPr/>
          <p:nvPr/>
        </p:nvSpPr>
        <p:spPr>
          <a:xfrm>
            <a:off x="5480825" y="3061600"/>
            <a:ext cx="459075" cy="1544100"/>
          </a:xfrm>
          <a:custGeom>
            <a:pathLst>
              <a:path extrusionOk="0" h="61764" w="18363">
                <a:moveTo>
                  <a:pt x="18363" y="61764"/>
                </a:moveTo>
                <a:cubicBezTo>
                  <a:pt x="14875" y="60369"/>
                  <a:pt x="9722" y="61089"/>
                  <a:pt x="7790" y="57869"/>
                </a:cubicBezTo>
                <a:cubicBezTo>
                  <a:pt x="3428" y="50599"/>
                  <a:pt x="4389" y="41241"/>
                  <a:pt x="3339" y="32829"/>
                </a:cubicBezTo>
                <a:cubicBezTo>
                  <a:pt x="1975" y="21914"/>
                  <a:pt x="0" y="10999"/>
                  <a:pt x="0" y="0"/>
                </a:cubicBezTo>
              </a:path>
            </a:pathLst>
          </a:cu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30" name="Shape 230"/>
          <p:cNvSpPr/>
          <p:nvPr/>
        </p:nvSpPr>
        <p:spPr>
          <a:xfrm>
            <a:off x="4340150" y="4522225"/>
            <a:ext cx="1335425" cy="103725"/>
          </a:xfrm>
          <a:custGeom>
            <a:pathLst>
              <a:path extrusionOk="0" h="4149" w="53417">
                <a:moveTo>
                  <a:pt x="53417" y="557"/>
                </a:moveTo>
                <a:cubicBezTo>
                  <a:pt x="38299" y="2235"/>
                  <a:pt x="21770" y="7103"/>
                  <a:pt x="7790" y="1113"/>
                </a:cubicBezTo>
                <a:cubicBezTo>
                  <a:pt x="5378" y="79"/>
                  <a:pt x="1854" y="1854"/>
                  <a:pt x="0" y="0"/>
                </a:cubicBezTo>
              </a:path>
            </a:pathLst>
          </a:custGeom>
          <a:noFill/>
          <a:ln cap="flat" cmpd="sng" w="76200">
            <a:solidFill>
              <a:srgbClr val="99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31" name="Shape 231"/>
          <p:cNvSpPr/>
          <p:nvPr/>
        </p:nvSpPr>
        <p:spPr>
          <a:xfrm>
            <a:off x="3282925" y="3993625"/>
            <a:ext cx="1071150" cy="552675"/>
          </a:xfrm>
          <a:custGeom>
            <a:pathLst>
              <a:path extrusionOk="0" h="22107" w="42846">
                <a:moveTo>
                  <a:pt x="42846" y="21144"/>
                </a:moveTo>
                <a:cubicBezTo>
                  <a:pt x="32637" y="21144"/>
                  <a:pt x="21719" y="23822"/>
                  <a:pt x="12242" y="20031"/>
                </a:cubicBezTo>
                <a:cubicBezTo>
                  <a:pt x="4976" y="17124"/>
                  <a:pt x="0" y="7825"/>
                  <a:pt x="0" y="0"/>
                </a:cubicBezTo>
              </a:path>
            </a:pathLst>
          </a:custGeom>
          <a:noFill/>
          <a:ln cap="flat" cmpd="sng" w="76200">
            <a:solidFill>
              <a:srgbClr val="008C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32" name="Shape 232"/>
          <p:cNvSpPr/>
          <p:nvPr/>
        </p:nvSpPr>
        <p:spPr>
          <a:xfrm>
            <a:off x="4168771" y="2393875"/>
            <a:ext cx="254850" cy="2100525"/>
          </a:xfrm>
          <a:custGeom>
            <a:pathLst>
              <a:path extrusionOk="0" h="84021" w="10194">
                <a:moveTo>
                  <a:pt x="10194" y="84021"/>
                </a:moveTo>
                <a:cubicBezTo>
                  <a:pt x="5240" y="76944"/>
                  <a:pt x="4938" y="67502"/>
                  <a:pt x="3517" y="58982"/>
                </a:cubicBezTo>
                <a:cubicBezTo>
                  <a:pt x="3240" y="57325"/>
                  <a:pt x="2393" y="53974"/>
                  <a:pt x="4073" y="53974"/>
                </a:cubicBezTo>
                <a:cubicBezTo>
                  <a:pt x="4889" y="53974"/>
                  <a:pt x="2890" y="52420"/>
                  <a:pt x="2404" y="50636"/>
                </a:cubicBezTo>
                <a:cubicBezTo>
                  <a:pt x="1271" y="46485"/>
                  <a:pt x="1268" y="42106"/>
                  <a:pt x="734" y="37838"/>
                </a:cubicBezTo>
                <a:cubicBezTo>
                  <a:pt x="-832" y="25322"/>
                  <a:pt x="734" y="12612"/>
                  <a:pt x="734" y="0"/>
                </a:cubicBezTo>
              </a:path>
            </a:pathLst>
          </a:custGeom>
          <a:noFill/>
          <a:ln cap="flat" cmpd="sng" w="76200">
            <a:solidFill>
              <a:srgbClr val="5B0F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33" name="Shape 233"/>
          <p:cNvSpPr/>
          <p:nvPr/>
        </p:nvSpPr>
        <p:spPr>
          <a:xfrm>
            <a:off x="4228875" y="2379975"/>
            <a:ext cx="1432800" cy="60300"/>
          </a:xfrm>
          <a:custGeom>
            <a:pathLst>
              <a:path extrusionOk="0" h="2412" w="57312">
                <a:moveTo>
                  <a:pt x="0" y="556"/>
                </a:moveTo>
                <a:cubicBezTo>
                  <a:pt x="10196" y="-80"/>
                  <a:pt x="20422" y="1376"/>
                  <a:pt x="30603" y="2226"/>
                </a:cubicBezTo>
                <a:cubicBezTo>
                  <a:pt x="39505" y="2968"/>
                  <a:pt x="48378" y="0"/>
                  <a:pt x="57312" y="0"/>
                </a:cubicBezTo>
              </a:path>
            </a:pathLst>
          </a:custGeom>
          <a:noFill/>
          <a:ln cap="flat" cmpd="sng" w="762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34" name="Shape 234"/>
          <p:cNvSpPr/>
          <p:nvPr/>
        </p:nvSpPr>
        <p:spPr>
          <a:xfrm>
            <a:off x="2949075" y="2322845"/>
            <a:ext cx="1251975" cy="1217275"/>
          </a:xfrm>
          <a:custGeom>
            <a:pathLst>
              <a:path extrusionOk="0" h="48691" w="50079">
                <a:moveTo>
                  <a:pt x="50079" y="2841"/>
                </a:moveTo>
                <a:cubicBezTo>
                  <a:pt x="40000" y="1010"/>
                  <a:pt x="24055" y="-3537"/>
                  <a:pt x="19475" y="5624"/>
                </a:cubicBezTo>
                <a:cubicBezTo>
                  <a:pt x="13420" y="17733"/>
                  <a:pt x="20308" y="34422"/>
                  <a:pt x="12798" y="45687"/>
                </a:cubicBezTo>
                <a:cubicBezTo>
                  <a:pt x="10411" y="49266"/>
                  <a:pt x="3847" y="49279"/>
                  <a:pt x="0" y="47356"/>
                </a:cubicBezTo>
              </a:path>
            </a:pathLst>
          </a:custGeom>
          <a:noFill/>
          <a:ln cap="flat" cmpd="sng" w="762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35" name="Shape 235"/>
          <p:cNvSpPr txBox="1"/>
          <p:nvPr/>
        </p:nvSpPr>
        <p:spPr>
          <a:xfrm>
            <a:off x="757825" y="5967700"/>
            <a:ext cx="7441800" cy="479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0000FF"/>
                </a:solidFill>
              </a:rPr>
              <a:t>Same result: Just follow the right wall (or the left wall)</a:t>
            </a:r>
          </a:p>
        </p:txBody>
      </p:sp>
      <p:sp>
        <p:nvSpPr>
          <p:cNvPr id="236" name="Shape 236"/>
          <p:cNvSpPr/>
          <p:nvPr/>
        </p:nvSpPr>
        <p:spPr>
          <a:xfrm>
            <a:off x="5085501" y="2907665"/>
            <a:ext cx="896125" cy="1543775"/>
          </a:xfrm>
          <a:custGeom>
            <a:pathLst>
              <a:path extrusionOk="0" h="61751" w="35845">
                <a:moveTo>
                  <a:pt x="35845" y="61751"/>
                </a:moveTo>
                <a:cubicBezTo>
                  <a:pt x="30927" y="49457"/>
                  <a:pt x="29695" y="35939"/>
                  <a:pt x="28055" y="22801"/>
                </a:cubicBezTo>
                <a:cubicBezTo>
                  <a:pt x="27293" y="16702"/>
                  <a:pt x="29134" y="9935"/>
                  <a:pt x="26386" y="4438"/>
                </a:cubicBezTo>
                <a:cubicBezTo>
                  <a:pt x="24836" y="1338"/>
                  <a:pt x="19787" y="2225"/>
                  <a:pt x="16370" y="1656"/>
                </a:cubicBezTo>
                <a:cubicBezTo>
                  <a:pt x="12510" y="1013"/>
                  <a:pt x="8317" y="-909"/>
                  <a:pt x="4685" y="543"/>
                </a:cubicBezTo>
                <a:cubicBezTo>
                  <a:pt x="1417" y="1849"/>
                  <a:pt x="2199" y="7144"/>
                  <a:pt x="1346" y="10559"/>
                </a:cubicBezTo>
                <a:cubicBezTo>
                  <a:pt x="-2118" y="24418"/>
                  <a:pt x="2459" y="39117"/>
                  <a:pt x="2459" y="53404"/>
                </a:cubicBezTo>
              </a:path>
            </a:pathLst>
          </a:custGeom>
          <a:noFill/>
          <a:ln cap="flat" cmpd="sng" w="19050">
            <a:solidFill>
              <a:srgbClr val="0000FF"/>
            </a:solidFill>
            <a:prstDash val="dash"/>
            <a:round/>
            <a:headEnd len="lg" w="lg" type="none"/>
            <a:tailEnd len="lg" w="lg" type="none"/>
          </a:ln>
        </p:spPr>
      </p:sp>
      <p:sp>
        <p:nvSpPr>
          <p:cNvPr id="237" name="Shape 237"/>
          <p:cNvSpPr/>
          <p:nvPr/>
        </p:nvSpPr>
        <p:spPr>
          <a:xfrm>
            <a:off x="4521000" y="4256700"/>
            <a:ext cx="639900" cy="163975"/>
          </a:xfrm>
          <a:custGeom>
            <a:pathLst>
              <a:path extrusionOk="0" h="6559" w="25596">
                <a:moveTo>
                  <a:pt x="25596" y="0"/>
                </a:moveTo>
                <a:cubicBezTo>
                  <a:pt x="23916" y="1679"/>
                  <a:pt x="23448" y="4987"/>
                  <a:pt x="21144" y="5564"/>
                </a:cubicBezTo>
                <a:cubicBezTo>
                  <a:pt x="14304" y="7275"/>
                  <a:pt x="7050" y="6120"/>
                  <a:pt x="0" y="6120"/>
                </a:cubicBezTo>
              </a:path>
            </a:pathLst>
          </a:custGeom>
          <a:noFill/>
          <a:ln cap="flat" cmpd="sng" w="19050">
            <a:solidFill>
              <a:srgbClr val="0000FF"/>
            </a:solidFill>
            <a:prstDash val="dash"/>
            <a:round/>
            <a:headEnd len="lg" w="lg" type="none"/>
            <a:tailEnd len="lg" w="lg" type="none"/>
          </a:ln>
        </p:spPr>
      </p:sp>
      <p:sp>
        <p:nvSpPr>
          <p:cNvPr id="238" name="Shape 238"/>
          <p:cNvSpPr/>
          <p:nvPr/>
        </p:nvSpPr>
        <p:spPr>
          <a:xfrm>
            <a:off x="4426288" y="2740425"/>
            <a:ext cx="414500" cy="1669275"/>
          </a:xfrm>
          <a:custGeom>
            <a:pathLst>
              <a:path extrusionOk="0" h="66771" w="16580">
                <a:moveTo>
                  <a:pt x="3231" y="66771"/>
                </a:moveTo>
                <a:cubicBezTo>
                  <a:pt x="1199" y="63113"/>
                  <a:pt x="-874" y="58499"/>
                  <a:pt x="449" y="54530"/>
                </a:cubicBezTo>
                <a:cubicBezTo>
                  <a:pt x="2071" y="49663"/>
                  <a:pt x="14063" y="56123"/>
                  <a:pt x="15473" y="51191"/>
                </a:cubicBezTo>
                <a:cubicBezTo>
                  <a:pt x="17103" y="45484"/>
                  <a:pt x="16636" y="39205"/>
                  <a:pt x="15473" y="33386"/>
                </a:cubicBezTo>
                <a:cubicBezTo>
                  <a:pt x="13291" y="22471"/>
                  <a:pt x="16029" y="11130"/>
                  <a:pt x="16029" y="0"/>
                </a:cubicBezTo>
              </a:path>
            </a:pathLst>
          </a:custGeom>
          <a:noFill/>
          <a:ln cap="flat" cmpd="sng" w="19050">
            <a:solidFill>
              <a:srgbClr val="0000FF"/>
            </a:solidFill>
            <a:prstDash val="dash"/>
            <a:round/>
            <a:headEnd len="lg" w="lg" type="none"/>
            <a:tailEnd len="lg" w="lg" type="none"/>
          </a:ln>
        </p:spPr>
      </p:sp>
      <p:sp>
        <p:nvSpPr>
          <p:cNvPr id="239" name="Shape 239"/>
          <p:cNvSpPr/>
          <p:nvPr/>
        </p:nvSpPr>
        <p:spPr>
          <a:xfrm>
            <a:off x="4326250" y="2089165"/>
            <a:ext cx="1621675" cy="679075"/>
          </a:xfrm>
          <a:custGeom>
            <a:pathLst>
              <a:path extrusionOk="0" h="27163" w="64867">
                <a:moveTo>
                  <a:pt x="19475" y="27163"/>
                </a:moveTo>
                <a:cubicBezTo>
                  <a:pt x="20143" y="23819"/>
                  <a:pt x="25558" y="23750"/>
                  <a:pt x="28934" y="23268"/>
                </a:cubicBezTo>
                <a:cubicBezTo>
                  <a:pt x="39773" y="21717"/>
                  <a:pt x="51374" y="27840"/>
                  <a:pt x="61763" y="24380"/>
                </a:cubicBezTo>
                <a:cubicBezTo>
                  <a:pt x="64454" y="23483"/>
                  <a:pt x="63081" y="18849"/>
                  <a:pt x="63433" y="16034"/>
                </a:cubicBezTo>
                <a:cubicBezTo>
                  <a:pt x="63917" y="12151"/>
                  <a:pt x="65188" y="8208"/>
                  <a:pt x="64546" y="4349"/>
                </a:cubicBezTo>
                <a:cubicBezTo>
                  <a:pt x="63287" y="-3207"/>
                  <a:pt x="49392" y="1567"/>
                  <a:pt x="41732" y="1567"/>
                </a:cubicBezTo>
                <a:cubicBezTo>
                  <a:pt x="27820" y="1567"/>
                  <a:pt x="13911" y="2123"/>
                  <a:pt x="0" y="2123"/>
                </a:cubicBezTo>
              </a:path>
            </a:pathLst>
          </a:custGeom>
          <a:noFill/>
          <a:ln cap="flat" cmpd="sng" w="19050">
            <a:solidFill>
              <a:srgbClr val="0000FF"/>
            </a:solidFill>
            <a:prstDash val="dash"/>
            <a:round/>
            <a:headEnd len="lg" w="lg" type="none"/>
            <a:tailEnd len="lg" w="lg" type="none"/>
          </a:ln>
        </p:spPr>
      </p:sp>
      <p:sp>
        <p:nvSpPr>
          <p:cNvPr id="240" name="Shape 240"/>
          <p:cNvSpPr/>
          <p:nvPr/>
        </p:nvSpPr>
        <p:spPr>
          <a:xfrm>
            <a:off x="2963000" y="2114852"/>
            <a:ext cx="1391075" cy="1321100"/>
          </a:xfrm>
          <a:custGeom>
            <a:pathLst>
              <a:path extrusionOk="0" h="52844" w="55643">
                <a:moveTo>
                  <a:pt x="55643" y="1653"/>
                </a:moveTo>
                <a:cubicBezTo>
                  <a:pt x="42687" y="726"/>
                  <a:pt x="29636" y="-539"/>
                  <a:pt x="16692" y="540"/>
                </a:cubicBezTo>
                <a:cubicBezTo>
                  <a:pt x="11715" y="955"/>
                  <a:pt x="4994" y="279"/>
                  <a:pt x="2225" y="4435"/>
                </a:cubicBezTo>
                <a:cubicBezTo>
                  <a:pt x="-95" y="7916"/>
                  <a:pt x="5007" y="12491"/>
                  <a:pt x="5007" y="16676"/>
                </a:cubicBezTo>
                <a:cubicBezTo>
                  <a:pt x="5007" y="26549"/>
                  <a:pt x="2225" y="36293"/>
                  <a:pt x="2225" y="46167"/>
                </a:cubicBezTo>
                <a:cubicBezTo>
                  <a:pt x="2225" y="48512"/>
                  <a:pt x="2345" y="52844"/>
                  <a:pt x="0" y="52844"/>
                </a:cubicBezTo>
              </a:path>
            </a:pathLst>
          </a:custGeom>
          <a:noFill/>
          <a:ln cap="flat" cmpd="sng" w="19050">
            <a:solidFill>
              <a:srgbClr val="0000FF"/>
            </a:solidFill>
            <a:prstDash val="dash"/>
            <a:round/>
            <a:headEnd len="lg" w="lg" type="none"/>
            <a:tailEnd len="lg" w="lg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200" y="1630925"/>
            <a:ext cx="3675699" cy="3663776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>
            <p:ph type="title"/>
          </p:nvPr>
        </p:nvSpPr>
        <p:spPr>
          <a:xfrm>
            <a:off x="457200" y="274649"/>
            <a:ext cx="8229600" cy="78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simple idea in a simple maze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1612300" y="3265800"/>
            <a:ext cx="980399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</a:rPr>
              <a:t>GOAL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5955700" y="4485000"/>
            <a:ext cx="1251899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START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757825" y="5434300"/>
            <a:ext cx="7441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EFEFEF"/>
                </a:solidFill>
              </a:rPr>
              <a:t>Also works if the maze has loops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757825" y="5967700"/>
            <a:ext cx="7441800" cy="479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0000FF"/>
                </a:solidFill>
              </a:rPr>
              <a:t>Just follow the right wall (or the left wall)</a:t>
            </a:r>
          </a:p>
        </p:txBody>
      </p:sp>
      <p:sp>
        <p:nvSpPr>
          <p:cNvPr id="251" name="Shape 251"/>
          <p:cNvSpPr/>
          <p:nvPr/>
        </p:nvSpPr>
        <p:spPr>
          <a:xfrm>
            <a:off x="2963000" y="2114852"/>
            <a:ext cx="1391075" cy="1321100"/>
          </a:xfrm>
          <a:custGeom>
            <a:pathLst>
              <a:path extrusionOk="0" h="52844" w="55643">
                <a:moveTo>
                  <a:pt x="55643" y="1653"/>
                </a:moveTo>
                <a:cubicBezTo>
                  <a:pt x="42687" y="726"/>
                  <a:pt x="29636" y="-539"/>
                  <a:pt x="16692" y="540"/>
                </a:cubicBezTo>
                <a:cubicBezTo>
                  <a:pt x="11715" y="955"/>
                  <a:pt x="4994" y="279"/>
                  <a:pt x="2225" y="4435"/>
                </a:cubicBezTo>
                <a:cubicBezTo>
                  <a:pt x="-95" y="7916"/>
                  <a:pt x="5007" y="12491"/>
                  <a:pt x="5007" y="16676"/>
                </a:cubicBezTo>
                <a:cubicBezTo>
                  <a:pt x="5007" y="26549"/>
                  <a:pt x="2225" y="36293"/>
                  <a:pt x="2225" y="46167"/>
                </a:cubicBezTo>
                <a:cubicBezTo>
                  <a:pt x="2225" y="48512"/>
                  <a:pt x="2345" y="52844"/>
                  <a:pt x="0" y="52844"/>
                </a:cubicBezTo>
              </a:path>
            </a:pathLst>
          </a:custGeom>
          <a:noFill/>
          <a:ln cap="flat" cmpd="sng" w="19050">
            <a:solidFill>
              <a:srgbClr val="0000FF"/>
            </a:solidFill>
            <a:prstDash val="dash"/>
            <a:round/>
            <a:headEnd len="lg" w="lg" type="none"/>
            <a:tailEnd len="lg" w="lg" type="none"/>
          </a:ln>
        </p:spPr>
      </p:sp>
      <p:sp>
        <p:nvSpPr>
          <p:cNvPr id="252" name="Shape 252"/>
          <p:cNvSpPr/>
          <p:nvPr/>
        </p:nvSpPr>
        <p:spPr>
          <a:xfrm>
            <a:off x="4326250" y="2089165"/>
            <a:ext cx="1621675" cy="679075"/>
          </a:xfrm>
          <a:custGeom>
            <a:pathLst>
              <a:path extrusionOk="0" h="27163" w="64867">
                <a:moveTo>
                  <a:pt x="19475" y="27163"/>
                </a:moveTo>
                <a:cubicBezTo>
                  <a:pt x="20143" y="23819"/>
                  <a:pt x="25558" y="23750"/>
                  <a:pt x="28934" y="23268"/>
                </a:cubicBezTo>
                <a:cubicBezTo>
                  <a:pt x="39773" y="21717"/>
                  <a:pt x="51374" y="27840"/>
                  <a:pt x="61763" y="24380"/>
                </a:cubicBezTo>
                <a:cubicBezTo>
                  <a:pt x="64454" y="23483"/>
                  <a:pt x="63081" y="18849"/>
                  <a:pt x="63433" y="16034"/>
                </a:cubicBezTo>
                <a:cubicBezTo>
                  <a:pt x="63917" y="12151"/>
                  <a:pt x="65188" y="8208"/>
                  <a:pt x="64546" y="4349"/>
                </a:cubicBezTo>
                <a:cubicBezTo>
                  <a:pt x="63287" y="-3207"/>
                  <a:pt x="49392" y="1567"/>
                  <a:pt x="41732" y="1567"/>
                </a:cubicBezTo>
                <a:cubicBezTo>
                  <a:pt x="27820" y="1567"/>
                  <a:pt x="13911" y="2123"/>
                  <a:pt x="0" y="2123"/>
                </a:cubicBezTo>
              </a:path>
            </a:pathLst>
          </a:custGeom>
          <a:noFill/>
          <a:ln cap="flat" cmpd="sng" w="19050">
            <a:solidFill>
              <a:srgbClr val="0000FF"/>
            </a:solidFill>
            <a:prstDash val="dash"/>
            <a:round/>
            <a:headEnd len="lg" w="lg" type="none"/>
            <a:tailEnd len="lg" w="lg" type="none"/>
          </a:ln>
        </p:spPr>
      </p:sp>
      <p:sp>
        <p:nvSpPr>
          <p:cNvPr id="253" name="Shape 253"/>
          <p:cNvSpPr/>
          <p:nvPr/>
        </p:nvSpPr>
        <p:spPr>
          <a:xfrm>
            <a:off x="4827025" y="2768250"/>
            <a:ext cx="264300" cy="782950"/>
          </a:xfrm>
          <a:custGeom>
            <a:pathLst>
              <a:path extrusionOk="0" h="31318" w="10572">
                <a:moveTo>
                  <a:pt x="0" y="0"/>
                </a:moveTo>
                <a:cubicBezTo>
                  <a:pt x="0" y="6349"/>
                  <a:pt x="687" y="12757"/>
                  <a:pt x="2226" y="18918"/>
                </a:cubicBezTo>
                <a:cubicBezTo>
                  <a:pt x="3035" y="22157"/>
                  <a:pt x="1170" y="25766"/>
                  <a:pt x="2226" y="28934"/>
                </a:cubicBezTo>
                <a:cubicBezTo>
                  <a:pt x="2857" y="30829"/>
                  <a:pt x="5895" y="30527"/>
                  <a:pt x="7790" y="31160"/>
                </a:cubicBezTo>
                <a:cubicBezTo>
                  <a:pt x="9685" y="31792"/>
                  <a:pt x="10016" y="27592"/>
                  <a:pt x="10016" y="25595"/>
                </a:cubicBezTo>
                <a:cubicBezTo>
                  <a:pt x="10016" y="18544"/>
                  <a:pt x="10572" y="11501"/>
                  <a:pt x="10572" y="4451"/>
                </a:cubicBezTo>
              </a:path>
            </a:pathLst>
          </a:custGeom>
          <a:noFill/>
          <a:ln cap="flat" cmpd="sng" w="19050">
            <a:solidFill>
              <a:srgbClr val="0000FF"/>
            </a:solidFill>
            <a:prstDash val="dash"/>
            <a:round/>
            <a:headEnd len="lg" w="lg" type="none"/>
            <a:tailEnd len="lg" w="lg" type="none"/>
          </a:ln>
        </p:spPr>
      </p:sp>
      <p:sp>
        <p:nvSpPr>
          <p:cNvPr id="254" name="Shape 254"/>
          <p:cNvSpPr/>
          <p:nvPr/>
        </p:nvSpPr>
        <p:spPr>
          <a:xfrm>
            <a:off x="5105250" y="2857413"/>
            <a:ext cx="932025" cy="1691400"/>
          </a:xfrm>
          <a:custGeom>
            <a:pathLst>
              <a:path extrusionOk="0" h="67656" w="37281">
                <a:moveTo>
                  <a:pt x="0" y="1440"/>
                </a:moveTo>
                <a:cubicBezTo>
                  <a:pt x="6480" y="-178"/>
                  <a:pt x="13442" y="1981"/>
                  <a:pt x="20031" y="884"/>
                </a:cubicBezTo>
                <a:cubicBezTo>
                  <a:pt x="24482" y="142"/>
                  <a:pt x="31958" y="-1171"/>
                  <a:pt x="33386" y="3110"/>
                </a:cubicBezTo>
                <a:cubicBezTo>
                  <a:pt x="38609" y="18770"/>
                  <a:pt x="32829" y="36123"/>
                  <a:pt x="32829" y="52632"/>
                </a:cubicBezTo>
                <a:cubicBezTo>
                  <a:pt x="32829" y="57855"/>
                  <a:pt x="32213" y="66388"/>
                  <a:pt x="37281" y="67656"/>
                </a:cubicBezTo>
              </a:path>
            </a:pathLst>
          </a:custGeom>
          <a:noFill/>
          <a:ln cap="flat" cmpd="sng" w="19050">
            <a:solidFill>
              <a:srgbClr val="0000FF"/>
            </a:solidFill>
            <a:prstDash val="dash"/>
            <a:round/>
            <a:headEnd len="lg" w="lg" type="none"/>
            <a:tailEnd len="lg" w="lg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457200" y="274649"/>
            <a:ext cx="8229600" cy="78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Solving the maze with the BoeBot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457200" y="5397375"/>
            <a:ext cx="8229600" cy="865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 hint from nature</a:t>
            </a:r>
          </a:p>
        </p:txBody>
      </p:sp>
      <p:sp>
        <p:nvSpPr>
          <p:cNvPr descr="Caterpillar Crawling 07.30.2010" id="261" name="Shape 261" title="Caterpillar Crawling 07.30.2010">
            <a:hlinkClick r:id="rId3"/>
          </p:cNvPr>
          <p:cNvSpPr/>
          <p:nvPr/>
        </p:nvSpPr>
        <p:spPr>
          <a:xfrm>
            <a:off x="1810712" y="1255450"/>
            <a:ext cx="5522574" cy="4141924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457200" y="274649"/>
            <a:ext cx="8229600" cy="78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Solving the maze with the BoeBot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457200" y="4940175"/>
            <a:ext cx="8229600" cy="865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Need to stay close to the wall... </a:t>
            </a:r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200" y="1185375"/>
            <a:ext cx="3675699" cy="366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 txBox="1"/>
          <p:nvPr>
            <p:ph idx="1" type="body"/>
          </p:nvPr>
        </p:nvSpPr>
        <p:spPr>
          <a:xfrm>
            <a:off x="457200" y="5368925"/>
            <a:ext cx="8229600" cy="865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But move away if too close to it</a:t>
            </a:r>
          </a:p>
        </p:txBody>
      </p:sp>
      <p:sp>
        <p:nvSpPr>
          <p:cNvPr id="270" name="Shape 270"/>
          <p:cNvSpPr/>
          <p:nvPr/>
        </p:nvSpPr>
        <p:spPr>
          <a:xfrm>
            <a:off x="5705261" y="3435950"/>
            <a:ext cx="290275" cy="820750"/>
          </a:xfrm>
          <a:custGeom>
            <a:pathLst>
              <a:path extrusionOk="0" h="32830" w="11611">
                <a:moveTo>
                  <a:pt x="11611" y="32830"/>
                </a:moveTo>
                <a:cubicBezTo>
                  <a:pt x="5391" y="27853"/>
                  <a:pt x="-1447" y="19412"/>
                  <a:pt x="483" y="11685"/>
                </a:cubicBezTo>
                <a:cubicBezTo>
                  <a:pt x="1726" y="6708"/>
                  <a:pt x="6873" y="3630"/>
                  <a:pt x="10498" y="0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dash"/>
            <a:round/>
            <a:headEnd len="lg" w="lg" type="none"/>
            <a:tailEnd len="lg" w="lg" type="triangle"/>
          </a:ln>
        </p:spPr>
      </p:sp>
      <p:sp>
        <p:nvSpPr>
          <p:cNvPr id="271" name="Shape 271"/>
          <p:cNvSpPr/>
          <p:nvPr/>
        </p:nvSpPr>
        <p:spPr>
          <a:xfrm>
            <a:off x="5640220" y="2573500"/>
            <a:ext cx="341400" cy="834625"/>
          </a:xfrm>
          <a:custGeom>
            <a:pathLst>
              <a:path extrusionOk="0" h="33385" w="13656">
                <a:moveTo>
                  <a:pt x="13656" y="33385"/>
                </a:moveTo>
                <a:cubicBezTo>
                  <a:pt x="12062" y="27018"/>
                  <a:pt x="1588" y="25353"/>
                  <a:pt x="302" y="18918"/>
                </a:cubicBezTo>
                <a:cubicBezTo>
                  <a:pt x="-606" y="14371"/>
                  <a:pt x="919" y="8843"/>
                  <a:pt x="4197" y="5564"/>
                </a:cubicBezTo>
                <a:cubicBezTo>
                  <a:pt x="6782" y="2976"/>
                  <a:pt x="11067" y="2584"/>
                  <a:pt x="13656" y="0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dash"/>
            <a:round/>
            <a:headEnd len="lg" w="lg" type="none"/>
            <a:tailEnd len="lg" w="lg" type="triangle"/>
          </a:ln>
        </p:spPr>
      </p:sp>
      <p:sp>
        <p:nvSpPr>
          <p:cNvPr id="272" name="Shape 272"/>
          <p:cNvSpPr/>
          <p:nvPr/>
        </p:nvSpPr>
        <p:spPr>
          <a:xfrm>
            <a:off x="5675575" y="2490025"/>
            <a:ext cx="333875" cy="91275"/>
          </a:xfrm>
          <a:custGeom>
            <a:pathLst>
              <a:path extrusionOk="0" h="3651" w="13355">
                <a:moveTo>
                  <a:pt x="13355" y="3339"/>
                </a:moveTo>
                <a:cubicBezTo>
                  <a:pt x="8766" y="3339"/>
                  <a:pt x="0" y="4588"/>
                  <a:pt x="0" y="0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dash"/>
            <a:round/>
            <a:headEnd len="lg" w="lg" type="none"/>
            <a:tailEnd len="lg" w="lg" type="triangle"/>
          </a:ln>
        </p:spPr>
      </p:sp>
      <p:sp>
        <p:nvSpPr>
          <p:cNvPr id="273" name="Shape 273"/>
          <p:cNvSpPr/>
          <p:nvPr/>
        </p:nvSpPr>
        <p:spPr>
          <a:xfrm>
            <a:off x="5105250" y="2434375"/>
            <a:ext cx="542525" cy="157075"/>
          </a:xfrm>
          <a:custGeom>
            <a:pathLst>
              <a:path extrusionOk="0" h="6283" w="21701">
                <a:moveTo>
                  <a:pt x="21701" y="1670"/>
                </a:moveTo>
                <a:cubicBezTo>
                  <a:pt x="19152" y="8462"/>
                  <a:pt x="0" y="7255"/>
                  <a:pt x="0" y="0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dash"/>
            <a:round/>
            <a:headEnd len="lg" w="lg" type="none"/>
            <a:tailEnd len="lg" w="lg" type="triangle"/>
          </a:ln>
        </p:spPr>
      </p:sp>
      <p:sp>
        <p:nvSpPr>
          <p:cNvPr id="274" name="Shape 274"/>
          <p:cNvSpPr/>
          <p:nvPr/>
        </p:nvSpPr>
        <p:spPr>
          <a:xfrm>
            <a:off x="5077425" y="2545675"/>
            <a:ext cx="202175" cy="723350"/>
          </a:xfrm>
          <a:custGeom>
            <a:pathLst>
              <a:path extrusionOk="0" h="28934" w="8087">
                <a:moveTo>
                  <a:pt x="0" y="0"/>
                </a:moveTo>
                <a:cubicBezTo>
                  <a:pt x="3489" y="6976"/>
                  <a:pt x="10131" y="15014"/>
                  <a:pt x="7234" y="22257"/>
                </a:cubicBezTo>
                <a:cubicBezTo>
                  <a:pt x="6112" y="25060"/>
                  <a:pt x="3248" y="26798"/>
                  <a:pt x="1113" y="28934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dash"/>
            <a:round/>
            <a:headEnd len="lg" w="lg" type="none"/>
            <a:tailEnd len="lg" w="lg" type="triangle"/>
          </a:ln>
        </p:spPr>
      </p:sp>
      <p:sp>
        <p:nvSpPr>
          <p:cNvPr id="275" name="Shape 275"/>
          <p:cNvSpPr/>
          <p:nvPr/>
        </p:nvSpPr>
        <p:spPr>
          <a:xfrm>
            <a:off x="5105250" y="3282925"/>
            <a:ext cx="205050" cy="556450"/>
          </a:xfrm>
          <a:custGeom>
            <a:pathLst>
              <a:path extrusionOk="0" h="22258" w="8202">
                <a:moveTo>
                  <a:pt x="0" y="0"/>
                </a:moveTo>
                <a:cubicBezTo>
                  <a:pt x="4154" y="5540"/>
                  <a:pt x="10328" y="13281"/>
                  <a:pt x="7233" y="19476"/>
                </a:cubicBezTo>
                <a:cubicBezTo>
                  <a:pt x="6231" y="21480"/>
                  <a:pt x="3353" y="22258"/>
                  <a:pt x="1113" y="22258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dash"/>
            <a:round/>
            <a:headEnd len="lg" w="lg" type="none"/>
            <a:tailEnd len="lg" w="lg" type="triangle"/>
          </a:ln>
        </p:spPr>
      </p:sp>
      <p:sp>
        <p:nvSpPr>
          <p:cNvPr id="276" name="Shape 276"/>
          <p:cNvSpPr/>
          <p:nvPr/>
        </p:nvSpPr>
        <p:spPr>
          <a:xfrm>
            <a:off x="4687925" y="3853275"/>
            <a:ext cx="431225" cy="207375"/>
          </a:xfrm>
          <a:custGeom>
            <a:pathLst>
              <a:path extrusionOk="0" h="8295" w="17249">
                <a:moveTo>
                  <a:pt x="17249" y="0"/>
                </a:moveTo>
                <a:cubicBezTo>
                  <a:pt x="17249" y="5477"/>
                  <a:pt x="7977" y="9522"/>
                  <a:pt x="2782" y="7790"/>
                </a:cubicBezTo>
                <a:cubicBezTo>
                  <a:pt x="814" y="7134"/>
                  <a:pt x="0" y="4299"/>
                  <a:pt x="0" y="2226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dash"/>
            <a:round/>
            <a:headEnd len="lg" w="lg" type="none"/>
            <a:tailEnd len="lg" w="lg" type="triangle"/>
          </a:ln>
        </p:spPr>
      </p:sp>
      <p:sp>
        <p:nvSpPr>
          <p:cNvPr id="277" name="Shape 277"/>
          <p:cNvSpPr/>
          <p:nvPr/>
        </p:nvSpPr>
        <p:spPr>
          <a:xfrm>
            <a:off x="4276202" y="3594286"/>
            <a:ext cx="370000" cy="362875"/>
          </a:xfrm>
          <a:custGeom>
            <a:pathLst>
              <a:path extrusionOk="0" h="14515" w="14800">
                <a:moveTo>
                  <a:pt x="14800" y="12586"/>
                </a:moveTo>
                <a:cubicBezTo>
                  <a:pt x="10297" y="13710"/>
                  <a:pt x="2356" y="16431"/>
                  <a:pt x="889" y="12029"/>
                </a:cubicBezTo>
                <a:cubicBezTo>
                  <a:pt x="-239" y="8644"/>
                  <a:pt x="-410" y="3436"/>
                  <a:pt x="2558" y="1457"/>
                </a:cubicBezTo>
                <a:cubicBezTo>
                  <a:pt x="5678" y="-624"/>
                  <a:pt x="13687" y="-624"/>
                  <a:pt x="13687" y="3127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dash"/>
            <a:round/>
            <a:headEnd len="lg" w="lg" type="none"/>
            <a:tailEnd len="lg" w="lg" type="triangle"/>
          </a:ln>
        </p:spPr>
      </p:sp>
      <p:sp>
        <p:nvSpPr>
          <p:cNvPr id="278" name="Shape 278"/>
          <p:cNvSpPr/>
          <p:nvPr/>
        </p:nvSpPr>
        <p:spPr>
          <a:xfrm>
            <a:off x="4655613" y="2935175"/>
            <a:ext cx="240950" cy="751175"/>
          </a:xfrm>
          <a:custGeom>
            <a:pathLst>
              <a:path extrusionOk="0" h="30047" w="9638">
                <a:moveTo>
                  <a:pt x="2961" y="30047"/>
                </a:moveTo>
                <a:cubicBezTo>
                  <a:pt x="-2129" y="21139"/>
                  <a:pt x="-621" y="0"/>
                  <a:pt x="9638" y="0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dash"/>
            <a:round/>
            <a:headEnd len="lg" w="lg" type="none"/>
            <a:tailEnd len="lg" w="lg" type="triangle"/>
          </a:ln>
        </p:spPr>
      </p:sp>
      <p:sp>
        <p:nvSpPr>
          <p:cNvPr id="279" name="Shape 279"/>
          <p:cNvSpPr/>
          <p:nvPr/>
        </p:nvSpPr>
        <p:spPr>
          <a:xfrm>
            <a:off x="4648186" y="2179818"/>
            <a:ext cx="498800" cy="713600"/>
          </a:xfrm>
          <a:custGeom>
            <a:pathLst>
              <a:path extrusionOk="0" h="28544" w="19952">
                <a:moveTo>
                  <a:pt x="9380" y="28544"/>
                </a:moveTo>
                <a:cubicBezTo>
                  <a:pt x="3971" y="23137"/>
                  <a:pt x="-1376" y="14819"/>
                  <a:pt x="477" y="7400"/>
                </a:cubicBezTo>
                <a:cubicBezTo>
                  <a:pt x="2101" y="896"/>
                  <a:pt x="15212" y="-2347"/>
                  <a:pt x="19952" y="2392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dash"/>
            <a:round/>
            <a:headEnd len="lg" w="lg" type="none"/>
            <a:tailEnd len="lg" w="lg" type="triangle"/>
          </a:ln>
        </p:spPr>
      </p:sp>
      <p:sp>
        <p:nvSpPr>
          <p:cNvPr id="280" name="Shape 280"/>
          <p:cNvSpPr/>
          <p:nvPr/>
        </p:nvSpPr>
        <p:spPr>
          <a:xfrm>
            <a:off x="5216525" y="1945843"/>
            <a:ext cx="667725" cy="293775"/>
          </a:xfrm>
          <a:custGeom>
            <a:pathLst>
              <a:path extrusionOk="0" h="11751" w="26709">
                <a:moveTo>
                  <a:pt x="0" y="11751"/>
                </a:moveTo>
                <a:cubicBezTo>
                  <a:pt x="2406" y="6940"/>
                  <a:pt x="6466" y="1926"/>
                  <a:pt x="11685" y="623"/>
                </a:cubicBezTo>
                <a:cubicBezTo>
                  <a:pt x="16752" y="-642"/>
                  <a:pt x="26709" y="-149"/>
                  <a:pt x="26709" y="5074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dash"/>
            <a:round/>
            <a:headEnd len="lg" w="lg" type="none"/>
            <a:tailEnd len="lg" w="lg" type="triangle"/>
          </a:ln>
        </p:spPr>
      </p:sp>
      <p:sp>
        <p:nvSpPr>
          <p:cNvPr id="281" name="Shape 281"/>
          <p:cNvSpPr/>
          <p:nvPr/>
        </p:nvSpPr>
        <p:spPr>
          <a:xfrm>
            <a:off x="5605836" y="1655375"/>
            <a:ext cx="320150" cy="361675"/>
          </a:xfrm>
          <a:custGeom>
            <a:pathLst>
              <a:path extrusionOk="0" h="14467" w="12806">
                <a:moveTo>
                  <a:pt x="12806" y="14467"/>
                </a:moveTo>
                <a:cubicBezTo>
                  <a:pt x="7001" y="12290"/>
                  <a:pt x="-3258" y="4387"/>
                  <a:pt x="1121" y="0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dash"/>
            <a:round/>
            <a:headEnd len="lg" w="lg" type="none"/>
            <a:tailEnd len="lg" w="lg" type="triangle"/>
          </a:ln>
        </p:spPr>
      </p:sp>
      <p:sp>
        <p:nvSpPr>
          <p:cNvPr id="282" name="Shape 282"/>
          <p:cNvSpPr/>
          <p:nvPr/>
        </p:nvSpPr>
        <p:spPr>
          <a:xfrm>
            <a:off x="4882675" y="1641475"/>
            <a:ext cx="723350" cy="176575"/>
          </a:xfrm>
          <a:custGeom>
            <a:pathLst>
              <a:path extrusionOk="0" h="7063" w="28934">
                <a:moveTo>
                  <a:pt x="28934" y="0"/>
                </a:moveTo>
                <a:cubicBezTo>
                  <a:pt x="22102" y="6831"/>
                  <a:pt x="3053" y="10834"/>
                  <a:pt x="0" y="1669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dash"/>
            <a:round/>
            <a:headEnd len="lg" w="lg" type="none"/>
            <a:tailEnd len="lg" w="lg" type="triangle"/>
          </a:ln>
        </p:spPr>
      </p:sp>
      <p:sp>
        <p:nvSpPr>
          <p:cNvPr id="283" name="Shape 283"/>
          <p:cNvSpPr/>
          <p:nvPr/>
        </p:nvSpPr>
        <p:spPr>
          <a:xfrm>
            <a:off x="4034125" y="1669300"/>
            <a:ext cx="806825" cy="358825"/>
          </a:xfrm>
          <a:custGeom>
            <a:pathLst>
              <a:path extrusionOk="0" h="14353" w="32273">
                <a:moveTo>
                  <a:pt x="32273" y="0"/>
                </a:moveTo>
                <a:cubicBezTo>
                  <a:pt x="31920" y="2815"/>
                  <a:pt x="32305" y="6076"/>
                  <a:pt x="30603" y="8346"/>
                </a:cubicBezTo>
                <a:cubicBezTo>
                  <a:pt x="26551" y="13746"/>
                  <a:pt x="17770" y="15118"/>
                  <a:pt x="11128" y="13910"/>
                </a:cubicBezTo>
                <a:cubicBezTo>
                  <a:pt x="5566" y="12898"/>
                  <a:pt x="0" y="6765"/>
                  <a:pt x="0" y="1112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dash"/>
            <a:round/>
            <a:headEnd len="lg" w="lg" type="none"/>
            <a:tailEnd len="lg" w="lg" type="triangle"/>
          </a:ln>
        </p:spPr>
      </p:sp>
      <p:sp>
        <p:nvSpPr>
          <p:cNvPr id="284" name="Shape 284"/>
          <p:cNvSpPr/>
          <p:nvPr/>
        </p:nvSpPr>
        <p:spPr>
          <a:xfrm>
            <a:off x="3310750" y="1613650"/>
            <a:ext cx="698025" cy="350275"/>
          </a:xfrm>
          <a:custGeom>
            <a:pathLst>
              <a:path extrusionOk="0" h="14011" w="27921">
                <a:moveTo>
                  <a:pt x="27265" y="4451"/>
                </a:moveTo>
                <a:cubicBezTo>
                  <a:pt x="27265" y="6306"/>
                  <a:pt x="28576" y="8704"/>
                  <a:pt x="27265" y="10016"/>
                </a:cubicBezTo>
                <a:cubicBezTo>
                  <a:pt x="22969" y="14311"/>
                  <a:pt x="15535" y="13911"/>
                  <a:pt x="9460" y="13911"/>
                </a:cubicBezTo>
                <a:cubicBezTo>
                  <a:pt x="3852" y="13911"/>
                  <a:pt x="0" y="5607"/>
                  <a:pt x="0" y="0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dash"/>
            <a:round/>
            <a:headEnd len="lg" w="lg" type="none"/>
            <a:tailEnd len="lg" w="lg" type="triangle"/>
          </a:ln>
        </p:spPr>
      </p:sp>
      <p:sp>
        <p:nvSpPr>
          <p:cNvPr id="285" name="Shape 285"/>
          <p:cNvSpPr/>
          <p:nvPr/>
        </p:nvSpPr>
        <p:spPr>
          <a:xfrm>
            <a:off x="3060375" y="1669300"/>
            <a:ext cx="232825" cy="723350"/>
          </a:xfrm>
          <a:custGeom>
            <a:pathLst>
              <a:path extrusionOk="0" h="28934" w="9313">
                <a:moveTo>
                  <a:pt x="7790" y="0"/>
                </a:moveTo>
                <a:cubicBezTo>
                  <a:pt x="10531" y="9604"/>
                  <a:pt x="9988" y="28934"/>
                  <a:pt x="0" y="28934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dash"/>
            <a:round/>
            <a:headEnd len="lg" w="lg" type="none"/>
            <a:tailEnd len="lg" w="lg" type="triangle"/>
          </a:ln>
        </p:spPr>
      </p:sp>
      <p:sp>
        <p:nvSpPr>
          <p:cNvPr id="286" name="Shape 286"/>
          <p:cNvSpPr/>
          <p:nvPr/>
        </p:nvSpPr>
        <p:spPr>
          <a:xfrm>
            <a:off x="2990800" y="2420475"/>
            <a:ext cx="290075" cy="678500"/>
          </a:xfrm>
          <a:custGeom>
            <a:pathLst>
              <a:path extrusionOk="0" h="27140" w="11603">
                <a:moveTo>
                  <a:pt x="2783" y="0"/>
                </a:moveTo>
                <a:cubicBezTo>
                  <a:pt x="8693" y="3545"/>
                  <a:pt x="12799" y="12231"/>
                  <a:pt x="11129" y="18918"/>
                </a:cubicBezTo>
                <a:cubicBezTo>
                  <a:pt x="10056" y="23210"/>
                  <a:pt x="3131" y="29277"/>
                  <a:pt x="0" y="26152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dash"/>
            <a:round/>
            <a:headEnd len="lg" w="lg" type="none"/>
            <a:tailEnd len="lg" w="lg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457200" y="274650"/>
            <a:ext cx="8229600" cy="110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happens if the maze is disconnected?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457200" y="5557650"/>
            <a:ext cx="8229600" cy="62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Wall following might bring you close...</a:t>
            </a:r>
          </a:p>
        </p:txBody>
      </p:sp>
      <p:sp>
        <p:nvSpPr>
          <p:cNvPr id="293" name="Shape 293"/>
          <p:cNvSpPr/>
          <p:nvPr/>
        </p:nvSpPr>
        <p:spPr>
          <a:xfrm>
            <a:off x="2309175" y="2253550"/>
            <a:ext cx="4200900" cy="3213299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3121340" y="2281375"/>
            <a:ext cx="1279100" cy="1558000"/>
          </a:xfrm>
          <a:custGeom>
            <a:pathLst>
              <a:path extrusionOk="0" h="62320" w="51164">
                <a:moveTo>
                  <a:pt x="50421" y="0"/>
                </a:moveTo>
                <a:cubicBezTo>
                  <a:pt x="50421" y="6120"/>
                  <a:pt x="50421" y="12241"/>
                  <a:pt x="50421" y="18362"/>
                </a:cubicBezTo>
                <a:cubicBezTo>
                  <a:pt x="50421" y="21335"/>
                  <a:pt x="52338" y="25615"/>
                  <a:pt x="49865" y="27265"/>
                </a:cubicBezTo>
                <a:cubicBezTo>
                  <a:pt x="48765" y="27998"/>
                  <a:pt x="47398" y="26708"/>
                  <a:pt x="46526" y="26708"/>
                </a:cubicBezTo>
                <a:cubicBezTo>
                  <a:pt x="42075" y="26708"/>
                  <a:pt x="42070" y="26514"/>
                  <a:pt x="37624" y="26708"/>
                </a:cubicBezTo>
                <a:cubicBezTo>
                  <a:pt x="30026" y="27038"/>
                  <a:pt x="22266" y="28199"/>
                  <a:pt x="14810" y="26708"/>
                </a:cubicBezTo>
                <a:cubicBezTo>
                  <a:pt x="10077" y="25761"/>
                  <a:pt x="4111" y="23136"/>
                  <a:pt x="343" y="26152"/>
                </a:cubicBezTo>
                <a:cubicBezTo>
                  <a:pt x="-343" y="26701"/>
                  <a:pt x="572" y="27004"/>
                  <a:pt x="899" y="27821"/>
                </a:cubicBezTo>
                <a:cubicBezTo>
                  <a:pt x="1797" y="30066"/>
                  <a:pt x="1346" y="32639"/>
                  <a:pt x="1456" y="35055"/>
                </a:cubicBezTo>
                <a:cubicBezTo>
                  <a:pt x="1868" y="44141"/>
                  <a:pt x="4353" y="53401"/>
                  <a:pt x="2568" y="62320"/>
                </a:cubicBezTo>
              </a:path>
            </a:pathLst>
          </a:custGeom>
          <a:noFill/>
          <a:ln cap="flat" cmpd="sng" w="76200">
            <a:solidFill>
              <a:srgbClr val="434343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95" name="Shape 295"/>
          <p:cNvSpPr/>
          <p:nvPr/>
        </p:nvSpPr>
        <p:spPr>
          <a:xfrm>
            <a:off x="3143825" y="4201050"/>
            <a:ext cx="1355000" cy="528600"/>
          </a:xfrm>
          <a:custGeom>
            <a:pathLst>
              <a:path extrusionOk="0" h="21144" w="54200">
                <a:moveTo>
                  <a:pt x="0" y="15580"/>
                </a:moveTo>
                <a:cubicBezTo>
                  <a:pt x="14730" y="17684"/>
                  <a:pt x="29750" y="17070"/>
                  <a:pt x="44515" y="18918"/>
                </a:cubicBezTo>
                <a:cubicBezTo>
                  <a:pt x="47550" y="19297"/>
                  <a:pt x="50358" y="21144"/>
                  <a:pt x="53417" y="21144"/>
                </a:cubicBezTo>
                <a:cubicBezTo>
                  <a:pt x="54728" y="21144"/>
                  <a:pt x="53974" y="18560"/>
                  <a:pt x="53974" y="17249"/>
                </a:cubicBezTo>
                <a:cubicBezTo>
                  <a:pt x="53974" y="11496"/>
                  <a:pt x="53417" y="5752"/>
                  <a:pt x="53417" y="0"/>
                </a:cubicBezTo>
              </a:path>
            </a:pathLst>
          </a:custGeom>
          <a:noFill/>
          <a:ln cap="flat" cmpd="sng" w="76200">
            <a:solidFill>
              <a:srgbClr val="434343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96" name="Shape 296"/>
          <p:cNvSpPr/>
          <p:nvPr/>
        </p:nvSpPr>
        <p:spPr>
          <a:xfrm>
            <a:off x="5252037" y="2875804"/>
            <a:ext cx="964275" cy="1389775"/>
          </a:xfrm>
          <a:custGeom>
            <a:pathLst>
              <a:path extrusionOk="0" h="55591" w="38571">
                <a:moveTo>
                  <a:pt x="1919" y="17955"/>
                </a:moveTo>
                <a:cubicBezTo>
                  <a:pt x="753" y="12132"/>
                  <a:pt x="-1295" y="5459"/>
                  <a:pt x="1362" y="149"/>
                </a:cubicBezTo>
                <a:cubicBezTo>
                  <a:pt x="1436" y="0"/>
                  <a:pt x="2324" y="1560"/>
                  <a:pt x="3032" y="1818"/>
                </a:cubicBezTo>
                <a:cubicBezTo>
                  <a:pt x="6384" y="3037"/>
                  <a:pt x="10058" y="3093"/>
                  <a:pt x="13604" y="3488"/>
                </a:cubicBezTo>
                <a:cubicBezTo>
                  <a:pt x="18212" y="4000"/>
                  <a:pt x="22889" y="3818"/>
                  <a:pt x="27515" y="3488"/>
                </a:cubicBezTo>
                <a:cubicBezTo>
                  <a:pt x="30296" y="3289"/>
                  <a:pt x="33889" y="959"/>
                  <a:pt x="35861" y="2931"/>
                </a:cubicBezTo>
                <a:cubicBezTo>
                  <a:pt x="38094" y="5164"/>
                  <a:pt x="36102" y="9247"/>
                  <a:pt x="36417" y="12390"/>
                </a:cubicBezTo>
                <a:cubicBezTo>
                  <a:pt x="37026" y="18483"/>
                  <a:pt x="36974" y="24629"/>
                  <a:pt x="36974" y="30753"/>
                </a:cubicBezTo>
                <a:cubicBezTo>
                  <a:pt x="36974" y="35575"/>
                  <a:pt x="36494" y="40421"/>
                  <a:pt x="36974" y="45220"/>
                </a:cubicBezTo>
                <a:cubicBezTo>
                  <a:pt x="37306" y="48547"/>
                  <a:pt x="39893" y="52870"/>
                  <a:pt x="37530" y="55236"/>
                </a:cubicBezTo>
                <a:cubicBezTo>
                  <a:pt x="36820" y="55945"/>
                  <a:pt x="36846" y="54307"/>
                  <a:pt x="35861" y="54123"/>
                </a:cubicBezTo>
                <a:cubicBezTo>
                  <a:pt x="31895" y="53379"/>
                  <a:pt x="25148" y="53179"/>
                  <a:pt x="23620" y="53010"/>
                </a:cubicBezTo>
                <a:cubicBezTo>
                  <a:pt x="16737" y="52245"/>
                  <a:pt x="7928" y="55124"/>
                  <a:pt x="3032" y="50228"/>
                </a:cubicBezTo>
                <a:cubicBezTo>
                  <a:pt x="798" y="47994"/>
                  <a:pt x="3588" y="43926"/>
                  <a:pt x="3588" y="40768"/>
                </a:cubicBezTo>
                <a:cubicBezTo>
                  <a:pt x="3588" y="37244"/>
                  <a:pt x="3588" y="33720"/>
                  <a:pt x="3588" y="30196"/>
                </a:cubicBezTo>
                <a:cubicBezTo>
                  <a:pt x="3588" y="29268"/>
                  <a:pt x="4886" y="31866"/>
                  <a:pt x="5814" y="31866"/>
                </a:cubicBezTo>
              </a:path>
            </a:pathLst>
          </a:custGeom>
          <a:noFill/>
          <a:ln cap="flat" cmpd="sng" w="76200">
            <a:solidFill>
              <a:srgbClr val="434343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97" name="Shape 297"/>
          <p:cNvSpPr/>
          <p:nvPr/>
        </p:nvSpPr>
        <p:spPr>
          <a:xfrm>
            <a:off x="3895000" y="3366400"/>
            <a:ext cx="13925" cy="890300"/>
          </a:xfrm>
          <a:custGeom>
            <a:pathLst>
              <a:path extrusionOk="0" h="35612" w="557">
                <a:moveTo>
                  <a:pt x="557" y="35612"/>
                </a:moveTo>
                <a:cubicBezTo>
                  <a:pt x="557" y="23739"/>
                  <a:pt x="0" y="11872"/>
                  <a:pt x="0" y="0"/>
                </a:cubicBezTo>
              </a:path>
            </a:pathLst>
          </a:custGeom>
          <a:noFill/>
          <a:ln cap="flat" cmpd="sng" w="76200">
            <a:solidFill>
              <a:srgbClr val="434343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98" name="Shape 298"/>
          <p:cNvSpPr/>
          <p:nvPr/>
        </p:nvSpPr>
        <p:spPr>
          <a:xfrm>
            <a:off x="4479250" y="3537792"/>
            <a:ext cx="26125" cy="704975"/>
          </a:xfrm>
          <a:custGeom>
            <a:pathLst>
              <a:path extrusionOk="0" h="28199" w="1045">
                <a:moveTo>
                  <a:pt x="557" y="28199"/>
                </a:moveTo>
                <a:cubicBezTo>
                  <a:pt x="557" y="22263"/>
                  <a:pt x="1533" y="16247"/>
                  <a:pt x="557" y="10393"/>
                </a:cubicBezTo>
                <a:cubicBezTo>
                  <a:pt x="128" y="7825"/>
                  <a:pt x="0" y="0"/>
                  <a:pt x="0" y="2603"/>
                </a:cubicBezTo>
              </a:path>
            </a:pathLst>
          </a:custGeom>
          <a:noFill/>
          <a:ln cap="flat" cmpd="sng" w="76200">
            <a:solidFill>
              <a:srgbClr val="434343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99" name="Shape 299"/>
          <p:cNvSpPr/>
          <p:nvPr/>
        </p:nvSpPr>
        <p:spPr>
          <a:xfrm>
            <a:off x="4493175" y="3575075"/>
            <a:ext cx="319950" cy="57950"/>
          </a:xfrm>
          <a:custGeom>
            <a:pathLst>
              <a:path extrusionOk="0" h="2318" w="12798">
                <a:moveTo>
                  <a:pt x="0" y="0"/>
                </a:moveTo>
                <a:cubicBezTo>
                  <a:pt x="3464" y="2597"/>
                  <a:pt x="8468" y="2225"/>
                  <a:pt x="12798" y="2225"/>
                </a:cubicBezTo>
              </a:path>
            </a:pathLst>
          </a:custGeom>
          <a:noFill/>
          <a:ln cap="flat" cmpd="sng" w="76200">
            <a:solidFill>
              <a:srgbClr val="434343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00" name="Shape 300"/>
          <p:cNvSpPr/>
          <p:nvPr/>
        </p:nvSpPr>
        <p:spPr>
          <a:xfrm>
            <a:off x="5341725" y="4687925"/>
            <a:ext cx="41725" cy="765100"/>
          </a:xfrm>
          <a:custGeom>
            <a:pathLst>
              <a:path extrusionOk="0" h="30604" w="1669">
                <a:moveTo>
                  <a:pt x="1669" y="30604"/>
                </a:moveTo>
                <a:cubicBezTo>
                  <a:pt x="1669" y="23916"/>
                  <a:pt x="557" y="17259"/>
                  <a:pt x="557" y="10572"/>
                </a:cubicBezTo>
                <a:cubicBezTo>
                  <a:pt x="557" y="7043"/>
                  <a:pt x="2497" y="2493"/>
                  <a:pt x="0" y="0"/>
                </a:cubicBezTo>
              </a:path>
            </a:pathLst>
          </a:custGeom>
          <a:noFill/>
          <a:ln cap="flat" cmpd="sng" w="76200">
            <a:solidFill>
              <a:srgbClr val="434343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01" name="Shape 301"/>
          <p:cNvSpPr/>
          <p:nvPr/>
        </p:nvSpPr>
        <p:spPr>
          <a:xfrm>
            <a:off x="3950650" y="2253550"/>
            <a:ext cx="403425" cy="10300"/>
          </a:xfrm>
          <a:custGeom>
            <a:pathLst>
              <a:path extrusionOk="0" h="412" w="16137">
                <a:moveTo>
                  <a:pt x="0" y="0"/>
                </a:moveTo>
                <a:cubicBezTo>
                  <a:pt x="5363" y="412"/>
                  <a:pt x="10758" y="0"/>
                  <a:pt x="16137" y="0"/>
                </a:cubicBezTo>
              </a:path>
            </a:pathLst>
          </a:cu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02" name="Shape 302"/>
          <p:cNvSpPr/>
          <p:nvPr/>
        </p:nvSpPr>
        <p:spPr>
          <a:xfrm>
            <a:off x="5490725" y="4165975"/>
            <a:ext cx="486875" cy="13900"/>
          </a:xfrm>
          <a:custGeom>
            <a:pathLst>
              <a:path extrusionOk="0" h="556" w="19475">
                <a:moveTo>
                  <a:pt x="0" y="0"/>
                </a:moveTo>
                <a:cubicBezTo>
                  <a:pt x="6490" y="223"/>
                  <a:pt x="12980" y="556"/>
                  <a:pt x="19475" y="556"/>
                </a:cubicBezTo>
              </a:path>
            </a:pathLst>
          </a:custGeom>
          <a:noFill/>
          <a:ln cap="flat" cmpd="sng" w="762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457200" y="6091050"/>
            <a:ext cx="8229600" cy="62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And then back to the beginning</a:t>
            </a:r>
          </a:p>
        </p:txBody>
      </p:sp>
      <p:sp>
        <p:nvSpPr>
          <p:cNvPr id="304" name="Shape 304"/>
          <p:cNvSpPr/>
          <p:nvPr/>
        </p:nvSpPr>
        <p:spPr>
          <a:xfrm>
            <a:off x="2462200" y="2253550"/>
            <a:ext cx="1711025" cy="139675"/>
          </a:xfrm>
          <a:custGeom>
            <a:pathLst>
              <a:path extrusionOk="0" h="5587" w="68441">
                <a:moveTo>
                  <a:pt x="68441" y="0"/>
                </a:moveTo>
                <a:cubicBezTo>
                  <a:pt x="65316" y="4685"/>
                  <a:pt x="57924" y="4633"/>
                  <a:pt x="52305" y="5008"/>
                </a:cubicBezTo>
                <a:cubicBezTo>
                  <a:pt x="34908" y="6166"/>
                  <a:pt x="17435" y="5008"/>
                  <a:pt x="0" y="5008"/>
                </a:cubicBezTo>
              </a:path>
            </a:pathLst>
          </a:custGeom>
          <a:noFill/>
          <a:ln cap="flat" cmpd="sng" w="19050">
            <a:solidFill>
              <a:srgbClr val="0000FF"/>
            </a:solidFill>
            <a:prstDash val="dash"/>
            <a:round/>
            <a:headEnd len="lg" w="lg" type="none"/>
            <a:tailEnd len="lg" w="lg" type="none"/>
          </a:ln>
        </p:spPr>
      </p:sp>
      <p:sp>
        <p:nvSpPr>
          <p:cNvPr id="305" name="Shape 305"/>
          <p:cNvSpPr/>
          <p:nvPr/>
        </p:nvSpPr>
        <p:spPr>
          <a:xfrm>
            <a:off x="2488694" y="2392650"/>
            <a:ext cx="99800" cy="2949075"/>
          </a:xfrm>
          <a:custGeom>
            <a:pathLst>
              <a:path extrusionOk="0" h="117963" w="3992">
                <a:moveTo>
                  <a:pt x="53" y="0"/>
                </a:moveTo>
                <a:cubicBezTo>
                  <a:pt x="53" y="18926"/>
                  <a:pt x="-159" y="37922"/>
                  <a:pt x="1722" y="56756"/>
                </a:cubicBezTo>
                <a:cubicBezTo>
                  <a:pt x="2829" y="67835"/>
                  <a:pt x="-1301" y="79803"/>
                  <a:pt x="2835" y="90142"/>
                </a:cubicBezTo>
                <a:cubicBezTo>
                  <a:pt x="6290" y="98779"/>
                  <a:pt x="609" y="108659"/>
                  <a:pt x="609" y="117963"/>
                </a:cubicBezTo>
              </a:path>
            </a:pathLst>
          </a:custGeom>
          <a:noFill/>
          <a:ln cap="flat" cmpd="sng" w="19050">
            <a:solidFill>
              <a:srgbClr val="0000FF"/>
            </a:solidFill>
            <a:prstDash val="dash"/>
            <a:round/>
            <a:headEnd len="lg" w="lg" type="none"/>
            <a:tailEnd len="lg" w="lg" type="none"/>
          </a:ln>
        </p:spPr>
      </p:sp>
      <p:sp>
        <p:nvSpPr>
          <p:cNvPr id="306" name="Shape 306"/>
          <p:cNvSpPr/>
          <p:nvPr/>
        </p:nvSpPr>
        <p:spPr>
          <a:xfrm>
            <a:off x="2503925" y="5293056"/>
            <a:ext cx="2740425" cy="101325"/>
          </a:xfrm>
          <a:custGeom>
            <a:pathLst>
              <a:path extrusionOk="0" h="4053" w="109617">
                <a:moveTo>
                  <a:pt x="0" y="1947"/>
                </a:moveTo>
                <a:cubicBezTo>
                  <a:pt x="21887" y="1947"/>
                  <a:pt x="44070" y="6106"/>
                  <a:pt x="65659" y="2504"/>
                </a:cubicBezTo>
                <a:cubicBezTo>
                  <a:pt x="74257" y="1069"/>
                  <a:pt x="83129" y="3293"/>
                  <a:pt x="91811" y="2504"/>
                </a:cubicBezTo>
                <a:cubicBezTo>
                  <a:pt x="97724" y="1965"/>
                  <a:pt x="105418" y="-2251"/>
                  <a:pt x="109617" y="1947"/>
                </a:cubicBezTo>
              </a:path>
            </a:pathLst>
          </a:custGeom>
          <a:noFill/>
          <a:ln cap="flat" cmpd="sng" w="19050">
            <a:solidFill>
              <a:srgbClr val="0000FF"/>
            </a:solidFill>
            <a:prstDash val="dash"/>
            <a:round/>
            <a:headEnd len="lg" w="lg" type="none"/>
            <a:tailEnd len="lg" w="lg" type="none"/>
          </a:ln>
        </p:spPr>
      </p:sp>
      <p:sp>
        <p:nvSpPr>
          <p:cNvPr id="307" name="Shape 307"/>
          <p:cNvSpPr/>
          <p:nvPr/>
        </p:nvSpPr>
        <p:spPr>
          <a:xfrm>
            <a:off x="5266236" y="4543383"/>
            <a:ext cx="325975" cy="826175"/>
          </a:xfrm>
          <a:custGeom>
            <a:pathLst>
              <a:path extrusionOk="0" h="33047" w="13039">
                <a:moveTo>
                  <a:pt x="794" y="31934"/>
                </a:moveTo>
                <a:cubicBezTo>
                  <a:pt x="-515" y="25383"/>
                  <a:pt x="238" y="18582"/>
                  <a:pt x="238" y="11903"/>
                </a:cubicBezTo>
                <a:cubicBezTo>
                  <a:pt x="238" y="8079"/>
                  <a:pt x="-400" y="2484"/>
                  <a:pt x="3020" y="774"/>
                </a:cubicBezTo>
                <a:cubicBezTo>
                  <a:pt x="13094" y="-4263"/>
                  <a:pt x="13036" y="21783"/>
                  <a:pt x="13036" y="33047"/>
                </a:cubicBezTo>
              </a:path>
            </a:pathLst>
          </a:custGeom>
          <a:noFill/>
          <a:ln cap="flat" cmpd="sng" w="19050">
            <a:solidFill>
              <a:srgbClr val="0000FF"/>
            </a:solidFill>
            <a:prstDash val="dash"/>
            <a:round/>
            <a:headEnd len="lg" w="lg" type="none"/>
            <a:tailEnd len="lg" w="lg" type="none"/>
          </a:ln>
        </p:spPr>
      </p:sp>
      <p:sp>
        <p:nvSpPr>
          <p:cNvPr id="308" name="Shape 308"/>
          <p:cNvSpPr/>
          <p:nvPr/>
        </p:nvSpPr>
        <p:spPr>
          <a:xfrm>
            <a:off x="5606025" y="5327984"/>
            <a:ext cx="792925" cy="41575"/>
          </a:xfrm>
          <a:custGeom>
            <a:pathLst>
              <a:path extrusionOk="0" h="1663" w="31717">
                <a:moveTo>
                  <a:pt x="0" y="1663"/>
                </a:moveTo>
                <a:cubicBezTo>
                  <a:pt x="7063" y="93"/>
                  <a:pt x="14464" y="1107"/>
                  <a:pt x="21701" y="1107"/>
                </a:cubicBezTo>
                <a:cubicBezTo>
                  <a:pt x="25039" y="1107"/>
                  <a:pt x="29356" y="-1253"/>
                  <a:pt x="31717" y="1107"/>
                </a:cubicBezTo>
              </a:path>
            </a:pathLst>
          </a:custGeom>
          <a:noFill/>
          <a:ln cap="flat" cmpd="sng" w="19050">
            <a:solidFill>
              <a:srgbClr val="0000FF"/>
            </a:solidFill>
            <a:prstDash val="dash"/>
            <a:round/>
            <a:headEnd len="lg" w="lg" type="none"/>
            <a:tailEnd len="lg" w="lg" type="none"/>
          </a:ln>
        </p:spPr>
      </p:sp>
      <p:sp>
        <p:nvSpPr>
          <p:cNvPr id="309" name="Shape 309"/>
          <p:cNvSpPr/>
          <p:nvPr/>
        </p:nvSpPr>
        <p:spPr>
          <a:xfrm>
            <a:off x="6371125" y="2378750"/>
            <a:ext cx="55650" cy="2976900"/>
          </a:xfrm>
          <a:custGeom>
            <a:pathLst>
              <a:path extrusionOk="0" h="119076" w="2226">
                <a:moveTo>
                  <a:pt x="2226" y="119076"/>
                </a:moveTo>
                <a:cubicBezTo>
                  <a:pt x="2226" y="93473"/>
                  <a:pt x="556" y="67890"/>
                  <a:pt x="556" y="42288"/>
                </a:cubicBezTo>
                <a:cubicBezTo>
                  <a:pt x="556" y="31716"/>
                  <a:pt x="556" y="21144"/>
                  <a:pt x="556" y="10572"/>
                </a:cubicBezTo>
                <a:cubicBezTo>
                  <a:pt x="556" y="7043"/>
                  <a:pt x="2495" y="2495"/>
                  <a:pt x="0" y="0"/>
                </a:cubicBezTo>
              </a:path>
            </a:pathLst>
          </a:custGeom>
          <a:noFill/>
          <a:ln cap="flat" cmpd="sng" w="19050">
            <a:solidFill>
              <a:srgbClr val="0000FF"/>
            </a:solidFill>
            <a:prstDash val="dash"/>
            <a:round/>
            <a:headEnd len="lg" w="lg" type="none"/>
            <a:tailEnd len="lg" w="lg" type="none"/>
          </a:ln>
        </p:spPr>
      </p:sp>
      <p:sp>
        <p:nvSpPr>
          <p:cNvPr id="310" name="Shape 310"/>
          <p:cNvSpPr/>
          <p:nvPr/>
        </p:nvSpPr>
        <p:spPr>
          <a:xfrm>
            <a:off x="4548825" y="2364825"/>
            <a:ext cx="1836200" cy="66450"/>
          </a:xfrm>
          <a:custGeom>
            <a:pathLst>
              <a:path extrusionOk="0" h="2658" w="73448">
                <a:moveTo>
                  <a:pt x="73448" y="557"/>
                </a:moveTo>
                <a:cubicBezTo>
                  <a:pt x="61935" y="557"/>
                  <a:pt x="50373" y="3655"/>
                  <a:pt x="38950" y="2226"/>
                </a:cubicBezTo>
                <a:cubicBezTo>
                  <a:pt x="26046" y="611"/>
                  <a:pt x="13004" y="0"/>
                  <a:pt x="0" y="0"/>
                </a:cubicBezTo>
              </a:path>
            </a:pathLst>
          </a:custGeom>
          <a:noFill/>
          <a:ln cap="flat" cmpd="sng" w="19050">
            <a:solidFill>
              <a:srgbClr val="0000FF"/>
            </a:solidFill>
            <a:prstDash val="dash"/>
            <a:round/>
            <a:headEnd len="lg" w="lg" type="none"/>
            <a:tailEnd len="lg" w="lg" type="none"/>
          </a:ln>
        </p:spPr>
      </p:sp>
      <p:sp>
        <p:nvSpPr>
          <p:cNvPr id="311" name="Shape 311"/>
          <p:cNvSpPr/>
          <p:nvPr/>
        </p:nvSpPr>
        <p:spPr>
          <a:xfrm>
            <a:off x="3296850" y="2406550"/>
            <a:ext cx="1310450" cy="764275"/>
          </a:xfrm>
          <a:custGeom>
            <a:pathLst>
              <a:path extrusionOk="0" h="30571" w="52418">
                <a:moveTo>
                  <a:pt x="51191" y="0"/>
                </a:moveTo>
                <a:cubicBezTo>
                  <a:pt x="51191" y="6865"/>
                  <a:pt x="51748" y="13722"/>
                  <a:pt x="51748" y="20588"/>
                </a:cubicBezTo>
                <a:cubicBezTo>
                  <a:pt x="51748" y="23376"/>
                  <a:pt x="53510" y="27387"/>
                  <a:pt x="51191" y="28935"/>
                </a:cubicBezTo>
                <a:cubicBezTo>
                  <a:pt x="47013" y="31720"/>
                  <a:pt x="41189" y="30048"/>
                  <a:pt x="36168" y="30048"/>
                </a:cubicBezTo>
                <a:cubicBezTo>
                  <a:pt x="24099" y="30048"/>
                  <a:pt x="12068" y="28378"/>
                  <a:pt x="0" y="28378"/>
                </a:cubicBezTo>
              </a:path>
            </a:pathLst>
          </a:custGeom>
          <a:noFill/>
          <a:ln cap="flat" cmpd="sng" w="19050">
            <a:solidFill>
              <a:srgbClr val="0000FF"/>
            </a:solidFill>
            <a:prstDash val="dash"/>
            <a:round/>
            <a:headEnd len="lg" w="lg" type="none"/>
            <a:tailEnd len="lg" w="lg" type="none"/>
          </a:ln>
        </p:spPr>
      </p:sp>
      <p:sp>
        <p:nvSpPr>
          <p:cNvPr id="312" name="Shape 312"/>
          <p:cNvSpPr/>
          <p:nvPr/>
        </p:nvSpPr>
        <p:spPr>
          <a:xfrm>
            <a:off x="2898638" y="2323100"/>
            <a:ext cx="1348450" cy="1711975"/>
          </a:xfrm>
          <a:custGeom>
            <a:pathLst>
              <a:path extrusionOk="0" h="68479" w="53938">
                <a:moveTo>
                  <a:pt x="19823" y="32829"/>
                </a:moveTo>
                <a:cubicBezTo>
                  <a:pt x="19823" y="40250"/>
                  <a:pt x="19701" y="47677"/>
                  <a:pt x="19266" y="55086"/>
                </a:cubicBezTo>
                <a:cubicBezTo>
                  <a:pt x="19033" y="59044"/>
                  <a:pt x="20339" y="64571"/>
                  <a:pt x="17041" y="66771"/>
                </a:cubicBezTo>
                <a:cubicBezTo>
                  <a:pt x="14246" y="68634"/>
                  <a:pt x="10284" y="68698"/>
                  <a:pt x="7025" y="67884"/>
                </a:cubicBezTo>
                <a:cubicBezTo>
                  <a:pt x="3267" y="66945"/>
                  <a:pt x="4910" y="60430"/>
                  <a:pt x="3686" y="56756"/>
                </a:cubicBezTo>
                <a:cubicBezTo>
                  <a:pt x="163" y="46185"/>
                  <a:pt x="-1508" y="33940"/>
                  <a:pt x="2017" y="23370"/>
                </a:cubicBezTo>
                <a:cubicBezTo>
                  <a:pt x="3181" y="19877"/>
                  <a:pt x="5576" y="15252"/>
                  <a:pt x="9251" y="15023"/>
                </a:cubicBezTo>
                <a:cubicBezTo>
                  <a:pt x="14919" y="14668"/>
                  <a:pt x="17158" y="17073"/>
                  <a:pt x="19266" y="17249"/>
                </a:cubicBezTo>
                <a:cubicBezTo>
                  <a:pt x="25283" y="17750"/>
                  <a:pt x="31136" y="15023"/>
                  <a:pt x="37072" y="13911"/>
                </a:cubicBezTo>
                <a:cubicBezTo>
                  <a:pt x="42047" y="12978"/>
                  <a:pt x="47883" y="14493"/>
                  <a:pt x="52096" y="11685"/>
                </a:cubicBezTo>
                <a:cubicBezTo>
                  <a:pt x="55351" y="9514"/>
                  <a:pt x="53209" y="3912"/>
                  <a:pt x="53209" y="0"/>
                </a:cubicBezTo>
              </a:path>
            </a:pathLst>
          </a:custGeom>
          <a:noFill/>
          <a:ln cap="flat" cmpd="sng" w="19050">
            <a:solidFill>
              <a:srgbClr val="0000FF"/>
            </a:solidFill>
            <a:prstDash val="dash"/>
            <a:round/>
            <a:headEnd len="lg" w="lg" type="none"/>
            <a:tailEnd len="lg" w="lg" type="none"/>
          </a:ln>
        </p:spPr>
      </p:sp>
      <p:sp>
        <p:nvSpPr>
          <p:cNvPr id="313" name="Shape 313"/>
          <p:cNvSpPr txBox="1"/>
          <p:nvPr/>
        </p:nvSpPr>
        <p:spPr>
          <a:xfrm>
            <a:off x="5231050" y="3747175"/>
            <a:ext cx="980399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</a:rPr>
              <a:t>GOAL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3593500" y="1741800"/>
            <a:ext cx="1251899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START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457200" y="274649"/>
            <a:ext cx="8229600" cy="78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useful tips</a:t>
            </a: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457200" y="1313975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Try drawing the flow behaviours of your robot</a:t>
            </a:r>
          </a:p>
        </p:txBody>
      </p:sp>
      <p:sp>
        <p:nvSpPr>
          <p:cNvPr id="321" name="Shape 321"/>
          <p:cNvSpPr/>
          <p:nvPr/>
        </p:nvSpPr>
        <p:spPr>
          <a:xfrm>
            <a:off x="571325" y="2813549"/>
            <a:ext cx="1578599" cy="9429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Robot Moving forward with high speed</a:t>
            </a:r>
          </a:p>
        </p:txBody>
      </p:sp>
      <p:sp>
        <p:nvSpPr>
          <p:cNvPr id="322" name="Shape 322"/>
          <p:cNvSpPr/>
          <p:nvPr/>
        </p:nvSpPr>
        <p:spPr>
          <a:xfrm>
            <a:off x="3318802" y="3069998"/>
            <a:ext cx="1578599" cy="9429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Robot not  moving forward or backwards </a:t>
            </a:r>
          </a:p>
        </p:txBody>
      </p:sp>
      <p:sp>
        <p:nvSpPr>
          <p:cNvPr id="323" name="Shape 323"/>
          <p:cNvSpPr/>
          <p:nvPr/>
        </p:nvSpPr>
        <p:spPr>
          <a:xfrm>
            <a:off x="3494051" y="4922722"/>
            <a:ext cx="1578599" cy="9429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Robot turning to the left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5234575" y="3045800"/>
            <a:ext cx="39255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1950" lvl="0" marL="457200">
              <a:spcBef>
                <a:spcPts val="0"/>
              </a:spcBef>
              <a:buClr>
                <a:srgbClr val="FFFF00"/>
              </a:buClr>
              <a:buSzPct val="100000"/>
              <a:buChar char="●"/>
            </a:pPr>
            <a:r>
              <a:rPr lang="en" sz="2100">
                <a:solidFill>
                  <a:srgbClr val="FFFF00"/>
                </a:solidFill>
              </a:rPr>
              <a:t>Imagine what are the possible states of the robot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5234575" y="3884000"/>
            <a:ext cx="39255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1950" lvl="0" marL="457200" rtl="0">
              <a:spcBef>
                <a:spcPts val="0"/>
              </a:spcBef>
              <a:buClr>
                <a:srgbClr val="6D9EEB"/>
              </a:buClr>
              <a:buSzPct val="100000"/>
              <a:buChar char="●"/>
            </a:pPr>
            <a:r>
              <a:rPr lang="en" sz="2100">
                <a:solidFill>
                  <a:srgbClr val="6D9EEB"/>
                </a:solidFill>
              </a:rPr>
              <a:t>Try to describe what makes the state change</a:t>
            </a:r>
          </a:p>
        </p:txBody>
      </p:sp>
      <p:sp>
        <p:nvSpPr>
          <p:cNvPr id="326" name="Shape 326"/>
          <p:cNvSpPr/>
          <p:nvPr/>
        </p:nvSpPr>
        <p:spPr>
          <a:xfrm>
            <a:off x="2149712" y="2614424"/>
            <a:ext cx="1366925" cy="409953"/>
          </a:xfrm>
          <a:custGeom>
            <a:pathLst>
              <a:path extrusionOk="0" h="27312" w="54677">
                <a:moveTo>
                  <a:pt x="0" y="27312"/>
                </a:moveTo>
                <a:cubicBezTo>
                  <a:pt x="8134" y="25685"/>
                  <a:pt x="8620" y="13048"/>
                  <a:pt x="14020" y="6750"/>
                </a:cubicBezTo>
                <a:cubicBezTo>
                  <a:pt x="18125" y="1960"/>
                  <a:pt x="25533" y="1099"/>
                  <a:pt x="31778" y="207"/>
                </a:cubicBezTo>
                <a:cubicBezTo>
                  <a:pt x="43369" y="-1449"/>
                  <a:pt x="54677" y="15135"/>
                  <a:pt x="54677" y="26845"/>
                </a:cubicBezTo>
              </a:path>
            </a:pathLst>
          </a:custGeom>
          <a:noFill/>
          <a:ln cap="flat" cmpd="sng" w="76200">
            <a:solidFill>
              <a:srgbClr val="6D9EEB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327" name="Shape 327"/>
          <p:cNvSpPr txBox="1"/>
          <p:nvPr/>
        </p:nvSpPr>
        <p:spPr>
          <a:xfrm>
            <a:off x="2043875" y="2067850"/>
            <a:ext cx="1578599" cy="33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D9EEB"/>
                </a:solidFill>
              </a:rPr>
              <a:t>Obstacle too close</a:t>
            </a:r>
          </a:p>
        </p:txBody>
      </p:sp>
      <p:sp>
        <p:nvSpPr>
          <p:cNvPr id="328" name="Shape 328"/>
          <p:cNvSpPr/>
          <p:nvPr/>
        </p:nvSpPr>
        <p:spPr>
          <a:xfrm>
            <a:off x="3551675" y="4028600"/>
            <a:ext cx="350498" cy="942914"/>
          </a:xfrm>
          <a:custGeom>
            <a:pathLst>
              <a:path extrusionOk="0" h="25703" w="8879">
                <a:moveTo>
                  <a:pt x="0" y="0"/>
                </a:moveTo>
                <a:cubicBezTo>
                  <a:pt x="0" y="3767"/>
                  <a:pt x="3418" y="6747"/>
                  <a:pt x="5608" y="9814"/>
                </a:cubicBezTo>
                <a:cubicBezTo>
                  <a:pt x="8749" y="14214"/>
                  <a:pt x="8879" y="20295"/>
                  <a:pt x="8879" y="25703"/>
                </a:cubicBezTo>
              </a:path>
            </a:pathLst>
          </a:custGeom>
          <a:noFill/>
          <a:ln cap="flat" cmpd="sng" w="76200">
            <a:solidFill>
              <a:srgbClr val="6D9EEB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329" name="Shape 329"/>
          <p:cNvSpPr/>
          <p:nvPr/>
        </p:nvSpPr>
        <p:spPr>
          <a:xfrm>
            <a:off x="571331" y="4971534"/>
            <a:ext cx="1578599" cy="9429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Robot turning to the right</a:t>
            </a:r>
          </a:p>
        </p:txBody>
      </p:sp>
      <p:sp>
        <p:nvSpPr>
          <p:cNvPr id="330" name="Shape 330"/>
          <p:cNvSpPr/>
          <p:nvPr/>
        </p:nvSpPr>
        <p:spPr>
          <a:xfrm>
            <a:off x="762400" y="3832075"/>
            <a:ext cx="185850" cy="1121575"/>
          </a:xfrm>
          <a:custGeom>
            <a:pathLst>
              <a:path extrusionOk="0" h="44863" w="7434">
                <a:moveTo>
                  <a:pt x="0" y="0"/>
                </a:moveTo>
                <a:cubicBezTo>
                  <a:pt x="0" y="8280"/>
                  <a:pt x="5569" y="15678"/>
                  <a:pt x="7009" y="23833"/>
                </a:cubicBezTo>
                <a:cubicBezTo>
                  <a:pt x="8237" y="30797"/>
                  <a:pt x="6440" y="38153"/>
                  <a:pt x="4206" y="44863"/>
                </a:cubicBezTo>
              </a:path>
            </a:pathLst>
          </a:custGeom>
          <a:noFill/>
          <a:ln cap="flat" cmpd="sng" w="76200">
            <a:solidFill>
              <a:srgbClr val="6D9EEB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331" name="Shape 331"/>
          <p:cNvSpPr txBox="1"/>
          <p:nvPr/>
        </p:nvSpPr>
        <p:spPr>
          <a:xfrm>
            <a:off x="-141650" y="4028600"/>
            <a:ext cx="1089899" cy="33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D9EEB"/>
                </a:solidFill>
              </a:rPr>
              <a:t>Obstacle too far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3622475" y="4107450"/>
            <a:ext cx="1578599" cy="33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D9EEB"/>
                </a:solidFill>
              </a:rPr>
              <a:t>Robot is not moving</a:t>
            </a:r>
          </a:p>
        </p:txBody>
      </p:sp>
      <p:sp>
        <p:nvSpPr>
          <p:cNvPr id="333" name="Shape 333"/>
          <p:cNvSpPr/>
          <p:nvPr/>
        </p:nvSpPr>
        <p:spPr>
          <a:xfrm>
            <a:off x="2079600" y="3832075"/>
            <a:ext cx="1472060" cy="1565503"/>
          </a:xfrm>
          <a:custGeom>
            <a:pathLst>
              <a:path extrusionOk="0" h="47667" w="43929">
                <a:moveTo>
                  <a:pt x="43929" y="47667"/>
                </a:moveTo>
                <a:cubicBezTo>
                  <a:pt x="39051" y="43874"/>
                  <a:pt x="32875" y="41755"/>
                  <a:pt x="28507" y="37386"/>
                </a:cubicBezTo>
                <a:cubicBezTo>
                  <a:pt x="24536" y="33413"/>
                  <a:pt x="26347" y="25930"/>
                  <a:pt x="22899" y="21497"/>
                </a:cubicBezTo>
                <a:cubicBezTo>
                  <a:pt x="16471" y="13232"/>
                  <a:pt x="7406" y="7399"/>
                  <a:pt x="0" y="0"/>
                </a:cubicBezTo>
              </a:path>
            </a:pathLst>
          </a:custGeom>
          <a:noFill/>
          <a:ln cap="flat" cmpd="sng" w="76200">
            <a:solidFill>
              <a:srgbClr val="6D9EEB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334" name="Shape 334"/>
          <p:cNvSpPr txBox="1"/>
          <p:nvPr/>
        </p:nvSpPr>
        <p:spPr>
          <a:xfrm>
            <a:off x="2285772" y="5100225"/>
            <a:ext cx="1235399" cy="33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D9EEB"/>
                </a:solidFill>
              </a:rPr>
              <a:t>Obstacle is now  on the right side of the robot</a:t>
            </a:r>
          </a:p>
        </p:txBody>
      </p:sp>
      <p:sp>
        <p:nvSpPr>
          <p:cNvPr id="335" name="Shape 335"/>
          <p:cNvSpPr/>
          <p:nvPr/>
        </p:nvSpPr>
        <p:spPr>
          <a:xfrm>
            <a:off x="1470254" y="3808700"/>
            <a:ext cx="153700" cy="1144950"/>
          </a:xfrm>
          <a:custGeom>
            <a:pathLst>
              <a:path extrusionOk="0" h="45798" w="6148">
                <a:moveTo>
                  <a:pt x="6148" y="45798"/>
                </a:moveTo>
                <a:cubicBezTo>
                  <a:pt x="3122" y="37729"/>
                  <a:pt x="-1329" y="28973"/>
                  <a:pt x="540" y="20562"/>
                </a:cubicBezTo>
                <a:cubicBezTo>
                  <a:pt x="2030" y="13855"/>
                  <a:pt x="4117" y="6516"/>
                  <a:pt x="1942" y="0"/>
                </a:cubicBezTo>
              </a:path>
            </a:pathLst>
          </a:custGeom>
          <a:noFill/>
          <a:ln cap="flat" cmpd="sng" w="76200">
            <a:solidFill>
              <a:srgbClr val="6D9EEB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336" name="Shape 336"/>
          <p:cNvSpPr txBox="1"/>
          <p:nvPr/>
        </p:nvSpPr>
        <p:spPr>
          <a:xfrm>
            <a:off x="1382350" y="4257200"/>
            <a:ext cx="1089899" cy="33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D9EEB"/>
                </a:solidFill>
              </a:rPr>
              <a:t>Turned 5 degrees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5234575" y="4722200"/>
            <a:ext cx="39255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1950" lvl="0" marL="457200" rtl="0">
              <a:spcBef>
                <a:spcPts val="0"/>
              </a:spcBef>
              <a:buClr>
                <a:srgbClr val="E06666"/>
              </a:buClr>
              <a:buSzPct val="100000"/>
              <a:buChar char="●"/>
            </a:pPr>
            <a:r>
              <a:rPr lang="en" sz="2100">
                <a:solidFill>
                  <a:srgbClr val="E06666"/>
                </a:solidFill>
              </a:rPr>
              <a:t>Keep it simple!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457200" y="274649"/>
            <a:ext cx="8229600" cy="78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useful tips</a:t>
            </a: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457200" y="12954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global variables for robot’s state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457200" y="1926675"/>
            <a:ext cx="8229600" cy="43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// Declare global variables here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D1D1D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E6617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setup</a:t>
            </a:r>
            <a:r>
              <a:rPr lang="en" sz="18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/* Initialize variables,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     sensors and motors here */</a:t>
            </a:r>
            <a:br>
              <a:rPr lang="en" sz="1800">
                <a:solidFill>
                  <a:srgbClr val="9999A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9999A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E6617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loop</a:t>
            </a:r>
            <a:r>
              <a:rPr lang="en" sz="18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  /* Get measurements from sensors,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     update global variables,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     and execute robot actions here */</a:t>
            </a:r>
            <a:b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457200" y="274649"/>
            <a:ext cx="8229600" cy="78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Additional Tips</a:t>
            </a:r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457200" y="1295400"/>
            <a:ext cx="8229600" cy="11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 functions!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Don’t copy and paste the same code multiple times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keep the loop simple!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457200" y="26670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 comments!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So you and your team-mates understand the code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457200" y="37338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loop function is executed periodically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As fast as the Arduino can execute your code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You can use this to do things in parallel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457200" y="51816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Explore the documentation and examples: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arduino.cc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49"/>
            <a:ext cx="8229600" cy="78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you learned yesterday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2954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program the “brain” to control the “body”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1578875" y="4972048"/>
            <a:ext cx="2726700" cy="596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The body</a:t>
            </a:r>
          </a:p>
        </p:txBody>
      </p:sp>
      <p:pic>
        <p:nvPicPr>
          <p:cNvPr descr="boebot-front-with-ping.jpg"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508" y="2673358"/>
            <a:ext cx="2442142" cy="21878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duinoUnoFront.jpg" id="49" name="Shape 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5362" y="2673350"/>
            <a:ext cx="2909762" cy="218783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/>
          <p:nvPr>
            <p:ph idx="1" type="body"/>
          </p:nvPr>
        </p:nvSpPr>
        <p:spPr>
          <a:xfrm>
            <a:off x="4746896" y="4972048"/>
            <a:ext cx="2726700" cy="596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The brain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457200" y="274649"/>
            <a:ext cx="8229600" cy="78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Programming BoeBots with Arduino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000"/>
              <a:t>(Part 2)</a:t>
            </a: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457200" y="5397375"/>
            <a:ext cx="8229600" cy="865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Any questions?</a:t>
            </a:r>
          </a:p>
        </p:txBody>
      </p:sp>
      <p:sp>
        <p:nvSpPr>
          <p:cNvPr descr="Caterpillar Crawling 07.30.2010" id="360" name="Shape 360" title="Caterpillar Crawling 07.30.2010">
            <a:hlinkClick r:id="rId3"/>
          </p:cNvPr>
          <p:cNvSpPr/>
          <p:nvPr/>
        </p:nvSpPr>
        <p:spPr>
          <a:xfrm>
            <a:off x="1810712" y="1255450"/>
            <a:ext cx="5522574" cy="4141924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4649"/>
            <a:ext cx="8229600" cy="78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you learned yesterday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954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flow of the Arduino programs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457200" y="1926675"/>
            <a:ext cx="8229600" cy="43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// Declare global variables here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D1D1D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E6617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setup</a:t>
            </a:r>
            <a:r>
              <a:rPr lang="en" sz="18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/* Initialize variables,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     sensors and motors here */</a:t>
            </a:r>
            <a:br>
              <a:rPr lang="en" sz="1800">
                <a:solidFill>
                  <a:srgbClr val="9999A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9999A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E6617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loop</a:t>
            </a:r>
            <a:r>
              <a:rPr lang="en" sz="18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  /* Get measurements from sensors,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     update variable values,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     and execute robot actions here */</a:t>
            </a:r>
            <a:b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58" name="Shape 58"/>
          <p:cNvSpPr/>
          <p:nvPr/>
        </p:nvSpPr>
        <p:spPr>
          <a:xfrm>
            <a:off x="6437425" y="4473600"/>
            <a:ext cx="2402837" cy="1401947"/>
          </a:xfrm>
          <a:prstGeom prst="irregularSeal2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Sense, plan and act!</a:t>
            </a:r>
          </a:p>
        </p:txBody>
      </p:sp>
      <p:cxnSp>
        <p:nvCxnSpPr>
          <p:cNvPr id="59" name="Shape 59"/>
          <p:cNvCxnSpPr/>
          <p:nvPr/>
        </p:nvCxnSpPr>
        <p:spPr>
          <a:xfrm flipH="1" rot="10800000">
            <a:off x="3341425" y="1704624"/>
            <a:ext cx="3224400" cy="294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0" name="Shape 60"/>
          <p:cNvSpPr txBox="1"/>
          <p:nvPr/>
        </p:nvSpPr>
        <p:spPr>
          <a:xfrm>
            <a:off x="6145350" y="1734025"/>
            <a:ext cx="2944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majority of robots out there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74649"/>
            <a:ext cx="8229600" cy="78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you learned yesterday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95400"/>
            <a:ext cx="8229600" cy="113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Using the BoeBot’s sonar sensor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2667000"/>
            <a:ext cx="8229600" cy="142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Moving the BoeBot’s head to detect obstacles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4343400"/>
            <a:ext cx="8229600" cy="125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Moving the BoeBot by changing the speed of the wheels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49"/>
            <a:ext cx="8229600" cy="78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Sensing with the BoeBot</a:t>
            </a:r>
          </a:p>
        </p:txBody>
      </p:sp>
      <p:pic>
        <p:nvPicPr>
          <p:cNvPr descr="Ping-2.jp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11" y="1741927"/>
            <a:ext cx="8229599" cy="3374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74649"/>
            <a:ext cx="8229600" cy="78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Sensing with the BoeBot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3716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600">
                <a:solidFill>
                  <a:srgbClr val="E6617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sonar_pin 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E6617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read_sonar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600">
                <a:solidFill>
                  <a:srgbClr val="E6617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duration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range_cm</a:t>
            </a:r>
            <a: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pinMode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sonar_pin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OUTPUT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digitalWrite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sonar_pin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LOW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delayMicroseconds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digitalWrite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sonar_pin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HIGH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delayMicroseconds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digitalWrite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sonar_pin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LOW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pinMode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sonar_pin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INPUT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duration 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pulseIn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sonar_pin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HIGH,20000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range_cm 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duration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60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29</a:t>
            </a:r>
            <a:r>
              <a:rPr lang="en" sz="16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)/</a:t>
            </a:r>
            <a:r>
              <a:rPr lang="en" sz="160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600">
                <a:solidFill>
                  <a:srgbClr val="E6617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range_cm</a:t>
            </a:r>
            <a: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81" name="Shape 81"/>
          <p:cNvSpPr/>
          <p:nvPr/>
        </p:nvSpPr>
        <p:spPr>
          <a:xfrm>
            <a:off x="5728750" y="2893425"/>
            <a:ext cx="417300" cy="1564800"/>
          </a:xfrm>
          <a:prstGeom prst="rightBrace">
            <a:avLst>
              <a:gd fmla="val 36670" name="adj1"/>
              <a:gd fmla="val 50000" name="adj2"/>
            </a:avLst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6256125" y="3496948"/>
            <a:ext cx="2253600" cy="357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00"/>
                </a:solidFill>
              </a:rPr>
              <a:t>Send Pulse</a:t>
            </a:r>
          </a:p>
        </p:txBody>
      </p:sp>
      <p:sp>
        <p:nvSpPr>
          <p:cNvPr id="83" name="Shape 83"/>
          <p:cNvSpPr/>
          <p:nvPr/>
        </p:nvSpPr>
        <p:spPr>
          <a:xfrm>
            <a:off x="5728750" y="4764925"/>
            <a:ext cx="417300" cy="563400"/>
          </a:xfrm>
          <a:prstGeom prst="rightBrace">
            <a:avLst>
              <a:gd fmla="val 14731" name="adj1"/>
              <a:gd fmla="val 50000" name="adj2"/>
            </a:avLst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6179925" y="4879675"/>
            <a:ext cx="2253600" cy="33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00"/>
                </a:solidFill>
              </a:rPr>
              <a:t>Wait for echo</a:t>
            </a:r>
          </a:p>
        </p:txBody>
      </p:sp>
      <p:sp>
        <p:nvSpPr>
          <p:cNvPr id="85" name="Shape 85"/>
          <p:cNvSpPr/>
          <p:nvPr/>
        </p:nvSpPr>
        <p:spPr>
          <a:xfrm>
            <a:off x="5728750" y="5679325"/>
            <a:ext cx="417300" cy="563400"/>
          </a:xfrm>
          <a:prstGeom prst="rightBrace">
            <a:avLst>
              <a:gd fmla="val 14731" name="adj1"/>
              <a:gd fmla="val 50000" name="adj2"/>
            </a:avLst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6179925" y="5794075"/>
            <a:ext cx="2253600" cy="33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00"/>
                </a:solidFill>
              </a:rPr>
              <a:t>Convert to cm</a:t>
            </a:r>
          </a:p>
        </p:txBody>
      </p:sp>
      <p:pic>
        <p:nvPicPr>
          <p:cNvPr descr="Ping-2.jp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200" y="1058250"/>
            <a:ext cx="3948524" cy="156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74649"/>
            <a:ext cx="8229600" cy="78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Sensing with the BoeBot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95400"/>
            <a:ext cx="8229600" cy="126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E6617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setup</a:t>
            </a:r>
            <a:r>
              <a:rPr lang="en" sz="18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solidFill>
                  <a:srgbClr val="E66170"/>
                </a:solidFill>
                <a:latin typeface="Courier New"/>
                <a:ea typeface="Courier New"/>
                <a:cs typeface="Courier New"/>
                <a:sym typeface="Courier New"/>
              </a:rPr>
              <a:t>Serial</a:t>
            </a:r>
            <a:r>
              <a:rPr lang="en" sz="18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E6617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en" sz="18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9600</a:t>
            </a:r>
            <a:r>
              <a:rPr lang="en" sz="18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94" name="Shape 94"/>
          <p:cNvSpPr txBox="1"/>
          <p:nvPr/>
        </p:nvSpPr>
        <p:spPr>
          <a:xfrm>
            <a:off x="457200" y="2462400"/>
            <a:ext cx="8229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b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rgbClr val="E6617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loop</a:t>
            </a:r>
            <a:r>
              <a:rPr lang="en" sz="18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br>
              <a:rPr lang="en" sz="18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solidFill>
                  <a:srgbClr val="9999A9"/>
                </a:solidFill>
                <a:latin typeface="Courier New"/>
                <a:ea typeface="Courier New"/>
                <a:cs typeface="Courier New"/>
                <a:sym typeface="Courier New"/>
              </a:rPr>
              <a:t>// use the function we just wrote</a:t>
            </a:r>
            <a:br>
              <a:rPr lang="en" sz="1800">
                <a:solidFill>
                  <a:srgbClr val="9999A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800">
                <a:solidFill>
                  <a:srgbClr val="E6617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range_cm </a:t>
            </a:r>
            <a:r>
              <a:rPr lang="en" sz="18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read_sonar</a:t>
            </a:r>
            <a:r>
              <a:rPr lang="en" sz="18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solidFill>
                  <a:srgbClr val="E66170"/>
                </a:solidFill>
                <a:latin typeface="Courier New"/>
                <a:ea typeface="Courier New"/>
                <a:cs typeface="Courier New"/>
                <a:sym typeface="Courier New"/>
              </a:rPr>
              <a:t>Serial</a:t>
            </a:r>
            <a:r>
              <a:rPr lang="en" sz="18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E6617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8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range_cm</a:t>
            </a:r>
            <a:r>
              <a:rPr lang="en" sz="18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solidFill>
                  <a:srgbClr val="E66170"/>
                </a:solidFill>
                <a:latin typeface="Courier New"/>
                <a:ea typeface="Courier New"/>
                <a:cs typeface="Courier New"/>
                <a:sym typeface="Courier New"/>
              </a:rPr>
              <a:t>Serial</a:t>
            </a:r>
            <a:r>
              <a:rPr lang="en" sz="18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E6617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8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02D04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>
                <a:solidFill>
                  <a:srgbClr val="00C4C4"/>
                </a:solidFill>
                <a:latin typeface="Courier New"/>
                <a:ea typeface="Courier New"/>
                <a:cs typeface="Courier New"/>
                <a:sym typeface="Courier New"/>
              </a:rPr>
              <a:t>cm</a:t>
            </a:r>
            <a:r>
              <a:rPr lang="en" sz="1800">
                <a:solidFill>
                  <a:srgbClr val="02D04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solidFill>
                  <a:srgbClr val="E66170"/>
                </a:solidFill>
                <a:latin typeface="Courier New"/>
                <a:ea typeface="Courier New"/>
                <a:cs typeface="Courier New"/>
                <a:sym typeface="Courier New"/>
              </a:rPr>
              <a:t>Serial</a:t>
            </a:r>
            <a:r>
              <a:rPr lang="en" sz="18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E66170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8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D1D1D1"/>
                </a:solidFill>
                <a:latin typeface="Courier New"/>
                <a:ea typeface="Courier New"/>
                <a:cs typeface="Courier New"/>
                <a:sym typeface="Courier New"/>
              </a:rPr>
              <a:t>  delay</a:t>
            </a:r>
            <a:r>
              <a:rPr lang="en" sz="18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800">
                <a:solidFill>
                  <a:srgbClr val="D2CD8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B060B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427049"/>
            <a:ext cx="8229600" cy="78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Checking out what’s around the Boebot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5708100"/>
            <a:ext cx="8229600" cy="78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Turning this guy’s head</a:t>
            </a:r>
          </a:p>
        </p:txBody>
      </p:sp>
      <p:pic>
        <p:nvPicPr>
          <p:cNvPr descr="boebot-front-with-ping.jp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675" y="1438237"/>
            <a:ext cx="4646650" cy="41339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>
            <a:off x="4409700" y="3797600"/>
            <a:ext cx="1724959" cy="315319"/>
          </a:xfrm>
          <a:custGeom>
            <a:pathLst>
              <a:path extrusionOk="0" h="7049" w="28935">
                <a:moveTo>
                  <a:pt x="0" y="0"/>
                </a:moveTo>
                <a:cubicBezTo>
                  <a:pt x="1020" y="742"/>
                  <a:pt x="3802" y="3339"/>
                  <a:pt x="6121" y="4452"/>
                </a:cubicBezTo>
                <a:cubicBezTo>
                  <a:pt x="8439" y="5565"/>
                  <a:pt x="11221" y="6307"/>
                  <a:pt x="13911" y="6678"/>
                </a:cubicBezTo>
                <a:cubicBezTo>
                  <a:pt x="16600" y="7049"/>
                  <a:pt x="19753" y="7234"/>
                  <a:pt x="22257" y="6678"/>
                </a:cubicBezTo>
                <a:cubicBezTo>
                  <a:pt x="24761" y="6121"/>
                  <a:pt x="27822" y="3895"/>
                  <a:pt x="28935" y="3339"/>
                </a:cubicBezTo>
              </a:path>
            </a:pathLst>
          </a:custGeom>
          <a:noFill/>
          <a:ln cap="flat" cmpd="sng" w="76200">
            <a:solidFill>
              <a:srgbClr val="B45F06"/>
            </a:solidFill>
            <a:prstDash val="solid"/>
            <a:round/>
            <a:headEnd len="lg" w="lg" type="triangle"/>
            <a:tailEnd len="lg" w="lg" type="triangl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