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a7f7ac2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7f7ac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81ab8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7a81ab8d3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81ab8d3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7a81ab8d36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pic>
        <p:nvPicPr>
          <p:cNvPr descr="C2-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78" name="Shape 78"/>
        <p:cNvGrpSpPr/>
        <p:nvPr/>
      </p:nvGrpSpPr>
      <p:grpSpPr>
        <a:xfrm>
          <a:off x="0" y="0"/>
          <a:ext cx="0" cy="0"/>
          <a:chOff x="0" y="0"/>
          <a:chExt cx="0" cy="0"/>
        </a:xfrm>
      </p:grpSpPr>
      <p:pic>
        <p:nvPicPr>
          <p:cNvPr descr="C2-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85" name="Shape 85"/>
        <p:cNvGrpSpPr/>
        <p:nvPr/>
      </p:nvGrpSpPr>
      <p:grpSpPr>
        <a:xfrm>
          <a:off x="0" y="0"/>
          <a:ext cx="0" cy="0"/>
          <a:chOff x="0" y="0"/>
          <a:chExt cx="0" cy="0"/>
        </a:xfrm>
      </p:grpSpPr>
      <p:pic>
        <p:nvPicPr>
          <p:cNvPr descr="C2-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entury Gothic"/>
              <a:buNone/>
            </a:pPr>
            <a:r>
              <a:rPr b="0" i="0" lang="en-US" sz="8000" u="none" cap="none" strike="noStrike">
                <a:solidFill>
                  <a:schemeClr val="dk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entury Gothic"/>
              <a:buNone/>
            </a:pPr>
            <a:r>
              <a:rPr b="0" i="0" lang="en-US" sz="8000" u="none" cap="none" strike="noStrik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95" name="Shape 95"/>
        <p:cNvGrpSpPr/>
        <p:nvPr/>
      </p:nvGrpSpPr>
      <p:grpSpPr>
        <a:xfrm>
          <a:off x="0" y="0"/>
          <a:ext cx="0" cy="0"/>
          <a:chOff x="0" y="0"/>
          <a:chExt cx="0" cy="0"/>
        </a:xfrm>
      </p:grpSpPr>
      <p:pic>
        <p:nvPicPr>
          <p:cNvPr descr="C2-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2-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 name="Shape 19"/>
        <p:cNvGrpSpPr/>
        <p:nvPr/>
      </p:nvGrpSpPr>
      <p:grpSpPr>
        <a:xfrm>
          <a:off x="0" y="0"/>
          <a:ext cx="0" cy="0"/>
          <a:chOff x="0" y="0"/>
          <a:chExt cx="0" cy="0"/>
        </a:xfrm>
      </p:grpSpPr>
      <p:sp>
        <p:nvSpPr>
          <p:cNvPr id="20" name="Google Shape;20;p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 name="Google Shape;23;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pic>
        <p:nvPicPr>
          <p:cNvPr descr="C2-HD-BTM.png" id="33" name="Google Shape;33;p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4" name="Google Shape;34;p5"/>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88888"/>
              </a:buClr>
              <a:buSzPts val="2200"/>
              <a:buNone/>
              <a:defRPr sz="2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C2-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entury Gothic"/>
              <a:buNone/>
            </a:pPr>
            <a:r>
              <a:rPr lang="en-US" sz="5400"/>
              <a:t>RACELOG: A RACE ORGANIZATION DATABASE</a:t>
            </a:r>
            <a:endParaRPr sz="5400"/>
          </a:p>
        </p:txBody>
      </p:sp>
      <p:sp>
        <p:nvSpPr>
          <p:cNvPr id="145" name="Google Shape;145;p19"/>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By: Jerry Peng, Noah Glusenkamp, and Ryan Barr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895600" y="764373"/>
            <a:ext cx="8610600" cy="12930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US"/>
              <a:t>DEMONSTRATION</a:t>
            </a:r>
            <a:endParaRPr/>
          </a:p>
        </p:txBody>
      </p:sp>
      <p:sp>
        <p:nvSpPr>
          <p:cNvPr id="201" name="Google Shape;201;p28"/>
          <p:cNvSpPr txBox="1"/>
          <p:nvPr>
            <p:ph idx="1" type="body"/>
          </p:nvPr>
        </p:nvSpPr>
        <p:spPr>
          <a:xfrm>
            <a:off x="685800" y="2194560"/>
            <a:ext cx="10820400" cy="402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Query 1: List all race names</a:t>
            </a:r>
            <a:endParaRPr/>
          </a:p>
          <a:p>
            <a:pPr indent="-342900" lvl="0" marL="457200" rtl="0" algn="l">
              <a:spcBef>
                <a:spcPts val="0"/>
              </a:spcBef>
              <a:spcAft>
                <a:spcPts val="0"/>
              </a:spcAft>
              <a:buSzPts val="1800"/>
              <a:buChar char="•"/>
            </a:pPr>
            <a:r>
              <a:rPr lang="en-US"/>
              <a:t>Query 2: Add a registration</a:t>
            </a:r>
            <a:endParaRPr/>
          </a:p>
          <a:p>
            <a:pPr indent="-342900" lvl="0" marL="457200" rtl="0" algn="l">
              <a:spcBef>
                <a:spcPts val="0"/>
              </a:spcBef>
              <a:spcAft>
                <a:spcPts val="0"/>
              </a:spcAft>
              <a:buSzPts val="1800"/>
              <a:buChar char="•"/>
            </a:pPr>
            <a:r>
              <a:rPr lang="en-US"/>
              <a:t>Query 3: Show unpaid teams by club for a given race (supply race name)</a:t>
            </a:r>
            <a:endParaRPr/>
          </a:p>
          <a:p>
            <a:pPr indent="-342900" lvl="0" marL="457200" rtl="0" algn="l">
              <a:spcBef>
                <a:spcPts val="0"/>
              </a:spcBef>
              <a:spcAft>
                <a:spcPts val="0"/>
              </a:spcAft>
              <a:buSzPts val="1800"/>
              <a:buChar char="•"/>
            </a:pPr>
            <a:r>
              <a:rPr lang="en-US"/>
              <a:t>Query 4: List all team names and canoe descriptions for a given race</a:t>
            </a:r>
            <a:endParaRPr/>
          </a:p>
          <a:p>
            <a:pPr indent="-342900" lvl="0" marL="457200" rtl="0" algn="l">
              <a:spcBef>
                <a:spcPts val="0"/>
              </a:spcBef>
              <a:spcAft>
                <a:spcPts val="0"/>
              </a:spcAft>
              <a:buSzPts val="1800"/>
              <a:buChar char="•"/>
            </a:pPr>
            <a:r>
              <a:rPr lang="en-US"/>
              <a:t>Query 5: Add a race result by team number (team numbers are unique to a race)</a:t>
            </a:r>
            <a:endParaRPr/>
          </a:p>
          <a:p>
            <a:pPr indent="-342900" lvl="0" marL="457200" rtl="0" algn="l">
              <a:spcBef>
                <a:spcPts val="0"/>
              </a:spcBef>
              <a:spcAft>
                <a:spcPts val="0"/>
              </a:spcAft>
              <a:buSzPts val="1800"/>
              <a:buChar char="•"/>
            </a:pPr>
            <a:r>
              <a:rPr lang="en-US"/>
              <a:t>Query 6: Show winning 1st place teams for a given race</a:t>
            </a:r>
            <a:endParaRPr/>
          </a:p>
          <a:p>
            <a:pPr indent="-342900" lvl="0" marL="457200" rtl="0" algn="l">
              <a:spcBef>
                <a:spcPts val="0"/>
              </a:spcBef>
              <a:spcAft>
                <a:spcPts val="0"/>
              </a:spcAft>
              <a:buSzPts val="1800"/>
              <a:buChar char="•"/>
            </a:pPr>
            <a:r>
              <a:rPr lang="en-US"/>
              <a:t>Query 7: Show all results for a team (supply race and team)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FURTHER EXPANDABILITY</a:t>
            </a:r>
            <a:endParaRPr/>
          </a:p>
        </p:txBody>
      </p:sp>
      <p:sp>
        <p:nvSpPr>
          <p:cNvPr id="207" name="Google Shape;20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a:t>Web Interface: Allow multiple clubs to use the database without lugging around a specific dedicated piece of hardware (laptop) with the database on it. </a:t>
            </a:r>
            <a:endParaRPr/>
          </a:p>
          <a:p>
            <a:pPr indent="-228600" lvl="0" marL="228600" rtl="0" algn="l">
              <a:lnSpc>
                <a:spcPct val="90000"/>
              </a:lnSpc>
              <a:spcBef>
                <a:spcPts val="1000"/>
              </a:spcBef>
              <a:spcAft>
                <a:spcPts val="0"/>
              </a:spcAft>
              <a:buClr>
                <a:schemeClr val="dk1"/>
              </a:buClr>
              <a:buSzPts val="2200"/>
              <a:buChar char="•"/>
            </a:pPr>
            <a:r>
              <a:rPr lang="en-US"/>
              <a:t>Expand applicability: This project could be generalized to work with any racing format. With very minimal changes to the actual back end, this could be used for foot, bicycle or automotive racing. Any races with a class/division system.</a:t>
            </a:r>
            <a:endParaRPr/>
          </a:p>
          <a:p>
            <a:pPr indent="-228600" lvl="0" marL="228600" rtl="0" algn="l">
              <a:lnSpc>
                <a:spcPct val="90000"/>
              </a:lnSpc>
              <a:spcBef>
                <a:spcPts val="1000"/>
              </a:spcBef>
              <a:spcAft>
                <a:spcPts val="0"/>
              </a:spcAft>
              <a:buClr>
                <a:schemeClr val="dk1"/>
              </a:buClr>
              <a:buSzPts val="2200"/>
              <a:buChar char="•"/>
            </a:pPr>
            <a:r>
              <a:rPr lang="en-US"/>
              <a:t>Automatic input of times: Many race timing devices support digital output of times. This functionality could be hooked into the database via additional java coding to automatically record times. Combine with a homebrew vision/QR code system to handle correctly assigning times to multiple competing participants.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QUESTIONS/COMMENTS?</a:t>
            </a:r>
            <a:endParaRPr/>
          </a:p>
        </p:txBody>
      </p:sp>
      <p:pic>
        <p:nvPicPr>
          <p:cNvPr id="213" name="Google Shape;213;p30"/>
          <p:cNvPicPr preferRelativeResize="0"/>
          <p:nvPr>
            <p:ph idx="1" type="body"/>
          </p:nvPr>
        </p:nvPicPr>
        <p:blipFill rotWithShape="1">
          <a:blip r:embed="rId3">
            <a:alphaModFix/>
          </a:blip>
          <a:srcRect b="0" l="0" r="0" t="0"/>
          <a:stretch/>
        </p:blipFill>
        <p:spPr>
          <a:xfrm>
            <a:off x="3077765" y="2193925"/>
            <a:ext cx="6036469" cy="4024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85800" y="1524000"/>
            <a:ext cx="4114800" cy="160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entury Gothic"/>
              <a:buNone/>
            </a:pPr>
            <a:r>
              <a:rPr lang="en-US"/>
              <a:t>CURRENT SITUATION</a:t>
            </a:r>
            <a:endParaRPr/>
          </a:p>
        </p:txBody>
      </p:sp>
      <p:pic>
        <p:nvPicPr>
          <p:cNvPr id="151" name="Google Shape;151;p20"/>
          <p:cNvPicPr preferRelativeResize="0"/>
          <p:nvPr>
            <p:ph idx="1" type="body"/>
          </p:nvPr>
        </p:nvPicPr>
        <p:blipFill rotWithShape="1">
          <a:blip r:embed="rId3">
            <a:alphaModFix/>
          </a:blip>
          <a:srcRect b="664" l="0" r="0" t="0"/>
          <a:stretch/>
        </p:blipFill>
        <p:spPr>
          <a:xfrm>
            <a:off x="6511098" y="609938"/>
            <a:ext cx="4558977" cy="5771408"/>
          </a:xfrm>
          <a:prstGeom prst="rect">
            <a:avLst/>
          </a:prstGeom>
          <a:noFill/>
          <a:ln>
            <a:noFill/>
          </a:ln>
        </p:spPr>
      </p:pic>
      <p:sp>
        <p:nvSpPr>
          <p:cNvPr id="152" name="Google Shape;152;p20"/>
          <p:cNvSpPr txBox="1"/>
          <p:nvPr>
            <p:ph idx="2" type="body"/>
          </p:nvPr>
        </p:nvSpPr>
        <p:spPr>
          <a:xfrm>
            <a:off x="685800" y="2062264"/>
            <a:ext cx="5423170" cy="446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 Currently Noah Participates in an Outrigger Canoeing club and various canoeing competitions which host race events for other clubs in the region.</a:t>
            </a:r>
            <a:endParaRPr sz="1800"/>
          </a:p>
          <a:p>
            <a:pPr indent="0" lvl="0" marL="0" rtl="0" algn="l">
              <a:lnSpc>
                <a:spcPct val="90000"/>
              </a:lnSpc>
              <a:spcBef>
                <a:spcPts val="1000"/>
              </a:spcBef>
              <a:spcAft>
                <a:spcPts val="0"/>
              </a:spcAft>
              <a:buClr>
                <a:schemeClr val="dk1"/>
              </a:buClr>
              <a:buSzPts val="1800"/>
              <a:buNone/>
            </a:pPr>
            <a:r>
              <a:rPr lang="en-US" sz="1800"/>
              <a:t>- Each competition has many clubs and individual participants, filed into many divisions, classes and even different courses depending on the race.</a:t>
            </a:r>
            <a:endParaRPr/>
          </a:p>
          <a:p>
            <a:pPr indent="0" lvl="0" marL="0" rtl="0" algn="l">
              <a:lnSpc>
                <a:spcPct val="90000"/>
              </a:lnSpc>
              <a:spcBef>
                <a:spcPts val="1000"/>
              </a:spcBef>
              <a:spcAft>
                <a:spcPts val="0"/>
              </a:spcAft>
              <a:buClr>
                <a:schemeClr val="dk1"/>
              </a:buClr>
              <a:buSzPts val="1800"/>
              <a:buNone/>
            </a:pPr>
            <a:r>
              <a:rPr lang="en-US" sz="1800"/>
              <a:t>- Participation is linked between the individual, the club they belong to and which canoe(s) they will be using for which events.</a:t>
            </a:r>
            <a:endParaRPr sz="1800"/>
          </a:p>
          <a:p>
            <a:pPr indent="0" lvl="0" marL="0" rtl="0" algn="l">
              <a:lnSpc>
                <a:spcPct val="90000"/>
              </a:lnSpc>
              <a:spcBef>
                <a:spcPts val="1000"/>
              </a:spcBef>
              <a:spcAft>
                <a:spcPts val="0"/>
              </a:spcAft>
              <a:buClr>
                <a:schemeClr val="dk1"/>
              </a:buClr>
              <a:buSzPts val="1800"/>
              <a:buNone/>
            </a:pPr>
            <a:r>
              <a:rPr lang="en-US" sz="1800"/>
              <a:t>- Canoes can hold between 1 and 6 paddlers and a given canoe can be used by multiple different paddlers/groups of paddlers for a variety of different race division, class, and course combinations.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1"/>
          <p:cNvPicPr preferRelativeResize="0"/>
          <p:nvPr/>
        </p:nvPicPr>
        <p:blipFill rotWithShape="1">
          <a:blip r:embed="rId3">
            <a:alphaModFix/>
          </a:blip>
          <a:srcRect b="1980" l="0" r="0" t="0"/>
          <a:stretch/>
        </p:blipFill>
        <p:spPr>
          <a:xfrm>
            <a:off x="2101725" y="1234275"/>
            <a:ext cx="8158149" cy="508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2"/>
          <p:cNvPicPr preferRelativeResize="0"/>
          <p:nvPr/>
        </p:nvPicPr>
        <p:blipFill rotWithShape="1">
          <a:blip r:embed="rId3">
            <a:alphaModFix/>
          </a:blip>
          <a:srcRect b="22197" l="0" r="0" t="0"/>
          <a:stretch/>
        </p:blipFill>
        <p:spPr>
          <a:xfrm>
            <a:off x="247025" y="518225"/>
            <a:ext cx="11697952" cy="6067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entury Gothic"/>
              <a:buNone/>
            </a:pPr>
            <a:r>
              <a:rPr lang="en-US"/>
              <a:t>PROBLEMS WITH STATUS QUO</a:t>
            </a:r>
            <a:endParaRPr/>
          </a:p>
        </p:txBody>
      </p:sp>
      <p:pic>
        <p:nvPicPr>
          <p:cNvPr id="168" name="Google Shape;168;p23"/>
          <p:cNvPicPr preferRelativeResize="0"/>
          <p:nvPr>
            <p:ph idx="1" type="body"/>
          </p:nvPr>
        </p:nvPicPr>
        <p:blipFill rotWithShape="1">
          <a:blip r:embed="rId3">
            <a:alphaModFix/>
          </a:blip>
          <a:srcRect b="0" l="0" r="0" t="0"/>
          <a:stretch/>
        </p:blipFill>
        <p:spPr>
          <a:xfrm>
            <a:off x="4908314" y="865762"/>
            <a:ext cx="7154910" cy="5612859"/>
          </a:xfrm>
          <a:prstGeom prst="rect">
            <a:avLst/>
          </a:prstGeom>
          <a:noFill/>
          <a:ln>
            <a:noFill/>
          </a:ln>
        </p:spPr>
      </p:pic>
      <p:sp>
        <p:nvSpPr>
          <p:cNvPr id="169" name="Google Shape;169;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600"/>
              <a:buNone/>
            </a:pPr>
            <a:r>
              <a:rPr lang="en-US"/>
              <a:t>- Tedious manual entry spanned across multiple excel sheets and files.</a:t>
            </a:r>
            <a:endParaRPr/>
          </a:p>
          <a:p>
            <a:pPr indent="0" lvl="0" marL="0" rtl="0" algn="l">
              <a:lnSpc>
                <a:spcPct val="80000"/>
              </a:lnSpc>
              <a:spcBef>
                <a:spcPts val="1000"/>
              </a:spcBef>
              <a:spcAft>
                <a:spcPts val="0"/>
              </a:spcAft>
              <a:buClr>
                <a:schemeClr val="dk1"/>
              </a:buClr>
              <a:buSzPts val="1600"/>
              <a:buNone/>
            </a:pPr>
            <a:r>
              <a:rPr lang="en-US"/>
              <a:t>- Data is duplicated many times and is often in non standard formats as it was manually entered.</a:t>
            </a:r>
            <a:endParaRPr/>
          </a:p>
          <a:p>
            <a:pPr indent="0" lvl="0" marL="0" rtl="0" algn="l">
              <a:lnSpc>
                <a:spcPct val="80000"/>
              </a:lnSpc>
              <a:spcBef>
                <a:spcPts val="1000"/>
              </a:spcBef>
              <a:spcAft>
                <a:spcPts val="0"/>
              </a:spcAft>
              <a:buClr>
                <a:schemeClr val="dk1"/>
              </a:buClr>
              <a:buSzPts val="1600"/>
              <a:buNone/>
            </a:pPr>
            <a:r>
              <a:rPr lang="en-US"/>
              <a:t>- Requires many people just to maintain the records on the day of the race to associate the correct time to the correct event and participants.</a:t>
            </a:r>
            <a:endParaRPr/>
          </a:p>
          <a:p>
            <a:pPr indent="0" lvl="0" marL="0" rtl="0" algn="l">
              <a:lnSpc>
                <a:spcPct val="80000"/>
              </a:lnSpc>
              <a:spcBef>
                <a:spcPts val="1000"/>
              </a:spcBef>
              <a:spcAft>
                <a:spcPts val="0"/>
              </a:spcAft>
              <a:buClr>
                <a:schemeClr val="dk1"/>
              </a:buClr>
              <a:buSzPts val="1600"/>
              <a:buNone/>
            </a:pPr>
            <a:r>
              <a:rPr lang="en-US"/>
              <a:t>- After the race, results are not immediately available as data must be collected and combined from several sheets to give final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PROJECT GOALS</a:t>
            </a:r>
            <a:endParaRPr/>
          </a:p>
        </p:txBody>
      </p:sp>
      <p:sp>
        <p:nvSpPr>
          <p:cNvPr id="175" name="Google Shape;175;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a:t>Create a Database that can handle the following tasks:</a:t>
            </a:r>
            <a:endParaRPr/>
          </a:p>
          <a:p>
            <a:pPr indent="-228600" lvl="1" marL="685800" rtl="0" algn="l">
              <a:lnSpc>
                <a:spcPct val="90000"/>
              </a:lnSpc>
              <a:spcBef>
                <a:spcPts val="500"/>
              </a:spcBef>
              <a:spcAft>
                <a:spcPts val="0"/>
              </a:spcAft>
              <a:buClr>
                <a:schemeClr val="dk1"/>
              </a:buClr>
              <a:buSzPts val="2000"/>
              <a:buChar char="•"/>
            </a:pPr>
            <a:r>
              <a:rPr lang="en-US"/>
              <a:t>Participant/paddler registration and payment</a:t>
            </a:r>
            <a:endParaRPr/>
          </a:p>
          <a:p>
            <a:pPr indent="-228600" lvl="1" marL="685800" rtl="0" algn="l">
              <a:lnSpc>
                <a:spcPct val="90000"/>
              </a:lnSpc>
              <a:spcBef>
                <a:spcPts val="500"/>
              </a:spcBef>
              <a:spcAft>
                <a:spcPts val="0"/>
              </a:spcAft>
              <a:buClr>
                <a:schemeClr val="dk1"/>
              </a:buClr>
              <a:buSzPts val="2000"/>
              <a:buChar char="•"/>
            </a:pPr>
            <a:r>
              <a:rPr lang="en-US"/>
              <a:t>Correctly register/associate paddlers to their club, canoe(s), and entered division/class.</a:t>
            </a:r>
            <a:endParaRPr/>
          </a:p>
          <a:p>
            <a:pPr indent="-228600" lvl="1" marL="685800" rtl="0" algn="l">
              <a:lnSpc>
                <a:spcPct val="90000"/>
              </a:lnSpc>
              <a:spcBef>
                <a:spcPts val="500"/>
              </a:spcBef>
              <a:spcAft>
                <a:spcPts val="0"/>
              </a:spcAft>
              <a:buClr>
                <a:schemeClr val="dk1"/>
              </a:buClr>
              <a:buSzPts val="2000"/>
              <a:buChar char="•"/>
            </a:pPr>
            <a:r>
              <a:rPr lang="en-US"/>
              <a:t>Record race results in real time and be able to immediately produce placements.</a:t>
            </a:r>
            <a:endParaRPr/>
          </a:p>
          <a:p>
            <a:pPr indent="-228600" lvl="1" marL="685800" rtl="0" algn="l">
              <a:lnSpc>
                <a:spcPct val="90000"/>
              </a:lnSpc>
              <a:spcBef>
                <a:spcPts val="500"/>
              </a:spcBef>
              <a:spcAft>
                <a:spcPts val="0"/>
              </a:spcAft>
              <a:buClr>
                <a:schemeClr val="dk1"/>
              </a:buClr>
              <a:buSzPts val="2000"/>
              <a:buChar char="•"/>
            </a:pPr>
            <a:r>
              <a:rPr lang="en-US"/>
              <a:t>Span multiple races so that every club can have one central data store.</a:t>
            </a:r>
            <a:endParaRPr/>
          </a:p>
          <a:p>
            <a:pPr indent="-228600" lvl="1" marL="685800" rtl="0" algn="l">
              <a:lnSpc>
                <a:spcPct val="90000"/>
              </a:lnSpc>
              <a:spcBef>
                <a:spcPts val="500"/>
              </a:spcBef>
              <a:spcAft>
                <a:spcPts val="0"/>
              </a:spcAft>
              <a:buClr>
                <a:schemeClr val="dk1"/>
              </a:buClr>
              <a:buSzPts val="2000"/>
              <a:buChar char="•"/>
            </a:pPr>
            <a:r>
              <a:rPr lang="en-US"/>
              <a:t>Be flexible to add new events/races/divisions/paddlers at any time.</a:t>
            </a:r>
            <a:endParaRPr/>
          </a:p>
          <a:p>
            <a:pPr indent="-228600" lvl="1" marL="685800" rtl="0" algn="l">
              <a:lnSpc>
                <a:spcPct val="90000"/>
              </a:lnSpc>
              <a:spcBef>
                <a:spcPts val="500"/>
              </a:spcBef>
              <a:spcAft>
                <a:spcPts val="0"/>
              </a:spcAft>
              <a:buClr>
                <a:schemeClr val="dk1"/>
              </a:buClr>
              <a:buSzPts val="2000"/>
              <a:buChar char="•"/>
            </a:pPr>
            <a:r>
              <a:rPr lang="en-US"/>
              <a:t>Minimal back-end maintenance. Events are run by volunteers who shouldn’t need to mess with any of the nuts and bolts.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DATABASE STRUCTURE</a:t>
            </a:r>
            <a:endParaRPr/>
          </a:p>
        </p:txBody>
      </p:sp>
      <p:pic>
        <p:nvPicPr>
          <p:cNvPr id="181" name="Google Shape;181;p25"/>
          <p:cNvPicPr preferRelativeResize="0"/>
          <p:nvPr/>
        </p:nvPicPr>
        <p:blipFill>
          <a:blip r:embed="rId3">
            <a:alphaModFix/>
          </a:blip>
          <a:stretch>
            <a:fillRect/>
          </a:stretch>
        </p:blipFill>
        <p:spPr>
          <a:xfrm>
            <a:off x="3021925" y="1765550"/>
            <a:ext cx="6148151" cy="5092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IMPLEMENTATION</a:t>
            </a:r>
            <a:endParaRPr/>
          </a:p>
        </p:txBody>
      </p:sp>
      <p:sp>
        <p:nvSpPr>
          <p:cNvPr id="187" name="Google Shape;187;p2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a:t>GUI Option</a:t>
            </a:r>
            <a:endParaRPr/>
          </a:p>
          <a:p>
            <a:pPr indent="0" lvl="0" marL="0" rtl="0" algn="l">
              <a:lnSpc>
                <a:spcPct val="90000"/>
              </a:lnSpc>
              <a:spcBef>
                <a:spcPts val="0"/>
              </a:spcBef>
              <a:spcAft>
                <a:spcPts val="0"/>
              </a:spcAft>
              <a:buNone/>
            </a:pPr>
            <a:r>
              <a:rPr lang="en-US"/>
              <a:t>Added queries to the query array</a:t>
            </a:r>
            <a:endParaRPr/>
          </a:p>
          <a:p>
            <a:pPr indent="0" lvl="0" marL="0" rtl="0" algn="l">
              <a:lnSpc>
                <a:spcPct val="90000"/>
              </a:lnSpc>
              <a:spcBef>
                <a:spcPts val="0"/>
              </a:spcBef>
              <a:spcAft>
                <a:spcPts val="0"/>
              </a:spcAft>
              <a:buNone/>
            </a:pPr>
            <a:r>
              <a:t/>
            </a:r>
            <a:endParaRPr/>
          </a:p>
          <a:p>
            <a:pPr indent="-203200" lvl="0" marL="228600" rtl="0" algn="l">
              <a:lnSpc>
                <a:spcPct val="90000"/>
              </a:lnSpc>
              <a:spcBef>
                <a:spcPts val="0"/>
              </a:spcBef>
              <a:spcAft>
                <a:spcPts val="0"/>
              </a:spcAft>
              <a:buSzPts val="1800"/>
              <a:buChar char="•"/>
            </a:pPr>
            <a:r>
              <a:rPr lang="en-US"/>
              <a:t>Non-GUI Option (with -console argument)</a:t>
            </a:r>
            <a:endParaRPr/>
          </a:p>
          <a:p>
            <a:pPr indent="0" lvl="0" marL="0" rtl="0" algn="l">
              <a:lnSpc>
                <a:spcPct val="90000"/>
              </a:lnSpc>
              <a:spcBef>
                <a:spcPts val="0"/>
              </a:spcBef>
              <a:spcAft>
                <a:spcPts val="0"/>
              </a:spcAft>
              <a:buNone/>
            </a:pPr>
            <a:r>
              <a:rPr lang="en-US"/>
              <a:t>Execute all queries that is both parameter query and action query sequentially, skip the non-parameter query</a:t>
            </a:r>
            <a:endParaRPr/>
          </a:p>
        </p:txBody>
      </p:sp>
      <p:pic>
        <p:nvPicPr>
          <p:cNvPr id="188" name="Google Shape;188;p26"/>
          <p:cNvPicPr preferRelativeResize="0"/>
          <p:nvPr/>
        </p:nvPicPr>
        <p:blipFill>
          <a:blip r:embed="rId3">
            <a:alphaModFix/>
          </a:blip>
          <a:stretch>
            <a:fillRect/>
          </a:stretch>
        </p:blipFill>
        <p:spPr>
          <a:xfrm>
            <a:off x="1152213" y="4333001"/>
            <a:ext cx="9887575" cy="219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2895600" y="774098"/>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4000"/>
              <a:buFont typeface="Century Gothic"/>
              <a:buNone/>
            </a:pPr>
            <a:r>
              <a:rPr lang="en-US"/>
              <a:t>DEMONSTRATION</a:t>
            </a:r>
            <a:endParaRPr/>
          </a:p>
        </p:txBody>
      </p:sp>
      <p:sp>
        <p:nvSpPr>
          <p:cNvPr id="194" name="Google Shape;194;p2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t>Here we switch to cmd line and demonstrate queries/table insert.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Setup Steps:</a:t>
            </a:r>
            <a:endParaRPr/>
          </a:p>
          <a:p>
            <a:pPr indent="-228600" lvl="1" marL="685800" rtl="0" algn="l">
              <a:lnSpc>
                <a:spcPct val="90000"/>
              </a:lnSpc>
              <a:spcBef>
                <a:spcPts val="0"/>
              </a:spcBef>
              <a:spcAft>
                <a:spcPts val="0"/>
              </a:spcAft>
              <a:buSzPts val="1800"/>
              <a:buChar char="•"/>
            </a:pPr>
            <a:r>
              <a:rPr lang="en-US"/>
              <a:t>Run script and save it to a schema</a:t>
            </a:r>
            <a:endParaRPr/>
          </a:p>
          <a:p>
            <a:pPr indent="-228600" lvl="1" marL="685800" rtl="0" algn="l">
              <a:lnSpc>
                <a:spcPct val="90000"/>
              </a:lnSpc>
              <a:spcBef>
                <a:spcPts val="0"/>
              </a:spcBef>
              <a:spcAft>
                <a:spcPts val="0"/>
              </a:spcAft>
              <a:buSzPts val="1800"/>
              <a:buChar char="•"/>
            </a:pPr>
            <a:r>
              <a:rPr lang="en-US"/>
              <a:t>if execute it with the GUI option, double click the .jar file</a:t>
            </a:r>
            <a:endParaRPr/>
          </a:p>
          <a:p>
            <a:pPr indent="-228600" lvl="1" marL="685800" rtl="0" algn="l">
              <a:lnSpc>
                <a:spcPct val="90000"/>
              </a:lnSpc>
              <a:spcBef>
                <a:spcPts val="0"/>
              </a:spcBef>
              <a:spcAft>
                <a:spcPts val="0"/>
              </a:spcAft>
              <a:buSzPts val="1800"/>
              <a:buChar char="•"/>
            </a:pPr>
            <a:r>
              <a:rPr lang="en-US"/>
              <a:t>if execute it with the non GUI option, open terminal and run “java -jar &lt;.jar file name with extension&gt; -console</a:t>
            </a:r>
            <a:endParaRPr/>
          </a:p>
        </p:txBody>
      </p:sp>
      <p:pic>
        <p:nvPicPr>
          <p:cNvPr id="195" name="Google Shape;195;p27"/>
          <p:cNvPicPr preferRelativeResize="0"/>
          <p:nvPr/>
        </p:nvPicPr>
        <p:blipFill>
          <a:blip r:embed="rId3">
            <a:alphaModFix/>
          </a:blip>
          <a:stretch>
            <a:fillRect/>
          </a:stretch>
        </p:blipFill>
        <p:spPr>
          <a:xfrm>
            <a:off x="1980975" y="4471427"/>
            <a:ext cx="8230040" cy="196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