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0" r:id="rId5"/>
    <p:sldId id="261" r:id="rId6"/>
    <p:sldId id="262" r:id="rId7"/>
    <p:sldId id="263" r:id="rId8"/>
    <p:sldId id="286" r:id="rId9"/>
    <p:sldId id="264" r:id="rId10"/>
    <p:sldId id="288" r:id="rId11"/>
    <p:sldId id="289" r:id="rId12"/>
    <p:sldId id="287" r:id="rId13"/>
    <p:sldId id="265" r:id="rId14"/>
    <p:sldId id="266" r:id="rId15"/>
    <p:sldId id="267" r:id="rId16"/>
    <p:sldId id="268" r:id="rId17"/>
    <p:sldId id="284" r:id="rId18"/>
    <p:sldId id="285"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90" r:id="rId35"/>
    <p:sldId id="291"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E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C25"/>
    <a:srgbClr val="0000FF"/>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8043" autoAdjust="0"/>
  </p:normalViewPr>
  <p:slideViewPr>
    <p:cSldViewPr>
      <p:cViewPr varScale="1">
        <p:scale>
          <a:sx n="46" d="100"/>
          <a:sy n="46" d="100"/>
        </p:scale>
        <p:origin x="-1880" y="-68"/>
      </p:cViewPr>
      <p:guideLst>
        <p:guide orient="horz" pos="2160"/>
        <p:guide pos="2880"/>
      </p:guideLst>
    </p:cSldViewPr>
  </p:slideViewPr>
  <p:notesTextViewPr>
    <p:cViewPr>
      <p:scale>
        <a:sx n="75" d="100"/>
        <a:sy n="75" d="100"/>
      </p:scale>
      <p:origin x="0" y="0"/>
    </p:cViewPr>
  </p:notesTextViewPr>
  <p:sorterViewPr>
    <p:cViewPr>
      <p:scale>
        <a:sx n="100" d="100"/>
        <a:sy n="100" d="100"/>
      </p:scale>
      <p:origin x="0" y="46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A7630-3712-406F-BB09-3F1F2BE6F27B}"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105BEBD-1985-40E5-9B51-F3F10E5F87E7}">
      <dgm:prSet phldrT="[Text]" custT="1"/>
      <dgm:spPr/>
      <dgm:t>
        <a:bodyPr/>
        <a:lstStyle/>
        <a:p>
          <a:r>
            <a:rPr lang="en-US" sz="1600" b="1" dirty="0" smtClean="0"/>
            <a:t>1. </a:t>
          </a:r>
          <a:r>
            <a:rPr lang="en-US" sz="1600" b="1" dirty="0" err="1" smtClean="0"/>
            <a:t>Studi</a:t>
          </a:r>
          <a:r>
            <a:rPr lang="en-US" sz="1600" b="1" dirty="0" smtClean="0"/>
            <a:t> </a:t>
          </a:r>
          <a:r>
            <a:rPr lang="en-US" sz="1600" b="1" dirty="0" err="1" smtClean="0"/>
            <a:t>Literatur</a:t>
          </a:r>
          <a:endParaRPr lang="en-US" sz="1600" b="1" dirty="0"/>
        </a:p>
      </dgm:t>
    </dgm:pt>
    <dgm:pt modelId="{090466E4-1799-40B0-9FA2-6921CA71DA35}" type="parTrans" cxnId="{C154F13B-B857-4500-AE92-743979B9B354}">
      <dgm:prSet/>
      <dgm:spPr/>
      <dgm:t>
        <a:bodyPr/>
        <a:lstStyle/>
        <a:p>
          <a:endParaRPr lang="en-US"/>
        </a:p>
      </dgm:t>
    </dgm:pt>
    <dgm:pt modelId="{4807EEA5-248C-45A8-A992-CA483B3FE3C2}" type="sibTrans" cxnId="{C154F13B-B857-4500-AE92-743979B9B354}">
      <dgm:prSet/>
      <dgm:spPr/>
      <dgm:t>
        <a:bodyPr/>
        <a:lstStyle/>
        <a:p>
          <a:endParaRPr lang="en-US"/>
        </a:p>
      </dgm:t>
    </dgm:pt>
    <dgm:pt modelId="{7515982B-E85F-40BD-89DF-36157174EF9F}" type="asst">
      <dgm:prSet phldrT="[Text]" custT="1"/>
      <dgm:spPr/>
      <dgm:t>
        <a:bodyPr/>
        <a:lstStyle/>
        <a:p>
          <a:r>
            <a:rPr lang="en-US" sz="1200" b="1" dirty="0" smtClean="0"/>
            <a:t>2. </a:t>
          </a:r>
          <a:r>
            <a:rPr lang="en-US" sz="1200" b="1" dirty="0" err="1" smtClean="0"/>
            <a:t>Penentuan</a:t>
          </a:r>
          <a:r>
            <a:rPr lang="en-US" sz="1200" b="1" dirty="0" smtClean="0"/>
            <a:t> </a:t>
          </a:r>
          <a:r>
            <a:rPr lang="en-US" sz="1200" b="1" dirty="0" err="1" smtClean="0"/>
            <a:t>Masalah</a:t>
          </a:r>
          <a:endParaRPr lang="en-US" sz="1200" b="1" dirty="0"/>
        </a:p>
      </dgm:t>
    </dgm:pt>
    <dgm:pt modelId="{10DFFA09-7CAD-404E-B79E-360941B7E1AB}" type="parTrans" cxnId="{9CAEFE84-9F38-4916-89F9-43863AE60278}">
      <dgm:prSet/>
      <dgm:spPr/>
      <dgm:t>
        <a:bodyPr/>
        <a:lstStyle/>
        <a:p>
          <a:endParaRPr lang="en-US"/>
        </a:p>
      </dgm:t>
    </dgm:pt>
    <dgm:pt modelId="{B57D5EB5-4BFC-4909-AF51-E028058901B6}" type="sibTrans" cxnId="{9CAEFE84-9F38-4916-89F9-43863AE60278}">
      <dgm:prSet/>
      <dgm:spPr/>
      <dgm:t>
        <a:bodyPr/>
        <a:lstStyle/>
        <a:p>
          <a:endParaRPr lang="en-US"/>
        </a:p>
      </dgm:t>
    </dgm:pt>
    <dgm:pt modelId="{E321ECB7-4F60-4B90-B452-1C11DF78C687}">
      <dgm:prSet phldrT="[Text]" custT="1"/>
      <dgm:spPr/>
      <dgm:t>
        <a:bodyPr/>
        <a:lstStyle/>
        <a:p>
          <a:r>
            <a:rPr lang="en-US" sz="1400" b="1" dirty="0" smtClean="0"/>
            <a:t>3. </a:t>
          </a:r>
          <a:r>
            <a:rPr lang="en-US" sz="1400" b="1" dirty="0" err="1" smtClean="0"/>
            <a:t>Perancangan</a:t>
          </a:r>
          <a:r>
            <a:rPr lang="en-US" sz="1400" b="1" dirty="0" smtClean="0"/>
            <a:t> </a:t>
          </a:r>
          <a:r>
            <a:rPr lang="en-US" sz="1400" b="1" dirty="0" err="1" smtClean="0"/>
            <a:t>Aplikasi</a:t>
          </a:r>
          <a:endParaRPr lang="en-US" sz="1400" b="1" dirty="0"/>
        </a:p>
      </dgm:t>
    </dgm:pt>
    <dgm:pt modelId="{D9F5D951-4F6E-4AB9-BF5F-444207502F6A}" type="parTrans" cxnId="{B12ABCCA-E8B1-4661-8D49-D9FB56977599}">
      <dgm:prSet/>
      <dgm:spPr/>
      <dgm:t>
        <a:bodyPr/>
        <a:lstStyle/>
        <a:p>
          <a:endParaRPr lang="en-US"/>
        </a:p>
      </dgm:t>
    </dgm:pt>
    <dgm:pt modelId="{A659A941-3320-4694-952B-BDD227196588}" type="sibTrans" cxnId="{B12ABCCA-E8B1-4661-8D49-D9FB56977599}">
      <dgm:prSet/>
      <dgm:spPr/>
      <dgm:t>
        <a:bodyPr/>
        <a:lstStyle/>
        <a:p>
          <a:endParaRPr lang="en-US"/>
        </a:p>
      </dgm:t>
    </dgm:pt>
    <dgm:pt modelId="{A61632D3-059E-4C98-9D43-8F4023EDBB44}">
      <dgm:prSet phldrT="[Text]" custT="1"/>
      <dgm:spPr/>
      <dgm:t>
        <a:bodyPr/>
        <a:lstStyle/>
        <a:p>
          <a:r>
            <a:rPr lang="en-US" sz="1400" b="1" dirty="0" smtClean="0"/>
            <a:t>4. </a:t>
          </a:r>
          <a:r>
            <a:rPr lang="en-US" sz="1400" b="1" dirty="0" err="1" smtClean="0"/>
            <a:t>Implementasi</a:t>
          </a:r>
          <a:r>
            <a:rPr lang="en-US" sz="1400" b="1" dirty="0" smtClean="0"/>
            <a:t> </a:t>
          </a:r>
          <a:r>
            <a:rPr lang="en-US" sz="1400" b="1" dirty="0" err="1" smtClean="0"/>
            <a:t>dan</a:t>
          </a:r>
          <a:r>
            <a:rPr lang="en-US" sz="1400" b="1" dirty="0" smtClean="0"/>
            <a:t> </a:t>
          </a:r>
          <a:r>
            <a:rPr lang="en-US" sz="1400" b="1" dirty="0" err="1" smtClean="0"/>
            <a:t>pengujian</a:t>
          </a:r>
          <a:endParaRPr lang="en-US" sz="1400" b="1" dirty="0"/>
        </a:p>
      </dgm:t>
    </dgm:pt>
    <dgm:pt modelId="{777B8203-90F6-4548-97A0-7B2A64AD6196}" type="parTrans" cxnId="{F8C7EF23-2FB7-4B57-B9FA-F9679B4288D9}">
      <dgm:prSet/>
      <dgm:spPr/>
      <dgm:t>
        <a:bodyPr/>
        <a:lstStyle/>
        <a:p>
          <a:endParaRPr lang="en-US"/>
        </a:p>
      </dgm:t>
    </dgm:pt>
    <dgm:pt modelId="{FF6BDE99-F289-4652-9D42-E4741420A89E}" type="sibTrans" cxnId="{F8C7EF23-2FB7-4B57-B9FA-F9679B4288D9}">
      <dgm:prSet/>
      <dgm:spPr/>
      <dgm:t>
        <a:bodyPr/>
        <a:lstStyle/>
        <a:p>
          <a:endParaRPr lang="en-US"/>
        </a:p>
      </dgm:t>
    </dgm:pt>
    <dgm:pt modelId="{25F5245F-6762-42C0-8DA3-DEBF6E5E463C}">
      <dgm:prSet phldrT="[Text]" custT="1"/>
      <dgm:spPr/>
      <dgm:t>
        <a:bodyPr/>
        <a:lstStyle/>
        <a:p>
          <a:r>
            <a:rPr lang="en-US" sz="1400" b="1" dirty="0" smtClean="0"/>
            <a:t>5. </a:t>
          </a:r>
          <a:r>
            <a:rPr lang="en-US" sz="1400" b="1" dirty="0" err="1" smtClean="0"/>
            <a:t>Pembuatan</a:t>
          </a:r>
          <a:r>
            <a:rPr lang="en-US" sz="1400" b="1" dirty="0" smtClean="0"/>
            <a:t> </a:t>
          </a:r>
          <a:r>
            <a:rPr lang="en-US" sz="1400" b="1" dirty="0" err="1" smtClean="0"/>
            <a:t>Laporan</a:t>
          </a:r>
          <a:endParaRPr lang="en-US" sz="1400" b="1" dirty="0"/>
        </a:p>
      </dgm:t>
    </dgm:pt>
    <dgm:pt modelId="{76B70BEF-6BC0-441E-AD99-B3E0ECC1FBD5}" type="parTrans" cxnId="{DE71265B-2B3E-4244-B7DD-7589470D8A42}">
      <dgm:prSet/>
      <dgm:spPr/>
      <dgm:t>
        <a:bodyPr/>
        <a:lstStyle/>
        <a:p>
          <a:endParaRPr lang="en-US"/>
        </a:p>
      </dgm:t>
    </dgm:pt>
    <dgm:pt modelId="{96B89F50-8684-47B6-8592-62D70E77AC2A}" type="sibTrans" cxnId="{DE71265B-2B3E-4244-B7DD-7589470D8A42}">
      <dgm:prSet/>
      <dgm:spPr/>
      <dgm:t>
        <a:bodyPr/>
        <a:lstStyle/>
        <a:p>
          <a:endParaRPr lang="en-US"/>
        </a:p>
      </dgm:t>
    </dgm:pt>
    <dgm:pt modelId="{46A1F992-D1D8-43B6-8BE7-B7B4BCEF5DED}" type="pres">
      <dgm:prSet presAssocID="{D27A7630-3712-406F-BB09-3F1F2BE6F27B}" presName="Name0" presStyleCnt="0">
        <dgm:presLayoutVars>
          <dgm:orgChart val="1"/>
          <dgm:chPref val="1"/>
          <dgm:dir/>
          <dgm:animOne val="branch"/>
          <dgm:animLvl val="lvl"/>
          <dgm:resizeHandles/>
        </dgm:presLayoutVars>
      </dgm:prSet>
      <dgm:spPr/>
      <dgm:t>
        <a:bodyPr/>
        <a:lstStyle/>
        <a:p>
          <a:endParaRPr lang="en-US"/>
        </a:p>
      </dgm:t>
    </dgm:pt>
    <dgm:pt modelId="{2F554C02-D48A-46E5-B69D-816AB8EEDE8E}" type="pres">
      <dgm:prSet presAssocID="{8105BEBD-1985-40E5-9B51-F3F10E5F87E7}" presName="hierRoot1" presStyleCnt="0">
        <dgm:presLayoutVars>
          <dgm:hierBranch val="init"/>
        </dgm:presLayoutVars>
      </dgm:prSet>
      <dgm:spPr/>
    </dgm:pt>
    <dgm:pt modelId="{DA6C912F-FF53-4C14-BB5C-C896D6365527}" type="pres">
      <dgm:prSet presAssocID="{8105BEBD-1985-40E5-9B51-F3F10E5F87E7}" presName="rootComposite1" presStyleCnt="0"/>
      <dgm:spPr/>
    </dgm:pt>
    <dgm:pt modelId="{5ECF6AF2-FC01-4677-8ACC-9D704934D472}" type="pres">
      <dgm:prSet presAssocID="{8105BEBD-1985-40E5-9B51-F3F10E5F87E7}" presName="rootText1" presStyleLbl="alignAcc1" presStyleIdx="0" presStyleCnt="0">
        <dgm:presLayoutVars>
          <dgm:chPref val="3"/>
        </dgm:presLayoutVars>
      </dgm:prSet>
      <dgm:spPr/>
      <dgm:t>
        <a:bodyPr/>
        <a:lstStyle/>
        <a:p>
          <a:endParaRPr lang="en-US"/>
        </a:p>
      </dgm:t>
    </dgm:pt>
    <dgm:pt modelId="{22F0F475-D7CD-49BA-87C1-675E68FD4397}" type="pres">
      <dgm:prSet presAssocID="{8105BEBD-1985-40E5-9B51-F3F10E5F87E7}" presName="topArc1" presStyleLbl="parChTrans1D1" presStyleIdx="0" presStyleCnt="10"/>
      <dgm:spPr/>
    </dgm:pt>
    <dgm:pt modelId="{15A3D047-F200-49C1-A25B-1C9D16E72A98}" type="pres">
      <dgm:prSet presAssocID="{8105BEBD-1985-40E5-9B51-F3F10E5F87E7}" presName="bottomArc1" presStyleLbl="parChTrans1D1" presStyleIdx="1" presStyleCnt="10"/>
      <dgm:spPr/>
    </dgm:pt>
    <dgm:pt modelId="{81902AC3-2ADB-4475-8DB1-17D4F75B145B}" type="pres">
      <dgm:prSet presAssocID="{8105BEBD-1985-40E5-9B51-F3F10E5F87E7}" presName="topConnNode1" presStyleLbl="node1" presStyleIdx="0" presStyleCnt="0"/>
      <dgm:spPr/>
      <dgm:t>
        <a:bodyPr/>
        <a:lstStyle/>
        <a:p>
          <a:endParaRPr lang="en-US"/>
        </a:p>
      </dgm:t>
    </dgm:pt>
    <dgm:pt modelId="{C14822F5-28B2-4DB2-A94B-CA0C4126B3C0}" type="pres">
      <dgm:prSet presAssocID="{8105BEBD-1985-40E5-9B51-F3F10E5F87E7}" presName="hierChild2" presStyleCnt="0"/>
      <dgm:spPr/>
    </dgm:pt>
    <dgm:pt modelId="{AC12BF81-5812-4881-8867-08FB2EE75EF6}" type="pres">
      <dgm:prSet presAssocID="{D9F5D951-4F6E-4AB9-BF5F-444207502F6A}" presName="Name28" presStyleLbl="parChTrans1D2" presStyleIdx="0" presStyleCnt="4"/>
      <dgm:spPr/>
      <dgm:t>
        <a:bodyPr/>
        <a:lstStyle/>
        <a:p>
          <a:endParaRPr lang="en-US"/>
        </a:p>
      </dgm:t>
    </dgm:pt>
    <dgm:pt modelId="{AA1AD06A-0250-4CF7-80EE-7A8841346D39}" type="pres">
      <dgm:prSet presAssocID="{E321ECB7-4F60-4B90-B452-1C11DF78C687}" presName="hierRoot2" presStyleCnt="0">
        <dgm:presLayoutVars>
          <dgm:hierBranch val="init"/>
        </dgm:presLayoutVars>
      </dgm:prSet>
      <dgm:spPr/>
    </dgm:pt>
    <dgm:pt modelId="{BCF4F8EB-F936-4A97-B8B2-BCEC15167A92}" type="pres">
      <dgm:prSet presAssocID="{E321ECB7-4F60-4B90-B452-1C11DF78C687}" presName="rootComposite2" presStyleCnt="0"/>
      <dgm:spPr/>
    </dgm:pt>
    <dgm:pt modelId="{3C4AA275-9F73-4EB6-A53A-AB8BCEFFC049}" type="pres">
      <dgm:prSet presAssocID="{E321ECB7-4F60-4B90-B452-1C11DF78C687}" presName="rootText2" presStyleLbl="alignAcc1" presStyleIdx="0" presStyleCnt="0">
        <dgm:presLayoutVars>
          <dgm:chPref val="3"/>
        </dgm:presLayoutVars>
      </dgm:prSet>
      <dgm:spPr/>
      <dgm:t>
        <a:bodyPr/>
        <a:lstStyle/>
        <a:p>
          <a:endParaRPr lang="en-US"/>
        </a:p>
      </dgm:t>
    </dgm:pt>
    <dgm:pt modelId="{103C2BEA-F7DB-449E-A9E7-E91A14C82FB1}" type="pres">
      <dgm:prSet presAssocID="{E321ECB7-4F60-4B90-B452-1C11DF78C687}" presName="topArc2" presStyleLbl="parChTrans1D1" presStyleIdx="2" presStyleCnt="10"/>
      <dgm:spPr/>
    </dgm:pt>
    <dgm:pt modelId="{597AB49C-F5A1-47AF-873A-46FD625CAC8D}" type="pres">
      <dgm:prSet presAssocID="{E321ECB7-4F60-4B90-B452-1C11DF78C687}" presName="bottomArc2" presStyleLbl="parChTrans1D1" presStyleIdx="3" presStyleCnt="10"/>
      <dgm:spPr/>
    </dgm:pt>
    <dgm:pt modelId="{99C8B851-17D8-4595-90B8-B39D491CC38F}" type="pres">
      <dgm:prSet presAssocID="{E321ECB7-4F60-4B90-B452-1C11DF78C687}" presName="topConnNode2" presStyleLbl="node2" presStyleIdx="0" presStyleCnt="0"/>
      <dgm:spPr/>
      <dgm:t>
        <a:bodyPr/>
        <a:lstStyle/>
        <a:p>
          <a:endParaRPr lang="en-US"/>
        </a:p>
      </dgm:t>
    </dgm:pt>
    <dgm:pt modelId="{11E4D055-9DBD-469C-BFFB-27DE6C803ED1}" type="pres">
      <dgm:prSet presAssocID="{E321ECB7-4F60-4B90-B452-1C11DF78C687}" presName="hierChild4" presStyleCnt="0"/>
      <dgm:spPr/>
    </dgm:pt>
    <dgm:pt modelId="{EC5ACE15-56D9-4F04-8446-C4217A468D14}" type="pres">
      <dgm:prSet presAssocID="{E321ECB7-4F60-4B90-B452-1C11DF78C687}" presName="hierChild5" presStyleCnt="0"/>
      <dgm:spPr/>
    </dgm:pt>
    <dgm:pt modelId="{4E262735-9010-4AE4-BFB8-C58FF84A50CF}" type="pres">
      <dgm:prSet presAssocID="{777B8203-90F6-4548-97A0-7B2A64AD6196}" presName="Name28" presStyleLbl="parChTrans1D2" presStyleIdx="1" presStyleCnt="4"/>
      <dgm:spPr/>
      <dgm:t>
        <a:bodyPr/>
        <a:lstStyle/>
        <a:p>
          <a:endParaRPr lang="en-US"/>
        </a:p>
      </dgm:t>
    </dgm:pt>
    <dgm:pt modelId="{FD5C192B-1DC1-448B-BDAB-E0BDB0FBBCB8}" type="pres">
      <dgm:prSet presAssocID="{A61632D3-059E-4C98-9D43-8F4023EDBB44}" presName="hierRoot2" presStyleCnt="0">
        <dgm:presLayoutVars>
          <dgm:hierBranch val="init"/>
        </dgm:presLayoutVars>
      </dgm:prSet>
      <dgm:spPr/>
    </dgm:pt>
    <dgm:pt modelId="{D1DC032A-7D9C-4AD6-8D3E-48BCDFAF07E7}" type="pres">
      <dgm:prSet presAssocID="{A61632D3-059E-4C98-9D43-8F4023EDBB44}" presName="rootComposite2" presStyleCnt="0"/>
      <dgm:spPr/>
    </dgm:pt>
    <dgm:pt modelId="{6A81C857-A71D-46CB-9134-68240CCD9CC5}" type="pres">
      <dgm:prSet presAssocID="{A61632D3-059E-4C98-9D43-8F4023EDBB44}" presName="rootText2" presStyleLbl="alignAcc1" presStyleIdx="0" presStyleCnt="0">
        <dgm:presLayoutVars>
          <dgm:chPref val="3"/>
        </dgm:presLayoutVars>
      </dgm:prSet>
      <dgm:spPr/>
      <dgm:t>
        <a:bodyPr/>
        <a:lstStyle/>
        <a:p>
          <a:endParaRPr lang="en-US"/>
        </a:p>
      </dgm:t>
    </dgm:pt>
    <dgm:pt modelId="{27340D74-7DA7-4C91-8702-9821D5C5E50C}" type="pres">
      <dgm:prSet presAssocID="{A61632D3-059E-4C98-9D43-8F4023EDBB44}" presName="topArc2" presStyleLbl="parChTrans1D1" presStyleIdx="4" presStyleCnt="10"/>
      <dgm:spPr/>
    </dgm:pt>
    <dgm:pt modelId="{3125519A-174E-4E85-A29D-8A9D2C122932}" type="pres">
      <dgm:prSet presAssocID="{A61632D3-059E-4C98-9D43-8F4023EDBB44}" presName="bottomArc2" presStyleLbl="parChTrans1D1" presStyleIdx="5" presStyleCnt="10"/>
      <dgm:spPr/>
    </dgm:pt>
    <dgm:pt modelId="{3FAC5354-45C1-4CD1-B445-D916A9B8DC9C}" type="pres">
      <dgm:prSet presAssocID="{A61632D3-059E-4C98-9D43-8F4023EDBB44}" presName="topConnNode2" presStyleLbl="node2" presStyleIdx="0" presStyleCnt="0"/>
      <dgm:spPr/>
      <dgm:t>
        <a:bodyPr/>
        <a:lstStyle/>
        <a:p>
          <a:endParaRPr lang="en-US"/>
        </a:p>
      </dgm:t>
    </dgm:pt>
    <dgm:pt modelId="{CFB9D1E5-54AB-4B3A-9D58-49A1A6EF1BD9}" type="pres">
      <dgm:prSet presAssocID="{A61632D3-059E-4C98-9D43-8F4023EDBB44}" presName="hierChild4" presStyleCnt="0"/>
      <dgm:spPr/>
    </dgm:pt>
    <dgm:pt modelId="{27960459-6D7F-451A-ACD6-91C5AB104C32}" type="pres">
      <dgm:prSet presAssocID="{A61632D3-059E-4C98-9D43-8F4023EDBB44}" presName="hierChild5" presStyleCnt="0"/>
      <dgm:spPr/>
    </dgm:pt>
    <dgm:pt modelId="{3EBE85A9-E22A-42AC-AEB3-637123ECEAF7}" type="pres">
      <dgm:prSet presAssocID="{76B70BEF-6BC0-441E-AD99-B3E0ECC1FBD5}" presName="Name28" presStyleLbl="parChTrans1D2" presStyleIdx="2" presStyleCnt="4"/>
      <dgm:spPr/>
      <dgm:t>
        <a:bodyPr/>
        <a:lstStyle/>
        <a:p>
          <a:endParaRPr lang="en-US"/>
        </a:p>
      </dgm:t>
    </dgm:pt>
    <dgm:pt modelId="{D7E32DA4-145F-4BC7-9F9C-19B7EBC74E8D}" type="pres">
      <dgm:prSet presAssocID="{25F5245F-6762-42C0-8DA3-DEBF6E5E463C}" presName="hierRoot2" presStyleCnt="0">
        <dgm:presLayoutVars>
          <dgm:hierBranch val="init"/>
        </dgm:presLayoutVars>
      </dgm:prSet>
      <dgm:spPr/>
    </dgm:pt>
    <dgm:pt modelId="{F77BCB94-4CA9-4254-A0B4-486D545A5962}" type="pres">
      <dgm:prSet presAssocID="{25F5245F-6762-42C0-8DA3-DEBF6E5E463C}" presName="rootComposite2" presStyleCnt="0"/>
      <dgm:spPr/>
    </dgm:pt>
    <dgm:pt modelId="{1C5BF2A8-14FF-4DEE-BC86-BD90DA4D1853}" type="pres">
      <dgm:prSet presAssocID="{25F5245F-6762-42C0-8DA3-DEBF6E5E463C}" presName="rootText2" presStyleLbl="alignAcc1" presStyleIdx="0" presStyleCnt="0">
        <dgm:presLayoutVars>
          <dgm:chPref val="3"/>
        </dgm:presLayoutVars>
      </dgm:prSet>
      <dgm:spPr/>
      <dgm:t>
        <a:bodyPr/>
        <a:lstStyle/>
        <a:p>
          <a:endParaRPr lang="en-US"/>
        </a:p>
      </dgm:t>
    </dgm:pt>
    <dgm:pt modelId="{57F3AAB8-8C18-4C9A-A385-C41606FCA165}" type="pres">
      <dgm:prSet presAssocID="{25F5245F-6762-42C0-8DA3-DEBF6E5E463C}" presName="topArc2" presStyleLbl="parChTrans1D1" presStyleIdx="6" presStyleCnt="10"/>
      <dgm:spPr/>
    </dgm:pt>
    <dgm:pt modelId="{E8A2EF28-451F-4713-8F13-7B4F1A619D28}" type="pres">
      <dgm:prSet presAssocID="{25F5245F-6762-42C0-8DA3-DEBF6E5E463C}" presName="bottomArc2" presStyleLbl="parChTrans1D1" presStyleIdx="7" presStyleCnt="10"/>
      <dgm:spPr/>
    </dgm:pt>
    <dgm:pt modelId="{A0820663-B788-42A7-AB42-C133AF456BF9}" type="pres">
      <dgm:prSet presAssocID="{25F5245F-6762-42C0-8DA3-DEBF6E5E463C}" presName="topConnNode2" presStyleLbl="node2" presStyleIdx="0" presStyleCnt="0"/>
      <dgm:spPr/>
      <dgm:t>
        <a:bodyPr/>
        <a:lstStyle/>
        <a:p>
          <a:endParaRPr lang="en-US"/>
        </a:p>
      </dgm:t>
    </dgm:pt>
    <dgm:pt modelId="{0AD64001-7D1E-4800-9153-5E90146A1CF7}" type="pres">
      <dgm:prSet presAssocID="{25F5245F-6762-42C0-8DA3-DEBF6E5E463C}" presName="hierChild4" presStyleCnt="0"/>
      <dgm:spPr/>
    </dgm:pt>
    <dgm:pt modelId="{E8E870E0-9892-4CEB-9DF4-9BE97F7F81C8}" type="pres">
      <dgm:prSet presAssocID="{25F5245F-6762-42C0-8DA3-DEBF6E5E463C}" presName="hierChild5" presStyleCnt="0"/>
      <dgm:spPr/>
    </dgm:pt>
    <dgm:pt modelId="{0F3A9A13-A5AC-491F-9617-E833CFCC620F}" type="pres">
      <dgm:prSet presAssocID="{8105BEBD-1985-40E5-9B51-F3F10E5F87E7}" presName="hierChild3" presStyleCnt="0"/>
      <dgm:spPr/>
    </dgm:pt>
    <dgm:pt modelId="{68DE5B72-048F-4D2A-9FEF-7AE21ACA78E3}" type="pres">
      <dgm:prSet presAssocID="{10DFFA09-7CAD-404E-B79E-360941B7E1AB}" presName="Name101" presStyleLbl="parChTrans1D2" presStyleIdx="3" presStyleCnt="4"/>
      <dgm:spPr/>
      <dgm:t>
        <a:bodyPr/>
        <a:lstStyle/>
        <a:p>
          <a:endParaRPr lang="en-US"/>
        </a:p>
      </dgm:t>
    </dgm:pt>
    <dgm:pt modelId="{5A37791F-6CDD-4F6A-8EEF-1091BE8FF2A2}" type="pres">
      <dgm:prSet presAssocID="{7515982B-E85F-40BD-89DF-36157174EF9F}" presName="hierRoot3" presStyleCnt="0">
        <dgm:presLayoutVars>
          <dgm:hierBranch val="init"/>
        </dgm:presLayoutVars>
      </dgm:prSet>
      <dgm:spPr/>
    </dgm:pt>
    <dgm:pt modelId="{AA3B436D-9E61-4F55-8B49-8F9FE144B0E4}" type="pres">
      <dgm:prSet presAssocID="{7515982B-E85F-40BD-89DF-36157174EF9F}" presName="rootComposite3" presStyleCnt="0"/>
      <dgm:spPr/>
    </dgm:pt>
    <dgm:pt modelId="{313C3899-CE02-49DE-A792-0B79649F291A}" type="pres">
      <dgm:prSet presAssocID="{7515982B-E85F-40BD-89DF-36157174EF9F}" presName="rootText3" presStyleLbl="alignAcc1" presStyleIdx="0" presStyleCnt="0">
        <dgm:presLayoutVars>
          <dgm:chPref val="3"/>
        </dgm:presLayoutVars>
      </dgm:prSet>
      <dgm:spPr/>
      <dgm:t>
        <a:bodyPr/>
        <a:lstStyle/>
        <a:p>
          <a:endParaRPr lang="en-US"/>
        </a:p>
      </dgm:t>
    </dgm:pt>
    <dgm:pt modelId="{3EECC83A-98E4-49A3-A700-2A82D9B230F9}" type="pres">
      <dgm:prSet presAssocID="{7515982B-E85F-40BD-89DF-36157174EF9F}" presName="topArc3" presStyleLbl="parChTrans1D1" presStyleIdx="8" presStyleCnt="10"/>
      <dgm:spPr/>
    </dgm:pt>
    <dgm:pt modelId="{119CF79E-BADE-4394-8D67-D3DB60AF54C9}" type="pres">
      <dgm:prSet presAssocID="{7515982B-E85F-40BD-89DF-36157174EF9F}" presName="bottomArc3" presStyleLbl="parChTrans1D1" presStyleIdx="9" presStyleCnt="10"/>
      <dgm:spPr/>
    </dgm:pt>
    <dgm:pt modelId="{B8159928-DB35-485A-98E4-ABAB5A68CF40}" type="pres">
      <dgm:prSet presAssocID="{7515982B-E85F-40BD-89DF-36157174EF9F}" presName="topConnNode3" presStyleLbl="asst1" presStyleIdx="0" presStyleCnt="0"/>
      <dgm:spPr/>
      <dgm:t>
        <a:bodyPr/>
        <a:lstStyle/>
        <a:p>
          <a:endParaRPr lang="en-US"/>
        </a:p>
      </dgm:t>
    </dgm:pt>
    <dgm:pt modelId="{39098DA5-F37F-4A82-95C6-45A967E02A1E}" type="pres">
      <dgm:prSet presAssocID="{7515982B-E85F-40BD-89DF-36157174EF9F}" presName="hierChild6" presStyleCnt="0"/>
      <dgm:spPr/>
    </dgm:pt>
    <dgm:pt modelId="{C810E283-0724-4582-95E3-D28E2AA601BA}" type="pres">
      <dgm:prSet presAssocID="{7515982B-E85F-40BD-89DF-36157174EF9F}" presName="hierChild7" presStyleCnt="0"/>
      <dgm:spPr/>
    </dgm:pt>
  </dgm:ptLst>
  <dgm:cxnLst>
    <dgm:cxn modelId="{FC7869C6-B70A-4A5B-A386-025DEFADA77E}" type="presOf" srcId="{7515982B-E85F-40BD-89DF-36157174EF9F}" destId="{B8159928-DB35-485A-98E4-ABAB5A68CF40}" srcOrd="1" destOrd="0" presId="urn:microsoft.com/office/officeart/2008/layout/HalfCircleOrganizationChart"/>
    <dgm:cxn modelId="{BCF086A6-4D3A-4FEC-8A73-92A90BFAB483}" type="presOf" srcId="{10DFFA09-7CAD-404E-B79E-360941B7E1AB}" destId="{68DE5B72-048F-4D2A-9FEF-7AE21ACA78E3}" srcOrd="0" destOrd="0" presId="urn:microsoft.com/office/officeart/2008/layout/HalfCircleOrganizationChart"/>
    <dgm:cxn modelId="{8E0FE045-F11B-4214-9BC2-761B5495EC18}" type="presOf" srcId="{25F5245F-6762-42C0-8DA3-DEBF6E5E463C}" destId="{A0820663-B788-42A7-AB42-C133AF456BF9}" srcOrd="1" destOrd="0" presId="urn:microsoft.com/office/officeart/2008/layout/HalfCircleOrganizationChart"/>
    <dgm:cxn modelId="{C154F13B-B857-4500-AE92-743979B9B354}" srcId="{D27A7630-3712-406F-BB09-3F1F2BE6F27B}" destId="{8105BEBD-1985-40E5-9B51-F3F10E5F87E7}" srcOrd="0" destOrd="0" parTransId="{090466E4-1799-40B0-9FA2-6921CA71DA35}" sibTransId="{4807EEA5-248C-45A8-A992-CA483B3FE3C2}"/>
    <dgm:cxn modelId="{4FDD9E99-91B6-479E-A98D-3B5A817BC335}" type="presOf" srcId="{D27A7630-3712-406F-BB09-3F1F2BE6F27B}" destId="{46A1F992-D1D8-43B6-8BE7-B7B4BCEF5DED}" srcOrd="0" destOrd="0" presId="urn:microsoft.com/office/officeart/2008/layout/HalfCircleOrganizationChart"/>
    <dgm:cxn modelId="{6E66D48D-8F7D-48D6-B78A-1BA651EFB556}" type="presOf" srcId="{777B8203-90F6-4548-97A0-7B2A64AD6196}" destId="{4E262735-9010-4AE4-BFB8-C58FF84A50CF}" srcOrd="0" destOrd="0" presId="urn:microsoft.com/office/officeart/2008/layout/HalfCircleOrganizationChart"/>
    <dgm:cxn modelId="{EE0466AC-3F63-4140-B7F5-3449B9569B8E}" type="presOf" srcId="{D9F5D951-4F6E-4AB9-BF5F-444207502F6A}" destId="{AC12BF81-5812-4881-8867-08FB2EE75EF6}" srcOrd="0" destOrd="0" presId="urn:microsoft.com/office/officeart/2008/layout/HalfCircleOrganizationChart"/>
    <dgm:cxn modelId="{EE6529A2-18D0-4F61-AFD0-8BDD0C68B0CB}" type="presOf" srcId="{7515982B-E85F-40BD-89DF-36157174EF9F}" destId="{313C3899-CE02-49DE-A792-0B79649F291A}" srcOrd="0" destOrd="0" presId="urn:microsoft.com/office/officeart/2008/layout/HalfCircleOrganizationChart"/>
    <dgm:cxn modelId="{70B6C693-7ED9-4397-99FC-132DCBDD8EE0}" type="presOf" srcId="{E321ECB7-4F60-4B90-B452-1C11DF78C687}" destId="{3C4AA275-9F73-4EB6-A53A-AB8BCEFFC049}" srcOrd="0" destOrd="0" presId="urn:microsoft.com/office/officeart/2008/layout/HalfCircleOrganizationChart"/>
    <dgm:cxn modelId="{C4040F7F-F3AA-4E04-9CD6-AA44AC70C2F4}" type="presOf" srcId="{A61632D3-059E-4C98-9D43-8F4023EDBB44}" destId="{6A81C857-A71D-46CB-9134-68240CCD9CC5}" srcOrd="0" destOrd="0" presId="urn:microsoft.com/office/officeart/2008/layout/HalfCircleOrganizationChart"/>
    <dgm:cxn modelId="{9CAEFE84-9F38-4916-89F9-43863AE60278}" srcId="{8105BEBD-1985-40E5-9B51-F3F10E5F87E7}" destId="{7515982B-E85F-40BD-89DF-36157174EF9F}" srcOrd="0" destOrd="0" parTransId="{10DFFA09-7CAD-404E-B79E-360941B7E1AB}" sibTransId="{B57D5EB5-4BFC-4909-AF51-E028058901B6}"/>
    <dgm:cxn modelId="{DC79A8A4-4DBD-415A-9D23-B71EF3023CA3}" type="presOf" srcId="{A61632D3-059E-4C98-9D43-8F4023EDBB44}" destId="{3FAC5354-45C1-4CD1-B445-D916A9B8DC9C}" srcOrd="1" destOrd="0" presId="urn:microsoft.com/office/officeart/2008/layout/HalfCircleOrganizationChart"/>
    <dgm:cxn modelId="{F4FF87A2-7CA7-496C-8ADE-A51568CFAF37}" type="presOf" srcId="{E321ECB7-4F60-4B90-B452-1C11DF78C687}" destId="{99C8B851-17D8-4595-90B8-B39D491CC38F}" srcOrd="1" destOrd="0" presId="urn:microsoft.com/office/officeart/2008/layout/HalfCircleOrganizationChart"/>
    <dgm:cxn modelId="{AA79C5B9-8F43-4F04-9D90-32FE3AF09EB9}" type="presOf" srcId="{8105BEBD-1985-40E5-9B51-F3F10E5F87E7}" destId="{5ECF6AF2-FC01-4677-8ACC-9D704934D472}" srcOrd="0" destOrd="0" presId="urn:microsoft.com/office/officeart/2008/layout/HalfCircleOrganizationChart"/>
    <dgm:cxn modelId="{F866D17E-5748-4AB3-ABA3-48A3ED3AA68C}" type="presOf" srcId="{8105BEBD-1985-40E5-9B51-F3F10E5F87E7}" destId="{81902AC3-2ADB-4475-8DB1-17D4F75B145B}" srcOrd="1" destOrd="0" presId="urn:microsoft.com/office/officeart/2008/layout/HalfCircleOrganizationChart"/>
    <dgm:cxn modelId="{F8C7EF23-2FB7-4B57-B9FA-F9679B4288D9}" srcId="{8105BEBD-1985-40E5-9B51-F3F10E5F87E7}" destId="{A61632D3-059E-4C98-9D43-8F4023EDBB44}" srcOrd="2" destOrd="0" parTransId="{777B8203-90F6-4548-97A0-7B2A64AD6196}" sibTransId="{FF6BDE99-F289-4652-9D42-E4741420A89E}"/>
    <dgm:cxn modelId="{2339F6ED-E15E-47B1-816F-719CFE494B0D}" type="presOf" srcId="{76B70BEF-6BC0-441E-AD99-B3E0ECC1FBD5}" destId="{3EBE85A9-E22A-42AC-AEB3-637123ECEAF7}" srcOrd="0" destOrd="0" presId="urn:microsoft.com/office/officeart/2008/layout/HalfCircleOrganizationChart"/>
    <dgm:cxn modelId="{B12ABCCA-E8B1-4661-8D49-D9FB56977599}" srcId="{8105BEBD-1985-40E5-9B51-F3F10E5F87E7}" destId="{E321ECB7-4F60-4B90-B452-1C11DF78C687}" srcOrd="1" destOrd="0" parTransId="{D9F5D951-4F6E-4AB9-BF5F-444207502F6A}" sibTransId="{A659A941-3320-4694-952B-BDD227196588}"/>
    <dgm:cxn modelId="{DE71265B-2B3E-4244-B7DD-7589470D8A42}" srcId="{8105BEBD-1985-40E5-9B51-F3F10E5F87E7}" destId="{25F5245F-6762-42C0-8DA3-DEBF6E5E463C}" srcOrd="3" destOrd="0" parTransId="{76B70BEF-6BC0-441E-AD99-B3E0ECC1FBD5}" sibTransId="{96B89F50-8684-47B6-8592-62D70E77AC2A}"/>
    <dgm:cxn modelId="{0EB6F904-C75E-4FB8-9C75-EFC0152FDFA6}" type="presOf" srcId="{25F5245F-6762-42C0-8DA3-DEBF6E5E463C}" destId="{1C5BF2A8-14FF-4DEE-BC86-BD90DA4D1853}" srcOrd="0" destOrd="0" presId="urn:microsoft.com/office/officeart/2008/layout/HalfCircleOrganizationChart"/>
    <dgm:cxn modelId="{D57A1068-C7AC-4A01-BAE3-7977D2CB0B41}" type="presParOf" srcId="{46A1F992-D1D8-43B6-8BE7-B7B4BCEF5DED}" destId="{2F554C02-D48A-46E5-B69D-816AB8EEDE8E}" srcOrd="0" destOrd="0" presId="urn:microsoft.com/office/officeart/2008/layout/HalfCircleOrganizationChart"/>
    <dgm:cxn modelId="{DF87E9D2-A04E-4382-81ED-4813409B26B4}" type="presParOf" srcId="{2F554C02-D48A-46E5-B69D-816AB8EEDE8E}" destId="{DA6C912F-FF53-4C14-BB5C-C896D6365527}" srcOrd="0" destOrd="0" presId="urn:microsoft.com/office/officeart/2008/layout/HalfCircleOrganizationChart"/>
    <dgm:cxn modelId="{AB245DBA-0F9B-4CC4-BE4F-1F76CAEADB24}" type="presParOf" srcId="{DA6C912F-FF53-4C14-BB5C-C896D6365527}" destId="{5ECF6AF2-FC01-4677-8ACC-9D704934D472}" srcOrd="0" destOrd="0" presId="urn:microsoft.com/office/officeart/2008/layout/HalfCircleOrganizationChart"/>
    <dgm:cxn modelId="{512C8758-A14F-4D3A-A2C8-247544C27226}" type="presParOf" srcId="{DA6C912F-FF53-4C14-BB5C-C896D6365527}" destId="{22F0F475-D7CD-49BA-87C1-675E68FD4397}" srcOrd="1" destOrd="0" presId="urn:microsoft.com/office/officeart/2008/layout/HalfCircleOrganizationChart"/>
    <dgm:cxn modelId="{C5602F53-999A-46FC-83FF-47D63AB46CEB}" type="presParOf" srcId="{DA6C912F-FF53-4C14-BB5C-C896D6365527}" destId="{15A3D047-F200-49C1-A25B-1C9D16E72A98}" srcOrd="2" destOrd="0" presId="urn:microsoft.com/office/officeart/2008/layout/HalfCircleOrganizationChart"/>
    <dgm:cxn modelId="{9ED29DFF-48C9-42E9-B904-0B09A9D1769A}" type="presParOf" srcId="{DA6C912F-FF53-4C14-BB5C-C896D6365527}" destId="{81902AC3-2ADB-4475-8DB1-17D4F75B145B}" srcOrd="3" destOrd="0" presId="urn:microsoft.com/office/officeart/2008/layout/HalfCircleOrganizationChart"/>
    <dgm:cxn modelId="{494A5E3D-4976-4EAD-B9EE-C3143F8DBB27}" type="presParOf" srcId="{2F554C02-D48A-46E5-B69D-816AB8EEDE8E}" destId="{C14822F5-28B2-4DB2-A94B-CA0C4126B3C0}" srcOrd="1" destOrd="0" presId="urn:microsoft.com/office/officeart/2008/layout/HalfCircleOrganizationChart"/>
    <dgm:cxn modelId="{FEB99A84-78D1-4980-B008-4521E0B21F8D}" type="presParOf" srcId="{C14822F5-28B2-4DB2-A94B-CA0C4126B3C0}" destId="{AC12BF81-5812-4881-8867-08FB2EE75EF6}" srcOrd="0" destOrd="0" presId="urn:microsoft.com/office/officeart/2008/layout/HalfCircleOrganizationChart"/>
    <dgm:cxn modelId="{91F80FA3-991B-4DEB-923F-49BF87145538}" type="presParOf" srcId="{C14822F5-28B2-4DB2-A94B-CA0C4126B3C0}" destId="{AA1AD06A-0250-4CF7-80EE-7A8841346D39}" srcOrd="1" destOrd="0" presId="urn:microsoft.com/office/officeart/2008/layout/HalfCircleOrganizationChart"/>
    <dgm:cxn modelId="{58B81067-B8C2-4BE2-8EC6-D93E21AFE0F6}" type="presParOf" srcId="{AA1AD06A-0250-4CF7-80EE-7A8841346D39}" destId="{BCF4F8EB-F936-4A97-B8B2-BCEC15167A92}" srcOrd="0" destOrd="0" presId="urn:microsoft.com/office/officeart/2008/layout/HalfCircleOrganizationChart"/>
    <dgm:cxn modelId="{AD911F42-FB81-4D66-8D5E-DD7E55D38A95}" type="presParOf" srcId="{BCF4F8EB-F936-4A97-B8B2-BCEC15167A92}" destId="{3C4AA275-9F73-4EB6-A53A-AB8BCEFFC049}" srcOrd="0" destOrd="0" presId="urn:microsoft.com/office/officeart/2008/layout/HalfCircleOrganizationChart"/>
    <dgm:cxn modelId="{A88B48C9-0032-4378-BE56-540E68C1C506}" type="presParOf" srcId="{BCF4F8EB-F936-4A97-B8B2-BCEC15167A92}" destId="{103C2BEA-F7DB-449E-A9E7-E91A14C82FB1}" srcOrd="1" destOrd="0" presId="urn:microsoft.com/office/officeart/2008/layout/HalfCircleOrganizationChart"/>
    <dgm:cxn modelId="{3AC8CAE5-C4E7-40EC-897E-4C453D25605D}" type="presParOf" srcId="{BCF4F8EB-F936-4A97-B8B2-BCEC15167A92}" destId="{597AB49C-F5A1-47AF-873A-46FD625CAC8D}" srcOrd="2" destOrd="0" presId="urn:microsoft.com/office/officeart/2008/layout/HalfCircleOrganizationChart"/>
    <dgm:cxn modelId="{D6E7C730-F7C7-4167-832A-6EB98027E741}" type="presParOf" srcId="{BCF4F8EB-F936-4A97-B8B2-BCEC15167A92}" destId="{99C8B851-17D8-4595-90B8-B39D491CC38F}" srcOrd="3" destOrd="0" presId="urn:microsoft.com/office/officeart/2008/layout/HalfCircleOrganizationChart"/>
    <dgm:cxn modelId="{13AE7F61-9D2F-436B-963A-3C0D890AADCE}" type="presParOf" srcId="{AA1AD06A-0250-4CF7-80EE-7A8841346D39}" destId="{11E4D055-9DBD-469C-BFFB-27DE6C803ED1}" srcOrd="1" destOrd="0" presId="urn:microsoft.com/office/officeart/2008/layout/HalfCircleOrganizationChart"/>
    <dgm:cxn modelId="{617603F4-BBA6-4C51-961C-42FC02BF6720}" type="presParOf" srcId="{AA1AD06A-0250-4CF7-80EE-7A8841346D39}" destId="{EC5ACE15-56D9-4F04-8446-C4217A468D14}" srcOrd="2" destOrd="0" presId="urn:microsoft.com/office/officeart/2008/layout/HalfCircleOrganizationChart"/>
    <dgm:cxn modelId="{2ACC9359-40F9-48B7-B94D-07C68203057C}" type="presParOf" srcId="{C14822F5-28B2-4DB2-A94B-CA0C4126B3C0}" destId="{4E262735-9010-4AE4-BFB8-C58FF84A50CF}" srcOrd="2" destOrd="0" presId="urn:microsoft.com/office/officeart/2008/layout/HalfCircleOrganizationChart"/>
    <dgm:cxn modelId="{B808DD4D-1156-48BC-B2A1-3E8CD6BF1A8F}" type="presParOf" srcId="{C14822F5-28B2-4DB2-A94B-CA0C4126B3C0}" destId="{FD5C192B-1DC1-448B-BDAB-E0BDB0FBBCB8}" srcOrd="3" destOrd="0" presId="urn:microsoft.com/office/officeart/2008/layout/HalfCircleOrganizationChart"/>
    <dgm:cxn modelId="{316EC384-AC19-4E77-B1EC-C896DB143D11}" type="presParOf" srcId="{FD5C192B-1DC1-448B-BDAB-E0BDB0FBBCB8}" destId="{D1DC032A-7D9C-4AD6-8D3E-48BCDFAF07E7}" srcOrd="0" destOrd="0" presId="urn:microsoft.com/office/officeart/2008/layout/HalfCircleOrganizationChart"/>
    <dgm:cxn modelId="{2CB69A46-C526-4F94-9E7E-7CFC709FE37F}" type="presParOf" srcId="{D1DC032A-7D9C-4AD6-8D3E-48BCDFAF07E7}" destId="{6A81C857-A71D-46CB-9134-68240CCD9CC5}" srcOrd="0" destOrd="0" presId="urn:microsoft.com/office/officeart/2008/layout/HalfCircleOrganizationChart"/>
    <dgm:cxn modelId="{5AECAAB5-7E97-481B-B0CE-CA64895C85CA}" type="presParOf" srcId="{D1DC032A-7D9C-4AD6-8D3E-48BCDFAF07E7}" destId="{27340D74-7DA7-4C91-8702-9821D5C5E50C}" srcOrd="1" destOrd="0" presId="urn:microsoft.com/office/officeart/2008/layout/HalfCircleOrganizationChart"/>
    <dgm:cxn modelId="{D5B0D330-8520-41B9-B5C9-D72100F0C48E}" type="presParOf" srcId="{D1DC032A-7D9C-4AD6-8D3E-48BCDFAF07E7}" destId="{3125519A-174E-4E85-A29D-8A9D2C122932}" srcOrd="2" destOrd="0" presId="urn:microsoft.com/office/officeart/2008/layout/HalfCircleOrganizationChart"/>
    <dgm:cxn modelId="{0EA12CE8-5EBF-4F53-94DA-4B6E5C8C4362}" type="presParOf" srcId="{D1DC032A-7D9C-4AD6-8D3E-48BCDFAF07E7}" destId="{3FAC5354-45C1-4CD1-B445-D916A9B8DC9C}" srcOrd="3" destOrd="0" presId="urn:microsoft.com/office/officeart/2008/layout/HalfCircleOrganizationChart"/>
    <dgm:cxn modelId="{2C5AEE3E-8A53-4AF4-998E-9507CAF600A4}" type="presParOf" srcId="{FD5C192B-1DC1-448B-BDAB-E0BDB0FBBCB8}" destId="{CFB9D1E5-54AB-4B3A-9D58-49A1A6EF1BD9}" srcOrd="1" destOrd="0" presId="urn:microsoft.com/office/officeart/2008/layout/HalfCircleOrganizationChart"/>
    <dgm:cxn modelId="{85C6F1D9-1A0C-4F77-8233-F44CA5A75D86}" type="presParOf" srcId="{FD5C192B-1DC1-448B-BDAB-E0BDB0FBBCB8}" destId="{27960459-6D7F-451A-ACD6-91C5AB104C32}" srcOrd="2" destOrd="0" presId="urn:microsoft.com/office/officeart/2008/layout/HalfCircleOrganizationChart"/>
    <dgm:cxn modelId="{26E4C837-15BF-4167-ADF2-6825CB5A1922}" type="presParOf" srcId="{C14822F5-28B2-4DB2-A94B-CA0C4126B3C0}" destId="{3EBE85A9-E22A-42AC-AEB3-637123ECEAF7}" srcOrd="4" destOrd="0" presId="urn:microsoft.com/office/officeart/2008/layout/HalfCircleOrganizationChart"/>
    <dgm:cxn modelId="{2434DFB5-4229-41F5-96FC-C2FFFA02B17E}" type="presParOf" srcId="{C14822F5-28B2-4DB2-A94B-CA0C4126B3C0}" destId="{D7E32DA4-145F-4BC7-9F9C-19B7EBC74E8D}" srcOrd="5" destOrd="0" presId="urn:microsoft.com/office/officeart/2008/layout/HalfCircleOrganizationChart"/>
    <dgm:cxn modelId="{A50F6889-DFC0-4F9B-B4DD-51D7FF3A053E}" type="presParOf" srcId="{D7E32DA4-145F-4BC7-9F9C-19B7EBC74E8D}" destId="{F77BCB94-4CA9-4254-A0B4-486D545A5962}" srcOrd="0" destOrd="0" presId="urn:microsoft.com/office/officeart/2008/layout/HalfCircleOrganizationChart"/>
    <dgm:cxn modelId="{5329DC60-C80D-4DA3-9AFE-21772154028F}" type="presParOf" srcId="{F77BCB94-4CA9-4254-A0B4-486D545A5962}" destId="{1C5BF2A8-14FF-4DEE-BC86-BD90DA4D1853}" srcOrd="0" destOrd="0" presId="urn:microsoft.com/office/officeart/2008/layout/HalfCircleOrganizationChart"/>
    <dgm:cxn modelId="{6029F74A-5841-4266-BA35-9D801A574FFB}" type="presParOf" srcId="{F77BCB94-4CA9-4254-A0B4-486D545A5962}" destId="{57F3AAB8-8C18-4C9A-A385-C41606FCA165}" srcOrd="1" destOrd="0" presId="urn:microsoft.com/office/officeart/2008/layout/HalfCircleOrganizationChart"/>
    <dgm:cxn modelId="{953D42D7-46EF-4BD1-9D97-B58188CA2C19}" type="presParOf" srcId="{F77BCB94-4CA9-4254-A0B4-486D545A5962}" destId="{E8A2EF28-451F-4713-8F13-7B4F1A619D28}" srcOrd="2" destOrd="0" presId="urn:microsoft.com/office/officeart/2008/layout/HalfCircleOrganizationChart"/>
    <dgm:cxn modelId="{2F133380-7A29-4970-9063-91ACF7F0B0E8}" type="presParOf" srcId="{F77BCB94-4CA9-4254-A0B4-486D545A5962}" destId="{A0820663-B788-42A7-AB42-C133AF456BF9}" srcOrd="3" destOrd="0" presId="urn:microsoft.com/office/officeart/2008/layout/HalfCircleOrganizationChart"/>
    <dgm:cxn modelId="{FBE0A058-8280-4C73-BB1E-FCDF9B171AEA}" type="presParOf" srcId="{D7E32DA4-145F-4BC7-9F9C-19B7EBC74E8D}" destId="{0AD64001-7D1E-4800-9153-5E90146A1CF7}" srcOrd="1" destOrd="0" presId="urn:microsoft.com/office/officeart/2008/layout/HalfCircleOrganizationChart"/>
    <dgm:cxn modelId="{717FA4A1-0F8F-4E30-A86C-F6607947724A}" type="presParOf" srcId="{D7E32DA4-145F-4BC7-9F9C-19B7EBC74E8D}" destId="{E8E870E0-9892-4CEB-9DF4-9BE97F7F81C8}" srcOrd="2" destOrd="0" presId="urn:microsoft.com/office/officeart/2008/layout/HalfCircleOrganizationChart"/>
    <dgm:cxn modelId="{740EEB33-70F6-4C2F-B49D-A254B8BC5C7A}" type="presParOf" srcId="{2F554C02-D48A-46E5-B69D-816AB8EEDE8E}" destId="{0F3A9A13-A5AC-491F-9617-E833CFCC620F}" srcOrd="2" destOrd="0" presId="urn:microsoft.com/office/officeart/2008/layout/HalfCircleOrganizationChart"/>
    <dgm:cxn modelId="{F8AA5192-8804-4BA9-AF6C-411D2B92471E}" type="presParOf" srcId="{0F3A9A13-A5AC-491F-9617-E833CFCC620F}" destId="{68DE5B72-048F-4D2A-9FEF-7AE21ACA78E3}" srcOrd="0" destOrd="0" presId="urn:microsoft.com/office/officeart/2008/layout/HalfCircleOrganizationChart"/>
    <dgm:cxn modelId="{86178B5F-D981-4274-BFC8-61D8FB2C8733}" type="presParOf" srcId="{0F3A9A13-A5AC-491F-9617-E833CFCC620F}" destId="{5A37791F-6CDD-4F6A-8EEF-1091BE8FF2A2}" srcOrd="1" destOrd="0" presId="urn:microsoft.com/office/officeart/2008/layout/HalfCircleOrganizationChart"/>
    <dgm:cxn modelId="{1B315D29-0964-4CC6-80D3-D4C124048B6A}" type="presParOf" srcId="{5A37791F-6CDD-4F6A-8EEF-1091BE8FF2A2}" destId="{AA3B436D-9E61-4F55-8B49-8F9FE144B0E4}" srcOrd="0" destOrd="0" presId="urn:microsoft.com/office/officeart/2008/layout/HalfCircleOrganizationChart"/>
    <dgm:cxn modelId="{419DC1B7-603C-4C97-A643-1132C6AC1587}" type="presParOf" srcId="{AA3B436D-9E61-4F55-8B49-8F9FE144B0E4}" destId="{313C3899-CE02-49DE-A792-0B79649F291A}" srcOrd="0" destOrd="0" presId="urn:microsoft.com/office/officeart/2008/layout/HalfCircleOrganizationChart"/>
    <dgm:cxn modelId="{F950C951-A4C5-4B33-8AB9-FAA2C2A1E0E5}" type="presParOf" srcId="{AA3B436D-9E61-4F55-8B49-8F9FE144B0E4}" destId="{3EECC83A-98E4-49A3-A700-2A82D9B230F9}" srcOrd="1" destOrd="0" presId="urn:microsoft.com/office/officeart/2008/layout/HalfCircleOrganizationChart"/>
    <dgm:cxn modelId="{57ABB038-948E-4165-B31B-57F4A62457DF}" type="presParOf" srcId="{AA3B436D-9E61-4F55-8B49-8F9FE144B0E4}" destId="{119CF79E-BADE-4394-8D67-D3DB60AF54C9}" srcOrd="2" destOrd="0" presId="urn:microsoft.com/office/officeart/2008/layout/HalfCircleOrganizationChart"/>
    <dgm:cxn modelId="{990A8369-E05E-4362-8581-B88BDDC9F4A2}" type="presParOf" srcId="{AA3B436D-9E61-4F55-8B49-8F9FE144B0E4}" destId="{B8159928-DB35-485A-98E4-ABAB5A68CF40}" srcOrd="3" destOrd="0" presId="urn:microsoft.com/office/officeart/2008/layout/HalfCircleOrganizationChart"/>
    <dgm:cxn modelId="{70390A61-2550-49BF-904D-421D43017E7D}" type="presParOf" srcId="{5A37791F-6CDD-4F6A-8EEF-1091BE8FF2A2}" destId="{39098DA5-F37F-4A82-95C6-45A967E02A1E}" srcOrd="1" destOrd="0" presId="urn:microsoft.com/office/officeart/2008/layout/HalfCircleOrganizationChart"/>
    <dgm:cxn modelId="{F4662DC0-9DDB-4E80-BC57-CBC5636A067D}" type="presParOf" srcId="{5A37791F-6CDD-4F6A-8EEF-1091BE8FF2A2}" destId="{C810E283-0724-4582-95E3-D28E2AA601BA}"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5B72-048F-4D2A-9FEF-7AE21ACA78E3}">
      <dsp:nvSpPr>
        <dsp:cNvPr id="0" name=""/>
        <dsp:cNvSpPr/>
      </dsp:nvSpPr>
      <dsp:spPr>
        <a:xfrm>
          <a:off x="2483913" y="1304356"/>
          <a:ext cx="795861" cy="575321"/>
        </a:xfrm>
        <a:custGeom>
          <a:avLst/>
          <a:gdLst/>
          <a:ahLst/>
          <a:cxnLst/>
          <a:rect l="0" t="0" r="0" b="0"/>
          <a:pathLst>
            <a:path>
              <a:moveTo>
                <a:pt x="795861" y="0"/>
              </a:moveTo>
              <a:lnTo>
                <a:pt x="795861" y="575321"/>
              </a:lnTo>
              <a:lnTo>
                <a:pt x="0" y="575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BE85A9-E22A-42AC-AEB3-637123ECEAF7}">
      <dsp:nvSpPr>
        <dsp:cNvPr id="0" name=""/>
        <dsp:cNvSpPr/>
      </dsp:nvSpPr>
      <dsp:spPr>
        <a:xfrm>
          <a:off x="3279775" y="1304356"/>
          <a:ext cx="2320464" cy="1764320"/>
        </a:xfrm>
        <a:custGeom>
          <a:avLst/>
          <a:gdLst/>
          <a:ahLst/>
          <a:cxnLst/>
          <a:rect l="0" t="0" r="0" b="0"/>
          <a:pathLst>
            <a:path>
              <a:moveTo>
                <a:pt x="0" y="0"/>
              </a:moveTo>
              <a:lnTo>
                <a:pt x="0" y="1562957"/>
              </a:lnTo>
              <a:lnTo>
                <a:pt x="2320464" y="1562957"/>
              </a:lnTo>
              <a:lnTo>
                <a:pt x="2320464" y="17643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62735-9010-4AE4-BFB8-C58FF84A50CF}">
      <dsp:nvSpPr>
        <dsp:cNvPr id="0" name=""/>
        <dsp:cNvSpPr/>
      </dsp:nvSpPr>
      <dsp:spPr>
        <a:xfrm>
          <a:off x="3234055" y="1304356"/>
          <a:ext cx="91440" cy="1764320"/>
        </a:xfrm>
        <a:custGeom>
          <a:avLst/>
          <a:gdLst/>
          <a:ahLst/>
          <a:cxnLst/>
          <a:rect l="0" t="0" r="0" b="0"/>
          <a:pathLst>
            <a:path>
              <a:moveTo>
                <a:pt x="45720" y="0"/>
              </a:moveTo>
              <a:lnTo>
                <a:pt x="45720" y="17643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2BF81-5812-4881-8867-08FB2EE75EF6}">
      <dsp:nvSpPr>
        <dsp:cNvPr id="0" name=""/>
        <dsp:cNvSpPr/>
      </dsp:nvSpPr>
      <dsp:spPr>
        <a:xfrm>
          <a:off x="959310" y="1304356"/>
          <a:ext cx="2320464" cy="1764320"/>
        </a:xfrm>
        <a:custGeom>
          <a:avLst/>
          <a:gdLst/>
          <a:ahLst/>
          <a:cxnLst/>
          <a:rect l="0" t="0" r="0" b="0"/>
          <a:pathLst>
            <a:path>
              <a:moveTo>
                <a:pt x="2320464" y="0"/>
              </a:moveTo>
              <a:lnTo>
                <a:pt x="2320464" y="1562957"/>
              </a:lnTo>
              <a:lnTo>
                <a:pt x="0" y="1562957"/>
              </a:lnTo>
              <a:lnTo>
                <a:pt x="0" y="17643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F0F475-D7CD-49BA-87C1-675E68FD4397}">
      <dsp:nvSpPr>
        <dsp:cNvPr id="0" name=""/>
        <dsp:cNvSpPr/>
      </dsp:nvSpPr>
      <dsp:spPr>
        <a:xfrm>
          <a:off x="2800340" y="345486"/>
          <a:ext cx="958869" cy="9588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A3D047-F200-49C1-A25B-1C9D16E72A98}">
      <dsp:nvSpPr>
        <dsp:cNvPr id="0" name=""/>
        <dsp:cNvSpPr/>
      </dsp:nvSpPr>
      <dsp:spPr>
        <a:xfrm>
          <a:off x="2800340" y="345486"/>
          <a:ext cx="958869" cy="9588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F6AF2-FC01-4677-8ACC-9D704934D472}">
      <dsp:nvSpPr>
        <dsp:cNvPr id="0" name=""/>
        <dsp:cNvSpPr/>
      </dsp:nvSpPr>
      <dsp:spPr>
        <a:xfrm>
          <a:off x="2320905" y="518083"/>
          <a:ext cx="1917739" cy="6136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1. </a:t>
          </a:r>
          <a:r>
            <a:rPr lang="en-US" sz="1600" b="1" kern="1200" dirty="0" err="1" smtClean="0"/>
            <a:t>Studi</a:t>
          </a:r>
          <a:r>
            <a:rPr lang="en-US" sz="1600" b="1" kern="1200" dirty="0" smtClean="0"/>
            <a:t> </a:t>
          </a:r>
          <a:r>
            <a:rPr lang="en-US" sz="1600" b="1" kern="1200" dirty="0" err="1" smtClean="0"/>
            <a:t>Literatur</a:t>
          </a:r>
          <a:endParaRPr lang="en-US" sz="1600" b="1" kern="1200" dirty="0"/>
        </a:p>
      </dsp:txBody>
      <dsp:txXfrm>
        <a:off x="2320905" y="518083"/>
        <a:ext cx="1917739" cy="613676"/>
      </dsp:txXfrm>
    </dsp:sp>
    <dsp:sp modelId="{103C2BEA-F7DB-449E-A9E7-E91A14C82FB1}">
      <dsp:nvSpPr>
        <dsp:cNvPr id="0" name=""/>
        <dsp:cNvSpPr/>
      </dsp:nvSpPr>
      <dsp:spPr>
        <a:xfrm>
          <a:off x="479875" y="3068676"/>
          <a:ext cx="958869" cy="9588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7AB49C-F5A1-47AF-873A-46FD625CAC8D}">
      <dsp:nvSpPr>
        <dsp:cNvPr id="0" name=""/>
        <dsp:cNvSpPr/>
      </dsp:nvSpPr>
      <dsp:spPr>
        <a:xfrm>
          <a:off x="479875" y="3068676"/>
          <a:ext cx="958869" cy="9588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AA275-9F73-4EB6-A53A-AB8BCEFFC049}">
      <dsp:nvSpPr>
        <dsp:cNvPr id="0" name=""/>
        <dsp:cNvSpPr/>
      </dsp:nvSpPr>
      <dsp:spPr>
        <a:xfrm>
          <a:off x="440" y="3241273"/>
          <a:ext cx="1917739" cy="6136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3. </a:t>
          </a:r>
          <a:r>
            <a:rPr lang="en-US" sz="1400" b="1" kern="1200" dirty="0" err="1" smtClean="0"/>
            <a:t>Perancangan</a:t>
          </a:r>
          <a:r>
            <a:rPr lang="en-US" sz="1400" b="1" kern="1200" dirty="0" smtClean="0"/>
            <a:t> </a:t>
          </a:r>
          <a:r>
            <a:rPr lang="en-US" sz="1400" b="1" kern="1200" dirty="0" err="1" smtClean="0"/>
            <a:t>Aplikasi</a:t>
          </a:r>
          <a:endParaRPr lang="en-US" sz="1400" b="1" kern="1200" dirty="0"/>
        </a:p>
      </dsp:txBody>
      <dsp:txXfrm>
        <a:off x="440" y="3241273"/>
        <a:ext cx="1917739" cy="613676"/>
      </dsp:txXfrm>
    </dsp:sp>
    <dsp:sp modelId="{27340D74-7DA7-4C91-8702-9821D5C5E50C}">
      <dsp:nvSpPr>
        <dsp:cNvPr id="0" name=""/>
        <dsp:cNvSpPr/>
      </dsp:nvSpPr>
      <dsp:spPr>
        <a:xfrm>
          <a:off x="2800340" y="3068676"/>
          <a:ext cx="958869" cy="9588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25519A-174E-4E85-A29D-8A9D2C122932}">
      <dsp:nvSpPr>
        <dsp:cNvPr id="0" name=""/>
        <dsp:cNvSpPr/>
      </dsp:nvSpPr>
      <dsp:spPr>
        <a:xfrm>
          <a:off x="2800340" y="3068676"/>
          <a:ext cx="958869" cy="9588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C857-A71D-46CB-9134-68240CCD9CC5}">
      <dsp:nvSpPr>
        <dsp:cNvPr id="0" name=""/>
        <dsp:cNvSpPr/>
      </dsp:nvSpPr>
      <dsp:spPr>
        <a:xfrm>
          <a:off x="2320905" y="3241273"/>
          <a:ext cx="1917739" cy="6136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4. </a:t>
          </a:r>
          <a:r>
            <a:rPr lang="en-US" sz="1400" b="1" kern="1200" dirty="0" err="1" smtClean="0"/>
            <a:t>Implementasi</a:t>
          </a:r>
          <a:r>
            <a:rPr lang="en-US" sz="1400" b="1" kern="1200" dirty="0" smtClean="0"/>
            <a:t> </a:t>
          </a:r>
          <a:r>
            <a:rPr lang="en-US" sz="1400" b="1" kern="1200" dirty="0" err="1" smtClean="0"/>
            <a:t>dan</a:t>
          </a:r>
          <a:r>
            <a:rPr lang="en-US" sz="1400" b="1" kern="1200" dirty="0" smtClean="0"/>
            <a:t> </a:t>
          </a:r>
          <a:r>
            <a:rPr lang="en-US" sz="1400" b="1" kern="1200" dirty="0" err="1" smtClean="0"/>
            <a:t>pengujian</a:t>
          </a:r>
          <a:endParaRPr lang="en-US" sz="1400" b="1" kern="1200" dirty="0"/>
        </a:p>
      </dsp:txBody>
      <dsp:txXfrm>
        <a:off x="2320905" y="3241273"/>
        <a:ext cx="1917739" cy="613676"/>
      </dsp:txXfrm>
    </dsp:sp>
    <dsp:sp modelId="{57F3AAB8-8C18-4C9A-A385-C41606FCA165}">
      <dsp:nvSpPr>
        <dsp:cNvPr id="0" name=""/>
        <dsp:cNvSpPr/>
      </dsp:nvSpPr>
      <dsp:spPr>
        <a:xfrm>
          <a:off x="5120804" y="3068676"/>
          <a:ext cx="958869" cy="9588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EF28-451F-4713-8F13-7B4F1A619D28}">
      <dsp:nvSpPr>
        <dsp:cNvPr id="0" name=""/>
        <dsp:cNvSpPr/>
      </dsp:nvSpPr>
      <dsp:spPr>
        <a:xfrm>
          <a:off x="5120804" y="3068676"/>
          <a:ext cx="958869" cy="9588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5BF2A8-14FF-4DEE-BC86-BD90DA4D1853}">
      <dsp:nvSpPr>
        <dsp:cNvPr id="0" name=""/>
        <dsp:cNvSpPr/>
      </dsp:nvSpPr>
      <dsp:spPr>
        <a:xfrm>
          <a:off x="4641370" y="3241273"/>
          <a:ext cx="1917739" cy="6136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5. </a:t>
          </a:r>
          <a:r>
            <a:rPr lang="en-US" sz="1400" b="1" kern="1200" dirty="0" err="1" smtClean="0"/>
            <a:t>Pembuatan</a:t>
          </a:r>
          <a:r>
            <a:rPr lang="en-US" sz="1400" b="1" kern="1200" dirty="0" smtClean="0"/>
            <a:t> </a:t>
          </a:r>
          <a:r>
            <a:rPr lang="en-US" sz="1400" b="1" kern="1200" dirty="0" err="1" smtClean="0"/>
            <a:t>Laporan</a:t>
          </a:r>
          <a:endParaRPr lang="en-US" sz="1400" b="1" kern="1200" dirty="0"/>
        </a:p>
      </dsp:txBody>
      <dsp:txXfrm>
        <a:off x="4641370" y="3241273"/>
        <a:ext cx="1917739" cy="613676"/>
      </dsp:txXfrm>
    </dsp:sp>
    <dsp:sp modelId="{3EECC83A-98E4-49A3-A700-2A82D9B230F9}">
      <dsp:nvSpPr>
        <dsp:cNvPr id="0" name=""/>
        <dsp:cNvSpPr/>
      </dsp:nvSpPr>
      <dsp:spPr>
        <a:xfrm>
          <a:off x="1640107" y="1707081"/>
          <a:ext cx="958869" cy="95886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CF79E-BADE-4394-8D67-D3DB60AF54C9}">
      <dsp:nvSpPr>
        <dsp:cNvPr id="0" name=""/>
        <dsp:cNvSpPr/>
      </dsp:nvSpPr>
      <dsp:spPr>
        <a:xfrm>
          <a:off x="1640107" y="1707081"/>
          <a:ext cx="958869" cy="95886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3899-CE02-49DE-A792-0B79649F291A}">
      <dsp:nvSpPr>
        <dsp:cNvPr id="0" name=""/>
        <dsp:cNvSpPr/>
      </dsp:nvSpPr>
      <dsp:spPr>
        <a:xfrm>
          <a:off x="1160672" y="1879678"/>
          <a:ext cx="1917739" cy="6136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2. </a:t>
          </a:r>
          <a:r>
            <a:rPr lang="en-US" sz="1200" b="1" kern="1200" dirty="0" err="1" smtClean="0"/>
            <a:t>Penentuan</a:t>
          </a:r>
          <a:r>
            <a:rPr lang="en-US" sz="1200" b="1" kern="1200" dirty="0" smtClean="0"/>
            <a:t> </a:t>
          </a:r>
          <a:r>
            <a:rPr lang="en-US" sz="1200" b="1" kern="1200" dirty="0" err="1" smtClean="0"/>
            <a:t>Masalah</a:t>
          </a:r>
          <a:endParaRPr lang="en-US" sz="1200" b="1" kern="1200" dirty="0"/>
        </a:p>
      </dsp:txBody>
      <dsp:txXfrm>
        <a:off x="1160672" y="1879678"/>
        <a:ext cx="1917739" cy="61367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extLst>
      <p:ext uri="{BB962C8B-B14F-4D97-AF65-F5344CB8AC3E}">
        <p14:creationId xmlns:p14="http://schemas.microsoft.com/office/powerpoint/2010/main" val="31403323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Bissmillah</a:t>
            </a:r>
            <a:r>
              <a:rPr lang="en-US" dirty="0" smtClean="0"/>
              <a:t>.</a:t>
            </a:r>
          </a:p>
          <a:p>
            <a:r>
              <a:rPr lang="en-US" dirty="0" err="1" smtClean="0"/>
              <a:t>Assalamualaikum</a:t>
            </a:r>
            <a:r>
              <a:rPr lang="en-US" baseline="0" dirty="0" smtClean="0"/>
              <a:t> </a:t>
            </a:r>
            <a:r>
              <a:rPr lang="en-US" baseline="0" dirty="0" err="1" smtClean="0"/>
              <a:t>Wr.wb</a:t>
            </a:r>
            <a:endParaRPr lang="en-US" baseline="0" dirty="0" smtClean="0"/>
          </a:p>
          <a:p>
            <a:r>
              <a:rPr lang="en-US" baseline="0" dirty="0" err="1" smtClean="0"/>
              <a:t>alhamdulillah</a:t>
            </a:r>
            <a:r>
              <a:rPr lang="en-US" baseline="0" dirty="0" smtClean="0"/>
              <a:t> </a:t>
            </a:r>
            <a:r>
              <a:rPr lang="en-US" baseline="0" dirty="0" err="1" smtClean="0"/>
              <a:t>alhamdulillah</a:t>
            </a:r>
            <a:r>
              <a:rPr lang="en-US" baseline="0" dirty="0" smtClean="0"/>
              <a:t> </a:t>
            </a:r>
            <a:r>
              <a:rPr lang="en-US" baseline="0" dirty="0" err="1" smtClean="0"/>
              <a:t>rabbil</a:t>
            </a:r>
            <a:r>
              <a:rPr lang="en-US" baseline="0" dirty="0" smtClean="0"/>
              <a:t> </a:t>
            </a:r>
            <a:r>
              <a:rPr lang="en-US" baseline="0" dirty="0" err="1" smtClean="0"/>
              <a:t>alamin</a:t>
            </a:r>
            <a:r>
              <a:rPr lang="en-US" baseline="0" dirty="0" smtClean="0"/>
              <a:t>, </a:t>
            </a:r>
            <a:r>
              <a:rPr lang="en-US" dirty="0" err="1" smtClean="0">
                <a:effectLst/>
              </a:rPr>
              <a:t>wassolatu</a:t>
            </a:r>
            <a:r>
              <a:rPr lang="en-US" dirty="0" smtClean="0">
                <a:effectLst/>
              </a:rPr>
              <a:t> </a:t>
            </a:r>
            <a:r>
              <a:rPr lang="en-US" dirty="0" err="1" smtClean="0">
                <a:effectLst/>
              </a:rPr>
              <a:t>wassalamu</a:t>
            </a:r>
            <a:r>
              <a:rPr lang="en-US" dirty="0" smtClean="0">
                <a:effectLst/>
              </a:rPr>
              <a:t> </a:t>
            </a:r>
            <a:r>
              <a:rPr lang="en-US" dirty="0" err="1" smtClean="0">
                <a:effectLst/>
              </a:rPr>
              <a:t>ala</a:t>
            </a:r>
            <a:r>
              <a:rPr lang="en-US" dirty="0" smtClean="0">
                <a:effectLst/>
              </a:rPr>
              <a:t> </a:t>
            </a:r>
            <a:r>
              <a:rPr lang="en-US" dirty="0" err="1" smtClean="0">
                <a:effectLst/>
              </a:rPr>
              <a:t>asrofil</a:t>
            </a:r>
            <a:r>
              <a:rPr lang="en-US" dirty="0" smtClean="0">
                <a:effectLst/>
              </a:rPr>
              <a:t> </a:t>
            </a:r>
            <a:r>
              <a:rPr lang="en-US" dirty="0" err="1" smtClean="0">
                <a:effectLst/>
              </a:rPr>
              <a:t>anbiya</a:t>
            </a:r>
            <a:r>
              <a:rPr lang="en-US" dirty="0" smtClean="0">
                <a:effectLst/>
              </a:rPr>
              <a:t> </a:t>
            </a:r>
            <a:r>
              <a:rPr lang="en-US" dirty="0" err="1" smtClean="0">
                <a:effectLst/>
              </a:rPr>
              <a:t>iwarmursalin</a:t>
            </a:r>
            <a:r>
              <a:rPr lang="en-US" dirty="0" smtClean="0">
                <a:effectLst/>
              </a:rPr>
              <a:t> </a:t>
            </a:r>
            <a:r>
              <a:rPr lang="en-US" dirty="0" err="1" smtClean="0">
                <a:effectLst/>
              </a:rPr>
              <a:t>wa</a:t>
            </a:r>
            <a:r>
              <a:rPr lang="en-US" dirty="0" smtClean="0">
                <a:effectLst/>
              </a:rPr>
              <a:t> </a:t>
            </a:r>
            <a:r>
              <a:rPr lang="en-US" dirty="0" err="1" smtClean="0">
                <a:effectLst/>
              </a:rPr>
              <a:t>ala</a:t>
            </a:r>
            <a:r>
              <a:rPr lang="en-US" dirty="0" smtClean="0">
                <a:effectLst/>
              </a:rPr>
              <a:t> </a:t>
            </a:r>
            <a:r>
              <a:rPr lang="en-US" dirty="0" err="1" smtClean="0">
                <a:effectLst/>
              </a:rPr>
              <a:t>alihi</a:t>
            </a:r>
            <a:r>
              <a:rPr lang="en-US" dirty="0" smtClean="0">
                <a:effectLst/>
              </a:rPr>
              <a:t> </a:t>
            </a:r>
            <a:r>
              <a:rPr lang="en-US" dirty="0" err="1" smtClean="0">
                <a:effectLst/>
              </a:rPr>
              <a:t>wasohbihi</a:t>
            </a:r>
            <a:r>
              <a:rPr lang="en-US" dirty="0" smtClean="0">
                <a:effectLst/>
              </a:rPr>
              <a:t> </a:t>
            </a:r>
            <a:r>
              <a:rPr lang="en-US" dirty="0" err="1" smtClean="0">
                <a:effectLst/>
              </a:rPr>
              <a:t>ajmain</a:t>
            </a:r>
            <a:r>
              <a:rPr lang="en-US" dirty="0" smtClean="0">
                <a:effectLst/>
              </a:rPr>
              <a:t>.</a:t>
            </a:r>
          </a:p>
          <a:p>
            <a:r>
              <a:rPr lang="en-US" dirty="0" err="1" smtClean="0">
                <a:effectLst/>
              </a:rPr>
              <a:t>Pertama</a:t>
            </a:r>
            <a:r>
              <a:rPr lang="en-US" dirty="0" smtClean="0">
                <a:effectLst/>
              </a:rPr>
              <a:t> tama </a:t>
            </a:r>
            <a:r>
              <a:rPr lang="en-US" dirty="0" err="1" smtClean="0">
                <a:effectLst/>
              </a:rPr>
              <a:t>marilah</a:t>
            </a:r>
            <a:r>
              <a:rPr lang="en-US" baseline="0" dirty="0" smtClean="0">
                <a:effectLst/>
              </a:rPr>
              <a:t> </a:t>
            </a:r>
            <a:r>
              <a:rPr lang="en-US" baseline="0" dirty="0" err="1" smtClean="0">
                <a:effectLst/>
              </a:rPr>
              <a:t>kita</a:t>
            </a:r>
            <a:r>
              <a:rPr lang="en-US" baseline="0" dirty="0" smtClean="0">
                <a:effectLst/>
              </a:rPr>
              <a:t> </a:t>
            </a:r>
            <a:r>
              <a:rPr lang="en-US" baseline="0" dirty="0" err="1" smtClean="0">
                <a:effectLst/>
              </a:rPr>
              <a:t>panjatkan</a:t>
            </a:r>
            <a:r>
              <a:rPr lang="en-US" baseline="0" dirty="0" smtClean="0">
                <a:effectLst/>
              </a:rPr>
              <a:t> </a:t>
            </a:r>
            <a:r>
              <a:rPr lang="en-US" baseline="0" dirty="0" err="1" smtClean="0">
                <a:effectLst/>
              </a:rPr>
              <a:t>kehadirat</a:t>
            </a:r>
            <a:r>
              <a:rPr lang="en-US" baseline="0" dirty="0" smtClean="0">
                <a:effectLst/>
              </a:rPr>
              <a:t> Allah </a:t>
            </a:r>
            <a:r>
              <a:rPr lang="en-US" baseline="0" dirty="0" err="1" smtClean="0">
                <a:effectLst/>
              </a:rPr>
              <a:t>swt</a:t>
            </a:r>
            <a:r>
              <a:rPr lang="en-US" baseline="0" dirty="0" smtClean="0">
                <a:effectLst/>
              </a:rPr>
              <a:t> </a:t>
            </a:r>
            <a:r>
              <a:rPr lang="en-US" baseline="0" dirty="0" err="1" smtClean="0">
                <a:effectLst/>
              </a:rPr>
              <a:t>yg</a:t>
            </a:r>
            <a:r>
              <a:rPr lang="en-US" baseline="0" dirty="0" smtClean="0">
                <a:effectLst/>
              </a:rPr>
              <a:t> </a:t>
            </a:r>
            <a:r>
              <a:rPr lang="en-US" baseline="0" dirty="0" err="1" smtClean="0">
                <a:effectLst/>
              </a:rPr>
              <a:t>mana</a:t>
            </a:r>
            <a:r>
              <a:rPr lang="en-US" baseline="0" dirty="0" smtClean="0">
                <a:effectLst/>
              </a:rPr>
              <a:t> </a:t>
            </a:r>
            <a:r>
              <a:rPr lang="en-US" baseline="0" dirty="0" err="1" smtClean="0">
                <a:effectLst/>
              </a:rPr>
              <a:t>telah</a:t>
            </a:r>
            <a:r>
              <a:rPr lang="en-US" baseline="0" dirty="0" smtClean="0">
                <a:effectLst/>
              </a:rPr>
              <a:t> </a:t>
            </a:r>
            <a:r>
              <a:rPr lang="en-US" baseline="0" dirty="0" err="1" smtClean="0">
                <a:effectLst/>
              </a:rPr>
              <a:t>memberi</a:t>
            </a:r>
            <a:r>
              <a:rPr lang="en-US" baseline="0" dirty="0" smtClean="0">
                <a:effectLst/>
              </a:rPr>
              <a:t> </a:t>
            </a:r>
            <a:r>
              <a:rPr lang="en-US" baseline="0" dirty="0" err="1" smtClean="0">
                <a:effectLst/>
              </a:rPr>
              <a:t>kita</a:t>
            </a:r>
            <a:r>
              <a:rPr lang="en-US" baseline="0" dirty="0" smtClean="0">
                <a:effectLst/>
              </a:rPr>
              <a:t> </a:t>
            </a:r>
            <a:r>
              <a:rPr lang="en-US" baseline="0" dirty="0" err="1" smtClean="0">
                <a:effectLst/>
              </a:rPr>
              <a:t>sehat</a:t>
            </a:r>
            <a:r>
              <a:rPr lang="en-US" baseline="0" dirty="0" smtClean="0">
                <a:effectLst/>
              </a:rPr>
              <a:t> </a:t>
            </a:r>
            <a:r>
              <a:rPr lang="en-US" baseline="0" dirty="0" err="1" smtClean="0">
                <a:effectLst/>
              </a:rPr>
              <a:t>badan</a:t>
            </a:r>
            <a:r>
              <a:rPr lang="en-US" baseline="0" dirty="0" smtClean="0">
                <a:effectLst/>
              </a:rPr>
              <a:t> </a:t>
            </a:r>
            <a:r>
              <a:rPr lang="en-US" baseline="0" dirty="0" err="1" smtClean="0">
                <a:effectLst/>
              </a:rPr>
              <a:t>sehat</a:t>
            </a:r>
            <a:r>
              <a:rPr lang="en-US" baseline="0" dirty="0" smtClean="0">
                <a:effectLst/>
              </a:rPr>
              <a:t> </a:t>
            </a:r>
            <a:r>
              <a:rPr lang="en-US" baseline="0" dirty="0" err="1" smtClean="0">
                <a:effectLst/>
              </a:rPr>
              <a:t>pikiran</a:t>
            </a:r>
            <a:r>
              <a:rPr lang="en-US" baseline="0" dirty="0" smtClean="0">
                <a:effectLst/>
              </a:rPr>
              <a:t> </a:t>
            </a:r>
            <a:r>
              <a:rPr lang="en-US" baseline="0" dirty="0" err="1" smtClean="0">
                <a:effectLst/>
              </a:rPr>
              <a:t>untuk</a:t>
            </a:r>
            <a:r>
              <a:rPr lang="en-US" baseline="0" dirty="0" smtClean="0">
                <a:effectLst/>
              </a:rPr>
              <a:t> </a:t>
            </a:r>
            <a:r>
              <a:rPr lang="en-US" baseline="0" dirty="0" err="1" smtClean="0">
                <a:effectLst/>
              </a:rPr>
              <a:t>dapat</a:t>
            </a:r>
            <a:r>
              <a:rPr lang="en-US" baseline="0" dirty="0" smtClean="0">
                <a:effectLst/>
              </a:rPr>
              <a:t> </a:t>
            </a:r>
            <a:r>
              <a:rPr lang="en-US" baseline="0" dirty="0" err="1" smtClean="0">
                <a:effectLst/>
              </a:rPr>
              <a:t>hadir</a:t>
            </a:r>
            <a:r>
              <a:rPr lang="en-US" baseline="0" dirty="0" smtClean="0">
                <a:effectLst/>
              </a:rPr>
              <a:t> di </a:t>
            </a:r>
            <a:r>
              <a:rPr lang="en-US" baseline="0" dirty="0" err="1" smtClean="0">
                <a:effectLst/>
              </a:rPr>
              <a:t>tempat</a:t>
            </a:r>
            <a:r>
              <a:rPr lang="en-US" baseline="0" dirty="0" smtClean="0">
                <a:effectLst/>
              </a:rPr>
              <a:t> </a:t>
            </a:r>
            <a:r>
              <a:rPr lang="en-US" baseline="0" dirty="0" err="1" smtClean="0">
                <a:effectLst/>
              </a:rPr>
              <a:t>yg</a:t>
            </a:r>
            <a:r>
              <a:rPr lang="en-US" baseline="0" dirty="0" smtClean="0">
                <a:effectLst/>
              </a:rPr>
              <a:t> </a:t>
            </a:r>
            <a:r>
              <a:rPr lang="en-US" baseline="0" dirty="0" err="1" smtClean="0">
                <a:effectLst/>
              </a:rPr>
              <a:t>berbahagia</a:t>
            </a:r>
            <a:r>
              <a:rPr lang="en-US" baseline="0" dirty="0" smtClean="0">
                <a:effectLst/>
              </a:rPr>
              <a:t> </a:t>
            </a:r>
            <a:r>
              <a:rPr lang="en-US" baseline="0" dirty="0" err="1" smtClean="0">
                <a:effectLst/>
              </a:rPr>
              <a:t>ini</a:t>
            </a:r>
            <a:r>
              <a:rPr lang="en-US" baseline="0" dirty="0" smtClean="0">
                <a:effectLst/>
              </a:rPr>
              <a:t>.</a:t>
            </a:r>
          </a:p>
          <a:p>
            <a:r>
              <a:rPr lang="en-US" baseline="0" dirty="0" smtClean="0">
                <a:effectLst/>
              </a:rPr>
              <a:t>Dan </a:t>
            </a:r>
            <a:r>
              <a:rPr lang="en-US" baseline="0" dirty="0" err="1" smtClean="0">
                <a:effectLst/>
              </a:rPr>
              <a:t>tidak</a:t>
            </a:r>
            <a:r>
              <a:rPr lang="en-US" baseline="0" dirty="0" smtClean="0">
                <a:effectLst/>
              </a:rPr>
              <a:t> </a:t>
            </a:r>
            <a:r>
              <a:rPr lang="en-US" baseline="0" dirty="0" err="1" smtClean="0">
                <a:effectLst/>
              </a:rPr>
              <a:t>lupa</a:t>
            </a:r>
            <a:r>
              <a:rPr lang="en-US" baseline="0" dirty="0" smtClean="0">
                <a:effectLst/>
              </a:rPr>
              <a:t> pula </a:t>
            </a:r>
            <a:r>
              <a:rPr lang="en-US" baseline="0" dirty="0" err="1" smtClean="0">
                <a:effectLst/>
              </a:rPr>
              <a:t>kita</a:t>
            </a:r>
            <a:r>
              <a:rPr lang="en-US" baseline="0" dirty="0" smtClean="0">
                <a:effectLst/>
              </a:rPr>
              <a:t> </a:t>
            </a:r>
            <a:r>
              <a:rPr lang="en-US" baseline="0" dirty="0" err="1" smtClean="0">
                <a:effectLst/>
              </a:rPr>
              <a:t>sanjung</a:t>
            </a:r>
            <a:r>
              <a:rPr lang="en-US" baseline="0" dirty="0" smtClean="0">
                <a:effectLst/>
              </a:rPr>
              <a:t> </a:t>
            </a:r>
            <a:r>
              <a:rPr lang="en-US" baseline="0" dirty="0" err="1" smtClean="0">
                <a:effectLst/>
              </a:rPr>
              <a:t>sajikan</a:t>
            </a:r>
            <a:r>
              <a:rPr lang="en-US" baseline="0" dirty="0" smtClean="0">
                <a:effectLst/>
              </a:rPr>
              <a:t> </a:t>
            </a:r>
            <a:r>
              <a:rPr lang="en-US" baseline="0" dirty="0" err="1" smtClean="0">
                <a:effectLst/>
              </a:rPr>
              <a:t>kepangkuan</a:t>
            </a:r>
            <a:r>
              <a:rPr lang="en-US" baseline="0" dirty="0" smtClean="0">
                <a:effectLst/>
              </a:rPr>
              <a:t> </a:t>
            </a:r>
            <a:r>
              <a:rPr lang="en-US" baseline="0" dirty="0" err="1" smtClean="0">
                <a:effectLst/>
              </a:rPr>
              <a:t>Nabi</a:t>
            </a:r>
            <a:r>
              <a:rPr lang="en-US" baseline="0" dirty="0" smtClean="0">
                <a:effectLst/>
              </a:rPr>
              <a:t> </a:t>
            </a:r>
            <a:r>
              <a:rPr lang="en-US" baseline="0" dirty="0" err="1" smtClean="0">
                <a:effectLst/>
              </a:rPr>
              <a:t>besar</a:t>
            </a:r>
            <a:r>
              <a:rPr lang="en-US" baseline="0" dirty="0" smtClean="0">
                <a:effectLst/>
              </a:rPr>
              <a:t> Muhammad SAW, </a:t>
            </a:r>
            <a:r>
              <a:rPr lang="en-US" baseline="0" dirty="0" err="1" smtClean="0">
                <a:effectLst/>
              </a:rPr>
              <a:t>yg</a:t>
            </a:r>
            <a:r>
              <a:rPr lang="en-US" baseline="0" dirty="0" smtClean="0">
                <a:effectLst/>
              </a:rPr>
              <a:t> </a:t>
            </a:r>
            <a:r>
              <a:rPr lang="en-US" baseline="0" dirty="0" err="1" smtClean="0">
                <a:effectLst/>
              </a:rPr>
              <a:t>mana</a:t>
            </a:r>
            <a:r>
              <a:rPr lang="en-US" baseline="0" dirty="0" smtClean="0">
                <a:effectLst/>
              </a:rPr>
              <a:t> </a:t>
            </a:r>
            <a:r>
              <a:rPr lang="en-US" baseline="0" dirty="0" err="1" smtClean="0">
                <a:effectLst/>
              </a:rPr>
              <a:t>telah</a:t>
            </a:r>
            <a:r>
              <a:rPr lang="en-US" baseline="0" dirty="0" smtClean="0">
                <a:effectLst/>
              </a:rPr>
              <a:t> </a:t>
            </a:r>
            <a:r>
              <a:rPr lang="en-US" baseline="0" dirty="0" err="1" smtClean="0">
                <a:effectLst/>
              </a:rPr>
              <a:t>membawa</a:t>
            </a:r>
            <a:r>
              <a:rPr lang="en-US" baseline="0" dirty="0" smtClean="0">
                <a:effectLst/>
              </a:rPr>
              <a:t> </a:t>
            </a:r>
            <a:r>
              <a:rPr lang="en-US" baseline="0" dirty="0" err="1" smtClean="0">
                <a:effectLst/>
              </a:rPr>
              <a:t>kita</a:t>
            </a:r>
            <a:r>
              <a:rPr lang="en-US" baseline="0" dirty="0" smtClean="0">
                <a:effectLst/>
              </a:rPr>
              <a:t> </a:t>
            </a:r>
            <a:r>
              <a:rPr lang="en-US" baseline="0" dirty="0" err="1" smtClean="0">
                <a:effectLst/>
              </a:rPr>
              <a:t>dari</a:t>
            </a:r>
            <a:r>
              <a:rPr lang="en-US" baseline="0" dirty="0" smtClean="0">
                <a:effectLst/>
              </a:rPr>
              <a:t> </a:t>
            </a:r>
            <a:r>
              <a:rPr lang="en-US" baseline="0" dirty="0" err="1" smtClean="0">
                <a:effectLst/>
              </a:rPr>
              <a:t>alam</a:t>
            </a:r>
            <a:r>
              <a:rPr lang="en-US" baseline="0" dirty="0" smtClean="0">
                <a:effectLst/>
              </a:rPr>
              <a:t> </a:t>
            </a:r>
            <a:r>
              <a:rPr lang="en-US" baseline="0" dirty="0" err="1" smtClean="0">
                <a:effectLst/>
              </a:rPr>
              <a:t>kegelapan</a:t>
            </a:r>
            <a:r>
              <a:rPr lang="en-US" baseline="0" dirty="0" smtClean="0">
                <a:effectLst/>
              </a:rPr>
              <a:t> </a:t>
            </a:r>
            <a:r>
              <a:rPr lang="en-US" baseline="0" dirty="0" err="1" smtClean="0">
                <a:effectLst/>
              </a:rPr>
              <a:t>ke</a:t>
            </a:r>
            <a:r>
              <a:rPr lang="en-US" baseline="0" dirty="0" smtClean="0">
                <a:effectLst/>
              </a:rPr>
              <a:t> </a:t>
            </a:r>
            <a:r>
              <a:rPr lang="en-US" baseline="0" dirty="0" err="1" smtClean="0">
                <a:effectLst/>
              </a:rPr>
              <a:t>alam</a:t>
            </a:r>
            <a:r>
              <a:rPr lang="en-US" baseline="0" dirty="0" smtClean="0">
                <a:effectLst/>
              </a:rPr>
              <a:t> </a:t>
            </a:r>
            <a:r>
              <a:rPr lang="en-US" baseline="0" dirty="0" err="1" smtClean="0">
                <a:effectLst/>
              </a:rPr>
              <a:t>yg</a:t>
            </a:r>
            <a:r>
              <a:rPr lang="en-US" baseline="0" dirty="0" smtClean="0">
                <a:effectLst/>
              </a:rPr>
              <a:t> </a:t>
            </a:r>
            <a:r>
              <a:rPr lang="en-US" baseline="0" dirty="0" err="1" smtClean="0">
                <a:effectLst/>
              </a:rPr>
              <a:t>terang</a:t>
            </a:r>
            <a:r>
              <a:rPr lang="en-US" baseline="0" dirty="0" smtClean="0">
                <a:effectLst/>
              </a:rPr>
              <a:t> </a:t>
            </a:r>
            <a:r>
              <a:rPr lang="en-US" baseline="0" dirty="0" err="1" smtClean="0">
                <a:effectLst/>
              </a:rPr>
              <a:t>benderang</a:t>
            </a:r>
            <a:r>
              <a:rPr lang="en-US" baseline="0" dirty="0" smtClean="0">
                <a:effectLst/>
              </a:rPr>
              <a:t>.</a:t>
            </a:r>
          </a:p>
          <a:p>
            <a:r>
              <a:rPr lang="en-US" baseline="0" dirty="0" err="1" smtClean="0">
                <a:effectLst/>
              </a:rPr>
              <a:t>Penghormatan</a:t>
            </a:r>
            <a:r>
              <a:rPr lang="en-US" baseline="0" dirty="0" smtClean="0">
                <a:effectLst/>
              </a:rPr>
              <a:t> </a:t>
            </a:r>
            <a:r>
              <a:rPr lang="en-US" baseline="0" dirty="0" err="1" smtClean="0">
                <a:effectLst/>
              </a:rPr>
              <a:t>saya</a:t>
            </a:r>
            <a:r>
              <a:rPr lang="en-US" baseline="0" dirty="0" smtClean="0">
                <a:effectLst/>
              </a:rPr>
              <a:t> </a:t>
            </a:r>
            <a:r>
              <a:rPr lang="en-US" baseline="0" dirty="0" err="1" smtClean="0">
                <a:effectLst/>
              </a:rPr>
              <a:t>kepada</a:t>
            </a:r>
            <a:r>
              <a:rPr lang="en-US" baseline="0" dirty="0" smtClean="0">
                <a:effectLst/>
              </a:rPr>
              <a:t> Bpk </a:t>
            </a:r>
            <a:r>
              <a:rPr lang="en-US" baseline="0" dirty="0" err="1" smtClean="0">
                <a:effectLst/>
              </a:rPr>
              <a:t>Zuhar</a:t>
            </a:r>
            <a:r>
              <a:rPr lang="en-US" baseline="0" dirty="0" smtClean="0">
                <a:effectLst/>
              </a:rPr>
              <a:t> </a:t>
            </a:r>
            <a:r>
              <a:rPr lang="en-US" baseline="0" dirty="0" err="1" smtClean="0">
                <a:effectLst/>
              </a:rPr>
              <a:t>Musliyana</a:t>
            </a:r>
            <a:r>
              <a:rPr lang="en-US" dirty="0" smtClean="0"/>
              <a:t>, S.ST., M.T </a:t>
            </a:r>
            <a:r>
              <a:rPr lang="en-US" dirty="0" err="1" smtClean="0"/>
              <a:t>selaku</a:t>
            </a:r>
            <a:r>
              <a:rPr lang="en-US" dirty="0" smtClean="0"/>
              <a:t> </a:t>
            </a:r>
            <a:r>
              <a:rPr lang="en-US" dirty="0" err="1" smtClean="0"/>
              <a:t>pembimbing</a:t>
            </a:r>
            <a:r>
              <a:rPr lang="en-US" dirty="0" smtClean="0"/>
              <a:t> </a:t>
            </a:r>
            <a:r>
              <a:rPr lang="en-US" dirty="0" err="1" smtClean="0"/>
              <a:t>dan</a:t>
            </a:r>
            <a:r>
              <a:rPr lang="en-US" dirty="0" smtClean="0"/>
              <a:t> </a:t>
            </a:r>
            <a:r>
              <a:rPr lang="en-US" dirty="0" err="1" smtClean="0"/>
              <a:t>kepada</a:t>
            </a:r>
            <a:r>
              <a:rPr lang="en-US" dirty="0" smtClean="0"/>
              <a:t> </a:t>
            </a:r>
            <a:r>
              <a:rPr lang="en-US" dirty="0" err="1" smtClean="0"/>
              <a:t>bapak</a:t>
            </a:r>
            <a:r>
              <a:rPr lang="en-US" dirty="0" smtClean="0"/>
              <a:t> </a:t>
            </a:r>
            <a:r>
              <a:rPr lang="en-US" dirty="0" err="1" smtClean="0"/>
              <a:t>Mahendar</a:t>
            </a:r>
            <a:r>
              <a:rPr lang="en-US" dirty="0" smtClean="0"/>
              <a:t> Dwi </a:t>
            </a:r>
            <a:r>
              <a:rPr lang="en-US" dirty="0" err="1" smtClean="0"/>
              <a:t>Payana</a:t>
            </a:r>
            <a:r>
              <a:rPr lang="en-US" dirty="0" smtClean="0"/>
              <a:t> S.ST., </a:t>
            </a:r>
            <a:r>
              <a:rPr lang="en-US" i="0" baseline="0" dirty="0" err="1" smtClean="0"/>
              <a:t>selaku</a:t>
            </a:r>
            <a:r>
              <a:rPr lang="en-US" i="0" baseline="0" dirty="0" smtClean="0"/>
              <a:t> </a:t>
            </a:r>
            <a:r>
              <a:rPr lang="en-US" i="0" baseline="0" dirty="0" err="1" smtClean="0"/>
              <a:t>Penguji</a:t>
            </a:r>
            <a:r>
              <a:rPr lang="en-US" i="0" baseline="0" dirty="0" smtClean="0"/>
              <a:t> </a:t>
            </a:r>
            <a:r>
              <a:rPr lang="en-US" i="0" baseline="0" dirty="0" err="1" smtClean="0"/>
              <a:t>satu</a:t>
            </a:r>
            <a:r>
              <a:rPr lang="en-US" i="0" baseline="0" dirty="0" smtClean="0"/>
              <a:t> </a:t>
            </a:r>
            <a:r>
              <a:rPr lang="en-US" i="0" baseline="0" dirty="0" err="1" smtClean="0"/>
              <a:t>dan</a:t>
            </a:r>
            <a:r>
              <a:rPr lang="en-US" i="0" baseline="0" dirty="0" smtClean="0"/>
              <a:t> </a:t>
            </a:r>
            <a:r>
              <a:rPr lang="en-US" i="0" baseline="0" dirty="0" err="1" smtClean="0"/>
              <a:t>kepada</a:t>
            </a:r>
            <a:r>
              <a:rPr lang="en-US" i="0" baseline="0" dirty="0" smtClean="0"/>
              <a:t> Bpk Bayu </a:t>
            </a:r>
            <a:r>
              <a:rPr lang="en-US" i="0" baseline="0" dirty="0" err="1" smtClean="0"/>
              <a:t>Wibawa</a:t>
            </a:r>
            <a:r>
              <a:rPr lang="en-US" i="0" baseline="0" dirty="0" smtClean="0"/>
              <a:t>, S. </a:t>
            </a:r>
            <a:r>
              <a:rPr lang="en-US" i="0" baseline="0" dirty="0" err="1" smtClean="0"/>
              <a:t>Kom</a:t>
            </a:r>
            <a:r>
              <a:rPr lang="en-US" i="0" baseline="0" dirty="0" smtClean="0"/>
              <a:t>, M.MSI </a:t>
            </a:r>
            <a:r>
              <a:rPr lang="en-US" i="0" baseline="0" dirty="0" err="1" smtClean="0"/>
              <a:t>Selaku</a:t>
            </a:r>
            <a:r>
              <a:rPr lang="en-US" i="0" baseline="0" dirty="0" smtClean="0"/>
              <a:t> </a:t>
            </a:r>
            <a:r>
              <a:rPr lang="en-US" i="0" baseline="0" dirty="0" err="1" smtClean="0"/>
              <a:t>penguji</a:t>
            </a:r>
            <a:r>
              <a:rPr lang="en-US" i="0" baseline="0" dirty="0" smtClean="0"/>
              <a:t> </a:t>
            </a:r>
            <a:r>
              <a:rPr lang="en-US" i="0" baseline="0" dirty="0" err="1" smtClean="0"/>
              <a:t>dua</a:t>
            </a:r>
            <a:r>
              <a:rPr lang="en-US" i="0" baseline="0" dirty="0" smtClean="0"/>
              <a:t>. </a:t>
            </a:r>
            <a:br>
              <a:rPr lang="en-US" i="0" baseline="0" dirty="0" smtClean="0"/>
            </a:br>
            <a:r>
              <a:rPr lang="en-US" i="0" baseline="0" dirty="0" err="1" smtClean="0"/>
              <a:t>Perkenal</a:t>
            </a:r>
            <a:r>
              <a:rPr lang="en-US" i="0" baseline="0" dirty="0" smtClean="0"/>
              <a:t> </a:t>
            </a:r>
            <a:r>
              <a:rPr lang="en-US" i="0" baseline="0" dirty="0" err="1" smtClean="0"/>
              <a:t>kan</a:t>
            </a:r>
            <a:r>
              <a:rPr lang="en-US" i="0" baseline="0" dirty="0" smtClean="0"/>
              <a:t> </a:t>
            </a:r>
            <a:r>
              <a:rPr lang="en-US" i="0" baseline="0" dirty="0" err="1" smtClean="0"/>
              <a:t>nama</a:t>
            </a:r>
            <a:r>
              <a:rPr lang="en-US" i="0" baseline="0" dirty="0" smtClean="0"/>
              <a:t> </a:t>
            </a:r>
            <a:r>
              <a:rPr lang="en-US" i="0" baseline="0" dirty="0" err="1" smtClean="0"/>
              <a:t>saya</a:t>
            </a:r>
            <a:r>
              <a:rPr lang="en-US" i="0" baseline="0" dirty="0" smtClean="0"/>
              <a:t> m. jerry Permana </a:t>
            </a:r>
            <a:r>
              <a:rPr lang="en-US" i="0" baseline="0" dirty="0" err="1" smtClean="0"/>
              <a:t>dari</a:t>
            </a:r>
            <a:r>
              <a:rPr lang="en-US" i="0" baseline="0" dirty="0" smtClean="0"/>
              <a:t> Non </a:t>
            </a:r>
            <a:r>
              <a:rPr lang="en-US" i="0" baseline="0" dirty="0" err="1" smtClean="0"/>
              <a:t>reg</a:t>
            </a:r>
            <a:r>
              <a:rPr lang="en-US" i="0" baseline="0" dirty="0" smtClean="0"/>
              <a:t> TI 2016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effectLst/>
              </a:rPr>
              <a:t>Pada</a:t>
            </a:r>
            <a:r>
              <a:rPr lang="en-US" i="0" baseline="0" dirty="0" smtClean="0">
                <a:effectLst/>
              </a:rPr>
              <a:t> </a:t>
            </a:r>
            <a:r>
              <a:rPr lang="en-US" i="0" baseline="0" dirty="0" err="1" smtClean="0">
                <a:effectLst/>
              </a:rPr>
              <a:t>kesempatan</a:t>
            </a:r>
            <a:r>
              <a:rPr lang="en-US" i="0" baseline="0" dirty="0" smtClean="0">
                <a:effectLst/>
              </a:rPr>
              <a:t> kali </a:t>
            </a:r>
            <a:r>
              <a:rPr lang="en-US" i="0" baseline="0" dirty="0" err="1" smtClean="0">
                <a:effectLst/>
              </a:rPr>
              <a:t>ini</a:t>
            </a:r>
            <a:r>
              <a:rPr lang="en-US" i="0" baseline="0" dirty="0" smtClean="0">
                <a:effectLst/>
              </a:rPr>
              <a:t> </a:t>
            </a:r>
            <a:r>
              <a:rPr lang="en-US" i="0" baseline="0" dirty="0" err="1" smtClean="0">
                <a:effectLst/>
              </a:rPr>
              <a:t>saya</a:t>
            </a:r>
            <a:r>
              <a:rPr lang="en-US" i="0" baseline="0" dirty="0" smtClean="0">
                <a:effectLst/>
              </a:rPr>
              <a:t> </a:t>
            </a:r>
            <a:r>
              <a:rPr lang="en-US" i="0" baseline="0" dirty="0" err="1" smtClean="0">
                <a:effectLst/>
              </a:rPr>
              <a:t>akan</a:t>
            </a:r>
            <a:r>
              <a:rPr lang="en-US" i="0" baseline="0" dirty="0" smtClean="0">
                <a:effectLst/>
              </a:rPr>
              <a:t> </a:t>
            </a:r>
            <a:r>
              <a:rPr lang="en-US" i="0" baseline="0" dirty="0" err="1" smtClean="0">
                <a:effectLst/>
              </a:rPr>
              <a:t>presentasi</a:t>
            </a:r>
            <a:r>
              <a:rPr lang="en-US" i="0" baseline="0" dirty="0" smtClean="0">
                <a:effectLst/>
              </a:rPr>
              <a:t> </a:t>
            </a:r>
            <a:r>
              <a:rPr lang="en-US" i="0" baseline="0" dirty="0" err="1" smtClean="0">
                <a:effectLst/>
              </a:rPr>
              <a:t>kan</a:t>
            </a:r>
            <a:r>
              <a:rPr lang="en-US" i="0" baseline="0" dirty="0" smtClean="0">
                <a:effectLst/>
              </a:rPr>
              <a:t> </a:t>
            </a:r>
            <a:r>
              <a:rPr lang="en-US" i="0" baseline="0" dirty="0" err="1" smtClean="0">
                <a:effectLst/>
              </a:rPr>
              <a:t>hasil</a:t>
            </a:r>
            <a:r>
              <a:rPr lang="en-US" i="0" baseline="0" dirty="0" smtClean="0">
                <a:effectLst/>
              </a:rPr>
              <a:t> </a:t>
            </a:r>
            <a:r>
              <a:rPr lang="en-US" i="0" baseline="0" dirty="0" err="1" smtClean="0">
                <a:effectLst/>
              </a:rPr>
              <a:t>Skripsi</a:t>
            </a:r>
            <a:r>
              <a:rPr lang="en-US" i="0" baseline="0" dirty="0" smtClean="0">
                <a:effectLst/>
              </a:rPr>
              <a:t> </a:t>
            </a:r>
            <a:r>
              <a:rPr lang="en-US" i="0" baseline="0" dirty="0" err="1" smtClean="0">
                <a:effectLst/>
              </a:rPr>
              <a:t>saya</a:t>
            </a:r>
            <a:r>
              <a:rPr lang="en-US" i="0" baseline="0" dirty="0" smtClean="0">
                <a:effectLst/>
              </a:rPr>
              <a:t> yang </a:t>
            </a:r>
            <a:r>
              <a:rPr lang="en-US" i="0" baseline="0" dirty="0" err="1" smtClean="0">
                <a:effectLst/>
              </a:rPr>
              <a:t>berjudul</a:t>
            </a:r>
            <a:r>
              <a:rPr lang="en-US" i="0" baseline="0" dirty="0" smtClean="0">
                <a:effectLst/>
              </a:rPr>
              <a:t> “</a:t>
            </a:r>
            <a:r>
              <a:rPr lang="en-US" sz="1200" b="1" dirty="0" err="1" smtClean="0"/>
              <a:t>Perancangan</a:t>
            </a:r>
            <a:r>
              <a:rPr lang="en-US" sz="1200" b="1" dirty="0" smtClean="0"/>
              <a:t> APLIKASI</a:t>
            </a:r>
            <a:r>
              <a:rPr lang="en-US" sz="1200" b="1" baseline="0" dirty="0" smtClean="0"/>
              <a:t> PENCARIAN KATALOG BUKU ONLINE BERBASIS ANDROID MENGGUNAKAN FRAMEWORK IONIC</a:t>
            </a:r>
            <a:r>
              <a:rPr lang="en-US" i="0" baseline="0" dirty="0" smtClean="0">
                <a:effectLst/>
              </a:rPr>
              <a:t>” .</a:t>
            </a:r>
            <a:endParaRPr lang="en-US" i="1" baseline="0" dirty="0" smtClean="0">
              <a:effectLst/>
            </a:endParaRPr>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extLst>
      <p:ext uri="{BB962C8B-B14F-4D97-AF65-F5344CB8AC3E}">
        <p14:creationId xmlns:p14="http://schemas.microsoft.com/office/powerpoint/2010/main" val="201846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id-ID" sz="1100" kern="1200" dirty="0" smtClean="0">
                <a:solidFill>
                  <a:schemeClr val="tx1"/>
                </a:solidFill>
                <a:effectLst/>
                <a:latin typeface="+mn-lt"/>
                <a:ea typeface="+mn-ea"/>
                <a:cs typeface="+mn-cs"/>
              </a:rPr>
              <a:t>3 (tiga) fungsi utama </a:t>
            </a:r>
            <a:r>
              <a:rPr lang="id-ID" sz="1100" i="1" kern="1200" dirty="0" smtClean="0">
                <a:solidFill>
                  <a:schemeClr val="tx1"/>
                </a:solidFill>
                <a:effectLst/>
                <a:latin typeface="+mn-lt"/>
                <a:ea typeface="+mn-ea"/>
                <a:cs typeface="+mn-cs"/>
              </a:rPr>
              <a:t>Entity Relationship Diagram</a:t>
            </a:r>
            <a:r>
              <a:rPr lang="id-ID" sz="1100" kern="1200" dirty="0" smtClean="0">
                <a:solidFill>
                  <a:schemeClr val="tx1"/>
                </a:solidFill>
                <a:effectLst/>
                <a:latin typeface="+mn-lt"/>
                <a:ea typeface="+mn-ea"/>
                <a:cs typeface="+mn-cs"/>
              </a:rPr>
              <a:t> (</a:t>
            </a:r>
            <a:r>
              <a:rPr lang="id-ID" sz="1100" i="1" kern="1200" dirty="0" smtClean="0">
                <a:solidFill>
                  <a:schemeClr val="tx1"/>
                </a:solidFill>
                <a:effectLst/>
                <a:latin typeface="+mn-lt"/>
                <a:ea typeface="+mn-ea"/>
                <a:cs typeface="+mn-cs"/>
              </a:rPr>
              <a:t>ERD) </a:t>
            </a:r>
            <a:r>
              <a:rPr lang="id-ID" sz="1100" kern="1200" dirty="0" smtClean="0">
                <a:solidFill>
                  <a:schemeClr val="tx1"/>
                </a:solidFill>
                <a:effectLst/>
                <a:latin typeface="+mn-lt"/>
                <a:ea typeface="+mn-ea"/>
                <a:cs typeface="+mn-cs"/>
              </a:rPr>
              <a:t>yaitu:</a:t>
            </a:r>
            <a:endParaRPr lang="en-US" sz="1100" kern="1200" dirty="0" smtClean="0">
              <a:solidFill>
                <a:schemeClr val="tx1"/>
              </a:solidFill>
              <a:effectLst/>
              <a:latin typeface="+mn-lt"/>
              <a:ea typeface="+mn-ea"/>
              <a:cs typeface="+mn-cs"/>
            </a:endParaRPr>
          </a:p>
          <a:p>
            <a:pPr marL="514350" indent="-514350" algn="just">
              <a:buFont typeface="+mj-lt"/>
              <a:buAutoNum type="arabicPeriod"/>
            </a:pPr>
            <a:r>
              <a:rPr lang="en-US" sz="1100" dirty="0" err="1" smtClean="0">
                <a:solidFill>
                  <a:schemeClr val="bg1"/>
                </a:solidFill>
              </a:rPr>
              <a:t>Sebagai</a:t>
            </a:r>
            <a:r>
              <a:rPr lang="en-US" sz="1100" dirty="0" smtClean="0">
                <a:solidFill>
                  <a:schemeClr val="bg1"/>
                </a:solidFill>
              </a:rPr>
              <a:t> </a:t>
            </a:r>
            <a:r>
              <a:rPr lang="en-US" sz="1100" dirty="0" err="1" smtClean="0">
                <a:solidFill>
                  <a:schemeClr val="bg1"/>
                </a:solidFill>
              </a:rPr>
              <a:t>alat</a:t>
            </a:r>
            <a:r>
              <a:rPr lang="en-US" sz="1100" dirty="0" smtClean="0">
                <a:solidFill>
                  <a:schemeClr val="bg1"/>
                </a:solidFill>
              </a:rPr>
              <a:t> </a:t>
            </a:r>
            <a:r>
              <a:rPr lang="en-US" sz="1100" dirty="0" err="1" smtClean="0">
                <a:solidFill>
                  <a:schemeClr val="bg1"/>
                </a:solidFill>
              </a:rPr>
              <a:t>untuk</a:t>
            </a:r>
            <a:r>
              <a:rPr lang="en-US" sz="1100" dirty="0" smtClean="0">
                <a:solidFill>
                  <a:schemeClr val="bg1"/>
                </a:solidFill>
              </a:rPr>
              <a:t> </a:t>
            </a:r>
            <a:r>
              <a:rPr lang="en-US" sz="1100" dirty="0" err="1" smtClean="0">
                <a:solidFill>
                  <a:schemeClr val="bg1"/>
                </a:solidFill>
              </a:rPr>
              <a:t>memodelkan</a:t>
            </a:r>
            <a:r>
              <a:rPr lang="en-US" sz="1100" dirty="0" smtClean="0">
                <a:solidFill>
                  <a:schemeClr val="bg1"/>
                </a:solidFill>
              </a:rPr>
              <a:t> </a:t>
            </a:r>
            <a:r>
              <a:rPr lang="en-US" sz="1100" dirty="0" err="1" smtClean="0">
                <a:solidFill>
                  <a:schemeClr val="bg1"/>
                </a:solidFill>
              </a:rPr>
              <a:t>hasil</a:t>
            </a:r>
            <a:r>
              <a:rPr lang="en-US" sz="1100" dirty="0" smtClean="0">
                <a:solidFill>
                  <a:schemeClr val="bg1"/>
                </a:solidFill>
              </a:rPr>
              <a:t> </a:t>
            </a:r>
            <a:r>
              <a:rPr lang="en-US" sz="1100" dirty="0" err="1" smtClean="0">
                <a:solidFill>
                  <a:schemeClr val="bg1"/>
                </a:solidFill>
              </a:rPr>
              <a:t>dari</a:t>
            </a:r>
            <a:r>
              <a:rPr lang="en-US" sz="1100" dirty="0" smtClean="0">
                <a:solidFill>
                  <a:schemeClr val="bg1"/>
                </a:solidFill>
              </a:rPr>
              <a:t> </a:t>
            </a:r>
            <a:r>
              <a:rPr lang="en-US" sz="1100" dirty="0" err="1" smtClean="0">
                <a:solidFill>
                  <a:schemeClr val="bg1"/>
                </a:solidFill>
              </a:rPr>
              <a:t>analisis</a:t>
            </a:r>
            <a:r>
              <a:rPr lang="en-US" sz="1100" dirty="0" smtClean="0">
                <a:solidFill>
                  <a:schemeClr val="bg1"/>
                </a:solidFill>
              </a:rPr>
              <a:t> data</a:t>
            </a:r>
          </a:p>
          <a:p>
            <a:pPr marL="514350" indent="-514350" algn="just">
              <a:buFont typeface="+mj-lt"/>
              <a:buAutoNum type="arabicPeriod"/>
            </a:pPr>
            <a:r>
              <a:rPr lang="en-US" sz="1100" dirty="0" err="1" smtClean="0">
                <a:solidFill>
                  <a:schemeClr val="bg1"/>
                </a:solidFill>
              </a:rPr>
              <a:t>Sebagai</a:t>
            </a:r>
            <a:r>
              <a:rPr lang="en-US" sz="1100" dirty="0" smtClean="0">
                <a:solidFill>
                  <a:schemeClr val="bg1"/>
                </a:solidFill>
              </a:rPr>
              <a:t> </a:t>
            </a:r>
            <a:r>
              <a:rPr lang="en-US" sz="1100" dirty="0" err="1" smtClean="0">
                <a:solidFill>
                  <a:schemeClr val="bg1"/>
                </a:solidFill>
              </a:rPr>
              <a:t>alat</a:t>
            </a:r>
            <a:r>
              <a:rPr lang="en-US" sz="1100" dirty="0" smtClean="0">
                <a:solidFill>
                  <a:schemeClr val="bg1"/>
                </a:solidFill>
              </a:rPr>
              <a:t> </a:t>
            </a:r>
            <a:r>
              <a:rPr lang="en-US" sz="1100" dirty="0" err="1" smtClean="0">
                <a:solidFill>
                  <a:schemeClr val="bg1"/>
                </a:solidFill>
              </a:rPr>
              <a:t>untuk</a:t>
            </a:r>
            <a:r>
              <a:rPr lang="en-US" sz="1100" dirty="0" smtClean="0">
                <a:solidFill>
                  <a:schemeClr val="bg1"/>
                </a:solidFill>
              </a:rPr>
              <a:t> </a:t>
            </a:r>
            <a:r>
              <a:rPr lang="en-US" sz="1100" dirty="0" err="1" smtClean="0">
                <a:solidFill>
                  <a:schemeClr val="bg1"/>
                </a:solidFill>
              </a:rPr>
              <a:t>memodelkan</a:t>
            </a:r>
            <a:r>
              <a:rPr lang="en-US" sz="1100" dirty="0" smtClean="0">
                <a:solidFill>
                  <a:schemeClr val="bg1"/>
                </a:solidFill>
              </a:rPr>
              <a:t> data </a:t>
            </a:r>
            <a:r>
              <a:rPr lang="en-US" sz="1100" dirty="0" err="1" smtClean="0">
                <a:solidFill>
                  <a:schemeClr val="bg1"/>
                </a:solidFill>
              </a:rPr>
              <a:t>konseptual</a:t>
            </a:r>
            <a:r>
              <a:rPr lang="en-US" sz="1100" dirty="0" smtClean="0">
                <a:solidFill>
                  <a:schemeClr val="bg1"/>
                </a:solidFill>
              </a:rPr>
              <a:t> (</a:t>
            </a:r>
            <a:r>
              <a:rPr lang="en-US" sz="1100" dirty="0" err="1" smtClean="0">
                <a:solidFill>
                  <a:schemeClr val="bg1"/>
                </a:solidFill>
              </a:rPr>
              <a:t>logikal</a:t>
            </a:r>
            <a:r>
              <a:rPr lang="en-US" sz="1100" dirty="0" smtClean="0">
                <a:solidFill>
                  <a:schemeClr val="bg1"/>
                </a:solidFill>
              </a:rPr>
              <a:t>)</a:t>
            </a:r>
          </a:p>
          <a:p>
            <a:pPr marL="514350" indent="-514350" algn="just">
              <a:buFont typeface="+mj-lt"/>
              <a:buAutoNum type="arabicPeriod"/>
            </a:pPr>
            <a:r>
              <a:rPr lang="en-US" sz="1100" dirty="0" err="1" smtClean="0">
                <a:solidFill>
                  <a:schemeClr val="bg1"/>
                </a:solidFill>
              </a:rPr>
              <a:t>Sebagai</a:t>
            </a:r>
            <a:r>
              <a:rPr lang="en-US" sz="1100" dirty="0" smtClean="0">
                <a:solidFill>
                  <a:schemeClr val="bg1"/>
                </a:solidFill>
              </a:rPr>
              <a:t> </a:t>
            </a:r>
            <a:r>
              <a:rPr lang="en-US" sz="1100" dirty="0" err="1" smtClean="0">
                <a:solidFill>
                  <a:schemeClr val="bg1"/>
                </a:solidFill>
              </a:rPr>
              <a:t>alat</a:t>
            </a:r>
            <a:r>
              <a:rPr lang="en-US" sz="1100" dirty="0" smtClean="0">
                <a:solidFill>
                  <a:schemeClr val="bg1"/>
                </a:solidFill>
              </a:rPr>
              <a:t> </a:t>
            </a:r>
            <a:r>
              <a:rPr lang="en-US" sz="1100" dirty="0" err="1" smtClean="0">
                <a:solidFill>
                  <a:schemeClr val="bg1"/>
                </a:solidFill>
              </a:rPr>
              <a:t>untuk</a:t>
            </a:r>
            <a:r>
              <a:rPr lang="en-US" sz="1100" dirty="0" smtClean="0">
                <a:solidFill>
                  <a:schemeClr val="bg1"/>
                </a:solidFill>
              </a:rPr>
              <a:t> </a:t>
            </a:r>
            <a:r>
              <a:rPr lang="en-US" sz="1100" dirty="0" err="1" smtClean="0">
                <a:solidFill>
                  <a:schemeClr val="bg1"/>
                </a:solidFill>
              </a:rPr>
              <a:t>memodelkan</a:t>
            </a:r>
            <a:r>
              <a:rPr lang="en-US" sz="1100" dirty="0" smtClean="0">
                <a:solidFill>
                  <a:schemeClr val="bg1"/>
                </a:solidFill>
              </a:rPr>
              <a:t> </a:t>
            </a:r>
            <a:r>
              <a:rPr lang="en-US" sz="1100" dirty="0" err="1" smtClean="0">
                <a:solidFill>
                  <a:schemeClr val="bg1"/>
                </a:solidFill>
              </a:rPr>
              <a:t>objek-objek</a:t>
            </a:r>
            <a:r>
              <a:rPr lang="en-US" sz="1100" dirty="0" smtClean="0">
                <a:solidFill>
                  <a:schemeClr val="bg1"/>
                </a:solidFill>
              </a:rPr>
              <a:t> </a:t>
            </a:r>
            <a:r>
              <a:rPr lang="en-US" sz="1100" dirty="0" err="1" smtClean="0">
                <a:solidFill>
                  <a:schemeClr val="bg1"/>
                </a:solidFill>
              </a:rPr>
              <a:t>dalam</a:t>
            </a:r>
            <a:r>
              <a:rPr lang="en-US" sz="1100" dirty="0" smtClean="0">
                <a:solidFill>
                  <a:schemeClr val="bg1"/>
                </a:solidFill>
              </a:rPr>
              <a:t> </a:t>
            </a:r>
            <a:r>
              <a:rPr lang="en-US" sz="1100" dirty="0" err="1" smtClean="0">
                <a:solidFill>
                  <a:schemeClr val="bg1"/>
                </a:solidFill>
              </a:rPr>
              <a:t>suatu</a:t>
            </a:r>
            <a:r>
              <a:rPr lang="en-US" sz="1100" dirty="0" smtClean="0">
                <a:solidFill>
                  <a:schemeClr val="bg1"/>
                </a:solidFill>
              </a:rPr>
              <a:t> </a:t>
            </a:r>
            <a:r>
              <a:rPr lang="en-US" sz="1100" dirty="0" err="1" smtClean="0">
                <a:solidFill>
                  <a:schemeClr val="bg1"/>
                </a:solidFill>
              </a:rPr>
              <a:t>sistem</a:t>
            </a:r>
            <a:r>
              <a:rPr lang="en-US" sz="1100" dirty="0" smtClean="0">
                <a:solidFill>
                  <a:schemeClr val="bg1"/>
                </a:solidFill>
              </a:rPr>
              <a:t> (</a:t>
            </a:r>
            <a:r>
              <a:rPr lang="en-US" sz="1100" dirty="0" err="1" smtClean="0">
                <a:solidFill>
                  <a:schemeClr val="bg1"/>
                </a:solidFill>
              </a:rPr>
              <a:t>dasar</a:t>
            </a:r>
            <a:r>
              <a:rPr lang="en-US" sz="1100" dirty="0" smtClean="0">
                <a:solidFill>
                  <a:schemeClr val="bg1"/>
                </a:solidFill>
              </a:rPr>
              <a:t> </a:t>
            </a:r>
            <a:r>
              <a:rPr lang="en-US" sz="1100" dirty="0" err="1" smtClean="0">
                <a:solidFill>
                  <a:schemeClr val="bg1"/>
                </a:solidFill>
              </a:rPr>
              <a:t>dari</a:t>
            </a:r>
            <a:r>
              <a:rPr lang="en-US" sz="1100" dirty="0" smtClean="0">
                <a:solidFill>
                  <a:schemeClr val="bg1"/>
                </a:solidFill>
              </a:rPr>
              <a:t> Object diagram/class diagram).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effectLst/>
                <a:latin typeface="+mn-lt"/>
                <a:ea typeface="+mn-ea"/>
                <a:cs typeface="+mn-cs"/>
              </a:rPr>
              <a:t>3 </a:t>
            </a:r>
            <a:r>
              <a:rPr lang="en-US" sz="1200" i="1" kern="1200" dirty="0" err="1" smtClean="0">
                <a:solidFill>
                  <a:schemeClr val="tx1"/>
                </a:solidFill>
                <a:effectLst/>
                <a:latin typeface="+mn-lt"/>
                <a:ea typeface="+mn-ea"/>
                <a:cs typeface="+mn-cs"/>
              </a:rPr>
              <a:t>entitas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dalam</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arsitektur</a:t>
            </a:r>
            <a:r>
              <a:rPr lang="en-US" sz="1200" i="1" kern="1200" baseline="0" dirty="0" smtClean="0">
                <a:solidFill>
                  <a:schemeClr val="tx1"/>
                </a:solidFill>
                <a:effectLst/>
                <a:latin typeface="+mn-lt"/>
                <a:ea typeface="+mn-ea"/>
                <a:cs typeface="+mn-cs"/>
              </a:rPr>
              <a:t> </a:t>
            </a:r>
            <a:r>
              <a:rPr lang="en-US" sz="1200" i="1" kern="1200" baseline="0" smtClean="0">
                <a:solidFill>
                  <a:schemeClr val="tx1"/>
                </a:solidFill>
                <a:effectLst/>
                <a:latin typeface="+mn-lt"/>
                <a:ea typeface="+mn-ea"/>
                <a:cs typeface="+mn-cs"/>
              </a:rPr>
              <a:t>webservice</a:t>
            </a:r>
            <a:endParaRPr lang="en-US" sz="1200" i="1" kern="120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1. </a:t>
            </a:r>
            <a:r>
              <a:rPr lang="id-ID" sz="1200" i="1" kern="1200" dirty="0" smtClean="0">
                <a:solidFill>
                  <a:schemeClr val="tx1"/>
                </a:solidFill>
                <a:effectLst/>
                <a:latin typeface="+mn-lt"/>
                <a:ea typeface="+mn-ea"/>
                <a:cs typeface="+mn-cs"/>
              </a:rPr>
              <a:t>Service Requester</a:t>
            </a:r>
            <a:r>
              <a:rPr lang="id-ID" sz="1200" kern="1200" dirty="0" smtClean="0">
                <a:solidFill>
                  <a:schemeClr val="tx1"/>
                </a:solidFill>
                <a:effectLst/>
                <a:latin typeface="+mn-lt"/>
                <a:ea typeface="+mn-ea"/>
                <a:cs typeface="+mn-cs"/>
              </a:rPr>
              <a:t> (peminta layanan) </a:t>
            </a:r>
            <a:r>
              <a:rPr lang="en-US" sz="1200" kern="1200" dirty="0" err="1" smtClean="0">
                <a:solidFill>
                  <a:schemeClr val="tx1"/>
                </a:solidFill>
                <a:effectLst/>
                <a:latin typeface="+mn-lt"/>
                <a:ea typeface="+mn-ea"/>
                <a:cs typeface="+mn-cs"/>
              </a:rPr>
              <a:t>Berfungsi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menyediakan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Peminta layanan yang mencari dan menemukan layanan yang dibutuhkan serta menggunakan layanan tersebut.</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2. </a:t>
            </a:r>
            <a:r>
              <a:rPr lang="id-ID" sz="1200" i="1" kern="1200" dirty="0" smtClean="0">
                <a:solidFill>
                  <a:schemeClr val="tx1"/>
                </a:solidFill>
                <a:effectLst/>
                <a:latin typeface="+mn-lt"/>
                <a:ea typeface="+mn-ea"/>
                <a:cs typeface="+mn-cs"/>
              </a:rPr>
              <a:t>Service Provider</a:t>
            </a:r>
            <a:r>
              <a:rPr lang="id-ID" sz="1200" kern="1200" dirty="0" smtClean="0">
                <a:solidFill>
                  <a:schemeClr val="tx1"/>
                </a:solidFill>
                <a:effectLst/>
                <a:latin typeface="+mn-lt"/>
                <a:ea typeface="+mn-ea"/>
                <a:cs typeface="+mn-cs"/>
              </a:rPr>
              <a:t> (penyedia layanan) Berfungsi untuk menyediakan layanan/</a:t>
            </a:r>
            <a:r>
              <a:rPr lang="id-ID" sz="1200" i="1" kern="1200" dirty="0" smtClean="0">
                <a:solidFill>
                  <a:schemeClr val="tx1"/>
                </a:solidFill>
                <a:effectLst/>
                <a:latin typeface="+mn-lt"/>
                <a:ea typeface="+mn-ea"/>
                <a:cs typeface="+mn-cs"/>
              </a:rPr>
              <a:t>service</a:t>
            </a:r>
            <a:r>
              <a:rPr lang="id-ID" sz="1200" kern="1200" dirty="0" smtClean="0">
                <a:solidFill>
                  <a:schemeClr val="tx1"/>
                </a:solidFill>
                <a:effectLst/>
                <a:latin typeface="+mn-lt"/>
                <a:ea typeface="+mn-ea"/>
                <a:cs typeface="+mn-cs"/>
              </a:rPr>
              <a:t> dan mengolah sebuah</a:t>
            </a:r>
            <a:r>
              <a:rPr lang="id-ID" sz="1200" i="1" kern="1200" dirty="0" smtClean="0">
                <a:solidFill>
                  <a:schemeClr val="tx1"/>
                </a:solidFill>
                <a:effectLst/>
                <a:latin typeface="+mn-lt"/>
                <a:ea typeface="+mn-ea"/>
                <a:cs typeface="+mn-cs"/>
              </a:rPr>
              <a:t> registry</a:t>
            </a:r>
            <a:r>
              <a:rPr lang="id-ID" sz="1200" kern="1200" dirty="0" smtClean="0">
                <a:solidFill>
                  <a:schemeClr val="tx1"/>
                </a:solidFill>
                <a:effectLst/>
                <a:latin typeface="+mn-lt"/>
                <a:ea typeface="+mn-ea"/>
                <a:cs typeface="+mn-cs"/>
              </a:rPr>
              <a:t> agar layanan-layanan tersebut dapat tersedia.</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4. </a:t>
            </a:r>
            <a:r>
              <a:rPr lang="id-ID" sz="1200" i="1" kern="1200" dirty="0" smtClean="0">
                <a:solidFill>
                  <a:schemeClr val="tx1"/>
                </a:solidFill>
                <a:effectLst/>
                <a:latin typeface="+mn-lt"/>
                <a:ea typeface="+mn-ea"/>
                <a:cs typeface="+mn-cs"/>
              </a:rPr>
              <a:t>Service Registry</a:t>
            </a:r>
            <a:r>
              <a:rPr lang="id-ID" sz="1200" kern="1200" dirty="0" smtClean="0">
                <a:solidFill>
                  <a:schemeClr val="tx1"/>
                </a:solidFill>
                <a:effectLst/>
                <a:latin typeface="+mn-lt"/>
                <a:ea typeface="+mn-ea"/>
                <a:cs typeface="+mn-cs"/>
              </a:rPr>
              <a:t> (daftar layanan) Berfungsi sebagai lokasi central yang mendeskripsikan semua layanan/</a:t>
            </a:r>
            <a:r>
              <a:rPr lang="id-ID" sz="1200" i="1" kern="1200" dirty="0" smtClean="0">
                <a:solidFill>
                  <a:schemeClr val="tx1"/>
                </a:solidFill>
                <a:effectLst/>
                <a:latin typeface="+mn-lt"/>
                <a:ea typeface="+mn-ea"/>
                <a:cs typeface="+mn-cs"/>
              </a:rPr>
              <a:t>service</a:t>
            </a:r>
            <a:r>
              <a:rPr lang="id-ID" sz="1200" kern="1200" dirty="0" smtClean="0">
                <a:solidFill>
                  <a:schemeClr val="tx1"/>
                </a:solidFill>
                <a:effectLst/>
                <a:latin typeface="+mn-lt"/>
                <a:ea typeface="+mn-ea"/>
                <a:cs typeface="+mn-cs"/>
              </a:rPr>
              <a:t> yang telah di-</a:t>
            </a:r>
            <a:r>
              <a:rPr lang="id-ID" sz="1200" i="1" kern="1200" dirty="0" smtClean="0">
                <a:solidFill>
                  <a:schemeClr val="tx1"/>
                </a:solidFill>
                <a:effectLst/>
                <a:latin typeface="+mn-lt"/>
                <a:ea typeface="+mn-ea"/>
                <a:cs typeface="+mn-cs"/>
              </a:rPr>
              <a:t>register</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penelitian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kualitatif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yaitu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data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didapatkan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Perpustakaan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tujuan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merancang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android </a:t>
            </a:r>
            <a:r>
              <a:rPr lang="en-US" sz="1200" kern="1200" dirty="0" err="1" smtClean="0">
                <a:solidFill>
                  <a:schemeClr val="tx1"/>
                </a:solidFill>
                <a:effectLst/>
                <a:latin typeface="+mn-lt"/>
                <a:ea typeface="+mn-ea"/>
                <a:cs typeface="+mn-cs"/>
              </a:rPr>
              <a:t>mencari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ketersedian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buku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data yang </a:t>
            </a:r>
            <a:r>
              <a:rPr lang="en-US" sz="1200" kern="1200" dirty="0" err="1" smtClean="0">
                <a:solidFill>
                  <a:schemeClr val="tx1"/>
                </a:solidFill>
                <a:effectLst/>
                <a:latin typeface="+mn-lt"/>
                <a:ea typeface="+mn-ea"/>
                <a:cs typeface="+mn-cs"/>
              </a:rPr>
              <a:t>terangkum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informasi-informasi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saling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berkaitan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sama</a:t>
            </a:r>
            <a:r>
              <a:rPr lang="en-US" sz="1200" kern="1200" dirty="0" smtClean="0">
                <a:solidFill>
                  <a:schemeClr val="tx1"/>
                </a:solidFill>
                <a:effectLst/>
                <a:latin typeface="+mn-lt"/>
                <a:ea typeface="+mn-ea"/>
                <a:cs typeface="+mn-cs"/>
              </a:rPr>
              <a:t> lain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beralasan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keadaan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sebenarnya</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Pengembangan</a:t>
            </a:r>
            <a:r>
              <a:rPr lang="en-US" dirty="0" smtClean="0"/>
              <a:t> </a:t>
            </a:r>
            <a:r>
              <a:rPr lang="en-US" dirty="0" err="1" smtClean="0"/>
              <a:t>perangkat</a:t>
            </a:r>
            <a:r>
              <a:rPr lang="en-US" dirty="0" smtClean="0"/>
              <a:t> </a:t>
            </a:r>
            <a:r>
              <a:rPr lang="en-US" dirty="0" err="1" smtClean="0"/>
              <a:t>lunak</a:t>
            </a:r>
            <a:r>
              <a:rPr lang="en-US" dirty="0" smtClean="0"/>
              <a:t> Indonesia </a:t>
            </a:r>
            <a:r>
              <a:rPr lang="en-US" dirty="0" err="1" smtClean="0"/>
              <a:t>berkembang</a:t>
            </a:r>
            <a:r>
              <a:rPr lang="en-US" baseline="0" dirty="0" smtClean="0"/>
              <a:t> </a:t>
            </a:r>
            <a:r>
              <a:rPr lang="en-US" baseline="0" dirty="0" err="1" smtClean="0"/>
              <a:t>sangat</a:t>
            </a:r>
            <a:r>
              <a:rPr lang="en-US" baseline="0" dirty="0" smtClean="0"/>
              <a:t> </a:t>
            </a:r>
            <a:r>
              <a:rPr lang="en-US" baseline="0" dirty="0" err="1" smtClean="0"/>
              <a:t>pesat</a:t>
            </a:r>
            <a:r>
              <a:rPr lang="en-US" baseline="0" dirty="0" smtClean="0"/>
              <a:t> </a:t>
            </a:r>
            <a:r>
              <a:rPr lang="en-US" baseline="0" dirty="0" err="1" smtClean="0"/>
              <a:t>terutama</a:t>
            </a:r>
            <a:r>
              <a:rPr lang="en-US" baseline="0" dirty="0" smtClean="0"/>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lunak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mobile. </a:t>
            </a:r>
            <a:r>
              <a:rPr lang="en-US" sz="1200" kern="1200" dirty="0" err="1" smtClean="0">
                <a:solidFill>
                  <a:schemeClr val="tx1"/>
                </a:solidFill>
                <a:effectLst/>
                <a:latin typeface="+mn-lt"/>
                <a:ea typeface="+mn-ea"/>
                <a:cs typeface="+mn-cs"/>
              </a:rPr>
              <a:t>Dikarenakan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setiap</a:t>
            </a:r>
            <a:r>
              <a:rPr lang="en-US" sz="1200" kern="1200" baseline="0" dirty="0" smtClean="0">
                <a:solidFill>
                  <a:schemeClr val="tx1"/>
                </a:solidFill>
                <a:effectLst/>
                <a:latin typeface="+mn-lt"/>
                <a:ea typeface="+mn-ea"/>
                <a:cs typeface="+mn-cs"/>
              </a:rPr>
              <a:t> orang </a:t>
            </a:r>
            <a:r>
              <a:rPr lang="en-US" sz="1200" kern="1200" baseline="0" dirty="0" err="1" smtClean="0">
                <a:solidFill>
                  <a:schemeClr val="tx1"/>
                </a:solidFill>
                <a:effectLst/>
                <a:latin typeface="+mn-lt"/>
                <a:ea typeface="+mn-ea"/>
                <a:cs typeface="+mn-cs"/>
              </a:rPr>
              <a:t>pasti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sudah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memiliki</a:t>
            </a:r>
            <a:r>
              <a:rPr lang="en-US" sz="1200" kern="1200" baseline="0" dirty="0" smtClean="0">
                <a:solidFill>
                  <a:schemeClr val="tx1"/>
                </a:solidFill>
                <a:effectLst/>
                <a:latin typeface="+mn-lt"/>
                <a:ea typeface="+mn-ea"/>
                <a:cs typeface="+mn-cs"/>
              </a:rPr>
              <a:t> gadget </a:t>
            </a:r>
            <a:r>
              <a:rPr lang="en-US" sz="1200" kern="1200" baseline="0" dirty="0" err="1" smtClean="0">
                <a:solidFill>
                  <a:schemeClr val="tx1"/>
                </a:solidFill>
                <a:effectLst/>
                <a:latin typeface="+mn-lt"/>
                <a:ea typeface="+mn-ea"/>
                <a:cs typeface="+mn-cs"/>
              </a:rPr>
              <a:t>seperti</a:t>
            </a:r>
            <a:r>
              <a:rPr lang="en-US" sz="1200" kern="1200" baseline="0" dirty="0" smtClean="0">
                <a:solidFill>
                  <a:schemeClr val="tx1"/>
                </a:solidFill>
                <a:effectLst/>
                <a:latin typeface="+mn-lt"/>
                <a:ea typeface="+mn-ea"/>
                <a:cs typeface="+mn-cs"/>
              </a:rPr>
              <a:t> android, IOS, </a:t>
            </a:r>
            <a:r>
              <a:rPr lang="en-US" sz="1200" kern="1200" baseline="0" dirty="0" err="1" smtClean="0">
                <a:solidFill>
                  <a:schemeClr val="tx1"/>
                </a:solidFill>
                <a:effectLst/>
                <a:latin typeface="+mn-lt"/>
                <a:ea typeface="+mn-ea"/>
                <a:cs typeface="+mn-cs"/>
              </a:rPr>
              <a:t>maupun</a:t>
            </a:r>
            <a:r>
              <a:rPr lang="en-US" sz="1200" kern="1200" baseline="0" dirty="0" smtClean="0">
                <a:solidFill>
                  <a:schemeClr val="tx1"/>
                </a:solidFill>
                <a:effectLst/>
                <a:latin typeface="+mn-lt"/>
                <a:ea typeface="+mn-ea"/>
                <a:cs typeface="+mn-cs"/>
              </a:rPr>
              <a:t> Windows phone. </a:t>
            </a:r>
            <a:r>
              <a:rPr lang="en-US" sz="1200" kern="1200" baseline="0" dirty="0" err="1" smtClean="0">
                <a:solidFill>
                  <a:schemeClr val="tx1"/>
                </a:solidFill>
                <a:effectLst/>
                <a:latin typeface="+mn-lt"/>
                <a:ea typeface="+mn-ea"/>
                <a:cs typeface="+mn-cs"/>
              </a:rPr>
              <a:t>Namun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sebagian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perpustakaan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terautomasi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secara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baik</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seperti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perpustakaan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ubudiyah</a:t>
            </a:r>
            <a:r>
              <a:rPr lang="en-US" sz="1200" kern="1200" baseline="0" dirty="0" smtClean="0">
                <a:solidFill>
                  <a:schemeClr val="tx1"/>
                </a:solidFill>
                <a:effectLst/>
                <a:latin typeface="+mn-lt"/>
                <a:ea typeface="+mn-ea"/>
                <a:cs typeface="+mn-cs"/>
              </a:rPr>
              <a:t> Indonesia yang </a:t>
            </a:r>
            <a:r>
              <a:rPr lang="en-US" sz="1200" kern="1200" baseline="0" dirty="0" err="1" smtClean="0">
                <a:solidFill>
                  <a:schemeClr val="tx1"/>
                </a:solidFill>
                <a:effectLst/>
                <a:latin typeface="+mn-lt"/>
                <a:ea typeface="+mn-ea"/>
                <a:cs typeface="+mn-cs"/>
              </a:rPr>
              <a:t>telah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SLiMS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mempermudah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pengolahan</a:t>
            </a:r>
            <a:r>
              <a:rPr lang="en-US" sz="1200" kern="1200" baseline="0" dirty="0" smtClean="0">
                <a:solidFill>
                  <a:schemeClr val="tx1"/>
                </a:solidFill>
                <a:effectLst/>
                <a:latin typeface="+mn-lt"/>
                <a:ea typeface="+mn-ea"/>
                <a:cs typeface="+mn-cs"/>
              </a:rPr>
              <a:t> data </a:t>
            </a:r>
            <a:r>
              <a:rPr lang="en-US" sz="1200" kern="1200" baseline="0" dirty="0" err="1" smtClean="0">
                <a:solidFill>
                  <a:schemeClr val="tx1"/>
                </a:solidFill>
                <a:effectLst/>
                <a:latin typeface="+mn-lt"/>
                <a:ea typeface="+mn-ea"/>
                <a:cs typeface="+mn-cs"/>
              </a:rPr>
              <a:t>perpustakaan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namun</a:t>
            </a:r>
            <a:r>
              <a:rPr lang="en-US" sz="1200" kern="1200" baseline="0" dirty="0" smtClean="0">
                <a:solidFill>
                  <a:schemeClr val="tx1"/>
                </a:solidFill>
                <a:effectLst/>
                <a:latin typeface="+mn-lt"/>
                <a:ea typeface="+mn-ea"/>
                <a:cs typeface="+mn-cs"/>
              </a:rPr>
              <a:t> proses </a:t>
            </a:r>
            <a:r>
              <a:rPr lang="en-US" sz="1200" kern="1200" baseline="0" dirty="0" err="1" smtClean="0">
                <a:solidFill>
                  <a:schemeClr val="tx1"/>
                </a:solidFill>
                <a:effectLst/>
                <a:latin typeface="+mn-lt"/>
                <a:ea typeface="+mn-ea"/>
                <a:cs typeface="+mn-cs"/>
              </a:rPr>
              <a:t>pencarian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informasi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katalog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buku</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diperpustakaan</a:t>
            </a:r>
            <a:r>
              <a:rPr lang="en-US" sz="1200" kern="1200" baseline="0" dirty="0" smtClean="0">
                <a:solidFill>
                  <a:schemeClr val="tx1"/>
                </a:solidFill>
                <a:effectLst/>
                <a:latin typeface="+mn-lt"/>
                <a:ea typeface="+mn-ea"/>
                <a:cs typeface="+mn-cs"/>
              </a:rPr>
              <a:t> UI </a:t>
            </a:r>
            <a:r>
              <a:rPr lang="en-US" sz="1200" kern="1200" baseline="0" dirty="0" err="1" smtClean="0">
                <a:solidFill>
                  <a:schemeClr val="tx1"/>
                </a:solidFill>
                <a:effectLst/>
                <a:latin typeface="+mn-lt"/>
                <a:ea typeface="+mn-ea"/>
                <a:cs typeface="+mn-cs"/>
              </a:rPr>
              <a:t>masih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fitur</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terdpt</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SLiMS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yaitu</a:t>
            </a:r>
            <a:r>
              <a:rPr lang="en-US" sz="1200" kern="1200" baseline="0" dirty="0" smtClean="0">
                <a:solidFill>
                  <a:schemeClr val="tx1"/>
                </a:solidFill>
                <a:effectLst/>
                <a:latin typeface="+mn-lt"/>
                <a:ea typeface="+mn-ea"/>
                <a:cs typeface="+mn-cs"/>
              </a:rPr>
              <a:t> OPAC, </a:t>
            </a:r>
            <a:r>
              <a:rPr lang="en-US" sz="1200" kern="1200" baseline="0" dirty="0" err="1" smtClean="0">
                <a:solidFill>
                  <a:schemeClr val="tx1"/>
                </a:solidFill>
                <a:effectLst/>
                <a:latin typeface="+mn-lt"/>
                <a:ea typeface="+mn-ea"/>
                <a:cs typeface="+mn-cs"/>
              </a:rPr>
              <a:t>pada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pengakses</a:t>
            </a:r>
            <a:r>
              <a:rPr lang="en-US" sz="1200" kern="1200" baseline="0" dirty="0" smtClean="0">
                <a:solidFill>
                  <a:schemeClr val="tx1"/>
                </a:solidFill>
                <a:effectLst/>
                <a:latin typeface="+mn-lt"/>
                <a:ea typeface="+mn-ea"/>
                <a:cs typeface="+mn-cs"/>
              </a:rPr>
              <a:t> </a:t>
            </a:r>
            <a:r>
              <a:rPr lang="en-US" sz="1200" dirty="0" err="1" smtClean="0">
                <a:solidFill>
                  <a:schemeClr val="bg1"/>
                </a:solidFill>
              </a:rPr>
              <a:t>hanya</a:t>
            </a:r>
            <a:r>
              <a:rPr lang="en-US" sz="1200" dirty="0" smtClean="0">
                <a:solidFill>
                  <a:schemeClr val="bg1"/>
                </a:solidFill>
              </a:rPr>
              <a:t> </a:t>
            </a:r>
            <a:r>
              <a:rPr lang="en-US" sz="1200" dirty="0" err="1" smtClean="0">
                <a:solidFill>
                  <a:schemeClr val="bg1"/>
                </a:solidFill>
              </a:rPr>
              <a:t>dapat</a:t>
            </a:r>
            <a:r>
              <a:rPr lang="en-US" sz="1200" dirty="0" smtClean="0">
                <a:solidFill>
                  <a:schemeClr val="bg1"/>
                </a:solidFill>
              </a:rPr>
              <a:t> </a:t>
            </a:r>
            <a:r>
              <a:rPr lang="en-US" sz="1200" dirty="0" err="1" smtClean="0">
                <a:solidFill>
                  <a:schemeClr val="bg1"/>
                </a:solidFill>
              </a:rPr>
              <a:t>melihat</a:t>
            </a:r>
            <a:r>
              <a:rPr lang="en-US" sz="1200" dirty="0" smtClean="0">
                <a:solidFill>
                  <a:schemeClr val="bg1"/>
                </a:solidFill>
              </a:rPr>
              <a:t> </a:t>
            </a:r>
            <a:r>
              <a:rPr lang="en-US" sz="1200" dirty="0" err="1" smtClean="0">
                <a:solidFill>
                  <a:schemeClr val="bg1"/>
                </a:solidFill>
              </a:rPr>
              <a:t>informasi</a:t>
            </a:r>
            <a:r>
              <a:rPr lang="en-US" sz="1200" dirty="0" smtClean="0">
                <a:solidFill>
                  <a:schemeClr val="bg1"/>
                </a:solidFill>
              </a:rPr>
              <a:t> </a:t>
            </a:r>
            <a:r>
              <a:rPr lang="en-US" sz="1200" dirty="0" err="1" smtClean="0">
                <a:solidFill>
                  <a:schemeClr val="bg1"/>
                </a:solidFill>
              </a:rPr>
              <a:t>katalog</a:t>
            </a:r>
            <a:r>
              <a:rPr lang="en-US" sz="1200" dirty="0" smtClean="0">
                <a:solidFill>
                  <a:schemeClr val="bg1"/>
                </a:solidFill>
              </a:rPr>
              <a:t> </a:t>
            </a:r>
            <a:r>
              <a:rPr lang="en-US" sz="1200" dirty="0" err="1" smtClean="0">
                <a:solidFill>
                  <a:schemeClr val="bg1"/>
                </a:solidFill>
              </a:rPr>
              <a:t>buku</a:t>
            </a:r>
            <a:r>
              <a:rPr lang="en-US" sz="1200" dirty="0" smtClean="0">
                <a:solidFill>
                  <a:schemeClr val="bg1"/>
                </a:solidFill>
              </a:rPr>
              <a:t> </a:t>
            </a:r>
            <a:r>
              <a:rPr lang="en-US" sz="1200" dirty="0" err="1" smtClean="0">
                <a:solidFill>
                  <a:schemeClr val="bg1"/>
                </a:solidFill>
              </a:rPr>
              <a:t>melalui</a:t>
            </a:r>
            <a:r>
              <a:rPr lang="en-US" sz="1200" dirty="0" smtClean="0">
                <a:solidFill>
                  <a:schemeClr val="bg1"/>
                </a:solidFill>
              </a:rPr>
              <a:t> Web Browser </a:t>
            </a:r>
            <a:r>
              <a:rPr lang="en-US" sz="1200" dirty="0" err="1" smtClean="0">
                <a:solidFill>
                  <a:schemeClr val="bg1"/>
                </a:solidFill>
              </a:rPr>
              <a:t>pada</a:t>
            </a:r>
            <a:r>
              <a:rPr lang="en-US" sz="1200" dirty="0" smtClean="0">
                <a:solidFill>
                  <a:schemeClr val="bg1"/>
                </a:solidFill>
              </a:rPr>
              <a:t> </a:t>
            </a:r>
            <a:r>
              <a:rPr lang="en-US" sz="1200" dirty="0" err="1" smtClean="0">
                <a:solidFill>
                  <a:schemeClr val="bg1"/>
                </a:solidFill>
              </a:rPr>
              <a:t>komputer</a:t>
            </a:r>
            <a:r>
              <a:rPr lang="en-US" sz="1200" dirty="0" smtClean="0">
                <a:solidFill>
                  <a:schemeClr val="bg1"/>
                </a:solidFill>
              </a:rPr>
              <a:t> </a:t>
            </a:r>
            <a:r>
              <a:rPr lang="en-US" sz="1200" dirty="0" err="1" smtClean="0">
                <a:solidFill>
                  <a:schemeClr val="bg1"/>
                </a:solidFill>
              </a:rPr>
              <a:t>hal</a:t>
            </a:r>
            <a:r>
              <a:rPr lang="en-US" sz="1200" dirty="0" smtClean="0">
                <a:solidFill>
                  <a:schemeClr val="bg1"/>
                </a:solidFill>
              </a:rPr>
              <a:t> </a:t>
            </a:r>
            <a:r>
              <a:rPr lang="en-US" sz="1200" dirty="0" err="1" smtClean="0">
                <a:solidFill>
                  <a:schemeClr val="bg1"/>
                </a:solidFill>
              </a:rPr>
              <a:t>ini</a:t>
            </a:r>
            <a:r>
              <a:rPr lang="en-US" sz="1200" dirty="0" smtClean="0">
                <a:solidFill>
                  <a:schemeClr val="bg1"/>
                </a:solidFill>
              </a:rPr>
              <a:t> </a:t>
            </a:r>
            <a:r>
              <a:rPr lang="en-US" sz="1200" dirty="0" err="1" smtClean="0">
                <a:solidFill>
                  <a:schemeClr val="bg1"/>
                </a:solidFill>
              </a:rPr>
              <a:t>dirasa</a:t>
            </a:r>
            <a:r>
              <a:rPr lang="en-US" sz="1200" dirty="0" smtClean="0">
                <a:solidFill>
                  <a:schemeClr val="bg1"/>
                </a:solidFill>
              </a:rPr>
              <a:t> </a:t>
            </a:r>
            <a:r>
              <a:rPr lang="en-US" sz="1200" dirty="0" err="1" smtClean="0">
                <a:solidFill>
                  <a:schemeClr val="bg1"/>
                </a:solidFill>
              </a:rPr>
              <a:t>kurang</a:t>
            </a:r>
            <a:r>
              <a:rPr lang="en-US" sz="1200" dirty="0" smtClean="0">
                <a:solidFill>
                  <a:schemeClr val="bg1"/>
                </a:solidFill>
              </a:rPr>
              <a:t> </a:t>
            </a:r>
            <a:r>
              <a:rPr lang="en-US" sz="1200" dirty="0" err="1" smtClean="0">
                <a:solidFill>
                  <a:schemeClr val="bg1"/>
                </a:solidFill>
              </a:rPr>
              <a:t>efisien</a:t>
            </a:r>
            <a:r>
              <a:rPr lang="en-US" sz="1200" dirty="0" smtClean="0">
                <a:solidFill>
                  <a:schemeClr val="bg1"/>
                </a:solidFill>
              </a:rPr>
              <a:t> </a:t>
            </a:r>
            <a:r>
              <a:rPr lang="en-US" sz="1200" dirty="0" err="1" smtClean="0">
                <a:solidFill>
                  <a:schemeClr val="bg1"/>
                </a:solidFill>
              </a:rPr>
              <a:t>dan</a:t>
            </a:r>
            <a:r>
              <a:rPr lang="en-US" sz="1200" dirty="0" smtClean="0">
                <a:solidFill>
                  <a:schemeClr val="bg1"/>
                </a:solidFill>
              </a:rPr>
              <a:t> </a:t>
            </a:r>
            <a:r>
              <a:rPr lang="en-US" sz="1200" dirty="0" err="1" smtClean="0">
                <a:solidFill>
                  <a:schemeClr val="bg1"/>
                </a:solidFill>
              </a:rPr>
              <a:t>dinamis</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1157051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effectLst/>
                <a:latin typeface="+mn-lt"/>
                <a:ea typeface="+mn-ea"/>
                <a:cs typeface="+mn-cs"/>
              </a:rPr>
              <a:t>OBSERVASi</a:t>
            </a:r>
            <a:r>
              <a:rPr lang="en-US" sz="1200" b="1"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survey </a:t>
            </a:r>
            <a:r>
              <a:rPr lang="en-US" sz="1200" kern="1200" dirty="0" err="1" smtClean="0">
                <a:solidFill>
                  <a:schemeClr val="tx1"/>
                </a:solidFill>
                <a:effectLst/>
                <a:latin typeface="+mn-lt"/>
                <a:ea typeface="+mn-ea"/>
                <a:cs typeface="+mn-cs"/>
              </a:rPr>
              <a:t>lapangan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langsung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Perpustakaan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Universitas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Ubudiyah</a:t>
            </a:r>
            <a:r>
              <a:rPr lang="en-US" sz="1200" kern="1200" dirty="0" smtClean="0">
                <a:solidFill>
                  <a:schemeClr val="tx1"/>
                </a:solidFill>
                <a:effectLst/>
                <a:latin typeface="+mn-lt"/>
                <a:ea typeface="+mn-ea"/>
                <a:cs typeface="+mn-cs"/>
              </a:rPr>
              <a:t> Indonesia, Serta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pengambilan</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keperluan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perpustakaan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seperti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SLiMS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database </a:t>
            </a:r>
            <a:r>
              <a:rPr lang="en-US" sz="1200" kern="1200" dirty="0" err="1" smtClean="0">
                <a:solidFill>
                  <a:schemeClr val="tx1"/>
                </a:solidFill>
                <a:effectLst/>
                <a:latin typeface="+mn-lt"/>
                <a:ea typeface="+mn-ea"/>
                <a:cs typeface="+mn-cs"/>
              </a:rPr>
              <a:t>perpustakaan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DOKUMENTASI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dokumentasi</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Perpustakaan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Universitas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Ubudiyah</a:t>
            </a:r>
            <a:r>
              <a:rPr lang="en-US" sz="1200" kern="1200" dirty="0" smtClean="0">
                <a:solidFill>
                  <a:schemeClr val="tx1"/>
                </a:solidFill>
                <a:effectLst/>
                <a:latin typeface="+mn-lt"/>
                <a:ea typeface="+mn-ea"/>
                <a:cs typeface="+mn-cs"/>
              </a:rPr>
              <a:t> Indonesia </a:t>
            </a:r>
            <a:r>
              <a:rPr lang="en-US" sz="1200" kern="1200" dirty="0" err="1" smtClean="0">
                <a:solidFill>
                  <a:schemeClr val="tx1"/>
                </a:solidFill>
                <a:effectLst/>
                <a:latin typeface="+mn-lt"/>
                <a:ea typeface="+mn-ea"/>
                <a:cs typeface="+mn-cs"/>
              </a:rPr>
              <a:t>guna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mendapatkan</a:t>
            </a:r>
            <a:r>
              <a:rPr lang="en-US" sz="1200" kern="1200" dirty="0" smtClean="0">
                <a:solidFill>
                  <a:schemeClr val="tx1"/>
                </a:solidFill>
                <a:effectLst/>
                <a:latin typeface="+mn-lt"/>
                <a:ea typeface="+mn-ea"/>
                <a:cs typeface="+mn-cs"/>
              </a:rPr>
              <a:t> data-data yang </a:t>
            </a:r>
            <a:r>
              <a:rPr lang="en-US" sz="1200" kern="1200" dirty="0" err="1" smtClean="0">
                <a:solidFill>
                  <a:schemeClr val="tx1"/>
                </a:solidFill>
                <a:effectLst/>
                <a:latin typeface="+mn-lt"/>
                <a:ea typeface="+mn-ea"/>
                <a:cs typeface="+mn-cs"/>
              </a:rPr>
              <a:t>dibutuhkan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berupa</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spasial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maupun</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atribut</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Literatur</a:t>
            </a:r>
            <a:r>
              <a:rPr lang="en-US" b="1" dirty="0" smtClean="0"/>
              <a:t> </a:t>
            </a:r>
            <a:r>
              <a:rPr lang="en-US" b="0" baseline="0" dirty="0" smtClean="0"/>
              <a:t> </a:t>
            </a:r>
            <a:r>
              <a:rPr lang="en-US" b="0" baseline="0" dirty="0" err="1" smtClean="0"/>
              <a:t>dilakukan</a:t>
            </a:r>
            <a:r>
              <a:rPr lang="en-US" b="0" baseline="0" dirty="0" smtClean="0"/>
              <a:t> </a:t>
            </a:r>
            <a:r>
              <a:rPr lang="en-US" b="0" baseline="0" dirty="0" err="1" smtClean="0"/>
              <a:t>mencaro</a:t>
            </a:r>
            <a:r>
              <a:rPr lang="en-US" b="0" baseline="0" dirty="0" smtClean="0"/>
              <a:t> </a:t>
            </a:r>
            <a:r>
              <a:rPr lang="en-US" b="0" baseline="0" dirty="0" err="1" smtClean="0"/>
              <a:t>konsep</a:t>
            </a:r>
            <a:r>
              <a:rPr lang="en-US" b="0" baseline="0" dirty="0" smtClean="0"/>
              <a:t> </a:t>
            </a:r>
            <a:r>
              <a:rPr lang="en-US" b="0" baseline="0" dirty="0" err="1" smtClean="0"/>
              <a:t>atau</a:t>
            </a:r>
            <a:r>
              <a:rPr lang="en-US" b="0" baseline="0" dirty="0" smtClean="0"/>
              <a:t> </a:t>
            </a:r>
            <a:r>
              <a:rPr lang="en-US" b="0" baseline="0" dirty="0" err="1" smtClean="0"/>
              <a:t>dasar</a:t>
            </a:r>
            <a:r>
              <a:rPr lang="en-US" b="0" baseline="0" dirty="0" smtClean="0"/>
              <a:t> </a:t>
            </a:r>
            <a:r>
              <a:rPr lang="en-US" b="0" baseline="0" dirty="0" err="1" smtClean="0"/>
              <a:t>teori</a:t>
            </a:r>
            <a:r>
              <a:rPr lang="en-US" b="0" baseline="0" dirty="0" smtClean="0"/>
              <a:t> </a:t>
            </a:r>
            <a:r>
              <a:rPr lang="en-US" b="0" baseline="0" dirty="0" err="1" smtClean="0"/>
              <a:t>untuk</a:t>
            </a:r>
            <a:r>
              <a:rPr lang="en-US" b="0" baseline="0" dirty="0" smtClean="0"/>
              <a:t> </a:t>
            </a:r>
            <a:r>
              <a:rPr lang="en-US" b="0" baseline="0" dirty="0" err="1" smtClean="0"/>
              <a:t>kebutuhan</a:t>
            </a:r>
            <a:r>
              <a:rPr lang="en-US" b="0" baseline="0" dirty="0" smtClean="0"/>
              <a:t> </a:t>
            </a:r>
            <a:r>
              <a:rPr lang="en-US" b="0" baseline="0" dirty="0" err="1" smtClean="0"/>
              <a:t>sistem</a:t>
            </a:r>
            <a:r>
              <a:rPr lang="en-US" b="0" baseline="0" dirty="0" smtClean="0"/>
              <a:t> yang </a:t>
            </a:r>
            <a:r>
              <a:rPr lang="en-US" b="0" baseline="0" dirty="0" err="1" smtClean="0"/>
              <a:t>akan</a:t>
            </a:r>
            <a:r>
              <a:rPr lang="en-US" b="0" baseline="0" dirty="0" smtClean="0"/>
              <a:t> </a:t>
            </a:r>
            <a:r>
              <a:rPr lang="en-US" b="0" baseline="0" dirty="0" err="1" smtClean="0"/>
              <a:t>dikembangkan</a:t>
            </a:r>
            <a:r>
              <a:rPr lang="en-US" b="0" baseline="0" dirty="0" smtClean="0"/>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pencarian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latar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belakang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perumusan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tujuan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manfaat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pengembangan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mencari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sumber-sumber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bacaan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dijadikan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landasan</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Penentuan</a:t>
            </a:r>
            <a:r>
              <a:rPr lang="en-US" sz="1200" b="1" kern="1200" baseline="0" dirty="0" smtClean="0">
                <a:solidFill>
                  <a:schemeClr val="tx1"/>
                </a:solidFill>
                <a:effectLst/>
                <a:latin typeface="+mn-lt"/>
                <a:ea typeface="+mn-ea"/>
                <a:cs typeface="+mn-cs"/>
              </a:rPr>
              <a:t> </a:t>
            </a:r>
            <a:r>
              <a:rPr lang="en-US" sz="1200" b="1" kern="1200" baseline="0" dirty="0" err="1" smtClean="0">
                <a:solidFill>
                  <a:schemeClr val="tx1"/>
                </a:solidFill>
                <a:effectLst/>
                <a:latin typeface="+mn-lt"/>
                <a:ea typeface="+mn-ea"/>
                <a:cs typeface="+mn-cs"/>
              </a:rPr>
              <a:t>Masalah</a:t>
            </a:r>
            <a:r>
              <a:rPr lang="en-US" sz="1200" b="1" kern="1200" baseline="0" dirty="0" smtClean="0">
                <a:solidFill>
                  <a:schemeClr val="tx1"/>
                </a:solidFill>
                <a:effectLst/>
                <a:latin typeface="+mn-lt"/>
                <a:ea typeface="+mn-ea"/>
                <a:cs typeface="+mn-cs"/>
              </a:rPr>
              <a:t> </a:t>
            </a:r>
            <a:r>
              <a:rPr lang="en-US" sz="1200" b="1" kern="1200" baseline="0" dirty="0" err="1" smtClean="0">
                <a:solidFill>
                  <a:schemeClr val="tx1"/>
                </a:solidFill>
                <a:effectLst/>
                <a:latin typeface="+mn-lt"/>
                <a:ea typeface="+mn-ea"/>
                <a:cs typeface="+mn-cs"/>
              </a:rPr>
              <a:t>T</a:t>
            </a:r>
            <a:r>
              <a:rPr lang="en-US" sz="1200" b="0" kern="1200" baseline="0" dirty="0" err="1" smtClean="0">
                <a:solidFill>
                  <a:schemeClr val="tx1"/>
                </a:solidFill>
                <a:effectLst/>
                <a:latin typeface="+mn-lt"/>
                <a:ea typeface="+mn-ea"/>
                <a:cs typeface="+mn-cs"/>
              </a:rPr>
              <a:t>ahap</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ini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dilakukan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untuk</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mencari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permasalahan</a:t>
            </a:r>
            <a:r>
              <a:rPr lang="en-US" sz="1200" b="0" kern="1200" baseline="0" dirty="0" smtClean="0">
                <a:solidFill>
                  <a:schemeClr val="tx1"/>
                </a:solidFill>
                <a:effectLst/>
                <a:latin typeface="+mn-lt"/>
                <a:ea typeface="+mn-ea"/>
                <a:cs typeface="+mn-cs"/>
              </a:rPr>
              <a:t> yang </a:t>
            </a:r>
            <a:r>
              <a:rPr lang="en-US" sz="1200" b="0" kern="1200" baseline="0" dirty="0" err="1" smtClean="0">
                <a:solidFill>
                  <a:schemeClr val="tx1"/>
                </a:solidFill>
                <a:effectLst/>
                <a:latin typeface="+mn-lt"/>
                <a:ea typeface="+mn-ea"/>
                <a:cs typeface="+mn-cs"/>
              </a:rPr>
              <a:t>berhubungan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dengan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informasi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Pencarian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Katalog</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Buku</a:t>
            </a:r>
            <a:r>
              <a:rPr lang="en-US" sz="1200" b="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Perancangan</a:t>
            </a:r>
            <a:r>
              <a:rPr lang="en-US" sz="1200" b="1" kern="1200" baseline="0" dirty="0" smtClean="0">
                <a:solidFill>
                  <a:schemeClr val="tx1"/>
                </a:solidFill>
                <a:effectLst/>
                <a:latin typeface="+mn-lt"/>
                <a:ea typeface="+mn-ea"/>
                <a:cs typeface="+mn-cs"/>
              </a:rPr>
              <a:t> </a:t>
            </a:r>
            <a:r>
              <a:rPr lang="en-US" sz="1200" b="1" kern="1200" baseline="0" dirty="0" err="1" smtClean="0">
                <a:solidFill>
                  <a:schemeClr val="tx1"/>
                </a:solidFill>
                <a:effectLst/>
                <a:latin typeface="+mn-lt"/>
                <a:ea typeface="+mn-ea"/>
                <a:cs typeface="+mn-cs"/>
              </a:rPr>
              <a:t>Sistem</a:t>
            </a:r>
            <a:r>
              <a:rPr lang="en-US" sz="1200" b="1"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penulis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merancang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segala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keperluan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membangun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android </a:t>
            </a:r>
            <a:r>
              <a:rPr lang="en-US" sz="1200" kern="1200" dirty="0" err="1" smtClean="0">
                <a:solidFill>
                  <a:schemeClr val="tx1"/>
                </a:solidFill>
                <a:effectLst/>
                <a:latin typeface="+mn-lt"/>
                <a:ea typeface="+mn-ea"/>
                <a:cs typeface="+mn-cs"/>
              </a:rPr>
              <a:t>seperti</a:t>
            </a:r>
            <a:r>
              <a:rPr lang="en-US" sz="1200" kern="1200" dirty="0" smtClean="0">
                <a:solidFill>
                  <a:schemeClr val="tx1"/>
                </a:solidFill>
                <a:effectLst/>
                <a:latin typeface="+mn-lt"/>
                <a:ea typeface="+mn-ea"/>
                <a:cs typeface="+mn-cs"/>
              </a:rPr>
              <a:t> ERD, </a:t>
            </a:r>
            <a:r>
              <a:rPr lang="en-US" sz="1200" i="1" kern="1200" dirty="0" smtClean="0">
                <a:solidFill>
                  <a:schemeClr val="tx1"/>
                </a:solidFill>
                <a:effectLst/>
                <a:latin typeface="+mn-lt"/>
                <a:ea typeface="+mn-ea"/>
                <a:cs typeface="+mn-cs"/>
              </a:rPr>
              <a:t>use case diagram, activity diagram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perancangan</a:t>
            </a:r>
            <a:r>
              <a:rPr lang="en-US" sz="1200" kern="1200" dirty="0" smtClean="0">
                <a:solidFill>
                  <a:schemeClr val="tx1"/>
                </a:solidFill>
                <a:effectLst/>
                <a:latin typeface="+mn-lt"/>
                <a:ea typeface="+mn-ea"/>
                <a:cs typeface="+mn-cs"/>
              </a:rPr>
              <a:t> database, </a:t>
            </a:r>
            <a:r>
              <a:rPr lang="en-US" sz="1200" kern="1200" dirty="0" err="1" smtClean="0">
                <a:solidFill>
                  <a:schemeClr val="tx1"/>
                </a:solidFill>
                <a:effectLst/>
                <a:latin typeface="+mn-lt"/>
                <a:ea typeface="+mn-ea"/>
                <a:cs typeface="+mn-cs"/>
              </a:rPr>
              <a:t>perancangan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web service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perancangan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Imlementasi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mengetahui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bahwa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sudah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pengguna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mengetahui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kelebihan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kekurangan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perbaikan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mengatasi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lainnya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sebelum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analisa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terhadap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Laporan</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laporan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melingkupi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hasil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pengujian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analisa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diakhiri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kesimpulan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 </a:t>
            </a:r>
            <a:r>
              <a:rPr lang="en-US" dirty="0" err="1" smtClean="0"/>
              <a:t>dalam</a:t>
            </a:r>
            <a:r>
              <a:rPr lang="en-US" dirty="0" smtClean="0"/>
              <a:t> </a:t>
            </a:r>
            <a:r>
              <a:rPr lang="en-US" dirty="0" err="1" smtClean="0"/>
              <a:t>rancangan</a:t>
            </a:r>
            <a:r>
              <a:rPr lang="en-US" dirty="0" smtClean="0"/>
              <a:t> use case diagram </a:t>
            </a:r>
            <a:r>
              <a:rPr lang="en-US" dirty="0" err="1" smtClean="0"/>
              <a:t>dapat</a:t>
            </a:r>
            <a:r>
              <a:rPr lang="en-US" dirty="0" smtClean="0"/>
              <a:t> </a:t>
            </a:r>
            <a:r>
              <a:rPr lang="en-US" dirty="0" err="1" smtClean="0"/>
              <a:t>dilihat</a:t>
            </a:r>
            <a:r>
              <a:rPr lang="en-US" dirty="0" smtClean="0"/>
              <a:t> </a:t>
            </a:r>
            <a:r>
              <a:rPr lang="en-US" dirty="0" err="1" smtClean="0"/>
              <a:t>bahwa</a:t>
            </a:r>
            <a:r>
              <a:rPr lang="en-US" dirty="0" smtClean="0"/>
              <a:t> </a:t>
            </a:r>
            <a:r>
              <a:rPr lang="en-US" dirty="0" err="1" smtClean="0"/>
              <a:t>interaksi</a:t>
            </a:r>
            <a:r>
              <a:rPr lang="en-US" dirty="0" smtClean="0"/>
              <a:t> </a:t>
            </a:r>
            <a:r>
              <a:rPr lang="en-US" dirty="0" err="1" smtClean="0"/>
              <a:t>antara</a:t>
            </a:r>
            <a:r>
              <a:rPr lang="en-US" dirty="0" smtClean="0"/>
              <a:t> </a:t>
            </a:r>
            <a:r>
              <a:rPr lang="en-US" dirty="0" err="1" smtClean="0"/>
              <a:t>pemustaka</a:t>
            </a:r>
            <a:r>
              <a:rPr lang="en-US" dirty="0" smtClean="0"/>
              <a:t> </a:t>
            </a:r>
            <a:r>
              <a:rPr lang="en-US" dirty="0" err="1" smtClean="0"/>
              <a:t>dan</a:t>
            </a:r>
            <a:r>
              <a:rPr lang="en-US" dirty="0" smtClean="0"/>
              <a:t> </a:t>
            </a:r>
            <a:r>
              <a:rPr lang="en-US" dirty="0" err="1" smtClean="0"/>
              <a:t>sistem</a:t>
            </a:r>
            <a:r>
              <a:rPr lang="en-US" dirty="0" smtClean="0"/>
              <a:t> </a:t>
            </a:r>
            <a:r>
              <a:rPr lang="en-US" dirty="0" err="1" smtClean="0"/>
              <a:t>terdapat</a:t>
            </a:r>
            <a:r>
              <a:rPr lang="en-US" dirty="0" smtClean="0"/>
              <a:t> 2 </a:t>
            </a:r>
            <a:r>
              <a:rPr lang="en-US" dirty="0" err="1" smtClean="0"/>
              <a:t>caseutama</a:t>
            </a:r>
            <a:r>
              <a:rPr lang="en-US" dirty="0" smtClean="0"/>
              <a:t> </a:t>
            </a:r>
            <a:r>
              <a:rPr lang="en-US" dirty="0" err="1" smtClean="0"/>
              <a:t>yaitu</a:t>
            </a:r>
            <a:r>
              <a:rPr lang="en-US" dirty="0" smtClean="0"/>
              <a:t>.</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Activity</a:t>
            </a:r>
            <a:r>
              <a:rPr lang="en-US" baseline="0" dirty="0" smtClean="0"/>
              <a:t> diagram </a:t>
            </a:r>
            <a:r>
              <a:rPr lang="en-US" baseline="0" dirty="0" err="1" smtClean="0"/>
              <a:t>menjelaskan</a:t>
            </a:r>
            <a:r>
              <a:rPr lang="en-US" baseline="0" dirty="0" smtClean="0"/>
              <a:t> </a:t>
            </a:r>
            <a:r>
              <a:rPr lang="en-US" baseline="0" dirty="0" err="1" smtClean="0"/>
              <a:t>tentang</a:t>
            </a:r>
            <a:r>
              <a:rPr lang="en-US" baseline="0" dirty="0" smtClean="0"/>
              <a:t> </a:t>
            </a:r>
            <a:r>
              <a:rPr lang="en-US" baseline="0" dirty="0" err="1" smtClean="0"/>
              <a:t>rancangan</a:t>
            </a:r>
            <a:r>
              <a:rPr lang="en-US" baseline="0" dirty="0" smtClean="0"/>
              <a:t> </a:t>
            </a:r>
            <a:r>
              <a:rPr lang="en-US" baseline="0" dirty="0" err="1" smtClean="0"/>
              <a:t>sistem</a:t>
            </a:r>
            <a:r>
              <a:rPr lang="en-US" baseline="0" dirty="0" smtClean="0"/>
              <a:t> </a:t>
            </a:r>
            <a:r>
              <a:rPr lang="en-US" baseline="0" dirty="0" err="1" smtClean="0"/>
              <a:t>aplikasi</a:t>
            </a:r>
            <a:r>
              <a:rPr lang="en-US" baseline="0" dirty="0" smtClean="0"/>
              <a:t> </a:t>
            </a:r>
            <a:r>
              <a:rPr lang="en-US" baseline="0" dirty="0" err="1" smtClean="0"/>
              <a:t>pencarian</a:t>
            </a:r>
            <a:r>
              <a:rPr lang="en-US" baseline="0" dirty="0" smtClean="0"/>
              <a:t> </a:t>
            </a:r>
            <a:r>
              <a:rPr lang="en-US" baseline="0" dirty="0" err="1" smtClean="0"/>
              <a:t>katalog</a:t>
            </a:r>
            <a:r>
              <a:rPr lang="en-US" baseline="0" dirty="0" smtClean="0"/>
              <a:t> </a:t>
            </a:r>
            <a:r>
              <a:rPr lang="en-US" baseline="0" dirty="0" err="1" smtClean="0"/>
              <a:t>buku</a:t>
            </a:r>
            <a:r>
              <a:rPr lang="en-US" baseline="0" dirty="0" smtClean="0"/>
              <a:t>.</a:t>
            </a:r>
            <a:br>
              <a:rPr lang="en-US" baseline="0" dirty="0" smtClean="0"/>
            </a:br>
            <a:r>
              <a:rPr lang="en-US" baseline="0" dirty="0" smtClean="0"/>
              <a:t>Di </a:t>
            </a:r>
            <a:r>
              <a:rPr lang="en-US" baseline="0" dirty="0" err="1" smtClean="0"/>
              <a:t>mana</a:t>
            </a:r>
            <a:r>
              <a:rPr lang="en-US" baseline="0" dirty="0" smtClean="0"/>
              <a:t> </a:t>
            </a:r>
            <a:r>
              <a:rPr lang="en-US" baseline="0" dirty="0" err="1" smtClean="0"/>
              <a:t>terdapat</a:t>
            </a:r>
            <a:r>
              <a:rPr lang="en-US" baseline="0" dirty="0" smtClean="0"/>
              <a:t> 3 </a:t>
            </a:r>
            <a:r>
              <a:rPr lang="en-US" baseline="0" dirty="0" err="1" smtClean="0"/>
              <a:t>aktivitas</a:t>
            </a:r>
            <a:r>
              <a:rPr lang="en-US" baseline="0" dirty="0" smtClean="0"/>
              <a:t> </a:t>
            </a:r>
            <a:r>
              <a:rPr lang="en-US" baseline="0" dirty="0" err="1" smtClean="0"/>
              <a:t>yaitu</a:t>
            </a:r>
            <a:r>
              <a:rPr lang="en-US" baseline="0" dirty="0" smtClean="0"/>
              <a:t> user , android, slims</a:t>
            </a:r>
            <a:br>
              <a:rPr lang="en-US" baseline="0" dirty="0" smtClean="0"/>
            </a:br>
            <a:r>
              <a:rPr lang="en-US" baseline="0" dirty="0" smtClean="0"/>
              <a:t>di </a:t>
            </a:r>
            <a:r>
              <a:rPr lang="en-US" baseline="0" dirty="0" err="1" smtClean="0"/>
              <a:t>mana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27</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28</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29</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dirty="0" err="1" smtClean="0">
                <a:solidFill>
                  <a:schemeClr val="bg1"/>
                </a:solidFill>
              </a:rPr>
              <a:t>kemudahan</a:t>
            </a:r>
            <a:r>
              <a:rPr lang="en-US" dirty="0" smtClean="0">
                <a:solidFill>
                  <a:schemeClr val="bg1"/>
                </a:solidFill>
              </a:rPr>
              <a:t> </a:t>
            </a:r>
            <a:r>
              <a:rPr lang="en-US" dirty="0" err="1" smtClean="0">
                <a:solidFill>
                  <a:schemeClr val="bg1"/>
                </a:solidFill>
              </a:rPr>
              <a:t>mengakses</a:t>
            </a:r>
            <a:r>
              <a:rPr lang="en-US" dirty="0" smtClean="0">
                <a:solidFill>
                  <a:schemeClr val="bg1"/>
                </a:solidFill>
              </a:rPr>
              <a:t> </a:t>
            </a:r>
            <a:r>
              <a:rPr lang="en-US" dirty="0" err="1" smtClean="0">
                <a:solidFill>
                  <a:schemeClr val="bg1"/>
                </a:solidFill>
              </a:rPr>
              <a:t>informasi</a:t>
            </a:r>
            <a:r>
              <a:rPr lang="en-US" dirty="0" smtClean="0">
                <a:solidFill>
                  <a:schemeClr val="bg1"/>
                </a:solidFill>
              </a:rPr>
              <a:t> </a:t>
            </a:r>
            <a:r>
              <a:rPr lang="en-US" dirty="0" err="1" smtClean="0">
                <a:solidFill>
                  <a:schemeClr val="bg1"/>
                </a:solidFill>
              </a:rPr>
              <a:t>pada</a:t>
            </a:r>
            <a:r>
              <a:rPr lang="en-US" dirty="0" smtClean="0">
                <a:solidFill>
                  <a:schemeClr val="bg1"/>
                </a:solidFill>
              </a:rPr>
              <a:t> </a:t>
            </a:r>
            <a:r>
              <a:rPr lang="en-US" dirty="0" err="1" smtClean="0">
                <a:solidFill>
                  <a:schemeClr val="bg1"/>
                </a:solidFill>
              </a:rPr>
              <a:t>aplikasi</a:t>
            </a:r>
            <a:r>
              <a:rPr lang="en-US" dirty="0" smtClean="0">
                <a:solidFill>
                  <a:schemeClr val="bg1"/>
                </a:solidFill>
              </a:rPr>
              <a:t> </a:t>
            </a:r>
            <a:r>
              <a:rPr lang="en-US" dirty="0" err="1" smtClean="0">
                <a:solidFill>
                  <a:schemeClr val="bg1"/>
                </a:solidFill>
              </a:rPr>
              <a:t>SLiMS</a:t>
            </a:r>
            <a:r>
              <a:rPr lang="en-US" dirty="0" smtClean="0">
                <a:solidFill>
                  <a:schemeClr val="bg1"/>
                </a:solidFill>
              </a:rPr>
              <a:t> </a:t>
            </a:r>
            <a:r>
              <a:rPr lang="en-US" dirty="0" err="1" smtClean="0">
                <a:solidFill>
                  <a:schemeClr val="bg1"/>
                </a:solidFill>
              </a:rPr>
              <a:t>melalui</a:t>
            </a:r>
            <a:r>
              <a:rPr lang="en-US" dirty="0" smtClean="0">
                <a:solidFill>
                  <a:schemeClr val="bg1"/>
                </a:solidFill>
              </a:rPr>
              <a:t> Web Browser </a:t>
            </a:r>
            <a:r>
              <a:rPr lang="en-US" dirty="0" err="1" smtClean="0">
                <a:solidFill>
                  <a:schemeClr val="bg1"/>
                </a:solidFill>
              </a:rPr>
              <a:t>masih</a:t>
            </a:r>
            <a:r>
              <a:rPr lang="en-US" dirty="0" smtClean="0">
                <a:solidFill>
                  <a:schemeClr val="bg1"/>
                </a:solidFill>
              </a:rPr>
              <a:t> </a:t>
            </a:r>
            <a:r>
              <a:rPr lang="en-US" dirty="0" err="1" smtClean="0">
                <a:solidFill>
                  <a:schemeClr val="bg1"/>
                </a:solidFill>
              </a:rPr>
              <a:t>kurang</a:t>
            </a:r>
            <a:r>
              <a:rPr lang="en-US" dirty="0" smtClean="0">
                <a:solidFill>
                  <a:schemeClr val="bg1"/>
                </a:solidFill>
              </a:rPr>
              <a:t> </a:t>
            </a:r>
            <a:r>
              <a:rPr lang="en-US" dirty="0" err="1" smtClean="0">
                <a:solidFill>
                  <a:schemeClr val="bg1"/>
                </a:solidFill>
              </a:rPr>
              <a:t>praktis</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smtClean="0">
                <a:solidFill>
                  <a:schemeClr val="bg1"/>
                </a:solidFill>
              </a:rPr>
              <a:t>efisien</a:t>
            </a:r>
            <a:r>
              <a:rPr lang="en-US" dirty="0" smtClean="0">
                <a:solidFill>
                  <a:schemeClr val="bg1"/>
                </a:solidFill>
              </a:rPr>
              <a:t> </a:t>
            </a:r>
            <a:r>
              <a:rPr lang="en-US" dirty="0" err="1" smtClean="0">
                <a:solidFill>
                  <a:schemeClr val="bg1"/>
                </a:solidFill>
              </a:rPr>
              <a:t>dalam</a:t>
            </a:r>
            <a:r>
              <a:rPr lang="en-US" dirty="0" smtClean="0">
                <a:solidFill>
                  <a:schemeClr val="bg1"/>
                </a:solidFill>
              </a:rPr>
              <a:t> </a:t>
            </a:r>
            <a:r>
              <a:rPr lang="en-US" dirty="0" err="1" smtClean="0">
                <a:solidFill>
                  <a:schemeClr val="bg1"/>
                </a:solidFill>
              </a:rPr>
              <a:t>melakukan</a:t>
            </a:r>
            <a:r>
              <a:rPr lang="en-US" baseline="0" dirty="0" smtClean="0">
                <a:solidFill>
                  <a:schemeClr val="bg1"/>
                </a:solidFill>
              </a:rPr>
              <a:t> </a:t>
            </a:r>
            <a:r>
              <a:rPr lang="en-US" baseline="0" dirty="0" err="1" smtClean="0">
                <a:solidFill>
                  <a:schemeClr val="bg1"/>
                </a:solidFill>
              </a:rPr>
              <a:t>pencarian</a:t>
            </a:r>
            <a:r>
              <a:rPr lang="en-US" baseline="0" dirty="0" smtClean="0">
                <a:solidFill>
                  <a:schemeClr val="bg1"/>
                </a:solidFill>
              </a:rPr>
              <a:t> </a:t>
            </a:r>
            <a:r>
              <a:rPr lang="en-US" baseline="0" dirty="0" err="1" smtClean="0">
                <a:solidFill>
                  <a:schemeClr val="bg1"/>
                </a:solidFill>
              </a:rPr>
              <a:t>informasi</a:t>
            </a:r>
            <a:r>
              <a:rPr lang="en-US" baseline="0" dirty="0" smtClean="0">
                <a:solidFill>
                  <a:schemeClr val="bg1"/>
                </a:solidFill>
              </a:rPr>
              <a:t> </a:t>
            </a:r>
            <a:r>
              <a:rPr lang="en-US" baseline="0" dirty="0" err="1" smtClean="0">
                <a:solidFill>
                  <a:schemeClr val="bg1"/>
                </a:solidFill>
              </a:rPr>
              <a:t>maka</a:t>
            </a:r>
            <a:r>
              <a:rPr lang="en-US" baseline="0" dirty="0" smtClean="0">
                <a:solidFill>
                  <a:schemeClr val="bg1"/>
                </a:solidFill>
              </a:rPr>
              <a:t> </a:t>
            </a:r>
            <a:r>
              <a:rPr lang="en-US" baseline="0" dirty="0" err="1" smtClean="0">
                <a:solidFill>
                  <a:schemeClr val="bg1"/>
                </a:solidFill>
              </a:rPr>
              <a:t>perlu</a:t>
            </a:r>
            <a:r>
              <a:rPr lang="en-US" baseline="0" dirty="0" smtClean="0">
                <a:solidFill>
                  <a:schemeClr val="bg1"/>
                </a:solidFill>
              </a:rPr>
              <a:t> </a:t>
            </a:r>
            <a:r>
              <a:rPr lang="en-US" baseline="0" dirty="0" err="1" smtClean="0">
                <a:solidFill>
                  <a:schemeClr val="bg1"/>
                </a:solidFill>
              </a:rPr>
              <a:t>adanya</a:t>
            </a:r>
            <a:r>
              <a:rPr lang="en-US" baseline="0" dirty="0" smtClean="0">
                <a:solidFill>
                  <a:schemeClr val="bg1"/>
                </a:solidFill>
              </a:rPr>
              <a:t> </a:t>
            </a:r>
            <a:r>
              <a:rPr lang="en-US" baseline="0" dirty="0" err="1" smtClean="0">
                <a:solidFill>
                  <a:schemeClr val="bg1"/>
                </a:solidFill>
              </a:rPr>
              <a:t>suatu</a:t>
            </a:r>
            <a:r>
              <a:rPr lang="en-US" baseline="0" dirty="0" smtClean="0">
                <a:solidFill>
                  <a:schemeClr val="bg1"/>
                </a:solidFill>
              </a:rPr>
              <a:t> </a:t>
            </a:r>
            <a:r>
              <a:rPr lang="en-US" baseline="0" dirty="0" err="1" smtClean="0">
                <a:solidFill>
                  <a:schemeClr val="bg1"/>
                </a:solidFill>
              </a:rPr>
              <a:t>sistem</a:t>
            </a:r>
            <a:r>
              <a:rPr lang="en-US" baseline="0" dirty="0" smtClean="0">
                <a:solidFill>
                  <a:schemeClr val="bg1"/>
                </a:solidFill>
              </a:rPr>
              <a:t> </a:t>
            </a:r>
            <a:r>
              <a:rPr lang="en-US" baseline="0" dirty="0" err="1" smtClean="0">
                <a:solidFill>
                  <a:schemeClr val="bg1"/>
                </a:solidFill>
              </a:rPr>
              <a:t>pencarian</a:t>
            </a:r>
            <a:r>
              <a:rPr lang="en-US" baseline="0" dirty="0" smtClean="0">
                <a:solidFill>
                  <a:schemeClr val="bg1"/>
                </a:solidFill>
              </a:rPr>
              <a:t> </a:t>
            </a:r>
            <a:r>
              <a:rPr lang="en-US" baseline="0" dirty="0" err="1" smtClean="0">
                <a:solidFill>
                  <a:schemeClr val="bg1"/>
                </a:solidFill>
              </a:rPr>
              <a:t>katalog</a:t>
            </a:r>
            <a:r>
              <a:rPr lang="en-US" baseline="0" dirty="0" smtClean="0">
                <a:solidFill>
                  <a:schemeClr val="bg1"/>
                </a:solidFill>
              </a:rPr>
              <a:t> </a:t>
            </a:r>
            <a:r>
              <a:rPr lang="en-US" baseline="0" dirty="0" err="1" smtClean="0">
                <a:solidFill>
                  <a:schemeClr val="bg1"/>
                </a:solidFill>
              </a:rPr>
              <a:t>buku</a:t>
            </a:r>
            <a:r>
              <a:rPr lang="en-US" baseline="0" dirty="0" smtClean="0">
                <a:solidFill>
                  <a:schemeClr val="bg1"/>
                </a:solidFill>
              </a:rPr>
              <a:t> </a:t>
            </a:r>
            <a:r>
              <a:rPr lang="en-US" baseline="0" dirty="0" err="1" smtClean="0">
                <a:solidFill>
                  <a:schemeClr val="bg1"/>
                </a:solidFill>
              </a:rPr>
              <a:t>berbasis</a:t>
            </a:r>
            <a:r>
              <a:rPr lang="en-US" baseline="0" dirty="0" smtClean="0">
                <a:solidFill>
                  <a:schemeClr val="bg1"/>
                </a:solidFill>
              </a:rPr>
              <a:t> online </a:t>
            </a:r>
            <a:r>
              <a:rPr lang="en-US" baseline="0" dirty="0" err="1" smtClean="0">
                <a:solidFill>
                  <a:schemeClr val="bg1"/>
                </a:solidFill>
              </a:rPr>
              <a:t>menggunakan</a:t>
            </a:r>
            <a:r>
              <a:rPr lang="en-US" baseline="0" dirty="0" smtClean="0">
                <a:solidFill>
                  <a:schemeClr val="bg1"/>
                </a:solidFill>
              </a:rPr>
              <a:t> android, </a:t>
            </a:r>
            <a:r>
              <a:rPr lang="en-US" baseline="0" dirty="0" err="1" smtClean="0">
                <a:solidFill>
                  <a:schemeClr val="bg1"/>
                </a:solidFill>
              </a:rPr>
              <a:t>sehingga</a:t>
            </a:r>
            <a:r>
              <a:rPr lang="en-US" baseline="0" dirty="0" smtClean="0">
                <a:solidFill>
                  <a:schemeClr val="bg1"/>
                </a:solidFill>
              </a:rPr>
              <a:t> </a:t>
            </a:r>
            <a:r>
              <a:rPr lang="en-US" baseline="0" dirty="0" err="1" smtClean="0">
                <a:solidFill>
                  <a:schemeClr val="bg1"/>
                </a:solidFill>
              </a:rPr>
              <a:t>kedepannya</a:t>
            </a:r>
            <a:r>
              <a:rPr lang="en-US" baseline="0" dirty="0" smtClean="0">
                <a:solidFill>
                  <a:schemeClr val="bg1"/>
                </a:solidFill>
              </a:rPr>
              <a:t> </a:t>
            </a:r>
            <a:r>
              <a:rPr lang="en-US" baseline="0" dirty="0" err="1" smtClean="0">
                <a:solidFill>
                  <a:schemeClr val="bg1"/>
                </a:solidFill>
              </a:rPr>
              <a:t>lebih</a:t>
            </a:r>
            <a:r>
              <a:rPr lang="en-US" baseline="0" dirty="0" smtClean="0">
                <a:solidFill>
                  <a:schemeClr val="bg1"/>
                </a:solidFill>
              </a:rPr>
              <a:t> </a:t>
            </a:r>
            <a:r>
              <a:rPr lang="en-US" baseline="0" dirty="0" err="1" smtClean="0">
                <a:solidFill>
                  <a:schemeClr val="bg1"/>
                </a:solidFill>
              </a:rPr>
              <a:t>memudahkan</a:t>
            </a:r>
            <a:r>
              <a:rPr lang="en-US" baseline="0" dirty="0" smtClean="0">
                <a:solidFill>
                  <a:schemeClr val="bg1"/>
                </a:solidFill>
              </a:rPr>
              <a:t> </a:t>
            </a:r>
            <a:r>
              <a:rPr lang="en-US" baseline="0" dirty="0" err="1" smtClean="0">
                <a:solidFill>
                  <a:schemeClr val="bg1"/>
                </a:solidFill>
              </a:rPr>
              <a:t>pengaksesan</a:t>
            </a:r>
            <a:r>
              <a:rPr lang="en-US" baseline="0" dirty="0" smtClean="0">
                <a:solidFill>
                  <a:schemeClr val="bg1"/>
                </a:solidFill>
              </a:rPr>
              <a:t> </a:t>
            </a:r>
            <a:r>
              <a:rPr lang="en-US" baseline="0" dirty="0" err="1" smtClean="0">
                <a:solidFill>
                  <a:schemeClr val="bg1"/>
                </a:solidFill>
              </a:rPr>
              <a:t>suatu</a:t>
            </a:r>
            <a:r>
              <a:rPr lang="en-US" baseline="0" dirty="0" smtClean="0">
                <a:solidFill>
                  <a:schemeClr val="bg1"/>
                </a:solidFill>
              </a:rPr>
              <a:t> </a:t>
            </a:r>
            <a:r>
              <a:rPr lang="en-US" baseline="0" dirty="0" err="1" smtClean="0">
                <a:solidFill>
                  <a:schemeClr val="bg1"/>
                </a:solidFill>
              </a:rPr>
              <a:t>informasi</a:t>
            </a:r>
            <a:r>
              <a:rPr lang="en-US" baseline="0" dirty="0" smtClean="0">
                <a:solidFill>
                  <a:schemeClr val="bg1"/>
                </a:solidFill>
              </a:rPr>
              <a:t> </a:t>
            </a:r>
            <a:r>
              <a:rPr lang="en-US" baseline="0" dirty="0" err="1" smtClean="0">
                <a:solidFill>
                  <a:schemeClr val="bg1"/>
                </a:solidFill>
              </a:rPr>
              <a:t>katal;og</a:t>
            </a:r>
            <a:r>
              <a:rPr lang="en-US" baseline="0" dirty="0" smtClean="0">
                <a:solidFill>
                  <a:schemeClr val="bg1"/>
                </a:solidFill>
              </a:rPr>
              <a:t> </a:t>
            </a:r>
            <a:r>
              <a:rPr lang="en-US" baseline="0" dirty="0" err="1" smtClean="0">
                <a:solidFill>
                  <a:schemeClr val="bg1"/>
                </a:solidFill>
              </a:rPr>
              <a:t>buku</a:t>
            </a:r>
            <a:r>
              <a:rPr lang="en-US" baseline="0" dirty="0" smtClean="0">
                <a:solidFill>
                  <a:schemeClr val="bg1"/>
                </a:solidFill>
              </a:rPr>
              <a:t> </a:t>
            </a:r>
            <a:r>
              <a:rPr lang="en-US" baseline="0" dirty="0" err="1" smtClean="0">
                <a:solidFill>
                  <a:schemeClr val="bg1"/>
                </a:solidFill>
              </a:rPr>
              <a:t>dari</a:t>
            </a:r>
            <a:r>
              <a:rPr lang="en-US" baseline="0" dirty="0" smtClean="0">
                <a:solidFill>
                  <a:schemeClr val="bg1"/>
                </a:solidFill>
              </a:rPr>
              <a:t> </a:t>
            </a:r>
            <a:r>
              <a:rPr lang="en-US" baseline="0" dirty="0" err="1" smtClean="0">
                <a:solidFill>
                  <a:schemeClr val="bg1"/>
                </a:solidFill>
              </a:rPr>
              <a:t>mana</a:t>
            </a:r>
            <a:r>
              <a:rPr lang="en-US" baseline="0" dirty="0" smtClean="0">
                <a:solidFill>
                  <a:schemeClr val="bg1"/>
                </a:solidFill>
              </a:rPr>
              <a:t> </a:t>
            </a:r>
            <a:r>
              <a:rPr lang="en-US" baseline="0" dirty="0" err="1" smtClean="0">
                <a:solidFill>
                  <a:schemeClr val="bg1"/>
                </a:solidFill>
              </a:rPr>
              <a:t>dan</a:t>
            </a:r>
            <a:r>
              <a:rPr lang="en-US" baseline="0" dirty="0" smtClean="0">
                <a:solidFill>
                  <a:schemeClr val="bg1"/>
                </a:solidFill>
              </a:rPr>
              <a:t> </a:t>
            </a:r>
            <a:r>
              <a:rPr lang="en-US" baseline="0" dirty="0" err="1" smtClean="0">
                <a:solidFill>
                  <a:schemeClr val="bg1"/>
                </a:solidFill>
              </a:rPr>
              <a:t>kapan</a:t>
            </a:r>
            <a:r>
              <a:rPr lang="en-US" baseline="0" dirty="0" smtClean="0">
                <a:solidFill>
                  <a:schemeClr val="bg1"/>
                </a:solidFill>
              </a:rPr>
              <a:t> </a:t>
            </a:r>
            <a:r>
              <a:rPr lang="en-US" baseline="0" dirty="0" err="1" smtClean="0">
                <a:solidFill>
                  <a:schemeClr val="bg1"/>
                </a:solidFill>
              </a:rPr>
              <a:t>saja</a:t>
            </a:r>
            <a:r>
              <a:rPr lang="en-US" baseline="0" dirty="0" smtClean="0">
                <a:solidFill>
                  <a:schemeClr val="bg1"/>
                </a:solidFill>
              </a:rPr>
              <a:t> </a:t>
            </a:r>
            <a:r>
              <a:rPr lang="en-US" baseline="0" dirty="0" err="1" smtClean="0">
                <a:solidFill>
                  <a:schemeClr val="bg1"/>
                </a:solidFill>
              </a:rPr>
              <a:t>menggunakan</a:t>
            </a:r>
            <a:r>
              <a:rPr lang="en-US" baseline="0" dirty="0" smtClean="0">
                <a:solidFill>
                  <a:schemeClr val="bg1"/>
                </a:solidFill>
              </a:rPr>
              <a:t> android</a:t>
            </a:r>
            <a:endParaRPr lang="en-US" dirty="0" smtClean="0">
              <a:solidFill>
                <a:schemeClr val="bg1"/>
              </a:solidFill>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extLst>
      <p:ext uri="{BB962C8B-B14F-4D97-AF65-F5344CB8AC3E}">
        <p14:creationId xmlns:p14="http://schemas.microsoft.com/office/powerpoint/2010/main" val="3266963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30</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31</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32</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33</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11915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Perpustakaan</a:t>
            </a:r>
            <a:r>
              <a:rPr lang="en-US" baseline="0" dirty="0" smtClean="0"/>
              <a:t> </a:t>
            </a:r>
            <a:r>
              <a:rPr lang="en-US" baseline="0" dirty="0" err="1" smtClean="0"/>
              <a:t>ubudiyah</a:t>
            </a:r>
            <a:r>
              <a:rPr lang="en-US" baseline="0" dirty="0" smtClean="0"/>
              <a:t> </a:t>
            </a:r>
            <a:r>
              <a:rPr lang="en-US" baseline="0" dirty="0" err="1" smtClean="0"/>
              <a:t>merupakan</a:t>
            </a:r>
            <a:r>
              <a:rPr lang="en-US" baseline="0" dirty="0" smtClean="0"/>
              <a:t> </a:t>
            </a:r>
            <a:r>
              <a:rPr lang="en-US" baseline="0" dirty="0" err="1" smtClean="0"/>
              <a:t>perpustakaan</a:t>
            </a:r>
            <a:r>
              <a:rPr lang="en-US" baseline="0" dirty="0" smtClean="0"/>
              <a:t> yang </a:t>
            </a:r>
            <a:r>
              <a:rPr lang="en-US" baseline="0" dirty="0" err="1" smtClean="0"/>
              <a:t>terdapat</a:t>
            </a:r>
            <a:r>
              <a:rPr lang="en-US" baseline="0" dirty="0" smtClean="0"/>
              <a:t> di </a:t>
            </a:r>
            <a:r>
              <a:rPr lang="en-US" baseline="0" dirty="0" err="1" smtClean="0"/>
              <a:t>kampus</a:t>
            </a:r>
            <a:r>
              <a:rPr lang="en-US" baseline="0" dirty="0" smtClean="0"/>
              <a:t> </a:t>
            </a:r>
            <a:r>
              <a:rPr lang="en-US" baseline="0" dirty="0" err="1" smtClean="0"/>
              <a:t>Universitas</a:t>
            </a:r>
            <a:r>
              <a:rPr lang="en-US" baseline="0" dirty="0" smtClean="0"/>
              <a:t> </a:t>
            </a:r>
            <a:r>
              <a:rPr lang="en-US" baseline="0" dirty="0" err="1" smtClean="0"/>
              <a:t>Ubudiyah</a:t>
            </a:r>
            <a:r>
              <a:rPr lang="en-US" baseline="0" dirty="0" smtClean="0"/>
              <a:t> Indonesia </a:t>
            </a:r>
            <a:r>
              <a:rPr lang="en-US" baseline="0" dirty="0" err="1" smtClean="0"/>
              <a:t>banda</a:t>
            </a:r>
            <a:r>
              <a:rPr lang="en-US" baseline="0" dirty="0" smtClean="0"/>
              <a:t> </a:t>
            </a:r>
            <a:r>
              <a:rPr lang="en-US" baseline="0" dirty="0" err="1" smtClean="0"/>
              <a:t>aceh</a:t>
            </a:r>
            <a:r>
              <a:rPr lang="en-US" baseline="0" dirty="0" smtClean="0"/>
              <a:t>. </a:t>
            </a:r>
            <a:r>
              <a:rPr lang="en-US" baseline="0" dirty="0" err="1" smtClean="0"/>
              <a:t>Dimana</a:t>
            </a:r>
            <a:r>
              <a:rPr lang="en-US" baseline="0" dirty="0" smtClean="0"/>
              <a:t> </a:t>
            </a:r>
            <a:r>
              <a:rPr lang="en-US" baseline="0" dirty="0" err="1" smtClean="0"/>
              <a:t>koleksi</a:t>
            </a:r>
            <a:r>
              <a:rPr lang="en-US" baseline="0" dirty="0" smtClean="0"/>
              <a:t> yang </a:t>
            </a:r>
            <a:r>
              <a:rPr lang="en-US" baseline="0" dirty="0" err="1" smtClean="0"/>
              <a:t>tersedia</a:t>
            </a:r>
            <a:r>
              <a:rPr lang="en-US" baseline="0" dirty="0" smtClean="0"/>
              <a:t> </a:t>
            </a:r>
            <a:r>
              <a:rPr lang="en-US" baseline="0" dirty="0" err="1" smtClean="0"/>
              <a:t>saat</a:t>
            </a:r>
            <a:r>
              <a:rPr lang="en-US" baseline="0" dirty="0" smtClean="0"/>
              <a:t> </a:t>
            </a:r>
            <a:r>
              <a:rPr lang="en-US" baseline="0" dirty="0" err="1" smtClean="0"/>
              <a:t>ini</a:t>
            </a:r>
            <a:r>
              <a:rPr lang="en-US" baseline="0" dirty="0" smtClean="0"/>
              <a:t> </a:t>
            </a:r>
            <a:r>
              <a:rPr lang="en-US" baseline="0" dirty="0" err="1" smtClean="0"/>
              <a:t>sebanyak</a:t>
            </a:r>
            <a:r>
              <a:rPr lang="en-US" baseline="0" dirty="0" smtClean="0"/>
              <a:t> 4573 </a:t>
            </a:r>
            <a:r>
              <a:rPr lang="en-US" baseline="0" dirty="0" err="1" smtClean="0"/>
              <a:t>Judul</a:t>
            </a:r>
            <a:r>
              <a:rPr lang="en-US" baseline="0" dirty="0" smtClean="0"/>
              <a:t> </a:t>
            </a:r>
            <a:r>
              <a:rPr lang="en-US" baseline="0" dirty="0" err="1" smtClean="0"/>
              <a:t>buku</a:t>
            </a:r>
            <a:r>
              <a:rPr lang="en-US" baseline="0" dirty="0" smtClean="0"/>
              <a:t> </a:t>
            </a:r>
            <a:r>
              <a:rPr lang="en-US" baseline="0" dirty="0" err="1" smtClean="0"/>
              <a:t>dengan</a:t>
            </a:r>
            <a:r>
              <a:rPr lang="en-US" baseline="0" dirty="0" smtClean="0"/>
              <a:t> </a:t>
            </a:r>
            <a:r>
              <a:rPr lang="en-US" baseline="0" dirty="0" err="1" smtClean="0"/>
              <a:t>Eksemplar</a:t>
            </a:r>
            <a:r>
              <a:rPr lang="en-US" baseline="0" dirty="0" smtClean="0"/>
              <a:t> </a:t>
            </a:r>
            <a:r>
              <a:rPr lang="en-US" baseline="0" dirty="0" err="1" smtClean="0"/>
              <a:t>sebanyak</a:t>
            </a:r>
            <a:r>
              <a:rPr lang="en-US" baseline="0" dirty="0" smtClean="0"/>
              <a:t> 9700 </a:t>
            </a:r>
            <a:r>
              <a:rPr lang="en-US" baseline="0" dirty="0" err="1" smtClean="0"/>
              <a:t>eksemplar</a:t>
            </a:r>
            <a:r>
              <a:rPr lang="en-US" baseline="0" dirty="0" smtClean="0"/>
              <a:t>.</a:t>
            </a:r>
          </a:p>
          <a:p>
            <a:endParaRPr lang="en-US" baseline="0" dirty="0" smtClean="0"/>
          </a:p>
          <a:p>
            <a:r>
              <a:rPr lang="en-US" baseline="0" dirty="0" err="1" smtClean="0"/>
              <a:t>dengan</a:t>
            </a:r>
            <a:r>
              <a:rPr lang="en-US" baseline="0" dirty="0" smtClean="0"/>
              <a:t> </a:t>
            </a:r>
            <a:r>
              <a:rPr lang="en-US" baseline="0" dirty="0" err="1" smtClean="0"/>
              <a:t>jumlah</a:t>
            </a:r>
            <a:r>
              <a:rPr lang="en-US" baseline="0" dirty="0" smtClean="0"/>
              <a:t> </a:t>
            </a:r>
            <a:r>
              <a:rPr lang="en-US" baseline="0" dirty="0" err="1" smtClean="0"/>
              <a:t>anggota</a:t>
            </a:r>
            <a:r>
              <a:rPr lang="en-US" baseline="0" dirty="0" smtClean="0"/>
              <a:t> </a:t>
            </a:r>
            <a:r>
              <a:rPr lang="en-US" baseline="0" dirty="0" err="1" smtClean="0"/>
              <a:t>sebanyak</a:t>
            </a:r>
            <a:r>
              <a:rPr lang="en-US" baseline="0" dirty="0" smtClean="0"/>
              <a:t> 2403 </a:t>
            </a:r>
            <a:r>
              <a:rPr lang="en-US" baseline="0" dirty="0" err="1" smtClean="0"/>
              <a:t>anggota</a:t>
            </a:r>
            <a:r>
              <a:rPr lang="en-US" baseline="0" dirty="0" smtClean="0"/>
              <a:t> , </a:t>
            </a:r>
            <a:r>
              <a:rPr lang="en-US" baseline="0" dirty="0" err="1" smtClean="0"/>
              <a:t>perpustakaan</a:t>
            </a:r>
            <a:r>
              <a:rPr lang="en-US" baseline="0" dirty="0" smtClean="0"/>
              <a:t> </a:t>
            </a:r>
            <a:r>
              <a:rPr lang="en-US" baseline="0" dirty="0" err="1" smtClean="0"/>
              <a:t>ubudiyah</a:t>
            </a:r>
            <a:r>
              <a:rPr lang="en-US" baseline="0" dirty="0" smtClean="0"/>
              <a:t> </a:t>
            </a:r>
            <a:r>
              <a:rPr lang="en-US" baseline="0" dirty="0" err="1" smtClean="0"/>
              <a:t>melayani</a:t>
            </a:r>
            <a:r>
              <a:rPr lang="en-US" baseline="0" dirty="0" smtClean="0"/>
              <a:t> </a:t>
            </a:r>
            <a:r>
              <a:rPr lang="en-US" baseline="0" dirty="0" err="1" smtClean="0"/>
              <a:t>peminjaman</a:t>
            </a:r>
            <a:r>
              <a:rPr lang="en-US" baseline="0" dirty="0" smtClean="0"/>
              <a:t> </a:t>
            </a:r>
            <a:r>
              <a:rPr lang="en-US" baseline="0" dirty="0" err="1" smtClean="0"/>
              <a:t>koleksi</a:t>
            </a:r>
            <a:r>
              <a:rPr lang="en-US" baseline="0" dirty="0" smtClean="0"/>
              <a:t> yang </a:t>
            </a:r>
            <a:r>
              <a:rPr lang="en-US" baseline="0" dirty="0" err="1" smtClean="0"/>
              <a:t>tersedia</a:t>
            </a:r>
            <a:r>
              <a:rPr lang="en-US" baseline="0" dirty="0" smtClean="0"/>
              <a:t> </a:t>
            </a:r>
            <a:r>
              <a:rPr lang="en-US" baseline="0" dirty="0" err="1" smtClean="0"/>
              <a:t>bagi</a:t>
            </a:r>
            <a:r>
              <a:rPr lang="en-US" baseline="0" dirty="0" smtClean="0"/>
              <a:t> </a:t>
            </a:r>
            <a:r>
              <a:rPr lang="en-US" baseline="0" dirty="0" err="1" smtClean="0"/>
              <a:t>anggota</a:t>
            </a:r>
            <a:r>
              <a:rPr lang="en-US" baseline="0" dirty="0" smtClean="0"/>
              <a:t> </a:t>
            </a:r>
            <a:r>
              <a:rPr lang="en-US" baseline="0" dirty="0" err="1" smtClean="0"/>
              <a:t>pustaka</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id-ID" sz="1200" i="1" kern="1200" dirty="0" smtClean="0">
                <a:solidFill>
                  <a:schemeClr val="tx1"/>
                </a:solidFill>
                <a:effectLst/>
                <a:latin typeface="+mn-lt"/>
                <a:ea typeface="+mn-ea"/>
                <a:cs typeface="+mn-cs"/>
              </a:rPr>
              <a:t>Activities</a:t>
            </a:r>
            <a:r>
              <a:rPr lang="id-ID" sz="1200" kern="1200" dirty="0" smtClean="0">
                <a:solidFill>
                  <a:schemeClr val="tx1"/>
                </a:solidFill>
                <a:effectLst/>
                <a:latin typeface="+mn-lt"/>
                <a:ea typeface="+mn-ea"/>
                <a:cs typeface="+mn-cs"/>
              </a:rPr>
              <a:t>, komponen untuk menyajikan </a:t>
            </a:r>
            <a:r>
              <a:rPr lang="id-ID" sz="1200" i="1" kern="1200" dirty="0" smtClean="0">
                <a:solidFill>
                  <a:schemeClr val="tx1"/>
                </a:solidFill>
                <a:effectLst/>
                <a:latin typeface="+mn-lt"/>
                <a:ea typeface="+mn-ea"/>
                <a:cs typeface="+mn-cs"/>
              </a:rPr>
              <a:t>user interface </a:t>
            </a:r>
            <a:r>
              <a:rPr lang="id-ID" sz="1200" kern="1200" dirty="0" smtClean="0">
                <a:solidFill>
                  <a:schemeClr val="tx1"/>
                </a:solidFill>
                <a:effectLst/>
                <a:latin typeface="+mn-lt"/>
                <a:ea typeface="+mn-ea"/>
                <a:cs typeface="+mn-cs"/>
              </a:rPr>
              <a:t>(tampilan program) kepada pengguna.</a:t>
            </a:r>
            <a:endParaRPr lang="en-US" sz="1200" kern="1200" dirty="0" smtClean="0">
              <a:solidFill>
                <a:schemeClr val="tx1"/>
              </a:solidFill>
              <a:effectLst/>
              <a:latin typeface="+mn-lt"/>
              <a:ea typeface="+mn-ea"/>
              <a:cs typeface="+mn-cs"/>
            </a:endParaRPr>
          </a:p>
          <a:p>
            <a:pPr lvl="0"/>
            <a:r>
              <a:rPr lang="en-US" dirty="0" smtClean="0"/>
              <a:t>2. </a:t>
            </a:r>
            <a:r>
              <a:rPr lang="id-ID" sz="1200" i="1" kern="1200" dirty="0" smtClean="0">
                <a:solidFill>
                  <a:schemeClr val="tx1"/>
                </a:solidFill>
                <a:effectLst/>
                <a:latin typeface="+mn-lt"/>
                <a:ea typeface="+mn-ea"/>
                <a:cs typeface="+mn-cs"/>
              </a:rPr>
              <a:t>Service</a:t>
            </a:r>
            <a:r>
              <a:rPr lang="id-ID" sz="1200" kern="1200" dirty="0" smtClean="0">
                <a:solidFill>
                  <a:schemeClr val="tx1"/>
                </a:solidFill>
                <a:effectLst/>
                <a:latin typeface="+mn-lt"/>
                <a:ea typeface="+mn-ea"/>
                <a:cs typeface="+mn-cs"/>
              </a:rPr>
              <a:t>,  komponen  yang tidak  memiliki  </a:t>
            </a:r>
            <a:r>
              <a:rPr lang="id-ID" sz="1200" i="1" kern="1200" dirty="0" smtClean="0">
                <a:solidFill>
                  <a:schemeClr val="tx1"/>
                </a:solidFill>
                <a:effectLst/>
                <a:latin typeface="+mn-lt"/>
                <a:ea typeface="+mn-ea"/>
                <a:cs typeface="+mn-cs"/>
              </a:rPr>
              <a:t>user  interface</a:t>
            </a:r>
            <a:r>
              <a:rPr lang="id-ID" sz="1200" kern="1200" dirty="0" smtClean="0">
                <a:solidFill>
                  <a:schemeClr val="tx1"/>
                </a:solidFill>
                <a:effectLst/>
                <a:latin typeface="+mn-lt"/>
                <a:ea typeface="+mn-ea"/>
                <a:cs typeface="+mn-cs"/>
              </a:rPr>
              <a:t>,  tetapi  berjalan secara </a:t>
            </a:r>
            <a:r>
              <a:rPr lang="id-ID" sz="1200" i="1" kern="1200" dirty="0" smtClean="0">
                <a:solidFill>
                  <a:schemeClr val="tx1"/>
                </a:solidFill>
                <a:effectLst/>
                <a:latin typeface="+mn-lt"/>
                <a:ea typeface="+mn-ea"/>
                <a:cs typeface="+mn-cs"/>
              </a:rPr>
              <a:t>background</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a:t>
            </a:r>
            <a:r>
              <a:rPr lang="id-ID" sz="1200" i="1" kern="1200" dirty="0" smtClean="0">
                <a:solidFill>
                  <a:schemeClr val="tx1"/>
                </a:solidFill>
                <a:effectLst/>
                <a:latin typeface="+mn-lt"/>
                <a:ea typeface="+mn-ea"/>
                <a:cs typeface="+mn-cs"/>
              </a:rPr>
              <a:t>Broadcast Receiver, </a:t>
            </a:r>
            <a:r>
              <a:rPr lang="id-ID" sz="1200" kern="1200" dirty="0" smtClean="0">
                <a:solidFill>
                  <a:schemeClr val="tx1"/>
                </a:solidFill>
                <a:effectLst/>
                <a:latin typeface="+mn-lt"/>
                <a:ea typeface="+mn-ea"/>
                <a:cs typeface="+mn-cs"/>
              </a:rPr>
              <a:t>komponen yang berfungsi menerima dan bereaksi untuk menyampaikan notifikasi.</a:t>
            </a:r>
            <a:endParaRPr lang="en-US"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4.</a:t>
            </a:r>
            <a:r>
              <a:rPr lang="id-ID" sz="1200" i="1" kern="1200" dirty="0" smtClean="0">
                <a:solidFill>
                  <a:schemeClr val="tx1"/>
                </a:solidFill>
                <a:effectLst/>
                <a:latin typeface="+mn-lt"/>
                <a:ea typeface="+mn-ea"/>
                <a:cs typeface="+mn-cs"/>
              </a:rPr>
              <a:t>Content  Provider</a:t>
            </a:r>
            <a:r>
              <a:rPr lang="id-ID" sz="1200" kern="1200" dirty="0" smtClean="0">
                <a:solidFill>
                  <a:schemeClr val="tx1"/>
                </a:solidFill>
                <a:effectLst/>
                <a:latin typeface="+mn-lt"/>
                <a:ea typeface="+mn-ea"/>
                <a:cs typeface="+mn-cs"/>
              </a:rPr>
              <a:t>,  komponen  yang  menangani  data  secara  spesifik sehingga dapat digunakan oleh aplikasi lain.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253092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chemeClr val="bg1"/>
                </a:solidFill>
              </a:rPr>
              <a:t>Use case </a:t>
            </a:r>
            <a:r>
              <a:rPr lang="en-US" dirty="0" err="1" smtClean="0">
                <a:solidFill>
                  <a:schemeClr val="bg1"/>
                </a:solidFill>
              </a:rPr>
              <a:t>merupakan</a:t>
            </a:r>
            <a:r>
              <a:rPr lang="en-US" dirty="0" smtClean="0">
                <a:solidFill>
                  <a:schemeClr val="bg1"/>
                </a:solidFill>
              </a:rPr>
              <a:t> </a:t>
            </a:r>
            <a:r>
              <a:rPr lang="id-ID" i="1" dirty="0" smtClean="0">
                <a:solidFill>
                  <a:schemeClr val="bg1"/>
                </a:solidFill>
              </a:rPr>
              <a:t>Use case </a:t>
            </a:r>
            <a:r>
              <a:rPr lang="id-ID" dirty="0" smtClean="0">
                <a:solidFill>
                  <a:schemeClr val="bg1"/>
                </a:solidFill>
              </a:rPr>
              <a:t>menggambarkan </a:t>
            </a:r>
            <a:r>
              <a:rPr lang="id-ID" i="1" dirty="0" smtClean="0">
                <a:solidFill>
                  <a:schemeClr val="bg1"/>
                </a:solidFill>
              </a:rPr>
              <a:t>external view </a:t>
            </a:r>
            <a:r>
              <a:rPr lang="id-ID" dirty="0" smtClean="0">
                <a:solidFill>
                  <a:schemeClr val="bg1"/>
                </a:solidFill>
              </a:rPr>
              <a:t>dari sistem yang akan kita buat modelnya.</a:t>
            </a:r>
            <a:endParaRPr lang="en-US"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kern="1200" dirty="0" smtClean="0">
                <a:solidFill>
                  <a:schemeClr val="tx1"/>
                </a:solidFill>
                <a:effectLst/>
                <a:latin typeface="+mn-lt"/>
                <a:ea typeface="+mn-ea"/>
                <a:cs typeface="+mn-cs"/>
              </a:rPr>
              <a:t>Activity diagram adalah sebuah diagram alur kerja yang menjelaskan berbagai kegiaatan pengguna atau sistem, orang yang melakukan masing-masing aktifitas, dan aliran sekuensial dari aktivitas-aktivitas</a:t>
            </a:r>
            <a:endParaRPr lang="en-US" dirty="0" smtClean="0">
              <a:solidFill>
                <a:schemeClr val="bg1"/>
              </a:solidFill>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extLst>
      <p:ext uri="{BB962C8B-B14F-4D97-AF65-F5344CB8AC3E}">
        <p14:creationId xmlns:p14="http://schemas.microsoft.com/office/powerpoint/2010/main" val="25309213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2/10/2019</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981200" y="685800"/>
            <a:ext cx="7031124" cy="3082159"/>
          </a:xfrm>
        </p:spPr>
        <p:txBody>
          <a:bodyPr/>
          <a:lstStyle/>
          <a:p>
            <a:r>
              <a:rPr lang="en-US" sz="4800" dirty="0" smtClean="0">
                <a:ln w="13462">
                  <a:solidFill>
                    <a:schemeClr val="bg1"/>
                  </a:solidFill>
                  <a:prstDash val="solid"/>
                </a:ln>
                <a:solidFill>
                  <a:schemeClr val="tx1">
                    <a:lumMod val="85000"/>
                    <a:lumOff val="15000"/>
                  </a:schemeClr>
                </a:solidFill>
                <a:effectLst>
                  <a:innerShdw blurRad="63500" dist="50800">
                    <a:prstClr val="black">
                      <a:alpha val="50000"/>
                    </a:prstClr>
                  </a:innerShdw>
                </a:effectLst>
              </a:rPr>
              <a:t>SEMINAR PROPOSAL</a:t>
            </a:r>
            <a:br>
              <a:rPr lang="en-US" sz="4800" dirty="0" smtClean="0">
                <a:ln w="13462">
                  <a:solidFill>
                    <a:schemeClr val="bg1"/>
                  </a:solidFill>
                  <a:prstDash val="solid"/>
                </a:ln>
                <a:solidFill>
                  <a:schemeClr val="tx1">
                    <a:lumMod val="85000"/>
                    <a:lumOff val="15000"/>
                  </a:schemeClr>
                </a:solidFill>
                <a:effectLst>
                  <a:innerShdw blurRad="63500" dist="50800">
                    <a:prstClr val="black">
                      <a:alpha val="50000"/>
                    </a:prstClr>
                  </a:innerShdw>
                </a:effectLst>
              </a:rPr>
            </a:br>
            <a:r>
              <a:rPr lang="en-US" sz="4800" dirty="0" smtClean="0">
                <a:ln w="13462">
                  <a:solidFill>
                    <a:schemeClr val="bg1"/>
                  </a:solidFill>
                  <a:prstDash val="solid"/>
                </a:ln>
                <a:solidFill>
                  <a:schemeClr val="tx1">
                    <a:lumMod val="85000"/>
                    <a:lumOff val="15000"/>
                  </a:schemeClr>
                </a:solidFill>
                <a:effectLst>
                  <a:innerShdw blurRad="63500" dist="50800">
                    <a:prstClr val="black">
                      <a:alpha val="50000"/>
                    </a:prstClr>
                  </a:innerShdw>
                </a:effectLst>
              </a:rPr>
              <a:t>SKRIPSI</a:t>
            </a:r>
            <a:r>
              <a:rPr lang="en-US" sz="4800" dirty="0">
                <a:ln w="13462">
                  <a:solidFill>
                    <a:schemeClr val="bg1"/>
                  </a:solidFill>
                  <a:prstDash val="solid"/>
                </a:ln>
                <a:solidFill>
                  <a:schemeClr val="tx1">
                    <a:lumMod val="85000"/>
                    <a:lumOff val="15000"/>
                  </a:schemeClr>
                </a:solidFill>
                <a:effectLst>
                  <a:innerShdw blurRad="63500" dist="50800">
                    <a:prstClr val="black">
                      <a:alpha val="50000"/>
                    </a:prstClr>
                  </a:innerShdw>
                </a:effectLst>
              </a:rPr>
              <a:t/>
            </a:r>
            <a:br>
              <a:rPr lang="en-US" sz="4800" dirty="0">
                <a:ln w="13462">
                  <a:solidFill>
                    <a:schemeClr val="bg1"/>
                  </a:solidFill>
                  <a:prstDash val="solid"/>
                </a:ln>
                <a:solidFill>
                  <a:schemeClr val="tx1">
                    <a:lumMod val="85000"/>
                    <a:lumOff val="15000"/>
                  </a:schemeClr>
                </a:solidFill>
                <a:effectLst>
                  <a:innerShdw blurRad="63500" dist="50800">
                    <a:prstClr val="black">
                      <a:alpha val="50000"/>
                    </a:prstClr>
                  </a:innerShdw>
                </a:effectLst>
              </a:rPr>
            </a:br>
            <a:endParaRPr lang="en-US" sz="4800" dirty="0">
              <a:ln w="13462">
                <a:solidFill>
                  <a:schemeClr val="bg1"/>
                </a:solidFill>
                <a:prstDash val="solid"/>
              </a:ln>
              <a:solidFill>
                <a:schemeClr val="tx1">
                  <a:lumMod val="85000"/>
                  <a:lumOff val="15000"/>
                </a:schemeClr>
              </a:solidFill>
              <a:effectLst>
                <a:innerShdw blurRad="63500" dist="50800">
                  <a:prstClr val="black">
                    <a:alpha val="50000"/>
                  </a:prstClr>
                </a:innerShdw>
              </a:effectLst>
            </a:endParaRPr>
          </a:p>
        </p:txBody>
      </p:sp>
      <p:sp>
        <p:nvSpPr>
          <p:cNvPr id="3" name="Rectangle 2"/>
          <p:cNvSpPr>
            <a:spLocks noGrp="1"/>
          </p:cNvSpPr>
          <p:nvPr>
            <p:ph type="subTitle" idx="1"/>
          </p:nvPr>
        </p:nvSpPr>
        <p:spPr>
          <a:xfrm>
            <a:off x="3821843" y="5867400"/>
            <a:ext cx="5174456" cy="1234575"/>
          </a:xfrm>
        </p:spPr>
        <p:txBody>
          <a:bodyPr>
            <a:normAutofit/>
          </a:bodyPr>
          <a:lstStyle/>
          <a:p>
            <a:pPr algn="r"/>
            <a:r>
              <a:rPr lang="en-US" sz="2400" b="1" dirty="0" smtClean="0">
                <a:solidFill>
                  <a:schemeClr val="bg1"/>
                </a:solidFill>
              </a:rPr>
              <a:t>Muhammad Jerry Permana</a:t>
            </a:r>
          </a:p>
          <a:p>
            <a:pPr algn="r"/>
            <a:r>
              <a:rPr lang="en-US" sz="2400" b="1" dirty="0" smtClean="0">
                <a:solidFill>
                  <a:schemeClr val="bg1"/>
                </a:solidFill>
              </a:rPr>
              <a:t>161041020160</a:t>
            </a:r>
            <a:endParaRPr lang="en-US" sz="2400" b="1"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52400"/>
            <a:ext cx="1614488" cy="1381949"/>
          </a:xfrm>
          <a:prstGeom prst="rect">
            <a:avLst/>
          </a:prstGeom>
        </p:spPr>
      </p:pic>
      <p:sp>
        <p:nvSpPr>
          <p:cNvPr id="5" name="TextBox 4"/>
          <p:cNvSpPr txBox="1"/>
          <p:nvPr/>
        </p:nvSpPr>
        <p:spPr>
          <a:xfrm>
            <a:off x="1395831" y="3886200"/>
            <a:ext cx="7723938" cy="1246495"/>
          </a:xfrm>
          <a:prstGeom prst="rect">
            <a:avLst/>
          </a:prstGeom>
          <a:noFill/>
        </p:spPr>
        <p:txBody>
          <a:bodyPr wrap="square" rtlCol="0">
            <a:spAutoFit/>
          </a:bodyPr>
          <a:lstStyle/>
          <a:p>
            <a:pPr algn="r"/>
            <a:r>
              <a:rPr lang="en-US" sz="2500" b="1" dirty="0" smtClean="0">
                <a:solidFill>
                  <a:schemeClr val="bg1"/>
                </a:solidFill>
              </a:rPr>
              <a:t>PERANCANGAN APLIKASI PENCARIAN KATALOG BUKU ONLINE BERBASIS ANDROID MENGGUNAKAN FRAMEWORK IONIC</a:t>
            </a:r>
            <a:endParaRPr lang="en-US" sz="25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61843"/>
            <a:ext cx="8153400" cy="1200329"/>
          </a:xfrm>
          <a:prstGeom prst="rect">
            <a:avLst/>
          </a:prstGeom>
          <a:noFill/>
        </p:spPr>
        <p:txBody>
          <a:bodyPr wrap="square" rtlCol="0">
            <a:spAutoFit/>
          </a:bodyPr>
          <a:lstStyle/>
          <a:p>
            <a:pPr>
              <a:lnSpc>
                <a:spcPct val="150000"/>
              </a:lnSpc>
            </a:pPr>
            <a:r>
              <a:rPr lang="en-US" sz="2400" b="1" dirty="0">
                <a:solidFill>
                  <a:srgbClr val="FF0000"/>
                </a:solidFill>
              </a:rPr>
              <a:t>ERD  (Entity Relationship Diagram)</a:t>
            </a:r>
            <a:endParaRPr lang="en-US" sz="2400" b="1" dirty="0" smtClean="0">
              <a:solidFill>
                <a:srgbClr val="FF0000"/>
              </a:solidFill>
            </a:endParaRPr>
          </a:p>
          <a:p>
            <a:pPr>
              <a:lnSpc>
                <a:spcPct val="150000"/>
              </a:lnSpc>
            </a:pPr>
            <a:endParaRPr lang="en-US" sz="2400" b="1" dirty="0">
              <a:solidFill>
                <a:srgbClr val="FF0000"/>
              </a:solidFill>
            </a:endParaRPr>
          </a:p>
        </p:txBody>
      </p:sp>
      <p:sp>
        <p:nvSpPr>
          <p:cNvPr id="7" name="TextBox 6"/>
          <p:cNvSpPr txBox="1"/>
          <p:nvPr/>
        </p:nvSpPr>
        <p:spPr>
          <a:xfrm>
            <a:off x="484908" y="2339006"/>
            <a:ext cx="8347365" cy="2985433"/>
          </a:xfrm>
          <a:prstGeom prst="rect">
            <a:avLst/>
          </a:prstGeom>
          <a:noFill/>
        </p:spPr>
        <p:txBody>
          <a:bodyPr wrap="square" rtlCol="0">
            <a:spAutoFit/>
          </a:bodyPr>
          <a:lstStyle/>
          <a:p>
            <a:pPr algn="just"/>
            <a:r>
              <a:rPr lang="id-ID" sz="3200" i="1" dirty="0">
                <a:solidFill>
                  <a:schemeClr val="bg1"/>
                </a:solidFill>
              </a:rPr>
              <a:t>Entity relationship diagram </a:t>
            </a:r>
            <a:r>
              <a:rPr lang="id-ID" sz="3200" dirty="0">
                <a:solidFill>
                  <a:schemeClr val="bg1"/>
                </a:solidFill>
              </a:rPr>
              <a:t>(ERD) adalah representasi grafis dari sistem informasi yang menunjukkan hubungan antara orang, objek, tempat, konsep atau kejadian di dalam sebuah sistem</a:t>
            </a:r>
            <a:r>
              <a:rPr lang="id-ID" sz="3200" dirty="0" smtClean="0">
                <a:solidFill>
                  <a:schemeClr val="bg1"/>
                </a:solidFill>
              </a:rPr>
              <a:t>.</a:t>
            </a:r>
            <a:endParaRPr lang="en-US" sz="3200" dirty="0" smtClean="0">
              <a:solidFill>
                <a:schemeClr val="bg1"/>
              </a:solidFill>
            </a:endParaRPr>
          </a:p>
          <a:p>
            <a:pPr marL="514350" indent="-514350" algn="just">
              <a:buFont typeface="+mj-lt"/>
              <a:buAutoNum type="arabicPeriod"/>
            </a:pPr>
            <a:endParaRPr lang="en-US" sz="2800" dirty="0" smtClean="0">
              <a:solidFill>
                <a:schemeClr val="bg1"/>
              </a:solidFill>
            </a:endParaRPr>
          </a:p>
        </p:txBody>
      </p:sp>
    </p:spTree>
    <p:extLst>
      <p:ext uri="{BB962C8B-B14F-4D97-AF65-F5344CB8AC3E}">
        <p14:creationId xmlns:p14="http://schemas.microsoft.com/office/powerpoint/2010/main" val="9865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81890" y="1433945"/>
            <a:ext cx="8153400" cy="1938992"/>
          </a:xfrm>
          <a:prstGeom prst="rect">
            <a:avLst/>
          </a:prstGeom>
          <a:noFill/>
        </p:spPr>
        <p:txBody>
          <a:bodyPr wrap="square" rtlCol="0">
            <a:spAutoFit/>
          </a:bodyPr>
          <a:lstStyle/>
          <a:p>
            <a:pPr>
              <a:lnSpc>
                <a:spcPct val="150000"/>
              </a:lnSpc>
            </a:pPr>
            <a:r>
              <a:rPr lang="en-US" sz="4000" b="1" dirty="0" err="1" smtClean="0">
                <a:solidFill>
                  <a:srgbClr val="FF0000"/>
                </a:solidFill>
              </a:rPr>
              <a:t>Codeigniter</a:t>
            </a:r>
            <a:endParaRPr lang="en-US" sz="4000" b="1" dirty="0" smtClean="0">
              <a:solidFill>
                <a:srgbClr val="FF0000"/>
              </a:solidFill>
            </a:endParaRPr>
          </a:p>
          <a:p>
            <a:pPr>
              <a:lnSpc>
                <a:spcPct val="150000"/>
              </a:lnSpc>
            </a:pPr>
            <a:endParaRPr lang="en-US" sz="4000" b="1" dirty="0">
              <a:solidFill>
                <a:srgbClr val="FF0000"/>
              </a:solidFill>
            </a:endParaRPr>
          </a:p>
        </p:txBody>
      </p:sp>
      <p:sp>
        <p:nvSpPr>
          <p:cNvPr id="7" name="TextBox 6"/>
          <p:cNvSpPr txBox="1"/>
          <p:nvPr/>
        </p:nvSpPr>
        <p:spPr>
          <a:xfrm>
            <a:off x="2638761" y="2683265"/>
            <a:ext cx="6477000" cy="1815882"/>
          </a:xfrm>
          <a:prstGeom prst="rect">
            <a:avLst/>
          </a:prstGeom>
          <a:noFill/>
        </p:spPr>
        <p:txBody>
          <a:bodyPr wrap="square" rtlCol="0">
            <a:spAutoFit/>
          </a:bodyPr>
          <a:lstStyle/>
          <a:p>
            <a:pPr algn="just"/>
            <a:r>
              <a:rPr lang="en-US" sz="2800" dirty="0" err="1" smtClean="0">
                <a:solidFill>
                  <a:schemeClr val="bg1"/>
                </a:solidFill>
              </a:rPr>
              <a:t>Codeigniter</a:t>
            </a:r>
            <a:r>
              <a:rPr lang="en-US" sz="2800" dirty="0" smtClean="0">
                <a:solidFill>
                  <a:schemeClr val="bg1"/>
                </a:solidFill>
              </a:rPr>
              <a:t> </a:t>
            </a:r>
            <a:r>
              <a:rPr lang="en-US" sz="2800" dirty="0" err="1">
                <a:solidFill>
                  <a:schemeClr val="bg1"/>
                </a:solidFill>
              </a:rPr>
              <a:t>adalah</a:t>
            </a:r>
            <a:r>
              <a:rPr lang="en-US" sz="2800" dirty="0">
                <a:solidFill>
                  <a:schemeClr val="bg1"/>
                </a:solidFill>
              </a:rPr>
              <a:t> </a:t>
            </a:r>
            <a:r>
              <a:rPr lang="en-US" sz="2800" dirty="0" err="1">
                <a:solidFill>
                  <a:schemeClr val="bg1"/>
                </a:solidFill>
              </a:rPr>
              <a:t>suatu</a:t>
            </a:r>
            <a:r>
              <a:rPr lang="en-US" sz="2800" dirty="0">
                <a:solidFill>
                  <a:schemeClr val="bg1"/>
                </a:solidFill>
              </a:rPr>
              <a:t> framework yang </a:t>
            </a:r>
            <a:r>
              <a:rPr lang="en-US" sz="2800" dirty="0" err="1">
                <a:solidFill>
                  <a:schemeClr val="bg1"/>
                </a:solidFill>
              </a:rPr>
              <a:t>telah</a:t>
            </a:r>
            <a:r>
              <a:rPr lang="en-US" sz="2800" dirty="0">
                <a:solidFill>
                  <a:schemeClr val="bg1"/>
                </a:solidFill>
              </a:rPr>
              <a:t> </a:t>
            </a:r>
            <a:r>
              <a:rPr lang="en-US" sz="2800" dirty="0" err="1">
                <a:solidFill>
                  <a:schemeClr val="bg1"/>
                </a:solidFill>
              </a:rPr>
              <a:t>dilengkapi</a:t>
            </a:r>
            <a:r>
              <a:rPr lang="en-US" sz="2800" dirty="0">
                <a:solidFill>
                  <a:schemeClr val="bg1"/>
                </a:solidFill>
              </a:rPr>
              <a:t> </a:t>
            </a:r>
            <a:r>
              <a:rPr lang="en-US" sz="2800" dirty="0" err="1">
                <a:solidFill>
                  <a:schemeClr val="bg1"/>
                </a:solidFill>
              </a:rPr>
              <a:t>dengan</a:t>
            </a:r>
            <a:r>
              <a:rPr lang="en-US" sz="2800" dirty="0">
                <a:solidFill>
                  <a:schemeClr val="bg1"/>
                </a:solidFill>
              </a:rPr>
              <a:t> </a:t>
            </a:r>
            <a:r>
              <a:rPr lang="en-US" sz="2800" dirty="0" err="1">
                <a:solidFill>
                  <a:schemeClr val="bg1"/>
                </a:solidFill>
              </a:rPr>
              <a:t>fasilitas</a:t>
            </a:r>
            <a:r>
              <a:rPr lang="en-US" sz="2800" dirty="0">
                <a:solidFill>
                  <a:schemeClr val="bg1"/>
                </a:solidFill>
              </a:rPr>
              <a:t> yang </a:t>
            </a:r>
            <a:r>
              <a:rPr lang="en-US" sz="2800" dirty="0" err="1">
                <a:solidFill>
                  <a:schemeClr val="bg1"/>
                </a:solidFill>
              </a:rPr>
              <a:t>memudahkan</a:t>
            </a:r>
            <a:r>
              <a:rPr lang="en-US" sz="2800" dirty="0">
                <a:solidFill>
                  <a:schemeClr val="bg1"/>
                </a:solidFill>
              </a:rPr>
              <a:t> </a:t>
            </a:r>
            <a:r>
              <a:rPr lang="en-US" sz="2800" dirty="0" err="1">
                <a:solidFill>
                  <a:schemeClr val="bg1"/>
                </a:solidFill>
              </a:rPr>
              <a:t>penggunanya</a:t>
            </a:r>
            <a:r>
              <a:rPr lang="en-US" sz="2800" dirty="0">
                <a:solidFill>
                  <a:schemeClr val="bg1"/>
                </a:solidFill>
              </a:rPr>
              <a:t> </a:t>
            </a:r>
            <a:r>
              <a:rPr lang="en-US" sz="2800" dirty="0" err="1">
                <a:solidFill>
                  <a:schemeClr val="bg1"/>
                </a:solidFill>
              </a:rPr>
              <a:t>untuk</a:t>
            </a:r>
            <a:r>
              <a:rPr lang="en-US" sz="2800" dirty="0">
                <a:solidFill>
                  <a:schemeClr val="bg1"/>
                </a:solidFill>
              </a:rPr>
              <a:t> </a:t>
            </a:r>
            <a:r>
              <a:rPr lang="en-US" sz="2800" dirty="0" err="1">
                <a:solidFill>
                  <a:schemeClr val="bg1"/>
                </a:solidFill>
              </a:rPr>
              <a:t>membuat</a:t>
            </a:r>
            <a:r>
              <a:rPr lang="en-US" sz="2800" dirty="0">
                <a:solidFill>
                  <a:schemeClr val="bg1"/>
                </a:solidFill>
              </a:rPr>
              <a:t> </a:t>
            </a:r>
            <a:r>
              <a:rPr lang="en-US" sz="2800" dirty="0" err="1">
                <a:solidFill>
                  <a:schemeClr val="bg1"/>
                </a:solidFill>
              </a:rPr>
              <a:t>aplikasi</a:t>
            </a:r>
            <a:r>
              <a:rPr lang="en-US" sz="2800" dirty="0">
                <a:solidFill>
                  <a:schemeClr val="bg1"/>
                </a:solidFill>
              </a:rPr>
              <a:t> website.</a:t>
            </a:r>
            <a:endParaRPr lang="en-US" sz="2800" dirty="0" smtClean="0">
              <a:solidFill>
                <a:schemeClr val="bg1"/>
              </a:solidFill>
            </a:endParaRPr>
          </a:p>
        </p:txBody>
      </p:sp>
      <p:pic>
        <p:nvPicPr>
          <p:cNvPr id="1026" name="Picture 2" descr="C:\Users\ACER\Downloads\codeigniter-logo-BDF3D666E7-seeklogo.c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2410161" cy="285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755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61843"/>
            <a:ext cx="8153400" cy="1200329"/>
          </a:xfrm>
          <a:prstGeom prst="rect">
            <a:avLst/>
          </a:prstGeom>
          <a:noFill/>
        </p:spPr>
        <p:txBody>
          <a:bodyPr wrap="square" rtlCol="0">
            <a:spAutoFit/>
          </a:bodyPr>
          <a:lstStyle/>
          <a:p>
            <a:pPr>
              <a:lnSpc>
                <a:spcPct val="150000"/>
              </a:lnSpc>
            </a:pPr>
            <a:r>
              <a:rPr lang="en-US" sz="2400" b="1" dirty="0" smtClean="0">
                <a:solidFill>
                  <a:srgbClr val="FF0000"/>
                </a:solidFill>
              </a:rPr>
              <a:t>IONIC FRAMEWORK</a:t>
            </a:r>
          </a:p>
          <a:p>
            <a:pPr>
              <a:lnSpc>
                <a:spcPct val="150000"/>
              </a:lnSpc>
            </a:pPr>
            <a:endParaRPr lang="en-US" sz="2400" b="1" dirty="0">
              <a:solidFill>
                <a:srgbClr val="FF0000"/>
              </a:solidFill>
            </a:endParaRPr>
          </a:p>
        </p:txBody>
      </p:sp>
      <p:sp>
        <p:nvSpPr>
          <p:cNvPr id="7" name="TextBox 6"/>
          <p:cNvSpPr txBox="1"/>
          <p:nvPr/>
        </p:nvSpPr>
        <p:spPr>
          <a:xfrm>
            <a:off x="1752600" y="2064229"/>
            <a:ext cx="7239000" cy="1703030"/>
          </a:xfrm>
          <a:prstGeom prst="rect">
            <a:avLst/>
          </a:prstGeom>
          <a:noFill/>
        </p:spPr>
        <p:txBody>
          <a:bodyPr wrap="square" rtlCol="0">
            <a:spAutoFit/>
          </a:bodyPr>
          <a:lstStyle/>
          <a:p>
            <a:pPr algn="just">
              <a:lnSpc>
                <a:spcPct val="150000"/>
              </a:lnSpc>
            </a:pPr>
            <a:r>
              <a:rPr lang="en-US" b="1" dirty="0">
                <a:solidFill>
                  <a:schemeClr val="bg1"/>
                </a:solidFill>
              </a:rPr>
              <a:t>Ionic</a:t>
            </a:r>
            <a:r>
              <a:rPr lang="en-US" dirty="0">
                <a:solidFill>
                  <a:schemeClr val="bg1"/>
                </a:solidFill>
              </a:rPr>
              <a:t> </a:t>
            </a:r>
            <a:r>
              <a:rPr lang="en-US" dirty="0" err="1">
                <a:solidFill>
                  <a:schemeClr val="bg1"/>
                </a:solidFill>
              </a:rPr>
              <a:t>adalah</a:t>
            </a:r>
            <a:r>
              <a:rPr lang="en-US" dirty="0">
                <a:solidFill>
                  <a:schemeClr val="bg1"/>
                </a:solidFill>
              </a:rPr>
              <a:t> platform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mengembangkan</a:t>
            </a:r>
            <a:r>
              <a:rPr lang="en-US" dirty="0">
                <a:solidFill>
                  <a:schemeClr val="bg1"/>
                </a:solidFill>
              </a:rPr>
              <a:t> </a:t>
            </a:r>
            <a:r>
              <a:rPr lang="en-US" dirty="0" err="1">
                <a:solidFill>
                  <a:schemeClr val="bg1"/>
                </a:solidFill>
              </a:rPr>
              <a:t>aplikasi</a:t>
            </a:r>
            <a:r>
              <a:rPr lang="en-US" dirty="0">
                <a:solidFill>
                  <a:schemeClr val="bg1"/>
                </a:solidFill>
              </a:rPr>
              <a:t> mobile </a:t>
            </a:r>
            <a:r>
              <a:rPr lang="en-US" dirty="0" err="1">
                <a:solidFill>
                  <a:schemeClr val="bg1"/>
                </a:solidFill>
              </a:rPr>
              <a:t>secara</a:t>
            </a:r>
            <a:r>
              <a:rPr lang="en-US" dirty="0">
                <a:solidFill>
                  <a:schemeClr val="bg1"/>
                </a:solidFill>
              </a:rPr>
              <a:t> hybrid. Hybrid </a:t>
            </a:r>
            <a:r>
              <a:rPr lang="en-US" dirty="0" err="1">
                <a:solidFill>
                  <a:schemeClr val="bg1"/>
                </a:solidFill>
              </a:rPr>
              <a:t>adalah</a:t>
            </a:r>
            <a:r>
              <a:rPr lang="en-US" dirty="0">
                <a:solidFill>
                  <a:schemeClr val="bg1"/>
                </a:solidFill>
              </a:rPr>
              <a:t> </a:t>
            </a:r>
            <a:r>
              <a:rPr lang="en-US" dirty="0" err="1">
                <a:solidFill>
                  <a:schemeClr val="bg1"/>
                </a:solidFill>
              </a:rPr>
              <a:t>Pemrograman</a:t>
            </a:r>
            <a:r>
              <a:rPr lang="en-US" dirty="0">
                <a:solidFill>
                  <a:schemeClr val="bg1"/>
                </a:solidFill>
              </a:rPr>
              <a:t> Web yang </a:t>
            </a:r>
            <a:r>
              <a:rPr lang="en-US" dirty="0" err="1">
                <a:solidFill>
                  <a:schemeClr val="bg1"/>
                </a:solidFill>
              </a:rPr>
              <a:t>yang</a:t>
            </a:r>
            <a:r>
              <a:rPr lang="en-US" dirty="0">
                <a:solidFill>
                  <a:schemeClr val="bg1"/>
                </a:solidFill>
              </a:rPr>
              <a:t> </a:t>
            </a:r>
            <a:r>
              <a:rPr lang="en-US" dirty="0" err="1">
                <a:solidFill>
                  <a:schemeClr val="bg1"/>
                </a:solidFill>
              </a:rPr>
              <a:t>ditransformasikan</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kode</a:t>
            </a:r>
            <a:r>
              <a:rPr lang="en-US" dirty="0">
                <a:solidFill>
                  <a:schemeClr val="bg1"/>
                </a:solidFill>
              </a:rPr>
              <a:t> native </a:t>
            </a:r>
            <a:r>
              <a:rPr lang="en-US" dirty="0" err="1">
                <a:solidFill>
                  <a:schemeClr val="bg1"/>
                </a:solidFill>
              </a:rPr>
              <a:t>pada</a:t>
            </a:r>
            <a:r>
              <a:rPr lang="en-US" dirty="0">
                <a:solidFill>
                  <a:schemeClr val="bg1"/>
                </a:solidFill>
              </a:rPr>
              <a:t> platform </a:t>
            </a:r>
            <a:r>
              <a:rPr lang="en-US" dirty="0" err="1">
                <a:solidFill>
                  <a:schemeClr val="bg1"/>
                </a:solidFill>
              </a:rPr>
              <a:t>seperti</a:t>
            </a:r>
            <a:r>
              <a:rPr lang="en-US" dirty="0">
                <a:solidFill>
                  <a:schemeClr val="bg1"/>
                </a:solidFill>
              </a:rPr>
              <a:t> </a:t>
            </a:r>
            <a:r>
              <a:rPr lang="en-US" dirty="0" err="1">
                <a:solidFill>
                  <a:schemeClr val="bg1"/>
                </a:solidFill>
              </a:rPr>
              <a:t>iOS</a:t>
            </a:r>
            <a:r>
              <a:rPr lang="en-US" dirty="0">
                <a:solidFill>
                  <a:schemeClr val="bg1"/>
                </a:solidFill>
              </a:rPr>
              <a:t> </a:t>
            </a:r>
            <a:r>
              <a:rPr lang="en-US" dirty="0" err="1">
                <a:solidFill>
                  <a:schemeClr val="bg1"/>
                </a:solidFill>
              </a:rPr>
              <a:t>atau</a:t>
            </a:r>
            <a:r>
              <a:rPr lang="en-US" dirty="0">
                <a:solidFill>
                  <a:schemeClr val="bg1"/>
                </a:solidFill>
              </a:rPr>
              <a:t> Android. </a:t>
            </a:r>
            <a:endParaRPr lang="en-US" dirty="0" smtClean="0">
              <a:solidFill>
                <a:schemeClr val="bg1"/>
              </a:solidFill>
            </a:endParaRPr>
          </a:p>
        </p:txBody>
      </p:sp>
      <p:pic>
        <p:nvPicPr>
          <p:cNvPr id="2050" name="Picture 2" descr="C:\Users\ACER\Download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0980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77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427602"/>
            <a:ext cx="8153400" cy="1200329"/>
          </a:xfrm>
          <a:prstGeom prst="rect">
            <a:avLst/>
          </a:prstGeom>
          <a:noFill/>
        </p:spPr>
        <p:txBody>
          <a:bodyPr wrap="square" rtlCol="0">
            <a:spAutoFit/>
          </a:bodyPr>
          <a:lstStyle/>
          <a:p>
            <a:pPr>
              <a:lnSpc>
                <a:spcPct val="150000"/>
              </a:lnSpc>
            </a:pPr>
            <a:r>
              <a:rPr lang="en-US" sz="2400" b="1" i="1" dirty="0" smtClean="0">
                <a:solidFill>
                  <a:srgbClr val="FF0000"/>
                </a:solidFill>
              </a:rPr>
              <a:t>Cascading Style Sheet (CSS)</a:t>
            </a:r>
          </a:p>
          <a:p>
            <a:pPr>
              <a:lnSpc>
                <a:spcPct val="150000"/>
              </a:lnSpc>
            </a:pPr>
            <a:endParaRPr lang="en-US" sz="2400" b="1" dirty="0">
              <a:solidFill>
                <a:srgbClr val="FF0000"/>
              </a:solidFill>
            </a:endParaRPr>
          </a:p>
        </p:txBody>
      </p:sp>
      <p:sp>
        <p:nvSpPr>
          <p:cNvPr id="7" name="TextBox 6"/>
          <p:cNvSpPr txBox="1"/>
          <p:nvPr/>
        </p:nvSpPr>
        <p:spPr>
          <a:xfrm>
            <a:off x="1752600" y="2064229"/>
            <a:ext cx="7239000" cy="1287532"/>
          </a:xfrm>
          <a:prstGeom prst="rect">
            <a:avLst/>
          </a:prstGeom>
          <a:noFill/>
        </p:spPr>
        <p:txBody>
          <a:bodyPr wrap="square" rtlCol="0">
            <a:spAutoFit/>
          </a:bodyPr>
          <a:lstStyle/>
          <a:p>
            <a:pPr algn="just">
              <a:lnSpc>
                <a:spcPct val="150000"/>
              </a:lnSpc>
            </a:pPr>
            <a:r>
              <a:rPr lang="en-US" b="1" dirty="0">
                <a:solidFill>
                  <a:schemeClr val="bg1"/>
                </a:solidFill>
              </a:rPr>
              <a:t>CSS</a:t>
            </a:r>
            <a:r>
              <a:rPr lang="en-US" dirty="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salah</a:t>
            </a:r>
            <a:r>
              <a:rPr lang="en-US" dirty="0">
                <a:solidFill>
                  <a:schemeClr val="bg1"/>
                </a:solidFill>
              </a:rPr>
              <a:t> </a:t>
            </a:r>
            <a:r>
              <a:rPr lang="en-US" dirty="0" err="1">
                <a:solidFill>
                  <a:schemeClr val="bg1"/>
                </a:solidFill>
              </a:rPr>
              <a:t>satu</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pemrograman</a:t>
            </a:r>
            <a:r>
              <a:rPr lang="en-US" dirty="0">
                <a:solidFill>
                  <a:schemeClr val="bg1"/>
                </a:solidFill>
              </a:rPr>
              <a:t> web </a:t>
            </a:r>
            <a:r>
              <a:rPr lang="en-US" dirty="0" err="1">
                <a:solidFill>
                  <a:schemeClr val="bg1"/>
                </a:solidFill>
              </a:rPr>
              <a:t>untuk</a:t>
            </a:r>
            <a:r>
              <a:rPr lang="en-US" dirty="0">
                <a:solidFill>
                  <a:schemeClr val="bg1"/>
                </a:solidFill>
              </a:rPr>
              <a:t> </a:t>
            </a:r>
            <a:r>
              <a:rPr lang="en-US" dirty="0" err="1">
                <a:solidFill>
                  <a:schemeClr val="bg1"/>
                </a:solidFill>
              </a:rPr>
              <a:t>mengendalikan</a:t>
            </a:r>
            <a:r>
              <a:rPr lang="en-US" dirty="0">
                <a:solidFill>
                  <a:schemeClr val="bg1"/>
                </a:solidFill>
              </a:rPr>
              <a:t> </a:t>
            </a:r>
            <a:r>
              <a:rPr lang="en-US" dirty="0" err="1">
                <a:solidFill>
                  <a:schemeClr val="bg1"/>
                </a:solidFill>
              </a:rPr>
              <a:t>beberapa</a:t>
            </a:r>
            <a:r>
              <a:rPr lang="en-US" dirty="0">
                <a:solidFill>
                  <a:schemeClr val="bg1"/>
                </a:solidFill>
              </a:rPr>
              <a:t> </a:t>
            </a:r>
            <a:r>
              <a:rPr lang="en-US" dirty="0" err="1">
                <a:solidFill>
                  <a:schemeClr val="bg1"/>
                </a:solidFill>
              </a:rPr>
              <a:t>komponen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sebuah</a:t>
            </a:r>
            <a:r>
              <a:rPr lang="en-US" dirty="0">
                <a:solidFill>
                  <a:schemeClr val="bg1"/>
                </a:solidFill>
              </a:rPr>
              <a:t> web </a:t>
            </a:r>
            <a:r>
              <a:rPr lang="en-US" dirty="0" err="1">
                <a:solidFill>
                  <a:schemeClr val="bg1"/>
                </a:solidFill>
              </a:rPr>
              <a:t>sehingga</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terstruktur</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seragam</a:t>
            </a:r>
            <a:r>
              <a:rPr lang="en-US" dirty="0">
                <a:solidFill>
                  <a:schemeClr val="bg1"/>
                </a:solidFill>
              </a:rPr>
              <a:t>.</a:t>
            </a:r>
            <a:endParaRPr lang="en-US" dirty="0" smtClean="0">
              <a:solidFill>
                <a:schemeClr val="bg1"/>
              </a:solidFill>
            </a:endParaRPr>
          </a:p>
        </p:txBody>
      </p:sp>
      <p:pic>
        <p:nvPicPr>
          <p:cNvPr id="3074" name="Picture 2" descr="C:\Users\ACER\Downloads\css-file-format-with-brackets_318-452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130359"/>
            <a:ext cx="1232379" cy="12323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52600" y="4191000"/>
            <a:ext cx="7239000" cy="1287532"/>
          </a:xfrm>
          <a:prstGeom prst="rect">
            <a:avLst/>
          </a:prstGeom>
          <a:noFill/>
        </p:spPr>
        <p:txBody>
          <a:bodyPr wrap="square" rtlCol="0">
            <a:spAutoFit/>
          </a:bodyPr>
          <a:lstStyle/>
          <a:p>
            <a:pPr algn="just">
              <a:lnSpc>
                <a:spcPct val="150000"/>
              </a:lnSpc>
            </a:pPr>
            <a:r>
              <a:rPr lang="en-US" b="1" dirty="0" err="1">
                <a:solidFill>
                  <a:schemeClr val="bg1"/>
                </a:solidFill>
              </a:rPr>
              <a:t>Javascript</a:t>
            </a:r>
            <a:r>
              <a:rPr lang="en-US" b="1"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pemograman</a:t>
            </a:r>
            <a:r>
              <a:rPr lang="en-US" dirty="0">
                <a:solidFill>
                  <a:schemeClr val="bg1"/>
                </a:solidFill>
              </a:rPr>
              <a:t> yang </a:t>
            </a:r>
            <a:r>
              <a:rPr lang="en-US" dirty="0" err="1">
                <a:solidFill>
                  <a:schemeClr val="bg1"/>
                </a:solidFill>
              </a:rPr>
              <a:t>sangat</a:t>
            </a:r>
            <a:r>
              <a:rPr lang="en-US" dirty="0">
                <a:solidFill>
                  <a:schemeClr val="bg1"/>
                </a:solidFill>
              </a:rPr>
              <a:t> </a:t>
            </a:r>
            <a:r>
              <a:rPr lang="en-US" dirty="0" err="1">
                <a:solidFill>
                  <a:schemeClr val="bg1"/>
                </a:solidFill>
              </a:rPr>
              <a:t>matang</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dikolaborasikan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dokumen</a:t>
            </a:r>
            <a:r>
              <a:rPr lang="en-US" dirty="0">
                <a:solidFill>
                  <a:schemeClr val="bg1"/>
                </a:solidFill>
              </a:rPr>
              <a:t> HTML </a:t>
            </a:r>
            <a:r>
              <a:rPr lang="en-US" dirty="0" err="1">
                <a:solidFill>
                  <a:schemeClr val="bg1"/>
                </a:solidFill>
              </a:rPr>
              <a:t>dan</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website yang </a:t>
            </a:r>
            <a:r>
              <a:rPr lang="en-US" dirty="0" err="1">
                <a:solidFill>
                  <a:schemeClr val="bg1"/>
                </a:solidFill>
              </a:rPr>
              <a:t>interaktif</a:t>
            </a:r>
            <a:r>
              <a:rPr lang="en-US" dirty="0">
                <a:solidFill>
                  <a:schemeClr val="bg1"/>
                </a:solidFill>
              </a:rPr>
              <a:t>.</a:t>
            </a:r>
            <a:endParaRPr lang="en-US" dirty="0" smtClean="0">
              <a:solidFill>
                <a:schemeClr val="bg1"/>
              </a:solidFill>
            </a:endParaRPr>
          </a:p>
        </p:txBody>
      </p:sp>
      <p:pic>
        <p:nvPicPr>
          <p:cNvPr id="3076" name="Picture 4" descr="C:\Users\ACER\Download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18449"/>
            <a:ext cx="1032634" cy="10326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4800" y="3505200"/>
            <a:ext cx="8153400" cy="577850"/>
          </a:xfrm>
          <a:prstGeom prst="rect">
            <a:avLst/>
          </a:prstGeom>
          <a:noFill/>
        </p:spPr>
        <p:txBody>
          <a:bodyPr wrap="square" rtlCol="0">
            <a:spAutoFit/>
          </a:bodyPr>
          <a:lstStyle/>
          <a:p>
            <a:pPr>
              <a:lnSpc>
                <a:spcPct val="150000"/>
              </a:lnSpc>
            </a:pPr>
            <a:r>
              <a:rPr lang="en-US" sz="2400" b="1" i="1" dirty="0" err="1" smtClean="0">
                <a:solidFill>
                  <a:srgbClr val="FF0000"/>
                </a:solidFill>
              </a:rPr>
              <a:t>Javascript</a:t>
            </a:r>
            <a:endParaRPr lang="en-US" sz="2400" b="1" dirty="0">
              <a:solidFill>
                <a:srgbClr val="FF0000"/>
              </a:solidFill>
            </a:endParaRPr>
          </a:p>
        </p:txBody>
      </p:sp>
    </p:spTree>
    <p:extLst>
      <p:ext uri="{BB962C8B-B14F-4D97-AF65-F5344CB8AC3E}">
        <p14:creationId xmlns:p14="http://schemas.microsoft.com/office/powerpoint/2010/main" val="1862565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1461843"/>
            <a:ext cx="8153400" cy="1200329"/>
          </a:xfrm>
          <a:prstGeom prst="rect">
            <a:avLst/>
          </a:prstGeom>
          <a:noFill/>
        </p:spPr>
        <p:txBody>
          <a:bodyPr wrap="square" rtlCol="0">
            <a:spAutoFit/>
          </a:bodyPr>
          <a:lstStyle/>
          <a:p>
            <a:pPr>
              <a:lnSpc>
                <a:spcPct val="150000"/>
              </a:lnSpc>
            </a:pPr>
            <a:r>
              <a:rPr lang="en-US" sz="2400" b="1" dirty="0" smtClean="0">
                <a:solidFill>
                  <a:srgbClr val="FF0000"/>
                </a:solidFill>
              </a:rPr>
              <a:t>Node.JS</a:t>
            </a:r>
          </a:p>
          <a:p>
            <a:pPr>
              <a:lnSpc>
                <a:spcPct val="150000"/>
              </a:lnSpc>
            </a:pPr>
            <a:endParaRPr lang="en-US" sz="2400" b="1" dirty="0">
              <a:solidFill>
                <a:srgbClr val="FF0000"/>
              </a:solidFill>
            </a:endParaRPr>
          </a:p>
        </p:txBody>
      </p:sp>
      <p:sp>
        <p:nvSpPr>
          <p:cNvPr id="7" name="TextBox 6"/>
          <p:cNvSpPr txBox="1"/>
          <p:nvPr/>
        </p:nvSpPr>
        <p:spPr>
          <a:xfrm>
            <a:off x="1752600" y="2064229"/>
            <a:ext cx="7239000" cy="1287532"/>
          </a:xfrm>
          <a:prstGeom prst="rect">
            <a:avLst/>
          </a:prstGeom>
          <a:noFill/>
        </p:spPr>
        <p:txBody>
          <a:bodyPr wrap="square" rtlCol="0">
            <a:spAutoFit/>
          </a:bodyPr>
          <a:lstStyle/>
          <a:p>
            <a:pPr algn="just">
              <a:lnSpc>
                <a:spcPct val="150000"/>
              </a:lnSpc>
            </a:pPr>
            <a:r>
              <a:rPr lang="en-US" b="1" dirty="0">
                <a:solidFill>
                  <a:schemeClr val="bg1"/>
                </a:solidFill>
              </a:rPr>
              <a:t>Node.js</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lunak</a:t>
            </a:r>
            <a:r>
              <a:rPr lang="en-US" dirty="0">
                <a:solidFill>
                  <a:schemeClr val="bg1"/>
                </a:solidFill>
              </a:rPr>
              <a:t> yang </a:t>
            </a:r>
            <a:r>
              <a:rPr lang="en-US" dirty="0" err="1">
                <a:solidFill>
                  <a:schemeClr val="bg1"/>
                </a:solidFill>
              </a:rPr>
              <a:t>didesain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pengembangan</a:t>
            </a:r>
            <a:r>
              <a:rPr lang="en-US" dirty="0">
                <a:solidFill>
                  <a:schemeClr val="bg1"/>
                </a:solidFill>
              </a:rPr>
              <a:t> </a:t>
            </a:r>
            <a:r>
              <a:rPr lang="en-US" dirty="0" err="1">
                <a:solidFill>
                  <a:schemeClr val="bg1"/>
                </a:solidFill>
              </a:rPr>
              <a:t>aplikasi</a:t>
            </a:r>
            <a:r>
              <a:rPr lang="en-US" dirty="0">
                <a:solidFill>
                  <a:schemeClr val="bg1"/>
                </a:solidFill>
              </a:rPr>
              <a:t> web. </a:t>
            </a:r>
            <a:r>
              <a:rPr lang="en-US" dirty="0" err="1">
                <a:solidFill>
                  <a:schemeClr val="bg1"/>
                </a:solidFill>
              </a:rPr>
              <a:t>Aplikasi</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ditulis</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Bahasa</a:t>
            </a:r>
            <a:r>
              <a:rPr lang="en-US" dirty="0">
                <a:solidFill>
                  <a:schemeClr val="bg1"/>
                </a:solidFill>
              </a:rPr>
              <a:t> JavaScript, </a:t>
            </a:r>
            <a:r>
              <a:rPr lang="en-US" dirty="0" err="1">
                <a:solidFill>
                  <a:schemeClr val="bg1"/>
                </a:solidFill>
              </a:rPr>
              <a:t>menggunakan</a:t>
            </a:r>
            <a:r>
              <a:rPr lang="en-US" dirty="0">
                <a:solidFill>
                  <a:schemeClr val="bg1"/>
                </a:solidFill>
              </a:rPr>
              <a:t> basis event </a:t>
            </a:r>
            <a:r>
              <a:rPr lang="en-US" dirty="0" err="1">
                <a:solidFill>
                  <a:schemeClr val="bg1"/>
                </a:solidFill>
              </a:rPr>
              <a:t>dan</a:t>
            </a:r>
            <a:r>
              <a:rPr lang="en-US" dirty="0">
                <a:solidFill>
                  <a:schemeClr val="bg1"/>
                </a:solidFill>
              </a:rPr>
              <a:t> </a:t>
            </a:r>
            <a:r>
              <a:rPr lang="en-US" dirty="0" err="1">
                <a:solidFill>
                  <a:schemeClr val="bg1"/>
                </a:solidFill>
              </a:rPr>
              <a:t>asynchrounous</a:t>
            </a:r>
            <a:r>
              <a:rPr lang="en-US" dirty="0">
                <a:solidFill>
                  <a:schemeClr val="bg1"/>
                </a:solidFill>
              </a:rPr>
              <a:t> I/O.</a:t>
            </a:r>
            <a:endParaRPr lang="en-US" dirty="0" smtClean="0">
              <a:solidFill>
                <a:schemeClr val="bg1"/>
              </a:solidFill>
            </a:endParaRPr>
          </a:p>
        </p:txBody>
      </p:sp>
      <p:pic>
        <p:nvPicPr>
          <p:cNvPr id="4099" name="Picture 3" descr="C:\Users\ACER\Downloads\Runtime-logo-No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064229"/>
            <a:ext cx="1460500" cy="1460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8600" y="3810000"/>
            <a:ext cx="8153400" cy="1200329"/>
          </a:xfrm>
          <a:prstGeom prst="rect">
            <a:avLst/>
          </a:prstGeom>
          <a:noFill/>
        </p:spPr>
        <p:txBody>
          <a:bodyPr wrap="square" rtlCol="0">
            <a:spAutoFit/>
          </a:bodyPr>
          <a:lstStyle/>
          <a:p>
            <a:pPr>
              <a:lnSpc>
                <a:spcPct val="150000"/>
              </a:lnSpc>
            </a:pPr>
            <a:r>
              <a:rPr lang="en-US" sz="2400" b="1" dirty="0" smtClean="0">
                <a:solidFill>
                  <a:srgbClr val="FF0000"/>
                </a:solidFill>
              </a:rPr>
              <a:t>Angular </a:t>
            </a:r>
            <a:r>
              <a:rPr lang="en-US" sz="2400" b="1" dirty="0" err="1" smtClean="0">
                <a:solidFill>
                  <a:srgbClr val="FF0000"/>
                </a:solidFill>
              </a:rPr>
              <a:t>Js</a:t>
            </a:r>
            <a:endParaRPr lang="en-US" sz="2400" b="1" dirty="0" smtClean="0">
              <a:solidFill>
                <a:srgbClr val="FF0000"/>
              </a:solidFill>
            </a:endParaRPr>
          </a:p>
          <a:p>
            <a:pPr>
              <a:lnSpc>
                <a:spcPct val="150000"/>
              </a:lnSpc>
            </a:pPr>
            <a:endParaRPr lang="en-US" sz="2400" b="1" dirty="0">
              <a:solidFill>
                <a:srgbClr val="FF0000"/>
              </a:solidFill>
            </a:endParaRPr>
          </a:p>
        </p:txBody>
      </p:sp>
      <p:pic>
        <p:nvPicPr>
          <p:cNvPr id="4100" name="Picture 4" descr="C:\Users\ACER\Downloads\download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43865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276186" y="4528572"/>
            <a:ext cx="6639214" cy="1338828"/>
          </a:xfrm>
          <a:prstGeom prst="rect">
            <a:avLst/>
          </a:prstGeom>
          <a:noFill/>
        </p:spPr>
        <p:txBody>
          <a:bodyPr wrap="square" rtlCol="0">
            <a:spAutoFit/>
          </a:bodyPr>
          <a:lstStyle/>
          <a:p>
            <a:pPr algn="just">
              <a:lnSpc>
                <a:spcPct val="150000"/>
              </a:lnSpc>
            </a:pPr>
            <a:r>
              <a:rPr lang="en-US" b="1" dirty="0">
                <a:solidFill>
                  <a:schemeClr val="bg1"/>
                </a:solidFill>
              </a:rPr>
              <a:t>Angular JS </a:t>
            </a:r>
            <a:r>
              <a:rPr lang="en-US" dirty="0" err="1">
                <a:solidFill>
                  <a:schemeClr val="bg1"/>
                </a:solidFill>
              </a:rPr>
              <a:t>adalah</a:t>
            </a:r>
            <a:r>
              <a:rPr lang="en-US" dirty="0">
                <a:solidFill>
                  <a:schemeClr val="bg1"/>
                </a:solidFill>
              </a:rPr>
              <a:t> </a:t>
            </a:r>
            <a:r>
              <a:rPr lang="en-US" dirty="0" err="1">
                <a:solidFill>
                  <a:schemeClr val="bg1"/>
                </a:solidFill>
              </a:rPr>
              <a:t>kerangka</a:t>
            </a:r>
            <a:r>
              <a:rPr lang="en-US" dirty="0">
                <a:solidFill>
                  <a:schemeClr val="bg1"/>
                </a:solidFill>
              </a:rPr>
              <a:t> </a:t>
            </a:r>
            <a:r>
              <a:rPr lang="en-US" dirty="0" err="1">
                <a:solidFill>
                  <a:schemeClr val="bg1"/>
                </a:solidFill>
              </a:rPr>
              <a:t>kerja</a:t>
            </a:r>
            <a:r>
              <a:rPr lang="en-US" dirty="0">
                <a:solidFill>
                  <a:schemeClr val="bg1"/>
                </a:solidFill>
              </a:rPr>
              <a:t> open source </a:t>
            </a:r>
            <a:r>
              <a:rPr lang="en-US" dirty="0" err="1">
                <a:solidFill>
                  <a:schemeClr val="bg1"/>
                </a:solidFill>
              </a:rPr>
              <a:t>Javascript</a:t>
            </a:r>
            <a:r>
              <a:rPr lang="en-US" dirty="0">
                <a:solidFill>
                  <a:schemeClr val="bg1"/>
                </a:solidFill>
              </a:rPr>
              <a:t> </a:t>
            </a:r>
            <a:r>
              <a:rPr lang="en-US" dirty="0" err="1">
                <a:solidFill>
                  <a:schemeClr val="bg1"/>
                </a:solidFill>
              </a:rPr>
              <a:t>dikelola</a:t>
            </a:r>
            <a:r>
              <a:rPr lang="en-US" dirty="0">
                <a:solidFill>
                  <a:schemeClr val="bg1"/>
                </a:solidFill>
              </a:rPr>
              <a:t> </a:t>
            </a:r>
            <a:r>
              <a:rPr lang="en-US" dirty="0" err="1">
                <a:solidFill>
                  <a:schemeClr val="bg1"/>
                </a:solidFill>
              </a:rPr>
              <a:t>oleh</a:t>
            </a:r>
            <a:r>
              <a:rPr lang="en-US" dirty="0">
                <a:solidFill>
                  <a:schemeClr val="bg1"/>
                </a:solidFill>
              </a:rPr>
              <a:t> Google </a:t>
            </a:r>
            <a:r>
              <a:rPr lang="en-US" dirty="0" err="1">
                <a:solidFill>
                  <a:schemeClr val="bg1"/>
                </a:solidFill>
              </a:rPr>
              <a:t>dan</a:t>
            </a:r>
            <a:r>
              <a:rPr lang="en-US" dirty="0">
                <a:solidFill>
                  <a:schemeClr val="bg1"/>
                </a:solidFill>
              </a:rPr>
              <a:t> </a:t>
            </a:r>
            <a:r>
              <a:rPr lang="en-US" dirty="0" err="1">
                <a:solidFill>
                  <a:schemeClr val="bg1"/>
                </a:solidFill>
              </a:rPr>
              <a:t>komunitas</a:t>
            </a:r>
            <a:r>
              <a:rPr lang="en-US" dirty="0">
                <a:solidFill>
                  <a:schemeClr val="bg1"/>
                </a:solidFill>
              </a:rPr>
              <a:t> yang </a:t>
            </a:r>
            <a:r>
              <a:rPr lang="en-US" dirty="0" err="1">
                <a:solidFill>
                  <a:schemeClr val="bg1"/>
                </a:solidFill>
              </a:rPr>
              <a:t>dapat</a:t>
            </a:r>
            <a:r>
              <a:rPr lang="en-US" dirty="0">
                <a:solidFill>
                  <a:schemeClr val="bg1"/>
                </a:solidFill>
              </a:rPr>
              <a:t> </a:t>
            </a:r>
            <a:r>
              <a:rPr lang="en-US" dirty="0" err="1">
                <a:solidFill>
                  <a:schemeClr val="bg1"/>
                </a:solidFill>
              </a:rPr>
              <a:t>membantu</a:t>
            </a:r>
            <a:r>
              <a:rPr lang="en-US" dirty="0">
                <a:solidFill>
                  <a:schemeClr val="bg1"/>
                </a:solidFill>
              </a:rPr>
              <a:t> </a:t>
            </a:r>
            <a:r>
              <a:rPr lang="en-US" dirty="0" err="1">
                <a:solidFill>
                  <a:schemeClr val="bg1"/>
                </a:solidFill>
              </a:rPr>
              <a:t>pengembang</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aplikasi</a:t>
            </a:r>
            <a:r>
              <a:rPr lang="en-US" dirty="0">
                <a:solidFill>
                  <a:schemeClr val="bg1"/>
                </a:solidFill>
              </a:rPr>
              <a:t> </a:t>
            </a:r>
            <a:r>
              <a:rPr lang="en-US" dirty="0" err="1">
                <a:solidFill>
                  <a:schemeClr val="bg1"/>
                </a:solidFill>
              </a:rPr>
              <a:t>halaman</a:t>
            </a:r>
            <a:r>
              <a:rPr lang="en-US" dirty="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1527498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Senayan</a:t>
            </a:r>
            <a:r>
              <a:rPr lang="en-US" sz="2400" b="1" dirty="0" smtClean="0">
                <a:solidFill>
                  <a:srgbClr val="FF0000"/>
                </a:solidFill>
              </a:rPr>
              <a:t> </a:t>
            </a:r>
            <a:r>
              <a:rPr lang="en-US" sz="2400" b="1" dirty="0">
                <a:solidFill>
                  <a:srgbClr val="FF0000"/>
                </a:solidFill>
              </a:rPr>
              <a:t>Library Management </a:t>
            </a:r>
            <a:r>
              <a:rPr lang="en-US" sz="2400" b="1" dirty="0" smtClean="0">
                <a:solidFill>
                  <a:srgbClr val="FF0000"/>
                </a:solidFill>
              </a:rPr>
              <a:t>System (</a:t>
            </a:r>
            <a:r>
              <a:rPr lang="en-US" sz="2400" b="1" dirty="0" err="1" smtClean="0">
                <a:solidFill>
                  <a:srgbClr val="FF0000"/>
                </a:solidFill>
              </a:rPr>
              <a:t>SLiMS</a:t>
            </a:r>
            <a:r>
              <a:rPr lang="en-US" sz="2400" b="1" dirty="0" smtClean="0">
                <a:solidFill>
                  <a:srgbClr val="FF0000"/>
                </a:solidFill>
              </a:rPr>
              <a:t>)</a:t>
            </a:r>
            <a:endParaRPr lang="en-US" sz="2400" b="1" dirty="0">
              <a:solidFill>
                <a:srgbClr val="FF0000"/>
              </a:solidFill>
            </a:endParaRPr>
          </a:p>
        </p:txBody>
      </p:sp>
      <p:sp>
        <p:nvSpPr>
          <p:cNvPr id="7" name="TextBox 6"/>
          <p:cNvSpPr txBox="1"/>
          <p:nvPr/>
        </p:nvSpPr>
        <p:spPr>
          <a:xfrm>
            <a:off x="1752600" y="2064229"/>
            <a:ext cx="7239000" cy="1703030"/>
          </a:xfrm>
          <a:prstGeom prst="rect">
            <a:avLst/>
          </a:prstGeom>
          <a:noFill/>
        </p:spPr>
        <p:txBody>
          <a:bodyPr wrap="square" rtlCol="0">
            <a:spAutoFit/>
          </a:bodyPr>
          <a:lstStyle/>
          <a:p>
            <a:pPr algn="just">
              <a:lnSpc>
                <a:spcPct val="150000"/>
              </a:lnSpc>
            </a:pPr>
            <a:r>
              <a:rPr lang="en-US" b="1" dirty="0" err="1">
                <a:solidFill>
                  <a:schemeClr val="bg1"/>
                </a:solidFill>
              </a:rPr>
              <a:t>Senayan</a:t>
            </a:r>
            <a:r>
              <a:rPr lang="en-US" b="1" dirty="0">
                <a:solidFill>
                  <a:schemeClr val="bg1"/>
                </a:solidFill>
              </a:rPr>
              <a:t> Library Management System </a:t>
            </a:r>
            <a:r>
              <a:rPr lang="en-US" dirty="0">
                <a:solidFill>
                  <a:schemeClr val="bg1"/>
                </a:solidFill>
              </a:rPr>
              <a:t>yang </a:t>
            </a:r>
            <a:r>
              <a:rPr lang="en-US" dirty="0" err="1">
                <a:solidFill>
                  <a:schemeClr val="bg1"/>
                </a:solidFill>
              </a:rPr>
              <a:t>lebih</a:t>
            </a:r>
            <a:r>
              <a:rPr lang="en-US" dirty="0">
                <a:solidFill>
                  <a:schemeClr val="bg1"/>
                </a:solidFill>
              </a:rPr>
              <a:t> </a:t>
            </a:r>
            <a:r>
              <a:rPr lang="en-US" dirty="0" err="1">
                <a:solidFill>
                  <a:schemeClr val="bg1"/>
                </a:solidFill>
              </a:rPr>
              <a:t>dikenal</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nama</a:t>
            </a:r>
            <a:r>
              <a:rPr lang="en-US" dirty="0">
                <a:solidFill>
                  <a:schemeClr val="bg1"/>
                </a:solidFill>
              </a:rPr>
              <a:t> </a:t>
            </a:r>
            <a:r>
              <a:rPr lang="en-US" dirty="0" err="1">
                <a:solidFill>
                  <a:schemeClr val="bg1"/>
                </a:solidFill>
              </a:rPr>
              <a:t>Senayan</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SLiMS</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lunak</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manajemen</a:t>
            </a:r>
            <a:r>
              <a:rPr lang="en-US" dirty="0">
                <a:solidFill>
                  <a:schemeClr val="bg1"/>
                </a:solidFill>
              </a:rPr>
              <a:t> </a:t>
            </a:r>
            <a:r>
              <a:rPr lang="en-US" dirty="0" err="1">
                <a:solidFill>
                  <a:schemeClr val="bg1"/>
                </a:solidFill>
              </a:rPr>
              <a:t>perpustakaan</a:t>
            </a:r>
            <a:r>
              <a:rPr lang="en-US" dirty="0">
                <a:solidFill>
                  <a:schemeClr val="bg1"/>
                </a:solidFill>
              </a:rPr>
              <a:t> yang </a:t>
            </a:r>
            <a:r>
              <a:rPr lang="en-US" dirty="0" err="1">
                <a:solidFill>
                  <a:schemeClr val="bg1"/>
                </a:solidFill>
              </a:rPr>
              <a:t>bersifat</a:t>
            </a:r>
            <a:r>
              <a:rPr lang="en-US" dirty="0">
                <a:solidFill>
                  <a:schemeClr val="bg1"/>
                </a:solidFill>
              </a:rPr>
              <a:t> gratis. </a:t>
            </a:r>
            <a:r>
              <a:rPr lang="en-US" dirty="0" err="1">
                <a:solidFill>
                  <a:schemeClr val="bg1"/>
                </a:solidFill>
              </a:rPr>
              <a:t>SLiMS</a:t>
            </a:r>
            <a:r>
              <a:rPr lang="en-US" dirty="0">
                <a:solidFill>
                  <a:schemeClr val="bg1"/>
                </a:solidFill>
              </a:rPr>
              <a:t> </a:t>
            </a:r>
            <a:r>
              <a:rPr lang="en-US" dirty="0" err="1">
                <a:solidFill>
                  <a:schemeClr val="bg1"/>
                </a:solidFill>
              </a:rPr>
              <a:t>dibangun</a:t>
            </a:r>
            <a:r>
              <a:rPr lang="en-US" dirty="0">
                <a:solidFill>
                  <a:schemeClr val="bg1"/>
                </a:solidFill>
              </a:rPr>
              <a:t> </a:t>
            </a:r>
            <a:r>
              <a:rPr lang="en-US" dirty="0" err="1">
                <a:solidFill>
                  <a:schemeClr val="bg1"/>
                </a:solidFill>
              </a:rPr>
              <a:t>menggunakan</a:t>
            </a:r>
            <a:r>
              <a:rPr lang="en-US" dirty="0">
                <a:solidFill>
                  <a:schemeClr val="bg1"/>
                </a:solidFill>
              </a:rPr>
              <a:t> PHP </a:t>
            </a:r>
            <a:r>
              <a:rPr lang="en-US" dirty="0" err="1">
                <a:solidFill>
                  <a:schemeClr val="bg1"/>
                </a:solidFill>
              </a:rPr>
              <a:t>dan</a:t>
            </a:r>
            <a:r>
              <a:rPr lang="en-US" dirty="0">
                <a:solidFill>
                  <a:schemeClr val="bg1"/>
                </a:solidFill>
              </a:rPr>
              <a:t> MySQL.</a:t>
            </a:r>
            <a:endParaRPr lang="en-US" dirty="0" smtClean="0">
              <a:solidFill>
                <a:schemeClr val="bg1"/>
              </a:solidFill>
            </a:endParaRPr>
          </a:p>
        </p:txBody>
      </p:sp>
      <p:pic>
        <p:nvPicPr>
          <p:cNvPr id="5122" name="Picture 2" descr="C:\Users\ACER\Downloads\sli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55" y="2275009"/>
            <a:ext cx="1358900" cy="14922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ap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3848100"/>
            <a:ext cx="414954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657350" y="5983069"/>
            <a:ext cx="7181850" cy="646331"/>
          </a:xfrm>
          <a:prstGeom prst="rect">
            <a:avLst/>
          </a:prstGeom>
          <a:noFill/>
        </p:spPr>
        <p:txBody>
          <a:bodyPr wrap="square" rtlCol="0">
            <a:spAutoFit/>
          </a:bodyPr>
          <a:lstStyle/>
          <a:p>
            <a:r>
              <a:rPr lang="en-US" dirty="0" err="1" smtClean="0">
                <a:solidFill>
                  <a:schemeClr val="bg1"/>
                </a:solidFill>
              </a:rPr>
              <a:t>Tampilah</a:t>
            </a:r>
            <a:r>
              <a:rPr lang="en-US" dirty="0" smtClean="0">
                <a:solidFill>
                  <a:schemeClr val="bg1"/>
                </a:solidFill>
              </a:rPr>
              <a:t> </a:t>
            </a:r>
            <a:r>
              <a:rPr lang="en-US" dirty="0" err="1" smtClean="0">
                <a:solidFill>
                  <a:schemeClr val="bg1"/>
                </a:solidFill>
              </a:rPr>
              <a:t>Aplikasi</a:t>
            </a:r>
            <a:r>
              <a:rPr lang="en-US" dirty="0" smtClean="0">
                <a:solidFill>
                  <a:schemeClr val="bg1"/>
                </a:solidFill>
              </a:rPr>
              <a:t> </a:t>
            </a:r>
            <a:r>
              <a:rPr lang="en-US" dirty="0" err="1" smtClean="0">
                <a:solidFill>
                  <a:schemeClr val="bg1"/>
                </a:solidFill>
              </a:rPr>
              <a:t>SLiMS</a:t>
            </a:r>
            <a:r>
              <a:rPr lang="en-US" dirty="0" smtClean="0">
                <a:solidFill>
                  <a:schemeClr val="bg1"/>
                </a:solidFill>
              </a:rPr>
              <a:t> </a:t>
            </a:r>
            <a:r>
              <a:rPr lang="en-US" dirty="0" err="1" smtClean="0">
                <a:solidFill>
                  <a:schemeClr val="bg1"/>
                </a:solidFill>
              </a:rPr>
              <a:t>Perpustakaan</a:t>
            </a:r>
            <a:r>
              <a:rPr lang="en-US" dirty="0" smtClean="0">
                <a:solidFill>
                  <a:schemeClr val="bg1"/>
                </a:solidFill>
              </a:rPr>
              <a:t> </a:t>
            </a:r>
            <a:r>
              <a:rPr lang="en-US" dirty="0" err="1">
                <a:solidFill>
                  <a:schemeClr val="bg1"/>
                </a:solidFill>
              </a:rPr>
              <a:t>ubudiyah</a:t>
            </a:r>
            <a:r>
              <a:rPr lang="en-US" dirty="0">
                <a:solidFill>
                  <a:schemeClr val="bg1"/>
                </a:solidFill>
              </a:rPr>
              <a:t> </a:t>
            </a:r>
            <a:r>
              <a:rPr lang="en-US" dirty="0" err="1" smtClean="0">
                <a:solidFill>
                  <a:schemeClr val="bg1"/>
                </a:solidFill>
              </a:rPr>
              <a:t>indonesia</a:t>
            </a:r>
            <a:r>
              <a:rPr lang="en-US" dirty="0" smtClean="0">
                <a:solidFill>
                  <a:schemeClr val="bg1"/>
                </a:solidFill>
              </a:rPr>
              <a:t>,  </a:t>
            </a:r>
            <a:r>
              <a:rPr lang="en-US" dirty="0" err="1" smtClean="0">
                <a:solidFill>
                  <a:schemeClr val="bg1"/>
                </a:solidFill>
              </a:rPr>
              <a:t>menggunakan</a:t>
            </a:r>
            <a:r>
              <a:rPr lang="en-US" dirty="0" smtClean="0">
                <a:solidFill>
                  <a:schemeClr val="bg1"/>
                </a:solidFill>
              </a:rPr>
              <a:t> </a:t>
            </a:r>
            <a:r>
              <a:rPr lang="en-US" dirty="0" err="1">
                <a:solidFill>
                  <a:schemeClr val="bg1"/>
                </a:solidFill>
              </a:rPr>
              <a:t>aplikasi</a:t>
            </a:r>
            <a:r>
              <a:rPr lang="en-US" dirty="0">
                <a:solidFill>
                  <a:schemeClr val="bg1"/>
                </a:solidFill>
              </a:rPr>
              <a:t> </a:t>
            </a:r>
            <a:r>
              <a:rPr lang="en-US" dirty="0" err="1">
                <a:solidFill>
                  <a:schemeClr val="bg1"/>
                </a:solidFill>
              </a:rPr>
              <a:t>SLiMS</a:t>
            </a:r>
            <a:r>
              <a:rPr lang="en-US" dirty="0">
                <a:solidFill>
                  <a:schemeClr val="bg1"/>
                </a:solidFill>
              </a:rPr>
              <a:t> </a:t>
            </a:r>
            <a:r>
              <a:rPr lang="en-US" dirty="0" err="1">
                <a:solidFill>
                  <a:schemeClr val="bg1"/>
                </a:solidFill>
              </a:rPr>
              <a:t>versi</a:t>
            </a:r>
            <a:r>
              <a:rPr lang="en-US" dirty="0">
                <a:solidFill>
                  <a:schemeClr val="bg1"/>
                </a:solidFill>
              </a:rPr>
              <a:t> </a:t>
            </a:r>
            <a:r>
              <a:rPr lang="en-US" dirty="0" err="1">
                <a:solidFill>
                  <a:schemeClr val="bg1"/>
                </a:solidFill>
              </a:rPr>
              <a:t>meranti</a:t>
            </a:r>
            <a:endParaRPr lang="en-US" dirty="0">
              <a:solidFill>
                <a:schemeClr val="bg1"/>
              </a:solidFill>
            </a:endParaRPr>
          </a:p>
        </p:txBody>
      </p:sp>
    </p:spTree>
    <p:extLst>
      <p:ext uri="{BB962C8B-B14F-4D97-AF65-F5344CB8AC3E}">
        <p14:creationId xmlns:p14="http://schemas.microsoft.com/office/powerpoint/2010/main" val="207279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i="1" dirty="0">
                <a:solidFill>
                  <a:srgbClr val="FF0000"/>
                </a:solidFill>
              </a:rPr>
              <a:t>Online Public Access </a:t>
            </a:r>
            <a:r>
              <a:rPr lang="en-US" sz="2400" b="1" i="1" dirty="0" smtClean="0">
                <a:solidFill>
                  <a:srgbClr val="FF0000"/>
                </a:solidFill>
              </a:rPr>
              <a:t>Catalog </a:t>
            </a:r>
            <a:r>
              <a:rPr lang="en-US" sz="2400" b="1" dirty="0" smtClean="0">
                <a:solidFill>
                  <a:srgbClr val="FF0000"/>
                </a:solidFill>
              </a:rPr>
              <a:t>(</a:t>
            </a:r>
            <a:r>
              <a:rPr lang="en-US" sz="2400" b="1" dirty="0">
                <a:solidFill>
                  <a:srgbClr val="FF0000"/>
                </a:solidFill>
              </a:rPr>
              <a:t>OPAC</a:t>
            </a:r>
            <a:r>
              <a:rPr lang="en-US" sz="2400" b="1" dirty="0" smtClean="0">
                <a:solidFill>
                  <a:srgbClr val="FF0000"/>
                </a:solidFill>
              </a:rPr>
              <a:t>)</a:t>
            </a:r>
            <a:endParaRPr lang="en-US" sz="2400" b="1" dirty="0">
              <a:solidFill>
                <a:srgbClr val="FF0000"/>
              </a:solidFill>
            </a:endParaRPr>
          </a:p>
        </p:txBody>
      </p:sp>
      <p:sp>
        <p:nvSpPr>
          <p:cNvPr id="7" name="TextBox 6"/>
          <p:cNvSpPr txBox="1"/>
          <p:nvPr/>
        </p:nvSpPr>
        <p:spPr>
          <a:xfrm>
            <a:off x="457200" y="2209800"/>
            <a:ext cx="8077200" cy="1338828"/>
          </a:xfrm>
          <a:prstGeom prst="rect">
            <a:avLst/>
          </a:prstGeom>
          <a:noFill/>
        </p:spPr>
        <p:txBody>
          <a:bodyPr wrap="square" rtlCol="0">
            <a:spAutoFit/>
          </a:bodyPr>
          <a:lstStyle/>
          <a:p>
            <a:pPr algn="just">
              <a:lnSpc>
                <a:spcPct val="150000"/>
              </a:lnSpc>
            </a:pPr>
            <a:r>
              <a:rPr lang="en-US" b="1" dirty="0">
                <a:solidFill>
                  <a:schemeClr val="bg1"/>
                </a:solidFill>
              </a:rPr>
              <a:t>OPAC (Online Public </a:t>
            </a:r>
            <a:r>
              <a:rPr lang="en-US" b="1" dirty="0" err="1">
                <a:solidFill>
                  <a:schemeClr val="bg1"/>
                </a:solidFill>
              </a:rPr>
              <a:t>Acces</a:t>
            </a:r>
            <a:r>
              <a:rPr lang="en-US" b="1" dirty="0">
                <a:solidFill>
                  <a:schemeClr val="bg1"/>
                </a:solidFill>
              </a:rPr>
              <a:t> Catalog) </a:t>
            </a:r>
            <a:r>
              <a:rPr lang="en-US" dirty="0" err="1">
                <a:solidFill>
                  <a:schemeClr val="bg1"/>
                </a:solidFill>
              </a:rPr>
              <a:t>adalah</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fitur</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memfasilitasi</a:t>
            </a:r>
            <a:r>
              <a:rPr lang="en-US" dirty="0">
                <a:solidFill>
                  <a:schemeClr val="bg1"/>
                </a:solidFill>
              </a:rPr>
              <a:t> </a:t>
            </a:r>
            <a:r>
              <a:rPr lang="en-US" dirty="0" err="1">
                <a:solidFill>
                  <a:schemeClr val="bg1"/>
                </a:solidFill>
              </a:rPr>
              <a:t>pengunjung</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mencari</a:t>
            </a:r>
            <a:r>
              <a:rPr lang="en-US" dirty="0">
                <a:solidFill>
                  <a:schemeClr val="bg1"/>
                </a:solidFill>
              </a:rPr>
              <a:t> </a:t>
            </a:r>
            <a:r>
              <a:rPr lang="en-US" dirty="0" err="1">
                <a:solidFill>
                  <a:schemeClr val="bg1"/>
                </a:solidFill>
              </a:rPr>
              <a:t>katalog</a:t>
            </a:r>
            <a:r>
              <a:rPr lang="en-US" dirty="0">
                <a:solidFill>
                  <a:schemeClr val="bg1"/>
                </a:solidFill>
              </a:rPr>
              <a:t> </a:t>
            </a:r>
            <a:r>
              <a:rPr lang="en-US" dirty="0" err="1">
                <a:solidFill>
                  <a:schemeClr val="bg1"/>
                </a:solidFill>
              </a:rPr>
              <a:t>koleksi</a:t>
            </a:r>
            <a:r>
              <a:rPr lang="en-US" dirty="0">
                <a:solidFill>
                  <a:schemeClr val="bg1"/>
                </a:solidFill>
              </a:rPr>
              <a:t> </a:t>
            </a:r>
            <a:r>
              <a:rPr lang="en-US" dirty="0" err="1">
                <a:solidFill>
                  <a:schemeClr val="bg1"/>
                </a:solidFill>
              </a:rPr>
              <a:t>perpustakaan</a:t>
            </a:r>
            <a:r>
              <a:rPr lang="en-US" dirty="0">
                <a:solidFill>
                  <a:schemeClr val="bg1"/>
                </a:solidFill>
              </a:rPr>
              <a:t> yang </a:t>
            </a:r>
            <a:r>
              <a:rPr lang="en-US" dirty="0" err="1">
                <a:solidFill>
                  <a:schemeClr val="bg1"/>
                </a:solidFill>
              </a:rPr>
              <a:t>dapat</a:t>
            </a:r>
            <a:r>
              <a:rPr lang="en-US" dirty="0">
                <a:solidFill>
                  <a:schemeClr val="bg1"/>
                </a:solidFill>
              </a:rPr>
              <a:t> </a:t>
            </a:r>
            <a:r>
              <a:rPr lang="en-US" dirty="0" err="1">
                <a:solidFill>
                  <a:schemeClr val="bg1"/>
                </a:solidFill>
              </a:rPr>
              <a:t>diakses</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umum</a:t>
            </a:r>
            <a:endParaRPr lang="en-US" dirty="0" smtClean="0">
              <a:solidFill>
                <a:schemeClr val="bg1"/>
              </a:solidFill>
            </a:endParaRPr>
          </a:p>
        </p:txBody>
      </p:sp>
      <p:pic>
        <p:nvPicPr>
          <p:cNvPr id="6146" name="Picture 2" descr="C:\Users\ACER\Downloads\images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04065"/>
            <a:ext cx="1043302" cy="106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4630" y="5074621"/>
            <a:ext cx="1671781" cy="307777"/>
          </a:xfrm>
          <a:prstGeom prst="rect">
            <a:avLst/>
          </a:prstGeom>
          <a:noFill/>
        </p:spPr>
        <p:txBody>
          <a:bodyPr wrap="square" rtlCol="0">
            <a:spAutoFit/>
          </a:bodyPr>
          <a:lstStyle/>
          <a:p>
            <a:r>
              <a:rPr lang="en-US" sz="1400" b="1" dirty="0" smtClean="0">
                <a:solidFill>
                  <a:schemeClr val="bg1"/>
                </a:solidFill>
              </a:rPr>
              <a:t>Simple Search</a:t>
            </a:r>
            <a:endParaRPr lang="en-US" sz="1400" b="1" dirty="0">
              <a:solidFill>
                <a:schemeClr val="bg1"/>
              </a:solidFill>
            </a:endParaRPr>
          </a:p>
        </p:txBody>
      </p:sp>
      <p:pic>
        <p:nvPicPr>
          <p:cNvPr id="6147" name="Picture 3" descr="C:\Users\ACER\Downloads\download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269" y="3754197"/>
            <a:ext cx="1166536" cy="11665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375647" y="5067722"/>
            <a:ext cx="1671781" cy="307777"/>
          </a:xfrm>
          <a:prstGeom prst="rect">
            <a:avLst/>
          </a:prstGeom>
          <a:noFill/>
        </p:spPr>
        <p:txBody>
          <a:bodyPr wrap="square" rtlCol="0">
            <a:spAutoFit/>
          </a:bodyPr>
          <a:lstStyle/>
          <a:p>
            <a:r>
              <a:rPr lang="en-US" sz="1400" b="1" dirty="0" smtClean="0">
                <a:solidFill>
                  <a:schemeClr val="bg1"/>
                </a:solidFill>
              </a:rPr>
              <a:t>Advance Search</a:t>
            </a:r>
            <a:endParaRPr lang="en-US" sz="1400" b="1" dirty="0">
              <a:solidFill>
                <a:schemeClr val="bg1"/>
              </a:solidFill>
            </a:endParaRPr>
          </a:p>
        </p:txBody>
      </p:sp>
      <p:pic>
        <p:nvPicPr>
          <p:cNvPr id="6148" name="Picture 4" descr="C:\Users\ACER\Downloads\download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75039"/>
            <a:ext cx="1173403" cy="117340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98241" y="5067721"/>
            <a:ext cx="1671781" cy="307777"/>
          </a:xfrm>
          <a:prstGeom prst="rect">
            <a:avLst/>
          </a:prstGeom>
          <a:noFill/>
        </p:spPr>
        <p:txBody>
          <a:bodyPr wrap="square" rtlCol="0">
            <a:spAutoFit/>
          </a:bodyPr>
          <a:lstStyle/>
          <a:p>
            <a:r>
              <a:rPr lang="en-US" sz="1400" b="1" dirty="0" smtClean="0">
                <a:solidFill>
                  <a:schemeClr val="bg1"/>
                </a:solidFill>
              </a:rPr>
              <a:t>Detail </a:t>
            </a:r>
            <a:r>
              <a:rPr lang="en-US" sz="1400" b="1" dirty="0" err="1" smtClean="0">
                <a:solidFill>
                  <a:schemeClr val="bg1"/>
                </a:solidFill>
              </a:rPr>
              <a:t>Katalog</a:t>
            </a:r>
            <a:endParaRPr lang="en-US" sz="1400" b="1" dirty="0">
              <a:solidFill>
                <a:schemeClr val="bg1"/>
              </a:solidFill>
            </a:endParaRPr>
          </a:p>
        </p:txBody>
      </p:sp>
      <p:pic>
        <p:nvPicPr>
          <p:cNvPr id="6149" name="Picture 5" descr="C:\Users\ACER\Downloads\04-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0" y="3754197"/>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ACER\Downloads\N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61200" y="4067362"/>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79309" y="5074621"/>
            <a:ext cx="1826491" cy="307777"/>
          </a:xfrm>
          <a:prstGeom prst="rect">
            <a:avLst/>
          </a:prstGeom>
          <a:noFill/>
        </p:spPr>
        <p:txBody>
          <a:bodyPr wrap="square" rtlCol="0">
            <a:spAutoFit/>
          </a:bodyPr>
          <a:lstStyle/>
          <a:p>
            <a:r>
              <a:rPr lang="en-US" sz="1400" b="1" dirty="0" err="1" smtClean="0">
                <a:solidFill>
                  <a:schemeClr val="bg1"/>
                </a:solidFill>
              </a:rPr>
              <a:t>Ketersedian</a:t>
            </a:r>
            <a:r>
              <a:rPr lang="en-US" sz="1400" b="1" dirty="0" smtClean="0">
                <a:solidFill>
                  <a:schemeClr val="bg1"/>
                </a:solidFill>
              </a:rPr>
              <a:t> </a:t>
            </a:r>
            <a:r>
              <a:rPr lang="en-US" sz="1400" b="1" dirty="0" err="1" smtClean="0">
                <a:solidFill>
                  <a:schemeClr val="bg1"/>
                </a:solidFill>
              </a:rPr>
              <a:t>Buku</a:t>
            </a:r>
            <a:endParaRPr lang="en-US" sz="1400" b="1" dirty="0">
              <a:solidFill>
                <a:schemeClr val="bg1"/>
              </a:solidFill>
            </a:endParaRPr>
          </a:p>
        </p:txBody>
      </p:sp>
    </p:spTree>
    <p:extLst>
      <p:ext uri="{BB962C8B-B14F-4D97-AF65-F5344CB8AC3E}">
        <p14:creationId xmlns:p14="http://schemas.microsoft.com/office/powerpoint/2010/main" val="584633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i="1" dirty="0" smtClean="0">
                <a:solidFill>
                  <a:srgbClr val="FF0000"/>
                </a:solidFill>
              </a:rPr>
              <a:t>Web Service</a:t>
            </a:r>
            <a:endParaRPr lang="en-US" sz="2400" b="1" dirty="0">
              <a:solidFill>
                <a:srgbClr val="FF0000"/>
              </a:solidFill>
            </a:endParaRPr>
          </a:p>
        </p:txBody>
      </p:sp>
      <p:sp>
        <p:nvSpPr>
          <p:cNvPr id="7" name="TextBox 6"/>
          <p:cNvSpPr txBox="1"/>
          <p:nvPr/>
        </p:nvSpPr>
        <p:spPr>
          <a:xfrm>
            <a:off x="457200" y="2209800"/>
            <a:ext cx="8077200" cy="923330"/>
          </a:xfrm>
          <a:prstGeom prst="rect">
            <a:avLst/>
          </a:prstGeom>
          <a:noFill/>
        </p:spPr>
        <p:txBody>
          <a:bodyPr wrap="square" rtlCol="0">
            <a:spAutoFit/>
          </a:bodyPr>
          <a:lstStyle/>
          <a:p>
            <a:pPr algn="just">
              <a:lnSpc>
                <a:spcPct val="150000"/>
              </a:lnSpc>
            </a:pPr>
            <a:r>
              <a:rPr lang="en-US" b="1" dirty="0">
                <a:solidFill>
                  <a:schemeClr val="bg1"/>
                </a:solidFill>
              </a:rPr>
              <a:t>Web service </a:t>
            </a:r>
            <a:r>
              <a:rPr lang="en-US" dirty="0" err="1">
                <a:solidFill>
                  <a:schemeClr val="bg1"/>
                </a:solidFill>
              </a:rPr>
              <a:t>adalah</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lunak</a:t>
            </a:r>
            <a:r>
              <a:rPr lang="en-US" dirty="0">
                <a:solidFill>
                  <a:schemeClr val="bg1"/>
                </a:solidFill>
              </a:rPr>
              <a:t> yang </a:t>
            </a:r>
            <a:r>
              <a:rPr lang="en-US" dirty="0" err="1">
                <a:solidFill>
                  <a:schemeClr val="bg1"/>
                </a:solidFill>
              </a:rPr>
              <a:t>dirancang</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mendukung</a:t>
            </a:r>
            <a:r>
              <a:rPr lang="en-US" dirty="0">
                <a:solidFill>
                  <a:schemeClr val="bg1"/>
                </a:solidFill>
              </a:rPr>
              <a:t> </a:t>
            </a:r>
            <a:r>
              <a:rPr lang="en-US" dirty="0" err="1">
                <a:solidFill>
                  <a:schemeClr val="bg1"/>
                </a:solidFill>
              </a:rPr>
              <a:t>interoperabilitas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interaksi</a:t>
            </a:r>
            <a:r>
              <a:rPr lang="en-US" dirty="0">
                <a:solidFill>
                  <a:schemeClr val="bg1"/>
                </a:solidFill>
              </a:rPr>
              <a:t> </a:t>
            </a:r>
            <a:r>
              <a:rPr lang="en-US" dirty="0" err="1">
                <a:solidFill>
                  <a:schemeClr val="bg1"/>
                </a:solidFill>
              </a:rPr>
              <a:t>antar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jaringan</a:t>
            </a:r>
            <a:r>
              <a:rPr lang="en-US" dirty="0" smtClean="0">
                <a:solidFill>
                  <a:schemeClr val="bg1"/>
                </a:solidFill>
              </a:rPr>
              <a:t>..</a:t>
            </a:r>
          </a:p>
        </p:txBody>
      </p: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52800"/>
            <a:ext cx="4267200" cy="3076665"/>
          </a:xfrm>
          <a:prstGeom prst="rect">
            <a:avLst/>
          </a:prstGeom>
          <a:noFill/>
          <a:ln>
            <a:noFill/>
          </a:ln>
        </p:spPr>
      </p:pic>
    </p:spTree>
    <p:extLst>
      <p:ext uri="{BB962C8B-B14F-4D97-AF65-F5344CB8AC3E}">
        <p14:creationId xmlns:p14="http://schemas.microsoft.com/office/powerpoint/2010/main" val="297711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fr-FR" sz="2400" b="1" i="1" dirty="0" smtClean="0">
                <a:solidFill>
                  <a:srgbClr val="FF0000"/>
                </a:solidFill>
              </a:rPr>
              <a:t>JSON </a:t>
            </a:r>
            <a:r>
              <a:rPr lang="fr-FR" sz="2400" b="1" i="1" dirty="0">
                <a:solidFill>
                  <a:srgbClr val="FF0000"/>
                </a:solidFill>
              </a:rPr>
              <a:t>(JavaScript Object Notation)</a:t>
            </a:r>
            <a:endParaRPr lang="en-US" sz="2400" b="1" dirty="0">
              <a:solidFill>
                <a:srgbClr val="FF0000"/>
              </a:solidFill>
            </a:endParaRPr>
          </a:p>
        </p:txBody>
      </p:sp>
      <p:sp>
        <p:nvSpPr>
          <p:cNvPr id="7" name="TextBox 6"/>
          <p:cNvSpPr txBox="1"/>
          <p:nvPr/>
        </p:nvSpPr>
        <p:spPr>
          <a:xfrm>
            <a:off x="457200" y="2209800"/>
            <a:ext cx="8077200" cy="1338828"/>
          </a:xfrm>
          <a:prstGeom prst="rect">
            <a:avLst/>
          </a:prstGeom>
          <a:noFill/>
        </p:spPr>
        <p:txBody>
          <a:bodyPr wrap="square" rtlCol="0">
            <a:spAutoFit/>
          </a:bodyPr>
          <a:lstStyle/>
          <a:p>
            <a:pPr algn="just">
              <a:lnSpc>
                <a:spcPct val="150000"/>
              </a:lnSpc>
            </a:pPr>
            <a:r>
              <a:rPr lang="en-US" b="1" dirty="0" smtClean="0">
                <a:solidFill>
                  <a:schemeClr val="bg1"/>
                </a:solidFill>
              </a:rPr>
              <a:t>JSON</a:t>
            </a:r>
            <a:r>
              <a:rPr lang="en-US" dirty="0" smtClean="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objek</a:t>
            </a:r>
            <a:r>
              <a:rPr lang="en-US" dirty="0">
                <a:solidFill>
                  <a:schemeClr val="bg1"/>
                </a:solidFill>
              </a:rPr>
              <a:t> </a:t>
            </a:r>
            <a:r>
              <a:rPr lang="en-US" dirty="0" err="1">
                <a:solidFill>
                  <a:schemeClr val="bg1"/>
                </a:solidFill>
              </a:rPr>
              <a:t>asli</a:t>
            </a:r>
            <a:r>
              <a:rPr lang="en-US" dirty="0">
                <a:solidFill>
                  <a:schemeClr val="bg1"/>
                </a:solidFill>
              </a:rPr>
              <a:t> </a:t>
            </a:r>
            <a:r>
              <a:rPr lang="en-US" dirty="0" err="1">
                <a:solidFill>
                  <a:schemeClr val="bg1"/>
                </a:solidFill>
              </a:rPr>
              <a:t>bawaan</a:t>
            </a:r>
            <a:r>
              <a:rPr lang="en-US" dirty="0">
                <a:solidFill>
                  <a:schemeClr val="bg1"/>
                </a:solidFill>
              </a:rPr>
              <a:t> JavaScript. JSON </a:t>
            </a:r>
            <a:r>
              <a:rPr lang="en-US" dirty="0" err="1">
                <a:solidFill>
                  <a:schemeClr val="bg1"/>
                </a:solidFill>
              </a:rPr>
              <a:t>didesain</a:t>
            </a:r>
            <a:r>
              <a:rPr lang="en-US" dirty="0">
                <a:solidFill>
                  <a:schemeClr val="bg1"/>
                </a:solidFill>
              </a:rPr>
              <a:t> </a:t>
            </a:r>
            <a:r>
              <a:rPr lang="en-US" dirty="0" err="1">
                <a:solidFill>
                  <a:schemeClr val="bg1"/>
                </a:solidFill>
              </a:rPr>
              <a:t>sebagai</a:t>
            </a:r>
            <a:r>
              <a:rPr lang="en-US" dirty="0">
                <a:solidFill>
                  <a:schemeClr val="bg1"/>
                </a:solidFill>
              </a:rPr>
              <a:t> format </a:t>
            </a:r>
            <a:r>
              <a:rPr lang="en-US" dirty="0" err="1">
                <a:solidFill>
                  <a:schemeClr val="bg1"/>
                </a:solidFill>
              </a:rPr>
              <a:t>pertukaran</a:t>
            </a:r>
            <a:r>
              <a:rPr lang="en-US" dirty="0">
                <a:solidFill>
                  <a:schemeClr val="bg1"/>
                </a:solidFill>
              </a:rPr>
              <a:t> data yang human readable </a:t>
            </a:r>
            <a:r>
              <a:rPr lang="en-US" dirty="0" err="1">
                <a:solidFill>
                  <a:schemeClr val="bg1"/>
                </a:solidFill>
              </a:rPr>
              <a:t>serta</a:t>
            </a:r>
            <a:r>
              <a:rPr lang="en-US" dirty="0">
                <a:solidFill>
                  <a:schemeClr val="bg1"/>
                </a:solidFill>
              </a:rPr>
              <a:t> </a:t>
            </a:r>
            <a:r>
              <a:rPr lang="en-US" dirty="0" err="1">
                <a:solidFill>
                  <a:schemeClr val="bg1"/>
                </a:solidFill>
              </a:rPr>
              <a:t>mudah</a:t>
            </a:r>
            <a:r>
              <a:rPr lang="en-US" dirty="0">
                <a:solidFill>
                  <a:schemeClr val="bg1"/>
                </a:solidFill>
              </a:rPr>
              <a:t> </a:t>
            </a:r>
            <a:r>
              <a:rPr lang="en-US" dirty="0" err="1">
                <a:solidFill>
                  <a:schemeClr val="bg1"/>
                </a:solidFill>
              </a:rPr>
              <a:t>dibaca</a:t>
            </a:r>
            <a:r>
              <a:rPr lang="en-US" dirty="0">
                <a:solidFill>
                  <a:schemeClr val="bg1"/>
                </a:solidFill>
              </a:rPr>
              <a:t> (parsing) </a:t>
            </a:r>
            <a:r>
              <a:rPr lang="en-US" dirty="0" err="1">
                <a:solidFill>
                  <a:schemeClr val="bg1"/>
                </a:solidFill>
              </a:rPr>
              <a:t>oleh</a:t>
            </a:r>
            <a:r>
              <a:rPr lang="en-US" dirty="0">
                <a:solidFill>
                  <a:schemeClr val="bg1"/>
                </a:solidFill>
              </a:rPr>
              <a:t> program </a:t>
            </a:r>
            <a:r>
              <a:rPr lang="en-US" dirty="0" err="1">
                <a:solidFill>
                  <a:schemeClr val="bg1"/>
                </a:solidFill>
              </a:rPr>
              <a:t>komputer</a:t>
            </a:r>
            <a:r>
              <a:rPr lang="en-US" dirty="0">
                <a:solidFill>
                  <a:schemeClr val="bg1"/>
                </a:solidFill>
              </a:rPr>
              <a:t>.</a:t>
            </a:r>
            <a:endParaRPr lang="en-US" dirty="0" smtClean="0">
              <a:solidFill>
                <a:schemeClr val="bg1"/>
              </a:solidFill>
            </a:endParaRPr>
          </a:p>
        </p:txBody>
      </p:sp>
      <p:pic>
        <p:nvPicPr>
          <p:cNvPr id="9" name="Picture 8"/>
          <p:cNvPicPr/>
          <p:nvPr/>
        </p:nvPicPr>
        <p:blipFill>
          <a:blip r:embed="rId3"/>
          <a:stretch>
            <a:fillRect/>
          </a:stretch>
        </p:blipFill>
        <p:spPr>
          <a:xfrm>
            <a:off x="1438835" y="3962400"/>
            <a:ext cx="6113929" cy="1676400"/>
          </a:xfrm>
          <a:prstGeom prst="rect">
            <a:avLst/>
          </a:prstGeom>
        </p:spPr>
      </p:pic>
    </p:spTree>
    <p:extLst>
      <p:ext uri="{BB962C8B-B14F-4D97-AF65-F5344CB8AC3E}">
        <p14:creationId xmlns:p14="http://schemas.microsoft.com/office/powerpoint/2010/main" val="1327964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Jenis</a:t>
            </a:r>
            <a:r>
              <a:rPr lang="en-US" sz="2400" b="1" dirty="0" smtClean="0">
                <a:solidFill>
                  <a:srgbClr val="FF0000"/>
                </a:solidFill>
              </a:rPr>
              <a:t> </a:t>
            </a:r>
            <a:r>
              <a:rPr lang="en-US" sz="2400" b="1" dirty="0" err="1" smtClean="0">
                <a:solidFill>
                  <a:srgbClr val="FF0000"/>
                </a:solidFill>
              </a:rPr>
              <a:t>Penelitian</a:t>
            </a:r>
            <a:endParaRPr lang="en-US" sz="2400" b="1" dirty="0">
              <a:solidFill>
                <a:srgbClr val="FF0000"/>
              </a:solidFill>
            </a:endParaRPr>
          </a:p>
        </p:txBody>
      </p:sp>
      <p:sp>
        <p:nvSpPr>
          <p:cNvPr id="7" name="TextBox 6"/>
          <p:cNvSpPr txBox="1"/>
          <p:nvPr/>
        </p:nvSpPr>
        <p:spPr>
          <a:xfrm>
            <a:off x="457200" y="2209800"/>
            <a:ext cx="8077200" cy="456535"/>
          </a:xfrm>
          <a:prstGeom prst="rect">
            <a:avLst/>
          </a:prstGeom>
          <a:noFill/>
        </p:spPr>
        <p:txBody>
          <a:bodyPr wrap="square" rtlCol="0">
            <a:spAutoFit/>
          </a:bodyPr>
          <a:lstStyle/>
          <a:p>
            <a:pPr algn="just">
              <a:lnSpc>
                <a:spcPct val="150000"/>
              </a:lnSpc>
            </a:pPr>
            <a:r>
              <a:rPr lang="en-US" dirty="0" err="1">
                <a:solidFill>
                  <a:schemeClr val="bg1"/>
                </a:solidFill>
              </a:rPr>
              <a:t>Penelitian</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jenis</a:t>
            </a:r>
            <a:r>
              <a:rPr lang="en-US" dirty="0">
                <a:solidFill>
                  <a:schemeClr val="bg1"/>
                </a:solidFill>
              </a:rPr>
              <a:t> </a:t>
            </a:r>
            <a:r>
              <a:rPr lang="en-US" dirty="0" err="1">
                <a:solidFill>
                  <a:schemeClr val="bg1"/>
                </a:solidFill>
              </a:rPr>
              <a:t>penelitian</a:t>
            </a:r>
            <a:r>
              <a:rPr lang="en-US" dirty="0">
                <a:solidFill>
                  <a:schemeClr val="bg1"/>
                </a:solidFill>
              </a:rPr>
              <a:t> </a:t>
            </a:r>
            <a:r>
              <a:rPr lang="en-US" dirty="0" err="1">
                <a:solidFill>
                  <a:schemeClr val="bg1"/>
                </a:solidFill>
              </a:rPr>
              <a:t>kualitatif</a:t>
            </a:r>
            <a:endParaRPr lang="en-US" dirty="0" smtClean="0">
              <a:solidFill>
                <a:schemeClr val="bg1"/>
              </a:solidFill>
            </a:endParaRPr>
          </a:p>
        </p:txBody>
      </p:sp>
      <p:sp>
        <p:nvSpPr>
          <p:cNvPr id="16" name="TextBox 15"/>
          <p:cNvSpPr txBox="1"/>
          <p:nvPr/>
        </p:nvSpPr>
        <p:spPr>
          <a:xfrm>
            <a:off x="367145" y="2971800"/>
            <a:ext cx="8153400" cy="646331"/>
          </a:xfrm>
          <a:prstGeom prst="rect">
            <a:avLst/>
          </a:prstGeom>
          <a:noFill/>
        </p:spPr>
        <p:txBody>
          <a:bodyPr wrap="square" rtlCol="0">
            <a:spAutoFit/>
          </a:bodyPr>
          <a:lstStyle/>
          <a:p>
            <a:pPr>
              <a:lnSpc>
                <a:spcPct val="150000"/>
              </a:lnSpc>
            </a:pPr>
            <a:r>
              <a:rPr lang="en-US" sz="2400" b="1" dirty="0" err="1" smtClean="0">
                <a:solidFill>
                  <a:srgbClr val="FF0000"/>
                </a:solidFill>
              </a:rPr>
              <a:t>Lokasi</a:t>
            </a:r>
            <a:r>
              <a:rPr lang="en-US" sz="2400" b="1" dirty="0" smtClean="0">
                <a:solidFill>
                  <a:srgbClr val="FF0000"/>
                </a:solidFill>
              </a:rPr>
              <a:t> </a:t>
            </a:r>
            <a:r>
              <a:rPr lang="en-US" sz="2400" b="1" dirty="0" err="1" smtClean="0">
                <a:solidFill>
                  <a:srgbClr val="FF0000"/>
                </a:solidFill>
              </a:rPr>
              <a:t>Penelitian</a:t>
            </a:r>
            <a:endParaRPr lang="en-US" sz="2400" b="1" dirty="0">
              <a:solidFill>
                <a:srgbClr val="FF0000"/>
              </a:solidFill>
            </a:endParaRPr>
          </a:p>
        </p:txBody>
      </p:sp>
      <p:sp>
        <p:nvSpPr>
          <p:cNvPr id="17" name="TextBox 16"/>
          <p:cNvSpPr txBox="1"/>
          <p:nvPr/>
        </p:nvSpPr>
        <p:spPr>
          <a:xfrm>
            <a:off x="457200" y="3810000"/>
            <a:ext cx="8077200" cy="923330"/>
          </a:xfrm>
          <a:prstGeom prst="rect">
            <a:avLst/>
          </a:prstGeom>
          <a:noFill/>
        </p:spPr>
        <p:txBody>
          <a:bodyPr wrap="square" rtlCol="0">
            <a:spAutoFit/>
          </a:bodyPr>
          <a:lstStyle/>
          <a:p>
            <a:pPr algn="just">
              <a:lnSpc>
                <a:spcPct val="150000"/>
              </a:lnSpc>
            </a:pPr>
            <a:r>
              <a:rPr lang="en-US" dirty="0" err="1">
                <a:solidFill>
                  <a:schemeClr val="bg1"/>
                </a:solidFill>
              </a:rPr>
              <a:t>Pembuatan</a:t>
            </a:r>
            <a:r>
              <a:rPr lang="en-US" dirty="0">
                <a:solidFill>
                  <a:schemeClr val="bg1"/>
                </a:solidFill>
              </a:rPr>
              <a:t> </a:t>
            </a:r>
            <a:r>
              <a:rPr lang="en-US" dirty="0" err="1">
                <a:solidFill>
                  <a:schemeClr val="bg1"/>
                </a:solidFill>
              </a:rPr>
              <a:t>aplikasi</a:t>
            </a:r>
            <a:r>
              <a:rPr lang="en-US" dirty="0">
                <a:solidFill>
                  <a:schemeClr val="bg1"/>
                </a:solidFill>
              </a:rPr>
              <a:t> </a:t>
            </a:r>
            <a:r>
              <a:rPr lang="en-US" dirty="0" err="1">
                <a:solidFill>
                  <a:schemeClr val="bg1"/>
                </a:solidFill>
              </a:rPr>
              <a:t>ini</a:t>
            </a:r>
            <a:r>
              <a:rPr lang="en-US" dirty="0">
                <a:solidFill>
                  <a:schemeClr val="bg1"/>
                </a:solidFill>
              </a:rPr>
              <a:t> </a:t>
            </a:r>
            <a:r>
              <a:rPr lang="en-US" dirty="0" smtClean="0">
                <a:solidFill>
                  <a:schemeClr val="bg1"/>
                </a:solidFill>
              </a:rPr>
              <a:t>di </a:t>
            </a:r>
            <a:r>
              <a:rPr lang="en-US" dirty="0" err="1" smtClean="0">
                <a:solidFill>
                  <a:schemeClr val="bg1"/>
                </a:solidFill>
              </a:rPr>
              <a:t>Perpustakaan</a:t>
            </a:r>
            <a:r>
              <a:rPr lang="en-US" dirty="0" smtClean="0">
                <a:solidFill>
                  <a:schemeClr val="bg1"/>
                </a:solidFill>
              </a:rPr>
              <a:t> </a:t>
            </a:r>
            <a:r>
              <a:rPr lang="en-US" dirty="0" err="1">
                <a:solidFill>
                  <a:schemeClr val="bg1"/>
                </a:solidFill>
              </a:rPr>
              <a:t>Universitas</a:t>
            </a:r>
            <a:r>
              <a:rPr lang="en-US" dirty="0">
                <a:solidFill>
                  <a:schemeClr val="bg1"/>
                </a:solidFill>
              </a:rPr>
              <a:t> </a:t>
            </a:r>
            <a:r>
              <a:rPr lang="en-US" dirty="0" err="1">
                <a:solidFill>
                  <a:schemeClr val="bg1"/>
                </a:solidFill>
              </a:rPr>
              <a:t>Ubudiah</a:t>
            </a:r>
            <a:r>
              <a:rPr lang="en-US" dirty="0">
                <a:solidFill>
                  <a:schemeClr val="bg1"/>
                </a:solidFill>
              </a:rPr>
              <a:t> Indonesia, </a:t>
            </a:r>
            <a:r>
              <a:rPr lang="en-US" dirty="0" err="1">
                <a:solidFill>
                  <a:schemeClr val="bg1"/>
                </a:solidFill>
              </a:rPr>
              <a:t>beralamat</a:t>
            </a:r>
            <a:r>
              <a:rPr lang="en-US" dirty="0">
                <a:solidFill>
                  <a:schemeClr val="bg1"/>
                </a:solidFill>
              </a:rPr>
              <a:t> di </a:t>
            </a:r>
            <a:r>
              <a:rPr lang="en-US" dirty="0" err="1">
                <a:solidFill>
                  <a:schemeClr val="bg1"/>
                </a:solidFill>
              </a:rPr>
              <a:t>Jln</a:t>
            </a:r>
            <a:r>
              <a:rPr lang="en-US" dirty="0">
                <a:solidFill>
                  <a:schemeClr val="bg1"/>
                </a:solidFill>
              </a:rPr>
              <a:t>. </a:t>
            </a:r>
            <a:r>
              <a:rPr lang="en-US" dirty="0" err="1">
                <a:solidFill>
                  <a:schemeClr val="bg1"/>
                </a:solidFill>
              </a:rPr>
              <a:t>Alue</a:t>
            </a:r>
            <a:r>
              <a:rPr lang="en-US" dirty="0">
                <a:solidFill>
                  <a:schemeClr val="bg1"/>
                </a:solidFill>
              </a:rPr>
              <a:t> Naga, </a:t>
            </a:r>
            <a:r>
              <a:rPr lang="en-US" dirty="0" err="1">
                <a:solidFill>
                  <a:schemeClr val="bg1"/>
                </a:solidFill>
              </a:rPr>
              <a:t>Tibang</a:t>
            </a:r>
            <a:r>
              <a:rPr lang="en-US" dirty="0">
                <a:solidFill>
                  <a:schemeClr val="bg1"/>
                </a:solidFill>
              </a:rPr>
              <a:t>, </a:t>
            </a:r>
            <a:r>
              <a:rPr lang="en-US" dirty="0" err="1">
                <a:solidFill>
                  <a:schemeClr val="bg1"/>
                </a:solidFill>
              </a:rPr>
              <a:t>Kec</a:t>
            </a:r>
            <a:r>
              <a:rPr lang="en-US" dirty="0">
                <a:solidFill>
                  <a:schemeClr val="bg1"/>
                </a:solidFill>
              </a:rPr>
              <a:t>. </a:t>
            </a:r>
            <a:r>
              <a:rPr lang="en-US" dirty="0" err="1">
                <a:solidFill>
                  <a:schemeClr val="bg1"/>
                </a:solidFill>
              </a:rPr>
              <a:t>Syah</a:t>
            </a:r>
            <a:r>
              <a:rPr lang="en-US" dirty="0">
                <a:solidFill>
                  <a:schemeClr val="bg1"/>
                </a:solidFill>
              </a:rPr>
              <a:t> Kuala, Banda Aceh</a:t>
            </a:r>
            <a:endParaRPr lang="en-US" dirty="0" smtClean="0">
              <a:solidFill>
                <a:schemeClr val="bg1"/>
              </a:solidFill>
            </a:endParaRPr>
          </a:p>
        </p:txBody>
      </p:sp>
    </p:spTree>
    <p:extLst>
      <p:ext uri="{BB962C8B-B14F-4D97-AF65-F5344CB8AC3E}">
        <p14:creationId xmlns:p14="http://schemas.microsoft.com/office/powerpoint/2010/main" val="152614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5257800" cy="799306"/>
          </a:xfrm>
        </p:spPr>
        <p:txBody>
          <a:bodyPr/>
          <a:lstStyle/>
          <a:p>
            <a:r>
              <a:rPr lang="en-US" b="0" dirty="0" smtClean="0"/>
              <a:t>LATAR </a:t>
            </a:r>
            <a:r>
              <a:rPr lang="en-US" dirty="0" smtClean="0"/>
              <a:t>BELAKANG</a:t>
            </a:r>
            <a:endParaRPr lang="en-US"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C:\Users\ACER\Downloads\library-au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23368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04836" y="1870993"/>
            <a:ext cx="5867400" cy="2354491"/>
          </a:xfrm>
          <a:prstGeom prst="rect">
            <a:avLst/>
          </a:prstGeom>
          <a:noFill/>
        </p:spPr>
        <p:txBody>
          <a:bodyPr wrap="square" rtlCol="0">
            <a:spAutoFit/>
          </a:bodyPr>
          <a:lstStyle/>
          <a:p>
            <a:pPr algn="just">
              <a:lnSpc>
                <a:spcPct val="150000"/>
              </a:lnSpc>
            </a:pPr>
            <a:r>
              <a:rPr lang="en-US" sz="1400" dirty="0" err="1" smtClean="0">
                <a:solidFill>
                  <a:schemeClr val="bg1"/>
                </a:solidFill>
              </a:rPr>
              <a:t>Perpustakaan</a:t>
            </a:r>
            <a:r>
              <a:rPr lang="en-US" sz="1400" dirty="0" smtClean="0">
                <a:solidFill>
                  <a:schemeClr val="bg1"/>
                </a:solidFill>
              </a:rPr>
              <a:t> </a:t>
            </a:r>
            <a:r>
              <a:rPr lang="en-US" sz="1400" dirty="0" err="1">
                <a:solidFill>
                  <a:schemeClr val="bg1"/>
                </a:solidFill>
              </a:rPr>
              <a:t>telah</a:t>
            </a:r>
            <a:r>
              <a:rPr lang="en-US" sz="1400" dirty="0">
                <a:solidFill>
                  <a:schemeClr val="bg1"/>
                </a:solidFill>
              </a:rPr>
              <a:t> </a:t>
            </a:r>
            <a:r>
              <a:rPr lang="en-US" sz="1400" dirty="0" err="1">
                <a:solidFill>
                  <a:schemeClr val="bg1"/>
                </a:solidFill>
              </a:rPr>
              <a:t>terautomasi</a:t>
            </a:r>
            <a:r>
              <a:rPr lang="en-US" sz="1400" dirty="0">
                <a:solidFill>
                  <a:schemeClr val="bg1"/>
                </a:solidFill>
              </a:rPr>
              <a:t> </a:t>
            </a:r>
            <a:r>
              <a:rPr lang="en-US" sz="1400" dirty="0" err="1">
                <a:solidFill>
                  <a:schemeClr val="bg1"/>
                </a:solidFill>
              </a:rPr>
              <a:t>secara</a:t>
            </a:r>
            <a:r>
              <a:rPr lang="en-US" sz="1400" dirty="0">
                <a:solidFill>
                  <a:schemeClr val="bg1"/>
                </a:solidFill>
              </a:rPr>
              <a:t> </a:t>
            </a:r>
            <a:r>
              <a:rPr lang="en-US" sz="1400" dirty="0" err="1">
                <a:solidFill>
                  <a:schemeClr val="bg1"/>
                </a:solidFill>
              </a:rPr>
              <a:t>baik</a:t>
            </a:r>
            <a:r>
              <a:rPr lang="en-US" sz="1400" dirty="0">
                <a:solidFill>
                  <a:schemeClr val="bg1"/>
                </a:solidFill>
              </a:rPr>
              <a:t>, </a:t>
            </a:r>
            <a:r>
              <a:rPr lang="en-US" sz="1400" dirty="0" err="1">
                <a:solidFill>
                  <a:schemeClr val="bg1"/>
                </a:solidFill>
              </a:rPr>
              <a:t>seperti</a:t>
            </a:r>
            <a:r>
              <a:rPr lang="en-US" sz="1400" dirty="0">
                <a:solidFill>
                  <a:schemeClr val="bg1"/>
                </a:solidFill>
              </a:rPr>
              <a:t> </a:t>
            </a:r>
            <a:r>
              <a:rPr lang="en-US" sz="1400" dirty="0" err="1">
                <a:solidFill>
                  <a:schemeClr val="bg1"/>
                </a:solidFill>
              </a:rPr>
              <a:t>Perpustakaaan</a:t>
            </a:r>
            <a:r>
              <a:rPr lang="en-US" sz="1400" dirty="0">
                <a:solidFill>
                  <a:schemeClr val="bg1"/>
                </a:solidFill>
              </a:rPr>
              <a:t> </a:t>
            </a:r>
            <a:r>
              <a:rPr lang="en-US" sz="1400" dirty="0" err="1">
                <a:solidFill>
                  <a:schemeClr val="bg1"/>
                </a:solidFill>
              </a:rPr>
              <a:t>Universitas</a:t>
            </a:r>
            <a:r>
              <a:rPr lang="en-US" sz="1400" dirty="0">
                <a:solidFill>
                  <a:schemeClr val="bg1"/>
                </a:solidFill>
              </a:rPr>
              <a:t> </a:t>
            </a:r>
            <a:r>
              <a:rPr lang="en-US" sz="1400" dirty="0" err="1">
                <a:solidFill>
                  <a:schemeClr val="bg1"/>
                </a:solidFill>
              </a:rPr>
              <a:t>Ubudiyah</a:t>
            </a:r>
            <a:r>
              <a:rPr lang="en-US" sz="1400" dirty="0">
                <a:solidFill>
                  <a:schemeClr val="bg1"/>
                </a:solidFill>
              </a:rPr>
              <a:t> Indonesia yang </a:t>
            </a:r>
            <a:r>
              <a:rPr lang="en-US" sz="1400" dirty="0" err="1">
                <a:solidFill>
                  <a:schemeClr val="bg1"/>
                </a:solidFill>
              </a:rPr>
              <a:t>telah</a:t>
            </a:r>
            <a:r>
              <a:rPr lang="en-US" sz="1400" dirty="0">
                <a:solidFill>
                  <a:schemeClr val="bg1"/>
                </a:solidFill>
              </a:rPr>
              <a:t> </a:t>
            </a:r>
            <a:r>
              <a:rPr lang="en-US" sz="1400" dirty="0" err="1">
                <a:solidFill>
                  <a:schemeClr val="bg1"/>
                </a:solidFill>
              </a:rPr>
              <a:t>menggunakan</a:t>
            </a:r>
            <a:r>
              <a:rPr lang="en-US" sz="1400" dirty="0">
                <a:solidFill>
                  <a:schemeClr val="bg1"/>
                </a:solidFill>
              </a:rPr>
              <a:t> </a:t>
            </a:r>
            <a:r>
              <a:rPr lang="en-US" sz="1400" dirty="0" err="1">
                <a:solidFill>
                  <a:schemeClr val="bg1"/>
                </a:solidFill>
              </a:rPr>
              <a:t>aplikasi</a:t>
            </a:r>
            <a:r>
              <a:rPr lang="en-US" sz="1400" dirty="0">
                <a:solidFill>
                  <a:schemeClr val="bg1"/>
                </a:solidFill>
              </a:rPr>
              <a:t> </a:t>
            </a:r>
            <a:r>
              <a:rPr lang="en-US" sz="1400" dirty="0" err="1">
                <a:solidFill>
                  <a:schemeClr val="bg1"/>
                </a:solidFill>
              </a:rPr>
              <a:t>Senayan</a:t>
            </a:r>
            <a:r>
              <a:rPr lang="en-US" sz="1400" dirty="0">
                <a:solidFill>
                  <a:schemeClr val="bg1"/>
                </a:solidFill>
              </a:rPr>
              <a:t> Library Management System </a:t>
            </a:r>
            <a:endParaRPr lang="en-US" sz="1400" dirty="0" smtClean="0">
              <a:solidFill>
                <a:schemeClr val="bg1"/>
              </a:solidFill>
            </a:endParaRPr>
          </a:p>
          <a:p>
            <a:pPr algn="just">
              <a:lnSpc>
                <a:spcPct val="150000"/>
              </a:lnSpc>
            </a:pPr>
            <a:r>
              <a:rPr lang="en-US" sz="1400" dirty="0" smtClean="0">
                <a:solidFill>
                  <a:schemeClr val="bg1"/>
                </a:solidFill>
              </a:rPr>
              <a:t>(</a:t>
            </a:r>
            <a:r>
              <a:rPr lang="en-US" sz="1400" dirty="0" err="1">
                <a:solidFill>
                  <a:schemeClr val="bg1"/>
                </a:solidFill>
              </a:rPr>
              <a:t>SLiMS</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mempermudah</a:t>
            </a:r>
            <a:r>
              <a:rPr lang="en-US" sz="1400" dirty="0">
                <a:solidFill>
                  <a:schemeClr val="bg1"/>
                </a:solidFill>
              </a:rPr>
              <a:t> </a:t>
            </a:r>
            <a:endParaRPr lang="en-US" sz="1400" dirty="0" smtClean="0">
              <a:solidFill>
                <a:schemeClr val="bg1"/>
              </a:solidFill>
            </a:endParaRPr>
          </a:p>
          <a:p>
            <a:pPr algn="just">
              <a:lnSpc>
                <a:spcPct val="150000"/>
              </a:lnSpc>
            </a:pPr>
            <a:r>
              <a:rPr lang="en-US" sz="1400" dirty="0" err="1" smtClean="0">
                <a:solidFill>
                  <a:schemeClr val="bg1"/>
                </a:solidFill>
              </a:rPr>
              <a:t>pengolahan</a:t>
            </a:r>
            <a:r>
              <a:rPr lang="en-US" sz="1400" dirty="0" smtClean="0">
                <a:solidFill>
                  <a:schemeClr val="bg1"/>
                </a:solidFill>
              </a:rPr>
              <a:t> </a:t>
            </a:r>
            <a:r>
              <a:rPr lang="en-US" sz="1400" dirty="0">
                <a:solidFill>
                  <a:schemeClr val="bg1"/>
                </a:solidFill>
              </a:rPr>
              <a:t>data </a:t>
            </a:r>
            <a:r>
              <a:rPr lang="en-US" sz="1400" dirty="0" err="1">
                <a:solidFill>
                  <a:schemeClr val="bg1"/>
                </a:solidFill>
              </a:rPr>
              <a:t>perpustakaan</a:t>
            </a:r>
            <a:r>
              <a:rPr lang="en-US" sz="1400" dirty="0">
                <a:solidFill>
                  <a:schemeClr val="bg1"/>
                </a:solidFill>
              </a:rPr>
              <a:t> </a:t>
            </a:r>
            <a:endParaRPr lang="en-US" sz="1400" dirty="0" smtClean="0">
              <a:solidFill>
                <a:schemeClr val="bg1"/>
              </a:solidFill>
            </a:endParaRPr>
          </a:p>
          <a:p>
            <a:pPr algn="just">
              <a:lnSpc>
                <a:spcPct val="150000"/>
              </a:lnSpc>
            </a:pPr>
            <a:r>
              <a:rPr lang="en-US" sz="1400" dirty="0" err="1" smtClean="0">
                <a:solidFill>
                  <a:schemeClr val="bg1"/>
                </a:solidFill>
              </a:rPr>
              <a:t>baik</a:t>
            </a:r>
            <a:r>
              <a:rPr lang="en-US" sz="1400" dirty="0" smtClean="0">
                <a:solidFill>
                  <a:schemeClr val="bg1"/>
                </a:solidFill>
              </a:rPr>
              <a:t> </a:t>
            </a:r>
            <a:r>
              <a:rPr lang="en-US" sz="1400" dirty="0" err="1">
                <a:solidFill>
                  <a:schemeClr val="bg1"/>
                </a:solidFill>
              </a:rPr>
              <a:t>pengolahan</a:t>
            </a:r>
            <a:r>
              <a:rPr lang="en-US" sz="1400" dirty="0">
                <a:solidFill>
                  <a:schemeClr val="bg1"/>
                </a:solidFill>
              </a:rPr>
              <a:t> data  </a:t>
            </a:r>
            <a:r>
              <a:rPr lang="en-US" sz="1400" dirty="0" err="1">
                <a:solidFill>
                  <a:schemeClr val="bg1"/>
                </a:solidFill>
              </a:rPr>
              <a:t>buku</a:t>
            </a:r>
            <a:r>
              <a:rPr lang="en-US" sz="1400" dirty="0">
                <a:solidFill>
                  <a:schemeClr val="bg1"/>
                </a:solidFill>
              </a:rPr>
              <a:t>, </a:t>
            </a:r>
            <a:endParaRPr lang="en-US" sz="1400" dirty="0" smtClean="0">
              <a:solidFill>
                <a:schemeClr val="bg1"/>
              </a:solidFill>
            </a:endParaRPr>
          </a:p>
          <a:p>
            <a:pPr algn="just">
              <a:lnSpc>
                <a:spcPct val="150000"/>
              </a:lnSpc>
            </a:pPr>
            <a:r>
              <a:rPr lang="en-US" sz="1400" dirty="0" err="1" smtClean="0">
                <a:solidFill>
                  <a:schemeClr val="bg1"/>
                </a:solidFill>
              </a:rPr>
              <a:t>pengolahan</a:t>
            </a:r>
            <a:r>
              <a:rPr lang="en-US" sz="1400" dirty="0" smtClean="0">
                <a:solidFill>
                  <a:schemeClr val="bg1"/>
                </a:solidFill>
              </a:rPr>
              <a:t> </a:t>
            </a:r>
            <a:r>
              <a:rPr lang="en-US" sz="1400" dirty="0">
                <a:solidFill>
                  <a:schemeClr val="bg1"/>
                </a:solidFill>
              </a:rPr>
              <a:t>data </a:t>
            </a:r>
            <a:r>
              <a:rPr lang="en-US" sz="1400" dirty="0" err="1">
                <a:solidFill>
                  <a:schemeClr val="bg1"/>
                </a:solidFill>
              </a:rPr>
              <a:t>keanggotaan</a:t>
            </a:r>
            <a:r>
              <a:rPr lang="en-US" sz="1400" dirty="0">
                <a:solidFill>
                  <a:schemeClr val="bg1"/>
                </a:solidFill>
              </a:rPr>
              <a:t>, </a:t>
            </a:r>
            <a:r>
              <a:rPr lang="en-US" sz="1400" dirty="0" err="1">
                <a:solidFill>
                  <a:schemeClr val="bg1"/>
                </a:solidFill>
              </a:rPr>
              <a:t>pengolahan</a:t>
            </a:r>
            <a:r>
              <a:rPr lang="en-US" sz="1400" dirty="0">
                <a:solidFill>
                  <a:schemeClr val="bg1"/>
                </a:solidFill>
              </a:rPr>
              <a:t> data </a:t>
            </a:r>
            <a:r>
              <a:rPr lang="en-US" sz="1400" dirty="0" err="1">
                <a:solidFill>
                  <a:schemeClr val="bg1"/>
                </a:solidFill>
              </a:rPr>
              <a:t>sirkulasi</a:t>
            </a:r>
            <a:r>
              <a:rPr lang="en-US" sz="1400" dirty="0">
                <a:solidFill>
                  <a:schemeClr val="bg1"/>
                </a:solidFill>
              </a:rPr>
              <a:t>, </a:t>
            </a:r>
            <a:r>
              <a:rPr lang="en-US" sz="1400" dirty="0" err="1">
                <a:solidFill>
                  <a:schemeClr val="bg1"/>
                </a:solidFill>
              </a:rPr>
              <a:t>dll</a:t>
            </a:r>
            <a:r>
              <a:rPr lang="en-US" sz="1400" dirty="0">
                <a:solidFill>
                  <a:schemeClr val="bg1"/>
                </a:solidFill>
              </a:rPr>
              <a:t>.</a:t>
            </a:r>
          </a:p>
        </p:txBody>
      </p:sp>
      <p:pic>
        <p:nvPicPr>
          <p:cNvPr id="2051" name="Picture 3" descr="C:\Users\ACER\Downloads\images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90800"/>
            <a:ext cx="2633534" cy="1143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4864" y="4419600"/>
            <a:ext cx="1710536" cy="1951182"/>
          </a:xfrm>
          <a:prstGeom prst="rect">
            <a:avLst/>
          </a:prstGeom>
        </p:spPr>
      </p:pic>
      <p:sp>
        <p:nvSpPr>
          <p:cNvPr id="5" name="TextBox 4"/>
          <p:cNvSpPr txBox="1"/>
          <p:nvPr/>
        </p:nvSpPr>
        <p:spPr>
          <a:xfrm>
            <a:off x="1216891" y="4657395"/>
            <a:ext cx="5994900" cy="2031325"/>
          </a:xfrm>
          <a:prstGeom prst="rect">
            <a:avLst/>
          </a:prstGeom>
          <a:noFill/>
        </p:spPr>
        <p:txBody>
          <a:bodyPr wrap="square" rtlCol="0">
            <a:spAutoFit/>
          </a:bodyPr>
          <a:lstStyle/>
          <a:p>
            <a:pPr algn="just">
              <a:lnSpc>
                <a:spcPct val="150000"/>
              </a:lnSpc>
            </a:pPr>
            <a:r>
              <a:rPr lang="en-US" sz="1400" dirty="0">
                <a:solidFill>
                  <a:schemeClr val="bg1"/>
                </a:solidFill>
              </a:rPr>
              <a:t>proses </a:t>
            </a:r>
            <a:r>
              <a:rPr lang="en-US" sz="1400" dirty="0" err="1">
                <a:solidFill>
                  <a:schemeClr val="bg1"/>
                </a:solidFill>
              </a:rPr>
              <a:t>pencarian</a:t>
            </a:r>
            <a:r>
              <a:rPr lang="en-US" sz="1400" dirty="0">
                <a:solidFill>
                  <a:schemeClr val="bg1"/>
                </a:solidFill>
              </a:rPr>
              <a:t> </a:t>
            </a:r>
            <a:r>
              <a:rPr lang="en-US" sz="1400" dirty="0" err="1">
                <a:solidFill>
                  <a:schemeClr val="bg1"/>
                </a:solidFill>
              </a:rPr>
              <a:t>informasi</a:t>
            </a:r>
            <a:r>
              <a:rPr lang="en-US" sz="1400" dirty="0">
                <a:solidFill>
                  <a:schemeClr val="bg1"/>
                </a:solidFill>
              </a:rPr>
              <a:t> </a:t>
            </a:r>
            <a:r>
              <a:rPr lang="en-US" sz="1400" dirty="0" err="1">
                <a:solidFill>
                  <a:schemeClr val="bg1"/>
                </a:solidFill>
              </a:rPr>
              <a:t>katalog</a:t>
            </a:r>
            <a:r>
              <a:rPr lang="en-US" sz="1400" dirty="0">
                <a:solidFill>
                  <a:schemeClr val="bg1"/>
                </a:solidFill>
              </a:rPr>
              <a:t> </a:t>
            </a:r>
            <a:r>
              <a:rPr lang="en-US" sz="1400" dirty="0" err="1">
                <a:solidFill>
                  <a:schemeClr val="bg1"/>
                </a:solidFill>
              </a:rPr>
              <a:t>buku</a:t>
            </a:r>
            <a:r>
              <a:rPr lang="en-US" sz="1400" dirty="0">
                <a:solidFill>
                  <a:schemeClr val="bg1"/>
                </a:solidFill>
              </a:rPr>
              <a:t> yang </a:t>
            </a:r>
            <a:r>
              <a:rPr lang="en-US" sz="1400" dirty="0" err="1">
                <a:solidFill>
                  <a:schemeClr val="bg1"/>
                </a:solidFill>
              </a:rPr>
              <a:t>ada</a:t>
            </a:r>
            <a:r>
              <a:rPr lang="en-US" sz="1400" dirty="0">
                <a:solidFill>
                  <a:schemeClr val="bg1"/>
                </a:solidFill>
              </a:rPr>
              <a:t> di </a:t>
            </a:r>
            <a:r>
              <a:rPr lang="en-US" sz="1400" dirty="0" err="1">
                <a:solidFill>
                  <a:schemeClr val="bg1"/>
                </a:solidFill>
              </a:rPr>
              <a:t>Perpustakaan</a:t>
            </a:r>
            <a:r>
              <a:rPr lang="en-US" sz="1400" dirty="0">
                <a:solidFill>
                  <a:schemeClr val="bg1"/>
                </a:solidFill>
              </a:rPr>
              <a:t> </a:t>
            </a:r>
            <a:r>
              <a:rPr lang="en-US" sz="1400" dirty="0" err="1">
                <a:solidFill>
                  <a:schemeClr val="bg1"/>
                </a:solidFill>
              </a:rPr>
              <a:t>Universitas</a:t>
            </a:r>
            <a:r>
              <a:rPr lang="en-US" sz="1400" dirty="0">
                <a:solidFill>
                  <a:schemeClr val="bg1"/>
                </a:solidFill>
              </a:rPr>
              <a:t> </a:t>
            </a:r>
            <a:r>
              <a:rPr lang="en-US" sz="1400" dirty="0" err="1">
                <a:solidFill>
                  <a:schemeClr val="bg1"/>
                </a:solidFill>
              </a:rPr>
              <a:t>Ubudiyah</a:t>
            </a:r>
            <a:r>
              <a:rPr lang="en-US" sz="1400" dirty="0">
                <a:solidFill>
                  <a:schemeClr val="bg1"/>
                </a:solidFill>
              </a:rPr>
              <a:t> Indonesia </a:t>
            </a:r>
            <a:r>
              <a:rPr lang="en-US" sz="1400" dirty="0" err="1">
                <a:solidFill>
                  <a:schemeClr val="bg1"/>
                </a:solidFill>
              </a:rPr>
              <a:t>masih</a:t>
            </a:r>
            <a:r>
              <a:rPr lang="en-US" sz="1400" dirty="0">
                <a:solidFill>
                  <a:schemeClr val="bg1"/>
                </a:solidFill>
              </a:rPr>
              <a:t> </a:t>
            </a:r>
            <a:r>
              <a:rPr lang="en-US" sz="1400" dirty="0" err="1">
                <a:solidFill>
                  <a:schemeClr val="bg1"/>
                </a:solidFill>
              </a:rPr>
              <a:t>menggunakan</a:t>
            </a:r>
            <a:r>
              <a:rPr lang="en-US" sz="1400" dirty="0">
                <a:solidFill>
                  <a:schemeClr val="bg1"/>
                </a:solidFill>
              </a:rPr>
              <a:t> </a:t>
            </a:r>
            <a:r>
              <a:rPr lang="en-US" sz="1400" dirty="0" err="1">
                <a:solidFill>
                  <a:schemeClr val="bg1"/>
                </a:solidFill>
              </a:rPr>
              <a:t>fitur</a:t>
            </a:r>
            <a:r>
              <a:rPr lang="en-US" sz="1400" dirty="0">
                <a:solidFill>
                  <a:schemeClr val="bg1"/>
                </a:solidFill>
              </a:rPr>
              <a:t> yang </a:t>
            </a:r>
            <a:r>
              <a:rPr lang="en-US" sz="1400" dirty="0" err="1">
                <a:solidFill>
                  <a:schemeClr val="bg1"/>
                </a:solidFill>
              </a:rPr>
              <a:t>terdapat</a:t>
            </a:r>
            <a:r>
              <a:rPr lang="en-US" sz="1400" dirty="0">
                <a:solidFill>
                  <a:schemeClr val="bg1"/>
                </a:solidFill>
              </a:rPr>
              <a:t> di </a:t>
            </a:r>
            <a:r>
              <a:rPr lang="en-US" sz="1400" dirty="0" err="1">
                <a:solidFill>
                  <a:schemeClr val="bg1"/>
                </a:solidFill>
              </a:rPr>
              <a:t>aplikasi</a:t>
            </a:r>
            <a:r>
              <a:rPr lang="en-US" sz="1400" dirty="0">
                <a:solidFill>
                  <a:schemeClr val="bg1"/>
                </a:solidFill>
              </a:rPr>
              <a:t> </a:t>
            </a:r>
            <a:r>
              <a:rPr lang="en-US" sz="1400" dirty="0" err="1">
                <a:solidFill>
                  <a:schemeClr val="bg1"/>
                </a:solidFill>
              </a:rPr>
              <a:t>SLiMS</a:t>
            </a:r>
            <a:r>
              <a:rPr lang="en-US" sz="1400" dirty="0">
                <a:solidFill>
                  <a:schemeClr val="bg1"/>
                </a:solidFill>
              </a:rPr>
              <a:t> </a:t>
            </a:r>
            <a:r>
              <a:rPr lang="en-US" sz="1400" dirty="0" err="1">
                <a:solidFill>
                  <a:schemeClr val="bg1"/>
                </a:solidFill>
              </a:rPr>
              <a:t>yaitu</a:t>
            </a:r>
            <a:r>
              <a:rPr lang="en-US" sz="1400" dirty="0">
                <a:solidFill>
                  <a:schemeClr val="bg1"/>
                </a:solidFill>
              </a:rPr>
              <a:t> </a:t>
            </a:r>
            <a:r>
              <a:rPr lang="en-US" sz="1400" dirty="0" err="1">
                <a:solidFill>
                  <a:schemeClr val="bg1"/>
                </a:solidFill>
              </a:rPr>
              <a:t>menggunakan</a:t>
            </a:r>
            <a:r>
              <a:rPr lang="en-US" sz="1400" dirty="0">
                <a:solidFill>
                  <a:schemeClr val="bg1"/>
                </a:solidFill>
              </a:rPr>
              <a:t> Open  Public Access Catalogue (OPAC). </a:t>
            </a:r>
            <a:r>
              <a:rPr lang="en-US" sz="1400" dirty="0" err="1">
                <a:solidFill>
                  <a:schemeClr val="bg1"/>
                </a:solidFill>
              </a:rPr>
              <a:t>Pada</a:t>
            </a:r>
            <a:r>
              <a:rPr lang="en-US" sz="1400" dirty="0">
                <a:solidFill>
                  <a:schemeClr val="bg1"/>
                </a:solidFill>
              </a:rPr>
              <a:t> </a:t>
            </a:r>
            <a:r>
              <a:rPr lang="en-US" sz="1400" dirty="0" err="1">
                <a:solidFill>
                  <a:schemeClr val="bg1"/>
                </a:solidFill>
              </a:rPr>
              <a:t>fitur</a:t>
            </a:r>
            <a:r>
              <a:rPr lang="en-US" sz="1400" dirty="0">
                <a:solidFill>
                  <a:schemeClr val="bg1"/>
                </a:solidFill>
              </a:rPr>
              <a:t> </a:t>
            </a:r>
            <a:r>
              <a:rPr lang="en-US" sz="1400" dirty="0" err="1">
                <a:solidFill>
                  <a:schemeClr val="bg1"/>
                </a:solidFill>
              </a:rPr>
              <a:t>ini</a:t>
            </a:r>
            <a:r>
              <a:rPr lang="en-US" sz="1400" dirty="0">
                <a:solidFill>
                  <a:schemeClr val="bg1"/>
                </a:solidFill>
              </a:rPr>
              <a:t> </a:t>
            </a:r>
            <a:r>
              <a:rPr lang="en-US" sz="1400" dirty="0" err="1">
                <a:solidFill>
                  <a:schemeClr val="bg1"/>
                </a:solidFill>
              </a:rPr>
              <a:t>pengakses</a:t>
            </a:r>
            <a:r>
              <a:rPr lang="en-US" sz="1400" dirty="0">
                <a:solidFill>
                  <a:schemeClr val="bg1"/>
                </a:solidFill>
              </a:rPr>
              <a:t> </a:t>
            </a:r>
            <a:r>
              <a:rPr lang="en-US" sz="1400" dirty="0" err="1">
                <a:solidFill>
                  <a:schemeClr val="bg1"/>
                </a:solidFill>
              </a:rPr>
              <a:t>hanya</a:t>
            </a:r>
            <a:r>
              <a:rPr lang="en-US" sz="1400" dirty="0">
                <a:solidFill>
                  <a:schemeClr val="bg1"/>
                </a:solidFill>
              </a:rPr>
              <a:t> </a:t>
            </a:r>
            <a:r>
              <a:rPr lang="en-US" sz="1400" dirty="0" err="1">
                <a:solidFill>
                  <a:schemeClr val="bg1"/>
                </a:solidFill>
              </a:rPr>
              <a:t>dapat</a:t>
            </a:r>
            <a:r>
              <a:rPr lang="en-US" sz="1400" dirty="0">
                <a:solidFill>
                  <a:schemeClr val="bg1"/>
                </a:solidFill>
              </a:rPr>
              <a:t> </a:t>
            </a:r>
            <a:r>
              <a:rPr lang="en-US" sz="1400" dirty="0" err="1">
                <a:solidFill>
                  <a:schemeClr val="bg1"/>
                </a:solidFill>
              </a:rPr>
              <a:t>melihat</a:t>
            </a:r>
            <a:r>
              <a:rPr lang="en-US" sz="1400" dirty="0">
                <a:solidFill>
                  <a:schemeClr val="bg1"/>
                </a:solidFill>
              </a:rPr>
              <a:t> </a:t>
            </a:r>
            <a:r>
              <a:rPr lang="en-US" sz="1400" dirty="0" err="1">
                <a:solidFill>
                  <a:schemeClr val="bg1"/>
                </a:solidFill>
              </a:rPr>
              <a:t>informasi</a:t>
            </a:r>
            <a:r>
              <a:rPr lang="en-US" sz="1400" dirty="0">
                <a:solidFill>
                  <a:schemeClr val="bg1"/>
                </a:solidFill>
              </a:rPr>
              <a:t> </a:t>
            </a:r>
            <a:r>
              <a:rPr lang="en-US" sz="1400" dirty="0" err="1">
                <a:solidFill>
                  <a:schemeClr val="bg1"/>
                </a:solidFill>
              </a:rPr>
              <a:t>katalog</a:t>
            </a:r>
            <a:r>
              <a:rPr lang="en-US" sz="1400" dirty="0">
                <a:solidFill>
                  <a:schemeClr val="bg1"/>
                </a:solidFill>
              </a:rPr>
              <a:t> </a:t>
            </a:r>
            <a:r>
              <a:rPr lang="en-US" sz="1400" dirty="0" err="1">
                <a:solidFill>
                  <a:schemeClr val="bg1"/>
                </a:solidFill>
              </a:rPr>
              <a:t>buku</a:t>
            </a:r>
            <a:r>
              <a:rPr lang="en-US" sz="1400" dirty="0">
                <a:solidFill>
                  <a:schemeClr val="bg1"/>
                </a:solidFill>
              </a:rPr>
              <a:t> </a:t>
            </a:r>
            <a:r>
              <a:rPr lang="en-US" sz="1400" dirty="0" err="1">
                <a:solidFill>
                  <a:schemeClr val="bg1"/>
                </a:solidFill>
              </a:rPr>
              <a:t>melalui</a:t>
            </a:r>
            <a:r>
              <a:rPr lang="en-US" sz="1400" dirty="0">
                <a:solidFill>
                  <a:schemeClr val="bg1"/>
                </a:solidFill>
              </a:rPr>
              <a:t> Web Browser </a:t>
            </a:r>
            <a:r>
              <a:rPr lang="en-US" sz="1400" dirty="0" err="1">
                <a:solidFill>
                  <a:schemeClr val="bg1"/>
                </a:solidFill>
              </a:rPr>
              <a:t>pada</a:t>
            </a:r>
            <a:r>
              <a:rPr lang="en-US" sz="1400" dirty="0">
                <a:solidFill>
                  <a:schemeClr val="bg1"/>
                </a:solidFill>
              </a:rPr>
              <a:t> </a:t>
            </a:r>
            <a:r>
              <a:rPr lang="en-US" sz="1400" dirty="0" err="1">
                <a:solidFill>
                  <a:schemeClr val="bg1"/>
                </a:solidFill>
              </a:rPr>
              <a:t>komputer</a:t>
            </a:r>
            <a:r>
              <a:rPr lang="en-US" sz="1400" dirty="0">
                <a:solidFill>
                  <a:schemeClr val="bg1"/>
                </a:solidFill>
              </a:rPr>
              <a:t> </a:t>
            </a:r>
            <a:r>
              <a:rPr lang="en-US" sz="1400" dirty="0" err="1">
                <a:solidFill>
                  <a:schemeClr val="bg1"/>
                </a:solidFill>
              </a:rPr>
              <a:t>hal</a:t>
            </a:r>
            <a:r>
              <a:rPr lang="en-US" sz="1400" dirty="0">
                <a:solidFill>
                  <a:schemeClr val="bg1"/>
                </a:solidFill>
              </a:rPr>
              <a:t> </a:t>
            </a:r>
            <a:r>
              <a:rPr lang="en-US" sz="1400" dirty="0" err="1">
                <a:solidFill>
                  <a:schemeClr val="bg1"/>
                </a:solidFill>
              </a:rPr>
              <a:t>ini</a:t>
            </a:r>
            <a:r>
              <a:rPr lang="en-US" sz="1400" dirty="0">
                <a:solidFill>
                  <a:schemeClr val="bg1"/>
                </a:solidFill>
              </a:rPr>
              <a:t> </a:t>
            </a:r>
            <a:r>
              <a:rPr lang="en-US" sz="1400" dirty="0" err="1">
                <a:solidFill>
                  <a:schemeClr val="bg1"/>
                </a:solidFill>
              </a:rPr>
              <a:t>dirasa</a:t>
            </a:r>
            <a:r>
              <a:rPr lang="en-US" sz="1400" dirty="0">
                <a:solidFill>
                  <a:schemeClr val="bg1"/>
                </a:solidFill>
              </a:rPr>
              <a:t> </a:t>
            </a:r>
            <a:r>
              <a:rPr lang="en-US" sz="1400" dirty="0" err="1">
                <a:solidFill>
                  <a:schemeClr val="bg1"/>
                </a:solidFill>
              </a:rPr>
              <a:t>kurang</a:t>
            </a:r>
            <a:r>
              <a:rPr lang="en-US" sz="1400" dirty="0">
                <a:solidFill>
                  <a:schemeClr val="bg1"/>
                </a:solidFill>
              </a:rPr>
              <a:t> </a:t>
            </a:r>
            <a:r>
              <a:rPr lang="en-US" sz="1400" dirty="0" err="1">
                <a:solidFill>
                  <a:schemeClr val="bg1"/>
                </a:solidFill>
              </a:rPr>
              <a:t>efisien</a:t>
            </a:r>
            <a:r>
              <a:rPr lang="en-US" sz="1400" dirty="0">
                <a:solidFill>
                  <a:schemeClr val="bg1"/>
                </a:solidFill>
              </a:rPr>
              <a:t> </a:t>
            </a:r>
            <a:r>
              <a:rPr lang="en-US" sz="1400" dirty="0" err="1">
                <a:solidFill>
                  <a:schemeClr val="bg1"/>
                </a:solidFill>
              </a:rPr>
              <a:t>dan</a:t>
            </a:r>
            <a:r>
              <a:rPr lang="en-US" sz="1400" dirty="0">
                <a:solidFill>
                  <a:schemeClr val="bg1"/>
                </a:solidFill>
              </a:rPr>
              <a:t> </a:t>
            </a:r>
            <a:r>
              <a:rPr lang="en-US" sz="1400" dirty="0" err="1">
                <a:solidFill>
                  <a:schemeClr val="bg1"/>
                </a:solidFill>
              </a:rPr>
              <a:t>dinamis</a:t>
            </a:r>
            <a:r>
              <a:rPr lang="en-US" sz="1400" dirty="0">
                <a:solidFill>
                  <a:schemeClr val="bg1"/>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Metode</a:t>
            </a:r>
            <a:r>
              <a:rPr lang="en-US" sz="2400" b="1" dirty="0" smtClean="0">
                <a:solidFill>
                  <a:srgbClr val="FF0000"/>
                </a:solidFill>
              </a:rPr>
              <a:t> </a:t>
            </a:r>
            <a:r>
              <a:rPr lang="en-US" sz="2400" b="1" dirty="0" err="1" smtClean="0">
                <a:solidFill>
                  <a:srgbClr val="FF0000"/>
                </a:solidFill>
              </a:rPr>
              <a:t>Pengumpulan</a:t>
            </a:r>
            <a:r>
              <a:rPr lang="en-US" sz="2400" b="1" dirty="0" smtClean="0">
                <a:solidFill>
                  <a:srgbClr val="FF0000"/>
                </a:solidFill>
              </a:rPr>
              <a:t> Data</a:t>
            </a:r>
            <a:endParaRPr lang="en-US" sz="2400" b="1" dirty="0">
              <a:solidFill>
                <a:srgbClr val="FF0000"/>
              </a:solidFill>
            </a:endParaRPr>
          </a:p>
        </p:txBody>
      </p:sp>
      <p:sp>
        <p:nvSpPr>
          <p:cNvPr id="9" name="TextBox 8"/>
          <p:cNvSpPr txBox="1"/>
          <p:nvPr/>
        </p:nvSpPr>
        <p:spPr>
          <a:xfrm>
            <a:off x="457200" y="2209800"/>
            <a:ext cx="8077200" cy="507831"/>
          </a:xfrm>
          <a:prstGeom prst="rect">
            <a:avLst/>
          </a:prstGeom>
          <a:noFill/>
        </p:spPr>
        <p:txBody>
          <a:bodyPr wrap="square" rtlCol="0">
            <a:spAutoFit/>
          </a:bodyPr>
          <a:lstStyle/>
          <a:p>
            <a:pPr algn="just">
              <a:lnSpc>
                <a:spcPct val="150000"/>
              </a:lnSpc>
            </a:pPr>
            <a:r>
              <a:rPr lang="en-US" dirty="0" err="1" smtClean="0">
                <a:solidFill>
                  <a:schemeClr val="bg1"/>
                </a:solidFill>
              </a:rPr>
              <a:t>Metode</a:t>
            </a:r>
            <a:r>
              <a:rPr lang="en-US" dirty="0" smtClean="0">
                <a:solidFill>
                  <a:schemeClr val="bg1"/>
                </a:solidFill>
              </a:rPr>
              <a:t> yang </a:t>
            </a:r>
            <a:r>
              <a:rPr lang="en-US" dirty="0" err="1" smtClean="0">
                <a:solidFill>
                  <a:schemeClr val="bg1"/>
                </a:solidFill>
              </a:rPr>
              <a:t>digunakan</a:t>
            </a:r>
            <a:r>
              <a:rPr lang="en-US" dirty="0" smtClean="0">
                <a:solidFill>
                  <a:schemeClr val="bg1"/>
                </a:solidFill>
              </a:rPr>
              <a:t>, </a:t>
            </a:r>
            <a:r>
              <a:rPr lang="en-US" dirty="0" err="1" smtClean="0">
                <a:solidFill>
                  <a:schemeClr val="bg1"/>
                </a:solidFill>
              </a:rPr>
              <a:t>yaitu</a:t>
            </a:r>
            <a:r>
              <a:rPr lang="en-US" dirty="0" smtClean="0">
                <a:solidFill>
                  <a:schemeClr val="bg1"/>
                </a:solidFill>
              </a:rPr>
              <a:t>:</a:t>
            </a:r>
          </a:p>
        </p:txBody>
      </p:sp>
      <p:pic>
        <p:nvPicPr>
          <p:cNvPr id="7170" name="Picture 2" descr="C:\Users\ACER\Downloads\Pengertian Dokumentasi, Fungsi, Tujuan, Peranan dan Kegiatan Dokumentasi Menurut Para Ahli Terlengk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727" y="2999405"/>
            <a:ext cx="3276600" cy="172509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ACER\Downloads\picsart_14316640770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2435463" cy="17803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90600" y="5057572"/>
            <a:ext cx="2666999" cy="507831"/>
          </a:xfrm>
          <a:prstGeom prst="rect">
            <a:avLst/>
          </a:prstGeom>
          <a:noFill/>
        </p:spPr>
        <p:txBody>
          <a:bodyPr wrap="square" rtlCol="0">
            <a:spAutoFit/>
          </a:bodyPr>
          <a:lstStyle/>
          <a:p>
            <a:pPr algn="ctr">
              <a:lnSpc>
                <a:spcPct val="150000"/>
              </a:lnSpc>
            </a:pPr>
            <a:r>
              <a:rPr lang="en-US" b="1" dirty="0" err="1" smtClean="0">
                <a:solidFill>
                  <a:schemeClr val="bg1"/>
                </a:solidFill>
              </a:rPr>
              <a:t>Metode</a:t>
            </a:r>
            <a:r>
              <a:rPr lang="en-US" b="1" dirty="0" smtClean="0">
                <a:solidFill>
                  <a:schemeClr val="bg1"/>
                </a:solidFill>
              </a:rPr>
              <a:t> </a:t>
            </a:r>
            <a:r>
              <a:rPr lang="en-US" b="1" dirty="0" err="1" smtClean="0">
                <a:solidFill>
                  <a:schemeClr val="bg1"/>
                </a:solidFill>
              </a:rPr>
              <a:t>Observasi</a:t>
            </a:r>
            <a:endParaRPr lang="en-US" b="1" dirty="0" smtClean="0">
              <a:solidFill>
                <a:schemeClr val="bg1"/>
              </a:solidFill>
            </a:endParaRPr>
          </a:p>
        </p:txBody>
      </p:sp>
      <p:sp>
        <p:nvSpPr>
          <p:cNvPr id="13" name="TextBox 12"/>
          <p:cNvSpPr txBox="1"/>
          <p:nvPr/>
        </p:nvSpPr>
        <p:spPr>
          <a:xfrm>
            <a:off x="4807527" y="5057572"/>
            <a:ext cx="2666999" cy="456535"/>
          </a:xfrm>
          <a:prstGeom prst="rect">
            <a:avLst/>
          </a:prstGeom>
          <a:noFill/>
        </p:spPr>
        <p:txBody>
          <a:bodyPr wrap="square" rtlCol="0">
            <a:spAutoFit/>
          </a:bodyPr>
          <a:lstStyle/>
          <a:p>
            <a:pPr algn="ctr">
              <a:lnSpc>
                <a:spcPct val="150000"/>
              </a:lnSpc>
            </a:pPr>
            <a:r>
              <a:rPr lang="en-US" b="1" dirty="0" err="1" smtClean="0">
                <a:solidFill>
                  <a:schemeClr val="bg1"/>
                </a:solidFill>
              </a:rPr>
              <a:t>Metode</a:t>
            </a:r>
            <a:r>
              <a:rPr lang="en-US" b="1" dirty="0" smtClean="0">
                <a:solidFill>
                  <a:schemeClr val="bg1"/>
                </a:solidFill>
              </a:rPr>
              <a:t> </a:t>
            </a:r>
            <a:r>
              <a:rPr lang="en-US" b="1" dirty="0" err="1" smtClean="0">
                <a:solidFill>
                  <a:schemeClr val="bg1"/>
                </a:solidFill>
              </a:rPr>
              <a:t>Dokumentasi</a:t>
            </a:r>
            <a:endParaRPr lang="en-US" b="1" dirty="0" smtClean="0">
              <a:solidFill>
                <a:schemeClr val="bg1"/>
              </a:solidFill>
            </a:endParaRPr>
          </a:p>
        </p:txBody>
      </p:sp>
    </p:spTree>
    <p:extLst>
      <p:ext uri="{BB962C8B-B14F-4D97-AF65-F5344CB8AC3E}">
        <p14:creationId xmlns:p14="http://schemas.microsoft.com/office/powerpoint/2010/main" val="1953366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646331"/>
          </a:xfrm>
          <a:prstGeom prst="rect">
            <a:avLst/>
          </a:prstGeom>
          <a:noFill/>
        </p:spPr>
        <p:txBody>
          <a:bodyPr wrap="square" rtlCol="0">
            <a:spAutoFit/>
          </a:bodyPr>
          <a:lstStyle/>
          <a:p>
            <a:pPr>
              <a:lnSpc>
                <a:spcPct val="150000"/>
              </a:lnSpc>
            </a:pPr>
            <a:r>
              <a:rPr lang="en-US" sz="2400" b="1" dirty="0" err="1" smtClean="0">
                <a:solidFill>
                  <a:srgbClr val="FF0000"/>
                </a:solidFill>
              </a:rPr>
              <a:t>Metode</a:t>
            </a:r>
            <a:r>
              <a:rPr lang="en-US" sz="2400" b="1" dirty="0" smtClean="0">
                <a:solidFill>
                  <a:srgbClr val="FF0000"/>
                </a:solidFill>
              </a:rPr>
              <a:t> </a:t>
            </a:r>
            <a:r>
              <a:rPr lang="en-US" sz="2400" b="1" dirty="0" err="1" smtClean="0">
                <a:solidFill>
                  <a:srgbClr val="FF0000"/>
                </a:solidFill>
              </a:rPr>
              <a:t>Penelitian</a:t>
            </a:r>
            <a:endParaRPr lang="en-US" sz="2400" b="1" dirty="0">
              <a:solidFill>
                <a:srgbClr val="FF0000"/>
              </a:solidFill>
            </a:endParaRPr>
          </a:p>
        </p:txBody>
      </p:sp>
      <p:graphicFrame>
        <p:nvGraphicFramePr>
          <p:cNvPr id="3" name="Diagram 2"/>
          <p:cNvGraphicFramePr/>
          <p:nvPr>
            <p:extLst>
              <p:ext uri="{D42A27DB-BD31-4B8C-83A1-F6EECF244321}">
                <p14:modId xmlns:p14="http://schemas.microsoft.com/office/powerpoint/2010/main" val="3393939942"/>
              </p:ext>
            </p:extLst>
          </p:nvPr>
        </p:nvGraphicFramePr>
        <p:xfrm>
          <a:off x="1714500" y="2027766"/>
          <a:ext cx="655955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5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smtClean="0">
                <a:solidFill>
                  <a:srgbClr val="FF0000"/>
                </a:solidFill>
              </a:rPr>
              <a:t>Use Case Diagram</a:t>
            </a:r>
            <a:endParaRPr lang="en-US" sz="2400" b="1" dirty="0">
              <a:solidFill>
                <a:srgbClr val="FF0000"/>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219200" y="2209800"/>
            <a:ext cx="7086600" cy="4052917"/>
          </a:xfrm>
          <a:prstGeom prst="rect">
            <a:avLst/>
          </a:prstGeom>
        </p:spPr>
      </p:pic>
    </p:spTree>
    <p:extLst>
      <p:ext uri="{BB962C8B-B14F-4D97-AF65-F5344CB8AC3E}">
        <p14:creationId xmlns:p14="http://schemas.microsoft.com/office/powerpoint/2010/main" val="3964646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smtClean="0">
                <a:solidFill>
                  <a:srgbClr val="FF0000"/>
                </a:solidFill>
              </a:rPr>
              <a:t>Activity Diagram</a:t>
            </a:r>
            <a:endParaRPr lang="en-US" sz="2400" b="1" dirty="0">
              <a:solidFill>
                <a:srgbClr val="FF0000"/>
              </a:solidFill>
            </a:endParaRPr>
          </a:p>
        </p:txBody>
      </p:sp>
      <p:pic>
        <p:nvPicPr>
          <p:cNvPr id="7" name="Picture 6"/>
          <p:cNvPicPr/>
          <p:nvPr/>
        </p:nvPicPr>
        <p:blipFill>
          <a:blip r:embed="rId3"/>
          <a:stretch>
            <a:fillRect/>
          </a:stretch>
        </p:blipFill>
        <p:spPr>
          <a:xfrm>
            <a:off x="1447800" y="2027767"/>
            <a:ext cx="6629400" cy="4439099"/>
          </a:xfrm>
          <a:prstGeom prst="rect">
            <a:avLst/>
          </a:prstGeom>
        </p:spPr>
      </p:pic>
    </p:spTree>
    <p:extLst>
      <p:ext uri="{BB962C8B-B14F-4D97-AF65-F5344CB8AC3E}">
        <p14:creationId xmlns:p14="http://schemas.microsoft.com/office/powerpoint/2010/main" val="4100907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METODE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1541" y="1461843"/>
            <a:ext cx="8153400" cy="577850"/>
          </a:xfrm>
          <a:prstGeom prst="rect">
            <a:avLst/>
          </a:prstGeom>
          <a:noFill/>
        </p:spPr>
        <p:txBody>
          <a:bodyPr wrap="square" rtlCol="0">
            <a:spAutoFit/>
          </a:bodyPr>
          <a:lstStyle/>
          <a:p>
            <a:pPr>
              <a:lnSpc>
                <a:spcPct val="150000"/>
              </a:lnSpc>
            </a:pPr>
            <a:r>
              <a:rPr lang="en-US" sz="2400" b="1" dirty="0">
                <a:solidFill>
                  <a:srgbClr val="FF0000"/>
                </a:solidFill>
              </a:rPr>
              <a:t>Entity Relationship Diagram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46620"/>
            <a:ext cx="7893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297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172918"/>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a:solidFill>
                  <a:srgbClr val="FF0000"/>
                </a:solidFill>
              </a:rPr>
              <a:t>b</a:t>
            </a:r>
            <a:r>
              <a:rPr lang="en-US" sz="2400" b="1" dirty="0" err="1" smtClean="0">
                <a:solidFill>
                  <a:srgbClr val="FF0000"/>
                </a:solidFill>
              </a:rPr>
              <a:t>iblio</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58692306"/>
              </p:ext>
            </p:extLst>
          </p:nvPr>
        </p:nvGraphicFramePr>
        <p:xfrm>
          <a:off x="1524000" y="1828800"/>
          <a:ext cx="6248400" cy="4788574"/>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dirty="0" err="1">
                          <a:solidFill>
                            <a:schemeClr val="bg1"/>
                          </a:solidFill>
                          <a:effectLst/>
                          <a:latin typeface="+mn-lt"/>
                          <a:ea typeface="Calibri"/>
                          <a:cs typeface="Times New Roman"/>
                        </a:rPr>
                        <a:t>Biblio_id</a:t>
                      </a:r>
                      <a:endParaRPr lang="en-US" sz="1400" i="0" dirty="0">
                        <a:solidFill>
                          <a:schemeClr val="bg1"/>
                        </a:solidFill>
                        <a:effectLst/>
                        <a:latin typeface="+mn-lt"/>
                        <a:ea typeface="Calibri"/>
                        <a:cs typeface="Times New Roman"/>
                      </a:endParaRPr>
                    </a:p>
                  </a:txBody>
                  <a:tcPr marL="46147" marR="46147"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Int</a:t>
                      </a:r>
                      <a:r>
                        <a:rPr lang="en-US" sz="1400" i="0" dirty="0" smtClean="0">
                          <a:solidFill>
                            <a:schemeClr val="bg1"/>
                          </a:solidFill>
                          <a:effectLst/>
                          <a:latin typeface="+mn-lt"/>
                          <a:ea typeface="Calibri"/>
                          <a:cs typeface="Times New Roman"/>
                        </a:rPr>
                        <a:t> (11)</a:t>
                      </a:r>
                      <a:endParaRPr lang="en-US" sz="1400" i="0" dirty="0">
                        <a:solidFill>
                          <a:schemeClr val="bg1"/>
                        </a:solidFill>
                        <a:effectLst/>
                        <a:latin typeface="+mn-lt"/>
                        <a:ea typeface="Calibri"/>
                        <a:cs typeface="Times New Roman"/>
                      </a:endParaRPr>
                    </a:p>
                  </a:txBody>
                  <a:tcPr marL="46147" marR="46147" marT="0" marB="0" anchor="ctr"/>
                </a:tc>
                <a:tc>
                  <a:txBody>
                    <a:bodyPr/>
                    <a:lstStyle/>
                    <a:p>
                      <a:r>
                        <a:rPr lang="en-US" sz="1400" dirty="0" smtClean="0">
                          <a:solidFill>
                            <a:schemeClr val="bg1"/>
                          </a:solidFill>
                        </a:rPr>
                        <a:t>Primary Key</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u="sng" dirty="0" err="1" smtClean="0">
                          <a:solidFill>
                            <a:schemeClr val="bg1"/>
                          </a:solidFill>
                          <a:effectLst/>
                          <a:latin typeface="+mn-lt"/>
                          <a:ea typeface="Calibri"/>
                          <a:cs typeface="Times New Roman"/>
                        </a:rPr>
                        <a:t>Gmd_id</a:t>
                      </a:r>
                      <a:endParaRPr lang="en-US" sz="1400" i="0" u="sng" dirty="0">
                        <a:solidFill>
                          <a:schemeClr val="bg1"/>
                        </a:solidFill>
                        <a:effectLst/>
                        <a:latin typeface="+mn-lt"/>
                        <a:ea typeface="Calibri"/>
                        <a:cs typeface="Times New Roman"/>
                      </a:endParaRPr>
                    </a:p>
                  </a:txBody>
                  <a:tcPr marL="46147" marR="46147"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Int</a:t>
                      </a:r>
                      <a:r>
                        <a:rPr lang="en-US" sz="1400" i="0" dirty="0" smtClean="0">
                          <a:solidFill>
                            <a:schemeClr val="bg1"/>
                          </a:solidFill>
                          <a:effectLst/>
                          <a:latin typeface="+mn-lt"/>
                          <a:ea typeface="Calibri"/>
                          <a:cs typeface="Times New Roman"/>
                        </a:rPr>
                        <a:t> (3)</a:t>
                      </a:r>
                      <a:endParaRPr lang="en-US" sz="1400" i="0" dirty="0">
                        <a:solidFill>
                          <a:schemeClr val="bg1"/>
                        </a:solidFill>
                        <a:effectLst/>
                        <a:latin typeface="+mn-lt"/>
                        <a:ea typeface="Calibri"/>
                        <a:cs typeface="Times New Roman"/>
                      </a:endParaRPr>
                    </a:p>
                  </a:txBody>
                  <a:tcPr marL="46147" marR="46147"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a:solidFill>
                            <a:schemeClr val="bg1"/>
                          </a:solidFill>
                          <a:effectLst/>
                          <a:latin typeface="+mn-lt"/>
                          <a:ea typeface="Calibri"/>
                          <a:cs typeface="Times New Roman"/>
                        </a:rPr>
                        <a:t>Title</a:t>
                      </a:r>
                    </a:p>
                  </a:txBody>
                  <a:tcPr marL="46147" marR="46147" marT="0" marB="0" anchor="ctr"/>
                </a:tc>
                <a:tc>
                  <a:txBody>
                    <a:bodyPr/>
                    <a:lstStyle/>
                    <a:p>
                      <a:pPr>
                        <a:lnSpc>
                          <a:spcPct val="200000"/>
                        </a:lnSpc>
                        <a:spcAft>
                          <a:spcPts val="0"/>
                        </a:spcAft>
                      </a:pPr>
                      <a:r>
                        <a:rPr lang="en-US" sz="1400" i="0" dirty="0" smtClean="0">
                          <a:solidFill>
                            <a:schemeClr val="bg1"/>
                          </a:solidFill>
                          <a:effectLst/>
                          <a:latin typeface="+mn-lt"/>
                          <a:ea typeface="Calibri"/>
                          <a:cs typeface="Times New Roman"/>
                        </a:rPr>
                        <a:t>Text </a:t>
                      </a:r>
                      <a:endParaRPr lang="en-US" sz="1400" i="0" dirty="0">
                        <a:solidFill>
                          <a:schemeClr val="bg1"/>
                        </a:solidFill>
                        <a:effectLst/>
                        <a:latin typeface="+mn-lt"/>
                        <a:ea typeface="Calibri"/>
                        <a:cs typeface="Times New Roman"/>
                      </a:endParaRPr>
                    </a:p>
                  </a:txBody>
                  <a:tcPr marL="46147" marR="46147"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4</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dirty="0">
                          <a:solidFill>
                            <a:schemeClr val="bg1"/>
                          </a:solidFill>
                          <a:effectLst/>
                          <a:latin typeface="+mn-lt"/>
                          <a:ea typeface="Calibri"/>
                          <a:cs typeface="Times New Roman"/>
                        </a:rPr>
                        <a:t>Edition</a:t>
                      </a:r>
                    </a:p>
                  </a:txBody>
                  <a:tcPr marL="46147" marR="46147"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Varchar</a:t>
                      </a:r>
                      <a:r>
                        <a:rPr lang="en-US" sz="1400" i="0" dirty="0" smtClean="0">
                          <a:solidFill>
                            <a:schemeClr val="bg1"/>
                          </a:solidFill>
                          <a:effectLst/>
                          <a:latin typeface="+mn-lt"/>
                          <a:ea typeface="Calibri"/>
                          <a:cs typeface="Times New Roman"/>
                        </a:rPr>
                        <a:t> (50)</a:t>
                      </a:r>
                      <a:endParaRPr lang="en-US" sz="1400" i="0" dirty="0">
                        <a:solidFill>
                          <a:schemeClr val="bg1"/>
                        </a:solidFill>
                        <a:effectLst/>
                        <a:latin typeface="+mn-lt"/>
                        <a:ea typeface="Calibri"/>
                        <a:cs typeface="Times New Roman"/>
                      </a:endParaRPr>
                    </a:p>
                  </a:txBody>
                  <a:tcPr marL="46147" marR="46147"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5</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dirty="0" err="1">
                          <a:solidFill>
                            <a:schemeClr val="bg1"/>
                          </a:solidFill>
                          <a:effectLst/>
                          <a:latin typeface="+mn-lt"/>
                          <a:ea typeface="Calibri"/>
                          <a:cs typeface="Times New Roman"/>
                        </a:rPr>
                        <a:t>Issn_isbn</a:t>
                      </a:r>
                      <a:endParaRPr lang="en-US" sz="1400" i="0" dirty="0">
                        <a:solidFill>
                          <a:schemeClr val="bg1"/>
                        </a:solidFill>
                        <a:effectLst/>
                        <a:latin typeface="+mn-lt"/>
                        <a:ea typeface="Calibri"/>
                        <a:cs typeface="Times New Roman"/>
                      </a:endParaRPr>
                    </a:p>
                  </a:txBody>
                  <a:tcPr marL="46147" marR="46147"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Varchar</a:t>
                      </a:r>
                      <a:r>
                        <a:rPr lang="en-US" sz="1400" i="0" dirty="0" smtClean="0">
                          <a:solidFill>
                            <a:schemeClr val="bg1"/>
                          </a:solidFill>
                          <a:effectLst/>
                          <a:latin typeface="+mn-lt"/>
                          <a:ea typeface="Calibri"/>
                          <a:cs typeface="Times New Roman"/>
                        </a:rPr>
                        <a:t> (20)</a:t>
                      </a:r>
                      <a:endParaRPr lang="en-US" sz="1400" i="0" dirty="0">
                        <a:solidFill>
                          <a:schemeClr val="bg1"/>
                        </a:solidFill>
                        <a:effectLst/>
                        <a:latin typeface="+mn-lt"/>
                        <a:ea typeface="Calibri"/>
                        <a:cs typeface="Times New Roman"/>
                      </a:endParaRPr>
                    </a:p>
                  </a:txBody>
                  <a:tcPr marL="46147" marR="46147" marT="0" marB="0" anchor="ctr"/>
                </a:tc>
                <a:tc>
                  <a:txBody>
                    <a:bodyPr/>
                    <a:lstStyle/>
                    <a:p>
                      <a:endParaRPr lang="en-US" sz="1400">
                        <a:solidFill>
                          <a:schemeClr val="bg1"/>
                        </a:solidFill>
                      </a:endParaRPr>
                    </a:p>
                  </a:txBody>
                  <a:tcPr marL="61529" marR="61529" marT="30765" marB="30765" anchor="ctr"/>
                </a:tc>
              </a:tr>
              <a:tr h="449486">
                <a:tc>
                  <a:txBody>
                    <a:bodyPr/>
                    <a:lstStyle/>
                    <a:p>
                      <a:pPr algn="ctr"/>
                      <a:r>
                        <a:rPr lang="en-US" sz="1400" dirty="0" smtClean="0">
                          <a:solidFill>
                            <a:schemeClr val="bg1"/>
                          </a:solidFill>
                        </a:rPr>
                        <a:t>6</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u="sng" dirty="0" err="1" smtClean="0">
                          <a:solidFill>
                            <a:schemeClr val="bg1"/>
                          </a:solidFill>
                          <a:effectLst/>
                          <a:latin typeface="+mn-lt"/>
                          <a:ea typeface="Calibri"/>
                          <a:cs typeface="Times New Roman"/>
                        </a:rPr>
                        <a:t>Publisher_id</a:t>
                      </a:r>
                      <a:endParaRPr lang="en-US" sz="1400" i="0" u="sng" dirty="0">
                        <a:solidFill>
                          <a:schemeClr val="bg1"/>
                        </a:solidFill>
                        <a:effectLst/>
                        <a:latin typeface="+mn-lt"/>
                        <a:ea typeface="Calibri"/>
                        <a:cs typeface="Times New Roman"/>
                      </a:endParaRPr>
                    </a:p>
                  </a:txBody>
                  <a:tcPr marL="88174" marR="88174"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Int</a:t>
                      </a:r>
                      <a:r>
                        <a:rPr lang="en-US" sz="1400" i="0" dirty="0" smtClean="0">
                          <a:solidFill>
                            <a:schemeClr val="bg1"/>
                          </a:solidFill>
                          <a:effectLst/>
                          <a:latin typeface="+mn-lt"/>
                          <a:ea typeface="Calibri"/>
                          <a:cs typeface="Times New Roman"/>
                        </a:rPr>
                        <a:t> (11)</a:t>
                      </a:r>
                      <a:endParaRPr lang="en-US" sz="1400" i="0" dirty="0">
                        <a:solidFill>
                          <a:schemeClr val="bg1"/>
                        </a:solidFill>
                        <a:effectLst/>
                        <a:latin typeface="+mn-lt"/>
                        <a:ea typeface="Calibri"/>
                        <a:cs typeface="Times New Roman"/>
                      </a:endParaRPr>
                    </a:p>
                  </a:txBody>
                  <a:tcPr marL="88174" marR="88174"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7</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a:solidFill>
                            <a:schemeClr val="bg1"/>
                          </a:solidFill>
                          <a:effectLst/>
                          <a:latin typeface="+mn-lt"/>
                          <a:ea typeface="Calibri"/>
                          <a:cs typeface="Times New Roman"/>
                        </a:rPr>
                        <a:t>Publisher_year</a:t>
                      </a:r>
                    </a:p>
                  </a:txBody>
                  <a:tcPr marL="88174" marR="88174"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Varchar</a:t>
                      </a:r>
                      <a:r>
                        <a:rPr lang="en-US" sz="1400" i="0" dirty="0" smtClean="0">
                          <a:solidFill>
                            <a:schemeClr val="bg1"/>
                          </a:solidFill>
                          <a:effectLst/>
                          <a:latin typeface="+mn-lt"/>
                          <a:ea typeface="Calibri"/>
                          <a:cs typeface="Times New Roman"/>
                        </a:rPr>
                        <a:t> (20)</a:t>
                      </a:r>
                      <a:endParaRPr lang="en-US" sz="1400" i="0" dirty="0">
                        <a:solidFill>
                          <a:schemeClr val="bg1"/>
                        </a:solidFill>
                        <a:effectLst/>
                        <a:latin typeface="+mn-lt"/>
                        <a:ea typeface="Calibri"/>
                        <a:cs typeface="Times New Roman"/>
                      </a:endParaRPr>
                    </a:p>
                  </a:txBody>
                  <a:tcPr marL="88174" marR="88174"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8</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u="sng" dirty="0" err="1" smtClean="0">
                          <a:solidFill>
                            <a:schemeClr val="bg1"/>
                          </a:solidFill>
                          <a:effectLst/>
                          <a:latin typeface="+mn-lt"/>
                          <a:ea typeface="Calibri"/>
                          <a:cs typeface="Times New Roman"/>
                        </a:rPr>
                        <a:t>Language_id</a:t>
                      </a:r>
                      <a:endParaRPr lang="en-US" sz="1400" i="0" u="sng" dirty="0">
                        <a:solidFill>
                          <a:schemeClr val="bg1"/>
                        </a:solidFill>
                        <a:effectLst/>
                        <a:latin typeface="+mn-lt"/>
                        <a:ea typeface="Calibri"/>
                        <a:cs typeface="Times New Roman"/>
                      </a:endParaRPr>
                    </a:p>
                  </a:txBody>
                  <a:tcPr marL="88174" marR="88174" marT="0" marB="0" anchor="ctr"/>
                </a:tc>
                <a:tc>
                  <a:txBody>
                    <a:bodyPr/>
                    <a:lstStyle/>
                    <a:p>
                      <a:pPr>
                        <a:lnSpc>
                          <a:spcPct val="200000"/>
                        </a:lnSpc>
                        <a:spcAft>
                          <a:spcPts val="0"/>
                        </a:spcAft>
                      </a:pPr>
                      <a:r>
                        <a:rPr lang="en-US" sz="1400" i="0" dirty="0" smtClean="0">
                          <a:solidFill>
                            <a:schemeClr val="bg1"/>
                          </a:solidFill>
                          <a:effectLst/>
                          <a:latin typeface="+mn-lt"/>
                          <a:ea typeface="Calibri"/>
                          <a:cs typeface="Times New Roman"/>
                        </a:rPr>
                        <a:t>Char (5)</a:t>
                      </a:r>
                      <a:endParaRPr lang="en-US" sz="1400" i="0" dirty="0">
                        <a:solidFill>
                          <a:schemeClr val="bg1"/>
                        </a:solidFill>
                        <a:effectLst/>
                        <a:latin typeface="+mn-lt"/>
                        <a:ea typeface="Calibri"/>
                        <a:cs typeface="Times New Roman"/>
                      </a:endParaRPr>
                    </a:p>
                  </a:txBody>
                  <a:tcPr marL="88174" marR="88174"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9</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a:solidFill>
                            <a:schemeClr val="bg1"/>
                          </a:solidFill>
                          <a:effectLst/>
                          <a:latin typeface="+mn-lt"/>
                          <a:ea typeface="Calibri"/>
                          <a:cs typeface="Times New Roman"/>
                        </a:rPr>
                        <a:t>Collation</a:t>
                      </a:r>
                    </a:p>
                  </a:txBody>
                  <a:tcPr marL="88174" marR="88174"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Varchar</a:t>
                      </a:r>
                      <a:r>
                        <a:rPr lang="en-US" sz="1400" i="0" dirty="0" smtClean="0">
                          <a:solidFill>
                            <a:schemeClr val="bg1"/>
                          </a:solidFill>
                          <a:effectLst/>
                          <a:latin typeface="+mn-lt"/>
                          <a:ea typeface="Calibri"/>
                          <a:cs typeface="Times New Roman"/>
                        </a:rPr>
                        <a:t> (50)</a:t>
                      </a:r>
                      <a:endParaRPr lang="en-US" sz="1400" i="0" dirty="0">
                        <a:solidFill>
                          <a:schemeClr val="bg1"/>
                        </a:solidFill>
                        <a:effectLst/>
                        <a:latin typeface="+mn-lt"/>
                        <a:ea typeface="Calibri"/>
                        <a:cs typeface="Times New Roman"/>
                      </a:endParaRPr>
                    </a:p>
                  </a:txBody>
                  <a:tcPr marL="88174" marR="88174" marT="0" marB="0" anchor="ctr"/>
                </a:tc>
                <a:tc>
                  <a:txBody>
                    <a:bodyPr/>
                    <a:lstStyle/>
                    <a:p>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10</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i="0" u="sng" dirty="0" err="1" smtClean="0">
                          <a:solidFill>
                            <a:schemeClr val="bg1"/>
                          </a:solidFill>
                          <a:effectLst/>
                          <a:latin typeface="+mn-lt"/>
                          <a:ea typeface="Calibri"/>
                          <a:cs typeface="Times New Roman"/>
                        </a:rPr>
                        <a:t>Publish_place_id</a:t>
                      </a:r>
                      <a:endParaRPr lang="en-US" sz="1400" i="0" u="sng" dirty="0">
                        <a:solidFill>
                          <a:schemeClr val="bg1"/>
                        </a:solidFill>
                        <a:effectLst/>
                        <a:latin typeface="+mn-lt"/>
                        <a:ea typeface="Calibri"/>
                        <a:cs typeface="Times New Roman"/>
                      </a:endParaRPr>
                    </a:p>
                  </a:txBody>
                  <a:tcPr marL="88174" marR="88174" marT="0" marB="0" anchor="ctr"/>
                </a:tc>
                <a:tc>
                  <a:txBody>
                    <a:bodyPr/>
                    <a:lstStyle/>
                    <a:p>
                      <a:pPr>
                        <a:lnSpc>
                          <a:spcPct val="200000"/>
                        </a:lnSpc>
                        <a:spcAft>
                          <a:spcPts val="0"/>
                        </a:spcAft>
                      </a:pPr>
                      <a:r>
                        <a:rPr lang="en-US" sz="1400" i="0" dirty="0" err="1" smtClean="0">
                          <a:solidFill>
                            <a:schemeClr val="bg1"/>
                          </a:solidFill>
                          <a:effectLst/>
                          <a:latin typeface="+mn-lt"/>
                          <a:ea typeface="Calibri"/>
                          <a:cs typeface="Times New Roman"/>
                        </a:rPr>
                        <a:t>Int</a:t>
                      </a:r>
                      <a:r>
                        <a:rPr lang="en-US" sz="1400" i="0" dirty="0" smtClean="0">
                          <a:solidFill>
                            <a:schemeClr val="bg1"/>
                          </a:solidFill>
                          <a:effectLst/>
                          <a:latin typeface="+mn-lt"/>
                          <a:ea typeface="Calibri"/>
                          <a:cs typeface="Times New Roman"/>
                        </a:rPr>
                        <a:t> (11)</a:t>
                      </a:r>
                      <a:endParaRPr lang="en-US" sz="1400" i="0" dirty="0">
                        <a:solidFill>
                          <a:schemeClr val="bg1"/>
                        </a:solidFill>
                        <a:effectLst/>
                        <a:latin typeface="+mn-lt"/>
                        <a:ea typeface="Calibri"/>
                        <a:cs typeface="Times New Roman"/>
                      </a:endParaRPr>
                    </a:p>
                  </a:txBody>
                  <a:tcPr marL="88174" marR="88174" marT="0" marB="0" anchor="ctr"/>
                </a:tc>
                <a:tc>
                  <a:txBody>
                    <a:bodyPr/>
                    <a:lstStyle/>
                    <a:p>
                      <a:endParaRPr lang="en-US" sz="1400" dirty="0">
                        <a:solidFill>
                          <a:schemeClr val="bg1"/>
                        </a:solidFill>
                      </a:endParaRPr>
                    </a:p>
                  </a:txBody>
                  <a:tcPr marL="61529" marR="61529" marT="30765" marB="30765" anchor="ctr"/>
                </a:tc>
              </a:tr>
            </a:tbl>
          </a:graphicData>
        </a:graphic>
      </p:graphicFrame>
    </p:spTree>
    <p:extLst>
      <p:ext uri="{BB962C8B-B14F-4D97-AF65-F5344CB8AC3E}">
        <p14:creationId xmlns:p14="http://schemas.microsoft.com/office/powerpoint/2010/main" val="413098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447800"/>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item</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48390012"/>
              </p:ext>
            </p:extLst>
          </p:nvPr>
        </p:nvGraphicFramePr>
        <p:xfrm>
          <a:off x="1371600" y="2209800"/>
          <a:ext cx="6248400" cy="2091658"/>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Item_id</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u="sng" dirty="0" err="1" smtClean="0">
                          <a:solidFill>
                            <a:schemeClr val="bg1"/>
                          </a:solidFill>
                          <a:effectLst/>
                          <a:latin typeface="+mn-lt"/>
                          <a:ea typeface="Calibri"/>
                          <a:cs typeface="Times New Roman"/>
                        </a:rPr>
                        <a:t>Biblio_id</a:t>
                      </a:r>
                      <a:endParaRPr lang="en-US" sz="140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Item_code</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(20)</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4</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Show_opac</a:t>
                      </a:r>
                    </a:p>
                  </a:txBody>
                  <a:tcPr marL="68580" marR="68580" marT="0" marB="0" anchor="ctr"/>
                </a:tc>
                <a:tc>
                  <a:txBody>
                    <a:bodyPr/>
                    <a:lstStyle/>
                    <a:p>
                      <a:pPr>
                        <a:lnSpc>
                          <a:spcPct val="200000"/>
                        </a:lnSpc>
                        <a:spcAft>
                          <a:spcPts val="0"/>
                        </a:spcAft>
                      </a:pPr>
                      <a:r>
                        <a:rPr lang="en-US" sz="1400" i="1" dirty="0">
                          <a:solidFill>
                            <a:schemeClr val="bg1"/>
                          </a:solidFill>
                          <a:effectLst/>
                          <a:latin typeface="+mn-lt"/>
                          <a:ea typeface="Calibri"/>
                          <a:cs typeface="Times New Roman"/>
                        </a:rPr>
                        <a:t>Small </a:t>
                      </a: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9488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022350"/>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loan</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2811967"/>
              </p:ext>
            </p:extLst>
          </p:nvPr>
        </p:nvGraphicFramePr>
        <p:xfrm>
          <a:off x="1828800" y="1601547"/>
          <a:ext cx="6248400" cy="2971806"/>
        </p:xfrm>
        <a:graphic>
          <a:graphicData uri="http://schemas.openxmlformats.org/drawingml/2006/table">
            <a:tbl>
              <a:tblPr firstRow="1" bandRow="1">
                <a:tableStyleId>{BC89EF96-8CEA-46FF-86C4-4CE0E7609802}</a:tableStyleId>
              </a:tblPr>
              <a:tblGrid>
                <a:gridCol w="467170"/>
                <a:gridCol w="2657030"/>
                <a:gridCol w="1562100"/>
                <a:gridCol w="1562100"/>
              </a:tblGrid>
              <a:tr h="19868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loan_id</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u="sng" dirty="0" err="1" smtClean="0">
                          <a:solidFill>
                            <a:schemeClr val="bg1"/>
                          </a:solidFill>
                          <a:effectLst/>
                          <a:latin typeface="+mn-lt"/>
                          <a:ea typeface="Calibri"/>
                          <a:cs typeface="Times New Roman"/>
                        </a:rPr>
                        <a:t>Item_code</a:t>
                      </a:r>
                      <a:endParaRPr lang="en-US" sz="140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(20)</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Loan_date</a:t>
                      </a:r>
                    </a:p>
                  </a:txBody>
                  <a:tcPr marL="68580" marR="68580" marT="0" marB="0" anchor="ctr"/>
                </a:tc>
                <a:tc>
                  <a:txBody>
                    <a:bodyPr/>
                    <a:lstStyle/>
                    <a:p>
                      <a:pPr>
                        <a:lnSpc>
                          <a:spcPct val="200000"/>
                        </a:lnSpc>
                        <a:spcAft>
                          <a:spcPts val="0"/>
                        </a:spcAft>
                      </a:pPr>
                      <a:r>
                        <a:rPr lang="en-US" sz="1400" i="1" dirty="0" smtClean="0">
                          <a:solidFill>
                            <a:schemeClr val="bg1"/>
                          </a:solidFill>
                          <a:effectLst/>
                          <a:latin typeface="+mn-lt"/>
                          <a:ea typeface="Calibri"/>
                          <a:cs typeface="Times New Roman"/>
                        </a:rPr>
                        <a:t>Date </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4</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Due_date</a:t>
                      </a:r>
                    </a:p>
                  </a:txBody>
                  <a:tcPr marL="68580" marR="68580" marT="0" marB="0" anchor="ctr"/>
                </a:tc>
                <a:tc>
                  <a:txBody>
                    <a:bodyPr/>
                    <a:lstStyle/>
                    <a:p>
                      <a:pPr>
                        <a:lnSpc>
                          <a:spcPct val="200000"/>
                        </a:lnSpc>
                        <a:spcAft>
                          <a:spcPts val="0"/>
                        </a:spcAft>
                      </a:pPr>
                      <a:r>
                        <a:rPr lang="en-US" sz="1400" i="1" dirty="0">
                          <a:solidFill>
                            <a:schemeClr val="bg1"/>
                          </a:solidFill>
                          <a:effectLst/>
                          <a:latin typeface="+mn-lt"/>
                          <a:ea typeface="Calibri"/>
                          <a:cs typeface="Times New Roman"/>
                        </a:rPr>
                        <a:t>Date</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5</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Is_lent</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6</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Is_return</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69694307"/>
              </p:ext>
            </p:extLst>
          </p:nvPr>
        </p:nvGraphicFramePr>
        <p:xfrm>
          <a:off x="1828800" y="5149850"/>
          <a:ext cx="6248400" cy="1642172"/>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Gmd_id</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Gmd_code</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(3)</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Gmd_name</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(30)</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400" dirty="0">
                        <a:solidFill>
                          <a:schemeClr val="bg1"/>
                        </a:solidFill>
                        <a:effectLst/>
                        <a:latin typeface="+mn-lt"/>
                        <a:ea typeface="Calibri"/>
                        <a:cs typeface="Times New Roman"/>
                      </a:endParaRPr>
                    </a:p>
                  </a:txBody>
                  <a:tcPr marL="68580" marR="68580" marT="0" marB="0" anchor="ctr"/>
                </a:tc>
              </a:tr>
            </a:tbl>
          </a:graphicData>
        </a:graphic>
      </p:graphicFrame>
      <p:sp>
        <p:nvSpPr>
          <p:cNvPr id="8" name="TextBox 7"/>
          <p:cNvSpPr txBox="1"/>
          <p:nvPr/>
        </p:nvSpPr>
        <p:spPr>
          <a:xfrm>
            <a:off x="304800" y="4451350"/>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a:solidFill>
                  <a:srgbClr val="FF0000"/>
                </a:solidFill>
              </a:rPr>
              <a:t>m</a:t>
            </a:r>
            <a:r>
              <a:rPr lang="en-US" sz="2400" b="1" dirty="0" err="1" smtClean="0">
                <a:solidFill>
                  <a:srgbClr val="FF0000"/>
                </a:solidFill>
              </a:rPr>
              <a:t>st_gmd</a:t>
            </a:r>
            <a:endParaRPr lang="en-US" sz="2400" b="1" dirty="0">
              <a:solidFill>
                <a:srgbClr val="FF0000"/>
              </a:solidFill>
            </a:endParaRPr>
          </a:p>
        </p:txBody>
      </p:sp>
    </p:spTree>
    <p:extLst>
      <p:ext uri="{BB962C8B-B14F-4D97-AF65-F5344CB8AC3E}">
        <p14:creationId xmlns:p14="http://schemas.microsoft.com/office/powerpoint/2010/main" val="1682593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172918"/>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a:solidFill>
                  <a:srgbClr val="FF0000"/>
                </a:solidFill>
              </a:rPr>
              <a:t>m</a:t>
            </a:r>
            <a:r>
              <a:rPr lang="en-US" sz="2400" b="1" dirty="0" err="1" smtClean="0">
                <a:solidFill>
                  <a:srgbClr val="FF0000"/>
                </a:solidFill>
              </a:rPr>
              <a:t>st_publisher</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72367338"/>
              </p:ext>
            </p:extLst>
          </p:nvPr>
        </p:nvGraphicFramePr>
        <p:xfrm>
          <a:off x="1447800" y="1828800"/>
          <a:ext cx="6248400" cy="1192686"/>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Publisher_id</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Publisher_name</a:t>
                      </a: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(100)</a:t>
                      </a:r>
                      <a:endParaRPr lang="en-US" sz="14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Publisher_name</a:t>
                      </a:r>
                      <a:endParaRPr lang="en-US" sz="1400" dirty="0">
                        <a:solidFill>
                          <a:schemeClr val="bg1"/>
                        </a:solidFill>
                        <a:effectLst/>
                        <a:latin typeface="+mn-lt"/>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1840179"/>
              </p:ext>
            </p:extLst>
          </p:nvPr>
        </p:nvGraphicFramePr>
        <p:xfrm>
          <a:off x="1447800" y="4267200"/>
          <a:ext cx="6248400" cy="2202086"/>
        </p:xfrm>
        <a:graphic>
          <a:graphicData uri="http://schemas.openxmlformats.org/drawingml/2006/table">
            <a:tbl>
              <a:tblPr firstRow="1" bandRow="1">
                <a:tableStyleId>{BC89EF96-8CEA-46FF-86C4-4CE0E7609802}</a:tableStyleId>
              </a:tblPr>
              <a:tblGrid>
                <a:gridCol w="467170"/>
                <a:gridCol w="2657030"/>
                <a:gridCol w="1752600"/>
                <a:gridCol w="13716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Topic_id</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a:t>
                      </a:r>
                      <a:r>
                        <a:rPr lang="en-US" sz="1400" baseline="0" dirty="0" smtClean="0">
                          <a:solidFill>
                            <a:schemeClr val="bg1"/>
                          </a:solidFill>
                          <a:effectLst/>
                          <a:latin typeface="+mn-lt"/>
                          <a:ea typeface="Calibri"/>
                          <a:cs typeface="Times New Roman"/>
                        </a:rPr>
                        <a:t> Key</a:t>
                      </a: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a:solidFill>
                            <a:schemeClr val="bg1"/>
                          </a:solidFill>
                          <a:effectLst/>
                          <a:latin typeface="+mn-lt"/>
                          <a:ea typeface="Calibri"/>
                          <a:cs typeface="Times New Roman"/>
                        </a:rPr>
                        <a:t>Topic</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(50)</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r h="559914">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Topic_type</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Enum</a:t>
                      </a:r>
                      <a:r>
                        <a:rPr lang="en-US" sz="1400" i="1" dirty="0" smtClean="0">
                          <a:solidFill>
                            <a:schemeClr val="bg1"/>
                          </a:solidFill>
                          <a:effectLst/>
                          <a:latin typeface="+mn-lt"/>
                          <a:ea typeface="Calibri"/>
                          <a:cs typeface="Times New Roman"/>
                        </a:rPr>
                        <a:t> ('t', 'g', 'n'</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4</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Topic_id</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bl>
          </a:graphicData>
        </a:graphic>
      </p:graphicFrame>
      <p:sp>
        <p:nvSpPr>
          <p:cNvPr id="8" name="TextBox 7"/>
          <p:cNvSpPr txBox="1"/>
          <p:nvPr/>
        </p:nvSpPr>
        <p:spPr>
          <a:xfrm>
            <a:off x="381000" y="3336925"/>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mst_topic</a:t>
            </a:r>
            <a:endParaRPr lang="en-US" sz="2400" b="1" dirty="0">
              <a:solidFill>
                <a:srgbClr val="FF0000"/>
              </a:solidFill>
            </a:endParaRPr>
          </a:p>
        </p:txBody>
      </p:sp>
    </p:spTree>
    <p:extLst>
      <p:ext uri="{BB962C8B-B14F-4D97-AF65-F5344CB8AC3E}">
        <p14:creationId xmlns:p14="http://schemas.microsoft.com/office/powerpoint/2010/main" val="3170534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172918"/>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biblio_topic</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37106986"/>
              </p:ext>
            </p:extLst>
          </p:nvPr>
        </p:nvGraphicFramePr>
        <p:xfrm>
          <a:off x="1447800" y="1828800"/>
          <a:ext cx="6248400" cy="1642172"/>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u="sng" dirty="0" err="1" smtClean="0">
                          <a:solidFill>
                            <a:schemeClr val="bg1"/>
                          </a:solidFill>
                          <a:effectLst/>
                          <a:latin typeface="+mn-lt"/>
                          <a:ea typeface="Calibri"/>
                          <a:cs typeface="Times New Roman"/>
                        </a:rPr>
                        <a:t>Biblio_id</a:t>
                      </a:r>
                      <a:endParaRPr lang="en-US" sz="120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4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u="sng" dirty="0" err="1" smtClean="0">
                          <a:solidFill>
                            <a:schemeClr val="bg1"/>
                          </a:solidFill>
                          <a:effectLst/>
                          <a:latin typeface="+mn-lt"/>
                          <a:ea typeface="Calibri"/>
                          <a:cs typeface="Times New Roman"/>
                        </a:rPr>
                        <a:t>Topic_id</a:t>
                      </a:r>
                      <a:endParaRPr lang="en-US" sz="120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level</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a:solidFill>
                            <a:schemeClr val="bg1"/>
                          </a:solidFill>
                          <a:effectLst/>
                          <a:latin typeface="+mn-lt"/>
                          <a:ea typeface="Calibri"/>
                          <a:cs typeface="Times New Roman"/>
                        </a:rPr>
                        <a:t>int</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2580012"/>
              </p:ext>
            </p:extLst>
          </p:nvPr>
        </p:nvGraphicFramePr>
        <p:xfrm>
          <a:off x="1447800" y="4572000"/>
          <a:ext cx="6248400" cy="1192686"/>
        </p:xfrm>
        <a:graphic>
          <a:graphicData uri="http://schemas.openxmlformats.org/drawingml/2006/table">
            <a:tbl>
              <a:tblPr firstRow="1" bandRow="1">
                <a:tableStyleId>{BC89EF96-8CEA-46FF-86C4-4CE0E7609802}</a:tableStyleId>
              </a:tblPr>
              <a:tblGrid>
                <a:gridCol w="467170"/>
                <a:gridCol w="2657030"/>
                <a:gridCol w="1752600"/>
                <a:gridCol w="13716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language_id</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smtClean="0">
                          <a:solidFill>
                            <a:schemeClr val="bg1"/>
                          </a:solidFill>
                          <a:effectLst/>
                          <a:latin typeface="+mn-lt"/>
                          <a:ea typeface="Calibri"/>
                          <a:cs typeface="Times New Roman"/>
                        </a:rPr>
                        <a:t>Char (5)</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dirty="0" smtClean="0">
                          <a:solidFill>
                            <a:schemeClr val="bg1"/>
                          </a:solidFill>
                          <a:effectLst/>
                          <a:latin typeface="+mn-lt"/>
                          <a:ea typeface="Calibri"/>
                          <a:cs typeface="Times New Roman"/>
                        </a:rPr>
                        <a:t>Primary Key</a:t>
                      </a: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Language_name</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(20)</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bl>
          </a:graphicData>
        </a:graphic>
      </p:graphicFrame>
      <p:sp>
        <p:nvSpPr>
          <p:cNvPr id="8" name="TextBox 7"/>
          <p:cNvSpPr txBox="1"/>
          <p:nvPr/>
        </p:nvSpPr>
        <p:spPr>
          <a:xfrm>
            <a:off x="381000" y="3771034"/>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mst_language</a:t>
            </a:r>
            <a:endParaRPr lang="en-US" sz="2400" b="1" dirty="0">
              <a:solidFill>
                <a:srgbClr val="FF0000"/>
              </a:solidFill>
            </a:endParaRPr>
          </a:p>
        </p:txBody>
      </p:sp>
    </p:spTree>
    <p:extLst>
      <p:ext uri="{BB962C8B-B14F-4D97-AF65-F5344CB8AC3E}">
        <p14:creationId xmlns:p14="http://schemas.microsoft.com/office/powerpoint/2010/main" val="1540331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CER\Downloads\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891" y="4618182"/>
            <a:ext cx="2478424" cy="18588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title"/>
          </p:nvPr>
        </p:nvSpPr>
        <p:spPr>
          <a:xfrm>
            <a:off x="76200" y="489202"/>
            <a:ext cx="5638800" cy="799306"/>
          </a:xfrm>
        </p:spPr>
        <p:txBody>
          <a:bodyPr/>
          <a:lstStyle/>
          <a:p>
            <a:r>
              <a:rPr lang="en-US" sz="3800" b="0" dirty="0" smtClean="0"/>
              <a:t>IDENTIFIKASI </a:t>
            </a:r>
            <a:r>
              <a:rPr lang="en-US" sz="3800" dirty="0" smtClean="0"/>
              <a:t>MASALAH</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4191000"/>
            <a:ext cx="2145670" cy="2447532"/>
          </a:xfrm>
          <a:prstGeom prst="rect">
            <a:avLst/>
          </a:prstGeom>
        </p:spPr>
      </p:pic>
      <p:sp>
        <p:nvSpPr>
          <p:cNvPr id="5" name="TextBox 4"/>
          <p:cNvSpPr txBox="1"/>
          <p:nvPr/>
        </p:nvSpPr>
        <p:spPr>
          <a:xfrm>
            <a:off x="304800" y="1771457"/>
            <a:ext cx="8077200" cy="2677656"/>
          </a:xfrm>
          <a:prstGeom prst="rect">
            <a:avLst/>
          </a:prstGeom>
          <a:noFill/>
        </p:spPr>
        <p:txBody>
          <a:bodyPr wrap="square" rtlCol="0">
            <a:spAutoFit/>
          </a:bodyPr>
          <a:lstStyle/>
          <a:p>
            <a:pPr marL="457200" lvl="0" indent="-457200" algn="just">
              <a:buFont typeface="+mj-lt"/>
              <a:buAutoNum type="arabicPeriod"/>
            </a:pPr>
            <a:r>
              <a:rPr lang="id-ID" sz="2400" dirty="0" smtClean="0">
                <a:solidFill>
                  <a:schemeClr val="bg1"/>
                </a:solidFill>
              </a:rPr>
              <a:t>Kemudahan </a:t>
            </a:r>
            <a:r>
              <a:rPr lang="id-ID" sz="2400" dirty="0">
                <a:solidFill>
                  <a:schemeClr val="bg1"/>
                </a:solidFill>
              </a:rPr>
              <a:t>mengakses informasi </a:t>
            </a:r>
            <a:r>
              <a:rPr lang="id-ID" sz="2400" dirty="0" smtClean="0">
                <a:solidFill>
                  <a:schemeClr val="bg1"/>
                </a:solidFill>
              </a:rPr>
              <a:t>pada</a:t>
            </a:r>
            <a:r>
              <a:rPr lang="en-US" sz="2400" dirty="0" smtClean="0">
                <a:solidFill>
                  <a:schemeClr val="bg1"/>
                </a:solidFill>
              </a:rPr>
              <a:t> </a:t>
            </a:r>
            <a:r>
              <a:rPr lang="id-ID" sz="2400" dirty="0" smtClean="0">
                <a:solidFill>
                  <a:schemeClr val="bg1"/>
                </a:solidFill>
              </a:rPr>
              <a:t>aplikasi </a:t>
            </a:r>
            <a:r>
              <a:rPr lang="id-ID" sz="2400" dirty="0">
                <a:solidFill>
                  <a:schemeClr val="bg1"/>
                </a:solidFill>
              </a:rPr>
              <a:t>SLiMS </a:t>
            </a:r>
            <a:r>
              <a:rPr lang="id-ID" sz="2400" dirty="0" smtClean="0">
                <a:solidFill>
                  <a:schemeClr val="bg1"/>
                </a:solidFill>
              </a:rPr>
              <a:t>melalui </a:t>
            </a:r>
            <a:r>
              <a:rPr lang="id-ID" sz="2400" dirty="0">
                <a:solidFill>
                  <a:schemeClr val="bg1"/>
                </a:solidFill>
              </a:rPr>
              <a:t>Web Browser </a:t>
            </a:r>
            <a:r>
              <a:rPr lang="en-US" sz="2400" dirty="0" smtClean="0">
                <a:solidFill>
                  <a:schemeClr val="bg1"/>
                </a:solidFill>
              </a:rPr>
              <a:t> </a:t>
            </a:r>
            <a:r>
              <a:rPr lang="id-ID" sz="2400" dirty="0" smtClean="0">
                <a:solidFill>
                  <a:schemeClr val="bg1"/>
                </a:solidFill>
              </a:rPr>
              <a:t>masih </a:t>
            </a:r>
            <a:r>
              <a:rPr lang="id-ID" sz="2400" dirty="0">
                <a:solidFill>
                  <a:schemeClr val="bg1"/>
                </a:solidFill>
              </a:rPr>
              <a:t>kurang praktis dan efisien dalam </a:t>
            </a:r>
            <a:r>
              <a:rPr lang="id-ID" sz="2400" dirty="0" smtClean="0">
                <a:solidFill>
                  <a:schemeClr val="bg1"/>
                </a:solidFill>
              </a:rPr>
              <a:t>melakukan </a:t>
            </a:r>
            <a:r>
              <a:rPr lang="id-ID" sz="2400" dirty="0">
                <a:solidFill>
                  <a:schemeClr val="bg1"/>
                </a:solidFill>
              </a:rPr>
              <a:t>pencarian informasi katalog buku</a:t>
            </a:r>
            <a:endParaRPr lang="en-US" sz="2400" dirty="0">
              <a:solidFill>
                <a:schemeClr val="bg1"/>
              </a:solidFill>
            </a:endParaRPr>
          </a:p>
          <a:p>
            <a:pPr marL="457200" lvl="0" indent="-457200" algn="just">
              <a:buFont typeface="+mj-lt"/>
              <a:buAutoNum type="arabicPeriod"/>
            </a:pPr>
            <a:r>
              <a:rPr lang="id-ID" sz="2400" dirty="0">
                <a:solidFill>
                  <a:schemeClr val="bg1"/>
                </a:solidFill>
              </a:rPr>
              <a:t>Membantu pemustaka untuk memanfaatkan pencarian informasi katalog buku di perpustakaan, dari mana saja dan kapan saja.</a:t>
            </a:r>
            <a:endParaRPr lang="en-US" sz="2400" dirty="0">
              <a:solidFill>
                <a:schemeClr val="bg1"/>
              </a:solidFill>
            </a:endParaRPr>
          </a:p>
        </p:txBody>
      </p:sp>
    </p:spTree>
    <p:extLst>
      <p:ext uri="{BB962C8B-B14F-4D97-AF65-F5344CB8AC3E}">
        <p14:creationId xmlns:p14="http://schemas.microsoft.com/office/powerpoint/2010/main" val="1913115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172918"/>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mst_place</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46971710"/>
              </p:ext>
            </p:extLst>
          </p:nvPr>
        </p:nvGraphicFramePr>
        <p:xfrm>
          <a:off x="1447800" y="1931514"/>
          <a:ext cx="6248400" cy="1192686"/>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place_id</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200" dirty="0" err="1" smtClean="0">
                          <a:solidFill>
                            <a:schemeClr val="bg1"/>
                          </a:solidFill>
                          <a:effectLst/>
                          <a:latin typeface="+mn-lt"/>
                          <a:ea typeface="Calibri"/>
                          <a:cs typeface="Times New Roman"/>
                        </a:rPr>
                        <a:t>Primay</a:t>
                      </a:r>
                      <a:r>
                        <a:rPr lang="en-US" sz="1200" dirty="0" smtClean="0">
                          <a:solidFill>
                            <a:schemeClr val="bg1"/>
                          </a:solidFill>
                          <a:effectLst/>
                          <a:latin typeface="+mn-lt"/>
                          <a:ea typeface="Calibri"/>
                          <a:cs typeface="Times New Roman"/>
                        </a:rPr>
                        <a:t> key</a:t>
                      </a: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dirty="0" err="1">
                          <a:solidFill>
                            <a:schemeClr val="bg1"/>
                          </a:solidFill>
                          <a:effectLst/>
                          <a:latin typeface="+mn-lt"/>
                          <a:ea typeface="Calibri"/>
                          <a:cs typeface="Times New Roman"/>
                        </a:rPr>
                        <a:t>place_name</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(30)</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99159335"/>
              </p:ext>
            </p:extLst>
          </p:nvPr>
        </p:nvGraphicFramePr>
        <p:xfrm>
          <a:off x="1447800" y="4267200"/>
          <a:ext cx="6248400" cy="1642172"/>
        </p:xfrm>
        <a:graphic>
          <a:graphicData uri="http://schemas.openxmlformats.org/drawingml/2006/table">
            <a:tbl>
              <a:tblPr firstRow="1" bandRow="1">
                <a:tableStyleId>{BC89EF96-8CEA-46FF-86C4-4CE0E7609802}</a:tableStyleId>
              </a:tblPr>
              <a:tblGrid>
                <a:gridCol w="467170"/>
                <a:gridCol w="2657030"/>
                <a:gridCol w="1752600"/>
                <a:gridCol w="13716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author_id</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Int</a:t>
                      </a:r>
                      <a:r>
                        <a:rPr lang="en-US" sz="1400" i="1" dirty="0" smtClean="0">
                          <a:solidFill>
                            <a:schemeClr val="bg1"/>
                          </a:solidFill>
                          <a:effectLst/>
                          <a:latin typeface="+mn-lt"/>
                          <a:ea typeface="Calibri"/>
                          <a:cs typeface="Times New Roman"/>
                        </a:rPr>
                        <a:t> (11)</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200" dirty="0" smtClean="0">
                          <a:solidFill>
                            <a:schemeClr val="bg1"/>
                          </a:solidFill>
                          <a:effectLst/>
                          <a:latin typeface="+mn-lt"/>
                          <a:ea typeface="Calibri"/>
                          <a:cs typeface="Times New Roman"/>
                        </a:rPr>
                        <a:t>Primary Key</a:t>
                      </a: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author_name</a:t>
                      </a:r>
                      <a:endParaRPr lang="en-US" sz="120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i="1" dirty="0" err="1" smtClean="0">
                          <a:solidFill>
                            <a:schemeClr val="bg1"/>
                          </a:solidFill>
                          <a:effectLst/>
                          <a:latin typeface="+mn-lt"/>
                          <a:ea typeface="Calibri"/>
                          <a:cs typeface="Times New Roman"/>
                        </a:rPr>
                        <a:t>Varchar</a:t>
                      </a:r>
                      <a:r>
                        <a:rPr lang="en-US" sz="1400" i="1" dirty="0" smtClean="0">
                          <a:solidFill>
                            <a:schemeClr val="bg1"/>
                          </a:solidFill>
                          <a:effectLst/>
                          <a:latin typeface="+mn-lt"/>
                          <a:ea typeface="Calibri"/>
                          <a:cs typeface="Times New Roman"/>
                        </a:rPr>
                        <a:t> (100)</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a:solidFill>
                            <a:schemeClr val="bg1"/>
                          </a:solidFill>
                          <a:effectLst/>
                          <a:latin typeface="+mn-lt"/>
                          <a:ea typeface="Calibri"/>
                          <a:cs typeface="Times New Roman"/>
                        </a:rPr>
                        <a:t>Authority_type</a:t>
                      </a:r>
                      <a:endParaRPr lang="en-US" sz="1200">
                        <a:solidFill>
                          <a:schemeClr val="bg1"/>
                        </a:solidFill>
                        <a:effectLst/>
                        <a:latin typeface="+mn-lt"/>
                        <a:ea typeface="Calibri"/>
                        <a:cs typeface="Times New Roman"/>
                      </a:endParaRPr>
                    </a:p>
                  </a:txBody>
                  <a:tcPr marL="68580" marR="68580" marT="0" marB="0" anchor="ctr"/>
                </a:tc>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400" i="1" dirty="0" err="1" smtClean="0">
                          <a:solidFill>
                            <a:schemeClr val="bg1"/>
                          </a:solidFill>
                          <a:effectLst/>
                          <a:latin typeface="+mn-lt"/>
                          <a:ea typeface="Calibri"/>
                          <a:cs typeface="Times New Roman"/>
                        </a:rPr>
                        <a:t>Enum</a:t>
                      </a:r>
                      <a:r>
                        <a:rPr lang="en-US" sz="1400" i="1" dirty="0" smtClean="0">
                          <a:solidFill>
                            <a:schemeClr val="bg1"/>
                          </a:solidFill>
                          <a:effectLst/>
                          <a:latin typeface="+mn-lt"/>
                          <a:ea typeface="Calibri"/>
                          <a:cs typeface="Times New Roman"/>
                        </a:rPr>
                        <a:t> </a:t>
                      </a:r>
                      <a:r>
                        <a:rPr lang="en-US" sz="1400" dirty="0" smtClean="0">
                          <a:solidFill>
                            <a:schemeClr val="bg1"/>
                          </a:solidFill>
                          <a:effectLst/>
                          <a:latin typeface="+mn-lt"/>
                          <a:ea typeface="Calibri"/>
                          <a:cs typeface="Times New Roman"/>
                        </a:rPr>
                        <a:t>('p', 'o', 'c')</a:t>
                      </a:r>
                      <a:endParaRPr lang="en-US" sz="120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endParaRPr lang="en-US" sz="1200" dirty="0">
                        <a:solidFill>
                          <a:schemeClr val="bg1"/>
                        </a:solidFill>
                        <a:effectLst/>
                        <a:latin typeface="+mn-lt"/>
                        <a:ea typeface="Calibri"/>
                        <a:cs typeface="Times New Roman"/>
                      </a:endParaRPr>
                    </a:p>
                  </a:txBody>
                  <a:tcPr marL="68580" marR="68580" marT="0" marB="0" anchor="ctr"/>
                </a:tc>
              </a:tr>
            </a:tbl>
          </a:graphicData>
        </a:graphic>
      </p:graphicFrame>
      <p:sp>
        <p:nvSpPr>
          <p:cNvPr id="8" name="TextBox 7"/>
          <p:cNvSpPr txBox="1"/>
          <p:nvPr/>
        </p:nvSpPr>
        <p:spPr>
          <a:xfrm>
            <a:off x="355600" y="3352800"/>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mst_author</a:t>
            </a:r>
            <a:endParaRPr lang="en-US" sz="2400" b="1" dirty="0">
              <a:solidFill>
                <a:srgbClr val="FF0000"/>
              </a:solidFill>
            </a:endParaRPr>
          </a:p>
        </p:txBody>
      </p:sp>
    </p:spTree>
    <p:extLst>
      <p:ext uri="{BB962C8B-B14F-4D97-AF65-F5344CB8AC3E}">
        <p14:creationId xmlns:p14="http://schemas.microsoft.com/office/powerpoint/2010/main" val="1484279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err="1" smtClean="0"/>
              <a:t>Perancangan</a:t>
            </a:r>
            <a:r>
              <a:rPr lang="en-US" sz="3800" b="0" dirty="0" smtClean="0"/>
              <a:t> </a:t>
            </a:r>
            <a:r>
              <a:rPr lang="en-US" sz="3800" dirty="0" smtClean="0"/>
              <a:t>Database</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1466938"/>
            <a:ext cx="8153400" cy="577850"/>
          </a:xfrm>
          <a:prstGeom prst="rect">
            <a:avLst/>
          </a:prstGeom>
          <a:noFill/>
        </p:spPr>
        <p:txBody>
          <a:bodyPr wrap="square" rtlCol="0">
            <a:spAutoFit/>
          </a:bodyPr>
          <a:lstStyle/>
          <a:p>
            <a:pPr>
              <a:lnSpc>
                <a:spcPct val="150000"/>
              </a:lnSpc>
            </a:pPr>
            <a:r>
              <a:rPr lang="en-US" sz="2400" b="1" dirty="0" err="1" smtClean="0">
                <a:solidFill>
                  <a:srgbClr val="FF0000"/>
                </a:solidFill>
              </a:rPr>
              <a:t>Tabel</a:t>
            </a:r>
            <a:r>
              <a:rPr lang="en-US" sz="2400" b="1" dirty="0" smtClean="0">
                <a:solidFill>
                  <a:srgbClr val="FF0000"/>
                </a:solidFill>
              </a:rPr>
              <a:t> </a:t>
            </a:r>
            <a:r>
              <a:rPr lang="en-US" sz="2400" b="1" dirty="0" err="1" smtClean="0">
                <a:solidFill>
                  <a:srgbClr val="FF0000"/>
                </a:solidFill>
              </a:rPr>
              <a:t>biblio_author</a:t>
            </a:r>
            <a:endParaRPr lang="en-US" sz="24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38969937"/>
              </p:ext>
            </p:extLst>
          </p:nvPr>
        </p:nvGraphicFramePr>
        <p:xfrm>
          <a:off x="1447800" y="2438400"/>
          <a:ext cx="6248400" cy="1642172"/>
        </p:xfrm>
        <a:graphic>
          <a:graphicData uri="http://schemas.openxmlformats.org/drawingml/2006/table">
            <a:tbl>
              <a:tblPr firstRow="1" bandRow="1">
                <a:tableStyleId>{BC89EF96-8CEA-46FF-86C4-4CE0E7609802}</a:tableStyleId>
              </a:tblPr>
              <a:tblGrid>
                <a:gridCol w="467170"/>
                <a:gridCol w="2657030"/>
                <a:gridCol w="1562100"/>
                <a:gridCol w="1562100"/>
              </a:tblGrid>
              <a:tr h="293714">
                <a:tc>
                  <a:txBody>
                    <a:bodyPr/>
                    <a:lstStyle/>
                    <a:p>
                      <a:r>
                        <a:rPr lang="en-US" sz="1400" dirty="0" smtClean="0">
                          <a:solidFill>
                            <a:schemeClr val="bg1"/>
                          </a:solidFill>
                        </a:rPr>
                        <a:t>No</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Atribut</a:t>
                      </a:r>
                      <a:endParaRPr lang="en-US" sz="1400" dirty="0">
                        <a:solidFill>
                          <a:schemeClr val="bg1"/>
                        </a:solidFill>
                      </a:endParaRPr>
                    </a:p>
                  </a:txBody>
                  <a:tcPr marL="61529" marR="61529" marT="30765" marB="30765" anchor="ctr"/>
                </a:tc>
                <a:tc>
                  <a:txBody>
                    <a:bodyPr/>
                    <a:lstStyle/>
                    <a:p>
                      <a:r>
                        <a:rPr lang="en-US" sz="1400" dirty="0" smtClean="0">
                          <a:solidFill>
                            <a:schemeClr val="bg1"/>
                          </a:solidFill>
                        </a:rPr>
                        <a:t>Data </a:t>
                      </a:r>
                      <a:r>
                        <a:rPr lang="en-US" sz="1400" dirty="0" err="1" smtClean="0">
                          <a:solidFill>
                            <a:schemeClr val="bg1"/>
                          </a:solidFill>
                        </a:rPr>
                        <a:t>Tipe</a:t>
                      </a:r>
                      <a:endParaRPr lang="en-US" sz="1400" dirty="0">
                        <a:solidFill>
                          <a:schemeClr val="bg1"/>
                        </a:solidFill>
                      </a:endParaRPr>
                    </a:p>
                  </a:txBody>
                  <a:tcPr marL="61529" marR="61529" marT="30765" marB="30765" anchor="ctr"/>
                </a:tc>
                <a:tc>
                  <a:txBody>
                    <a:bodyPr/>
                    <a:lstStyle/>
                    <a:p>
                      <a:r>
                        <a:rPr lang="en-US" sz="1400" dirty="0" err="1" smtClean="0">
                          <a:solidFill>
                            <a:schemeClr val="bg1"/>
                          </a:solidFill>
                        </a:rPr>
                        <a:t>Keterangan</a:t>
                      </a:r>
                      <a:endParaRPr lang="en-US" sz="1400" dirty="0">
                        <a:solidFill>
                          <a:schemeClr val="bg1"/>
                        </a:solidFill>
                      </a:endParaRPr>
                    </a:p>
                  </a:txBody>
                  <a:tcPr marL="61529" marR="61529" marT="30765" marB="30765" anchor="ctr"/>
                </a:tc>
              </a:tr>
              <a:tr h="449486">
                <a:tc>
                  <a:txBody>
                    <a:bodyPr/>
                    <a:lstStyle/>
                    <a:p>
                      <a:pPr algn="ctr"/>
                      <a:r>
                        <a:rPr lang="en-US" sz="1400" dirty="0" smtClean="0">
                          <a:solidFill>
                            <a:schemeClr val="bg1"/>
                          </a:solidFill>
                        </a:rPr>
                        <a:t>1</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b="0" u="sng" dirty="0" err="1" smtClean="0">
                          <a:solidFill>
                            <a:schemeClr val="bg1"/>
                          </a:solidFill>
                          <a:effectLst/>
                          <a:latin typeface="+mn-lt"/>
                          <a:ea typeface="Calibri"/>
                          <a:cs typeface="Times New Roman"/>
                        </a:rPr>
                        <a:t>Biblio_id</a:t>
                      </a:r>
                      <a:endParaRPr lang="en-US" sz="1200" b="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b="0" i="1" dirty="0" err="1" smtClean="0">
                          <a:solidFill>
                            <a:schemeClr val="bg1"/>
                          </a:solidFill>
                          <a:effectLst/>
                          <a:latin typeface="+mn-lt"/>
                          <a:ea typeface="Calibri"/>
                          <a:cs typeface="Times New Roman"/>
                        </a:rPr>
                        <a:t>Int</a:t>
                      </a:r>
                      <a:r>
                        <a:rPr lang="en-US" sz="1400" b="0" i="1" dirty="0" smtClean="0">
                          <a:solidFill>
                            <a:schemeClr val="bg1"/>
                          </a:solidFill>
                          <a:effectLst/>
                          <a:latin typeface="+mn-lt"/>
                          <a:ea typeface="Calibri"/>
                          <a:cs typeface="Times New Roman"/>
                        </a:rPr>
                        <a:t> (11)</a:t>
                      </a:r>
                      <a:endParaRPr lang="en-US" sz="1200" b="0" dirty="0">
                        <a:solidFill>
                          <a:schemeClr val="bg1"/>
                        </a:solidFill>
                        <a:effectLst/>
                        <a:latin typeface="+mn-lt"/>
                        <a:ea typeface="Calibri"/>
                        <a:cs typeface="Times New Roman"/>
                      </a:endParaRPr>
                    </a:p>
                  </a:txBody>
                  <a:tcPr marL="68580" marR="68580" marT="0" marB="0" anchor="ctr"/>
                </a:tc>
                <a:tc>
                  <a:txBody>
                    <a:bodyPr/>
                    <a:lstStyle/>
                    <a:p>
                      <a:endParaRPr lang="en-US" dirty="0"/>
                    </a:p>
                  </a:txBody>
                  <a:tcPr marL="68580" marR="68580" marT="0" marB="0" anchor="ctr"/>
                </a:tc>
              </a:tr>
              <a:tr h="449486">
                <a:tc>
                  <a:txBody>
                    <a:bodyPr/>
                    <a:lstStyle/>
                    <a:p>
                      <a:pPr algn="ctr"/>
                      <a:r>
                        <a:rPr lang="en-US" sz="1400" dirty="0" smtClean="0">
                          <a:solidFill>
                            <a:schemeClr val="bg1"/>
                          </a:solidFill>
                        </a:rPr>
                        <a:t>2</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b="0" u="sng" dirty="0" err="1" smtClean="0">
                          <a:solidFill>
                            <a:schemeClr val="bg1"/>
                          </a:solidFill>
                          <a:effectLst/>
                          <a:latin typeface="+mn-lt"/>
                          <a:ea typeface="Calibri"/>
                          <a:cs typeface="Times New Roman"/>
                        </a:rPr>
                        <a:t>Author_id</a:t>
                      </a:r>
                      <a:endParaRPr lang="en-US" sz="1200" b="0" u="sng"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b="0" i="1" dirty="0" err="1" smtClean="0">
                          <a:solidFill>
                            <a:schemeClr val="bg1"/>
                          </a:solidFill>
                          <a:effectLst/>
                          <a:latin typeface="+mn-lt"/>
                          <a:ea typeface="Calibri"/>
                          <a:cs typeface="Times New Roman"/>
                        </a:rPr>
                        <a:t>Int</a:t>
                      </a:r>
                      <a:r>
                        <a:rPr lang="en-US" sz="1400" b="0" i="1" dirty="0" smtClean="0">
                          <a:solidFill>
                            <a:schemeClr val="bg1"/>
                          </a:solidFill>
                          <a:effectLst/>
                          <a:latin typeface="+mn-lt"/>
                          <a:ea typeface="Calibri"/>
                          <a:cs typeface="Times New Roman"/>
                        </a:rPr>
                        <a:t> (11)</a:t>
                      </a:r>
                      <a:endParaRPr lang="en-US" sz="1200" b="0" dirty="0">
                        <a:solidFill>
                          <a:schemeClr val="bg1"/>
                        </a:solidFill>
                        <a:effectLst/>
                        <a:latin typeface="+mn-lt"/>
                        <a:ea typeface="Calibri"/>
                        <a:cs typeface="Times New Roman"/>
                      </a:endParaRPr>
                    </a:p>
                  </a:txBody>
                  <a:tcPr marL="68580" marR="68580" marT="0" marB="0" anchor="ctr"/>
                </a:tc>
                <a:tc>
                  <a:txBody>
                    <a:bodyPr/>
                    <a:lstStyle/>
                    <a:p>
                      <a:endParaRPr lang="en-US"/>
                    </a:p>
                  </a:txBody>
                  <a:tcPr marL="68580" marR="68580" marT="0" marB="0" anchor="ctr"/>
                </a:tc>
              </a:tr>
              <a:tr h="449486">
                <a:tc>
                  <a:txBody>
                    <a:bodyPr/>
                    <a:lstStyle/>
                    <a:p>
                      <a:pPr algn="ctr"/>
                      <a:r>
                        <a:rPr lang="en-US" sz="1400" dirty="0" smtClean="0">
                          <a:solidFill>
                            <a:schemeClr val="bg1"/>
                          </a:solidFill>
                        </a:rPr>
                        <a:t>3</a:t>
                      </a:r>
                      <a:endParaRPr lang="en-US" sz="1400" dirty="0">
                        <a:solidFill>
                          <a:schemeClr val="bg1"/>
                        </a:solidFill>
                      </a:endParaRPr>
                    </a:p>
                  </a:txBody>
                  <a:tcPr marL="61529" marR="61529" marT="30765" marB="30765" anchor="ctr"/>
                </a:tc>
                <a:tc>
                  <a:txBody>
                    <a:bodyPr/>
                    <a:lstStyle/>
                    <a:p>
                      <a:pPr>
                        <a:lnSpc>
                          <a:spcPct val="200000"/>
                        </a:lnSpc>
                        <a:spcAft>
                          <a:spcPts val="0"/>
                        </a:spcAft>
                      </a:pPr>
                      <a:r>
                        <a:rPr lang="en-US" sz="1400" b="0" dirty="0">
                          <a:solidFill>
                            <a:schemeClr val="bg1"/>
                          </a:solidFill>
                          <a:effectLst/>
                          <a:latin typeface="+mn-lt"/>
                          <a:ea typeface="Calibri"/>
                          <a:cs typeface="Times New Roman"/>
                        </a:rPr>
                        <a:t>level</a:t>
                      </a:r>
                      <a:endParaRPr lang="en-US" sz="1200" b="0" dirty="0">
                        <a:solidFill>
                          <a:schemeClr val="bg1"/>
                        </a:solidFill>
                        <a:effectLst/>
                        <a:latin typeface="+mn-lt"/>
                        <a:ea typeface="Calibri"/>
                        <a:cs typeface="Times New Roman"/>
                      </a:endParaRPr>
                    </a:p>
                  </a:txBody>
                  <a:tcPr marL="68580" marR="68580" marT="0" marB="0" anchor="ctr"/>
                </a:tc>
                <a:tc>
                  <a:txBody>
                    <a:bodyPr/>
                    <a:lstStyle/>
                    <a:p>
                      <a:pPr>
                        <a:lnSpc>
                          <a:spcPct val="200000"/>
                        </a:lnSpc>
                        <a:spcAft>
                          <a:spcPts val="0"/>
                        </a:spcAft>
                      </a:pPr>
                      <a:r>
                        <a:rPr lang="en-US" sz="1400" b="0" i="1" dirty="0" err="1" smtClean="0">
                          <a:solidFill>
                            <a:schemeClr val="bg1"/>
                          </a:solidFill>
                          <a:effectLst/>
                          <a:latin typeface="+mn-lt"/>
                          <a:ea typeface="Calibri"/>
                          <a:cs typeface="Times New Roman"/>
                        </a:rPr>
                        <a:t>Int</a:t>
                      </a:r>
                      <a:r>
                        <a:rPr lang="en-US" sz="1400" b="0" i="1" dirty="0" smtClean="0">
                          <a:solidFill>
                            <a:schemeClr val="bg1"/>
                          </a:solidFill>
                          <a:effectLst/>
                          <a:latin typeface="+mn-lt"/>
                          <a:ea typeface="Calibri"/>
                          <a:cs typeface="Times New Roman"/>
                        </a:rPr>
                        <a:t> (1)</a:t>
                      </a:r>
                      <a:endParaRPr lang="en-US" sz="1200" b="0" dirty="0">
                        <a:solidFill>
                          <a:schemeClr val="bg1"/>
                        </a:solidFill>
                        <a:effectLst/>
                        <a:latin typeface="+mn-lt"/>
                        <a:ea typeface="Calibri"/>
                        <a:cs typeface="Times New Roman"/>
                      </a:endParaRPr>
                    </a:p>
                  </a:txBody>
                  <a:tcPr marL="68580" marR="68580" marT="0" marB="0" anchor="ctr"/>
                </a:tc>
                <a:tc>
                  <a:txBody>
                    <a:bodyPr/>
                    <a:lstStyle/>
                    <a:p>
                      <a:endParaRPr lang="en-US" dirty="0"/>
                    </a:p>
                  </a:txBody>
                  <a:tcPr marL="68580" marR="68580" marT="0" marB="0" anchor="ctr"/>
                </a:tc>
              </a:tr>
            </a:tbl>
          </a:graphicData>
        </a:graphic>
      </p:graphicFrame>
    </p:spTree>
    <p:extLst>
      <p:ext uri="{BB962C8B-B14F-4D97-AF65-F5344CB8AC3E}">
        <p14:creationId xmlns:p14="http://schemas.microsoft.com/office/powerpoint/2010/main" val="1044912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600" b="0" dirty="0" err="1" smtClean="0"/>
              <a:t>Perancangan</a:t>
            </a:r>
            <a:r>
              <a:rPr lang="en-US" sz="3600" b="0" dirty="0" smtClean="0"/>
              <a:t> </a:t>
            </a:r>
            <a:r>
              <a:rPr lang="en-US" sz="3600" dirty="0" err="1" smtClean="0"/>
              <a:t>Antarmuka</a:t>
            </a:r>
            <a:endParaRPr lang="en-US" sz="36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81000" y="1793873"/>
            <a:ext cx="1905000" cy="3311167"/>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505200" y="1761546"/>
            <a:ext cx="1871710" cy="3235327"/>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6477000" y="1841342"/>
            <a:ext cx="1827743" cy="3155531"/>
          </a:xfrm>
          <a:prstGeom prst="rect">
            <a:avLst/>
          </a:prstGeom>
        </p:spPr>
      </p:pic>
      <p:sp>
        <p:nvSpPr>
          <p:cNvPr id="10" name="TextBox 9"/>
          <p:cNvSpPr txBox="1"/>
          <p:nvPr/>
        </p:nvSpPr>
        <p:spPr>
          <a:xfrm>
            <a:off x="685800" y="5137367"/>
            <a:ext cx="1828800" cy="307777"/>
          </a:xfrm>
          <a:prstGeom prst="rect">
            <a:avLst/>
          </a:prstGeom>
          <a:noFill/>
        </p:spPr>
        <p:txBody>
          <a:bodyPr wrap="square" rtlCol="0">
            <a:spAutoFit/>
          </a:bodyPr>
          <a:lstStyle/>
          <a:p>
            <a:r>
              <a:rPr lang="en-US" sz="1400" b="1" dirty="0" smtClean="0">
                <a:solidFill>
                  <a:schemeClr val="bg1"/>
                </a:solidFill>
              </a:rPr>
              <a:t>Splash Screen</a:t>
            </a:r>
            <a:endParaRPr lang="en-US" sz="1400" b="1" dirty="0">
              <a:solidFill>
                <a:schemeClr val="bg1"/>
              </a:solidFill>
            </a:endParaRPr>
          </a:p>
        </p:txBody>
      </p:sp>
      <p:sp>
        <p:nvSpPr>
          <p:cNvPr id="11" name="TextBox 10"/>
          <p:cNvSpPr txBox="1"/>
          <p:nvPr/>
        </p:nvSpPr>
        <p:spPr>
          <a:xfrm>
            <a:off x="3733800" y="5100118"/>
            <a:ext cx="1828800" cy="307777"/>
          </a:xfrm>
          <a:prstGeom prst="rect">
            <a:avLst/>
          </a:prstGeom>
          <a:noFill/>
        </p:spPr>
        <p:txBody>
          <a:bodyPr wrap="square" rtlCol="0">
            <a:spAutoFit/>
          </a:bodyPr>
          <a:lstStyle/>
          <a:p>
            <a:r>
              <a:rPr lang="en-US" sz="1400" b="1" dirty="0" err="1" smtClean="0">
                <a:solidFill>
                  <a:schemeClr val="bg1"/>
                </a:solidFill>
              </a:rPr>
              <a:t>Halaman</a:t>
            </a:r>
            <a:r>
              <a:rPr lang="en-US" sz="1400" b="1" dirty="0" smtClean="0">
                <a:solidFill>
                  <a:schemeClr val="bg1"/>
                </a:solidFill>
              </a:rPr>
              <a:t> Home</a:t>
            </a:r>
            <a:endParaRPr lang="en-US" sz="1400" b="1" dirty="0">
              <a:solidFill>
                <a:schemeClr val="bg1"/>
              </a:solidFill>
            </a:endParaRPr>
          </a:p>
        </p:txBody>
      </p:sp>
      <p:sp>
        <p:nvSpPr>
          <p:cNvPr id="12" name="TextBox 11"/>
          <p:cNvSpPr txBox="1"/>
          <p:nvPr/>
        </p:nvSpPr>
        <p:spPr>
          <a:xfrm>
            <a:off x="6712527" y="5105040"/>
            <a:ext cx="1828800" cy="307777"/>
          </a:xfrm>
          <a:prstGeom prst="rect">
            <a:avLst/>
          </a:prstGeom>
          <a:noFill/>
        </p:spPr>
        <p:txBody>
          <a:bodyPr wrap="square" rtlCol="0">
            <a:spAutoFit/>
          </a:bodyPr>
          <a:lstStyle/>
          <a:p>
            <a:r>
              <a:rPr lang="en-US" sz="1400" b="1" dirty="0" err="1" smtClean="0">
                <a:solidFill>
                  <a:schemeClr val="bg1"/>
                </a:solidFill>
              </a:rPr>
              <a:t>Halaman</a:t>
            </a:r>
            <a:r>
              <a:rPr lang="en-US" sz="1400" b="1" dirty="0" smtClean="0">
                <a:solidFill>
                  <a:schemeClr val="bg1"/>
                </a:solidFill>
              </a:rPr>
              <a:t> Menu</a:t>
            </a:r>
            <a:endParaRPr lang="en-US" sz="1400" b="1" dirty="0">
              <a:solidFill>
                <a:schemeClr val="bg1"/>
              </a:solidFill>
            </a:endParaRPr>
          </a:p>
        </p:txBody>
      </p:sp>
    </p:spTree>
    <p:extLst>
      <p:ext uri="{BB962C8B-B14F-4D97-AF65-F5344CB8AC3E}">
        <p14:creationId xmlns:p14="http://schemas.microsoft.com/office/powerpoint/2010/main" val="4232222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600" b="0" dirty="0" err="1" smtClean="0"/>
              <a:t>Perancangan</a:t>
            </a:r>
            <a:r>
              <a:rPr lang="en-US" sz="3600" b="0" dirty="0" smtClean="0"/>
              <a:t> </a:t>
            </a:r>
            <a:r>
              <a:rPr lang="en-US" sz="3600" dirty="0" err="1" smtClean="0"/>
              <a:t>Antarmuka</a:t>
            </a:r>
            <a:endParaRPr lang="en-US" sz="36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85800" y="5137367"/>
            <a:ext cx="1828800" cy="307777"/>
          </a:xfrm>
          <a:prstGeom prst="rect">
            <a:avLst/>
          </a:prstGeom>
          <a:noFill/>
        </p:spPr>
        <p:txBody>
          <a:bodyPr wrap="square" rtlCol="0">
            <a:spAutoFit/>
          </a:bodyPr>
          <a:lstStyle/>
          <a:p>
            <a:r>
              <a:rPr lang="en-US" sz="1400" b="1" dirty="0" err="1" smtClean="0">
                <a:solidFill>
                  <a:schemeClr val="bg1"/>
                </a:solidFill>
              </a:rPr>
              <a:t>Halaman</a:t>
            </a:r>
            <a:r>
              <a:rPr lang="en-US" sz="1400" b="1" dirty="0" smtClean="0">
                <a:solidFill>
                  <a:schemeClr val="bg1"/>
                </a:solidFill>
              </a:rPr>
              <a:t> </a:t>
            </a:r>
            <a:r>
              <a:rPr lang="en-US" sz="1400" b="1" dirty="0" err="1" smtClean="0">
                <a:solidFill>
                  <a:schemeClr val="bg1"/>
                </a:solidFill>
              </a:rPr>
              <a:t>Opac</a:t>
            </a:r>
            <a:endParaRPr lang="en-US" sz="1400" b="1" dirty="0">
              <a:solidFill>
                <a:schemeClr val="bg1"/>
              </a:solidFill>
            </a:endParaRPr>
          </a:p>
        </p:txBody>
      </p:sp>
      <p:sp>
        <p:nvSpPr>
          <p:cNvPr id="11" name="TextBox 10"/>
          <p:cNvSpPr txBox="1"/>
          <p:nvPr/>
        </p:nvSpPr>
        <p:spPr>
          <a:xfrm>
            <a:off x="3486953" y="5097449"/>
            <a:ext cx="1828800" cy="523220"/>
          </a:xfrm>
          <a:prstGeom prst="rect">
            <a:avLst/>
          </a:prstGeom>
          <a:noFill/>
        </p:spPr>
        <p:txBody>
          <a:bodyPr wrap="square" rtlCol="0">
            <a:spAutoFit/>
          </a:bodyPr>
          <a:lstStyle/>
          <a:p>
            <a:pPr algn="ctr"/>
            <a:r>
              <a:rPr lang="en-US" sz="1400" b="1" dirty="0" err="1" smtClean="0">
                <a:solidFill>
                  <a:schemeClr val="bg1"/>
                </a:solidFill>
              </a:rPr>
              <a:t>Halaman</a:t>
            </a:r>
            <a:r>
              <a:rPr lang="en-US" sz="1400" b="1" dirty="0" smtClean="0">
                <a:solidFill>
                  <a:schemeClr val="bg1"/>
                </a:solidFill>
              </a:rPr>
              <a:t> </a:t>
            </a:r>
            <a:r>
              <a:rPr lang="en-US" sz="1400" b="1" dirty="0" err="1" smtClean="0">
                <a:solidFill>
                  <a:schemeClr val="bg1"/>
                </a:solidFill>
              </a:rPr>
              <a:t>Informasi</a:t>
            </a:r>
            <a:endParaRPr lang="en-US" sz="1400" b="1" dirty="0" smtClean="0">
              <a:solidFill>
                <a:schemeClr val="bg1"/>
              </a:solidFill>
            </a:endParaRPr>
          </a:p>
          <a:p>
            <a:pPr algn="ctr"/>
            <a:r>
              <a:rPr lang="en-US" sz="1400" b="1" dirty="0" err="1" smtClean="0">
                <a:solidFill>
                  <a:schemeClr val="bg1"/>
                </a:solidFill>
              </a:rPr>
              <a:t>Katalog</a:t>
            </a:r>
            <a:endParaRPr lang="en-US" sz="1400" b="1" dirty="0">
              <a:solidFill>
                <a:schemeClr val="bg1"/>
              </a:solidFill>
            </a:endParaRPr>
          </a:p>
        </p:txBody>
      </p:sp>
      <p:sp>
        <p:nvSpPr>
          <p:cNvPr id="12" name="TextBox 11"/>
          <p:cNvSpPr txBox="1"/>
          <p:nvPr/>
        </p:nvSpPr>
        <p:spPr>
          <a:xfrm>
            <a:off x="6553200" y="5105040"/>
            <a:ext cx="1828800" cy="307777"/>
          </a:xfrm>
          <a:prstGeom prst="rect">
            <a:avLst/>
          </a:prstGeom>
          <a:noFill/>
        </p:spPr>
        <p:txBody>
          <a:bodyPr wrap="square" rtlCol="0">
            <a:spAutoFit/>
          </a:bodyPr>
          <a:lstStyle/>
          <a:p>
            <a:r>
              <a:rPr lang="en-US" sz="1400" b="1" dirty="0" err="1" smtClean="0">
                <a:solidFill>
                  <a:schemeClr val="bg1"/>
                </a:solidFill>
              </a:rPr>
              <a:t>Halaman</a:t>
            </a:r>
            <a:r>
              <a:rPr lang="en-US" sz="1400" b="1" dirty="0" smtClean="0">
                <a:solidFill>
                  <a:schemeClr val="bg1"/>
                </a:solidFill>
              </a:rPr>
              <a:t> About Us</a:t>
            </a:r>
            <a:endParaRPr lang="en-US" sz="1400" b="1" dirty="0">
              <a:solidFill>
                <a:schemeClr val="bg1"/>
              </a:solidFill>
            </a:endParaRPr>
          </a:p>
        </p:txBody>
      </p:sp>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6400800" y="1405078"/>
            <a:ext cx="2094691" cy="3618475"/>
          </a:xfrm>
          <a:prstGeom prst="rect">
            <a:avLst/>
          </a:prstGeom>
        </p:spPr>
      </p:pic>
      <p:pic>
        <p:nvPicPr>
          <p:cNvPr id="16" name="Picture 15"/>
          <p:cNvPicPr/>
          <p:nvPr/>
        </p:nvPicPr>
        <p:blipFill>
          <a:blip r:embed="rId4"/>
          <a:stretch>
            <a:fillRect/>
          </a:stretch>
        </p:blipFill>
        <p:spPr>
          <a:xfrm>
            <a:off x="381000" y="1344885"/>
            <a:ext cx="2133600" cy="3792482"/>
          </a:xfrm>
          <a:prstGeom prst="rect">
            <a:avLst/>
          </a:prstGeom>
        </p:spPr>
      </p:pic>
      <p:pic>
        <p:nvPicPr>
          <p:cNvPr id="17" name="Picture 16"/>
          <p:cNvPicPr/>
          <p:nvPr/>
        </p:nvPicPr>
        <p:blipFill>
          <a:blip r:embed="rId5"/>
          <a:stretch>
            <a:fillRect/>
          </a:stretch>
        </p:blipFill>
        <p:spPr>
          <a:xfrm>
            <a:off x="3395860" y="1405078"/>
            <a:ext cx="2010985" cy="3657735"/>
          </a:xfrm>
          <a:prstGeom prst="rect">
            <a:avLst/>
          </a:prstGeom>
        </p:spPr>
      </p:pic>
    </p:spTree>
    <p:extLst>
      <p:ext uri="{BB962C8B-B14F-4D97-AF65-F5344CB8AC3E}">
        <p14:creationId xmlns:p14="http://schemas.microsoft.com/office/powerpoint/2010/main" val="1674345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Kesimpulan</a:t>
            </a:r>
            <a:r>
              <a:rPr lang="en-US" sz="3600" dirty="0" smtClean="0"/>
              <a:t> &amp; Saran</a:t>
            </a:r>
            <a:endParaRPr lang="en-US" sz="3600" dirty="0"/>
          </a:p>
        </p:txBody>
      </p:sp>
      <p:sp>
        <p:nvSpPr>
          <p:cNvPr id="3" name="Content Placeholder 2"/>
          <p:cNvSpPr>
            <a:spLocks noGrp="1"/>
          </p:cNvSpPr>
          <p:nvPr>
            <p:ph idx="1"/>
          </p:nvPr>
        </p:nvSpPr>
        <p:spPr/>
        <p:txBody>
          <a:bodyPr>
            <a:normAutofit fontScale="92500"/>
          </a:bodyPr>
          <a:lstStyle/>
          <a:p>
            <a:pPr lvl="0" algn="just"/>
            <a:r>
              <a:rPr lang="id-ID" dirty="0"/>
              <a:t>Aplikasi Perancangan pencarian katalog online berbasis android menggunakan </a:t>
            </a:r>
            <a:r>
              <a:rPr lang="id-ID" i="1" dirty="0"/>
              <a:t>framework</a:t>
            </a:r>
            <a:r>
              <a:rPr lang="id-ID" dirty="0"/>
              <a:t> ionic.</a:t>
            </a:r>
            <a:endParaRPr lang="en-US" dirty="0"/>
          </a:p>
          <a:p>
            <a:pPr lvl="0" algn="just"/>
            <a:r>
              <a:rPr lang="id-ID" dirty="0"/>
              <a:t>Aplikasi ini diharapkan dapat membantu pemustaka untuk menemukan koleksi-koleksi buku yang terdapat di Perpustakaan  Universitas Ubudiyah Indonesia tanpa harus mengunjungi Perpustakaan.</a:t>
            </a:r>
            <a:endParaRPr lang="en-US" dirty="0"/>
          </a:p>
          <a:p>
            <a:pPr lvl="0" algn="just"/>
            <a:r>
              <a:rPr lang="id-ID" dirty="0"/>
              <a:t>Aplikasi ini dapat menginformasikan ketersedian buku yang dipinjam yang ada di Perpustakaan Universitas Ubudiyah Indonesia.</a:t>
            </a:r>
            <a:endParaRPr lang="en-US" dirty="0"/>
          </a:p>
          <a:p>
            <a:pPr marL="578358" indent="-514350">
              <a:buFont typeface="+mj-lt"/>
              <a:buAutoNum type="arabicPeriod"/>
            </a:pPr>
            <a:endParaRPr lang="en-US" dirty="0"/>
          </a:p>
        </p:txBody>
      </p:sp>
    </p:spTree>
    <p:extLst>
      <p:ext uri="{BB962C8B-B14F-4D97-AF65-F5344CB8AC3E}">
        <p14:creationId xmlns:p14="http://schemas.microsoft.com/office/powerpoint/2010/main" val="1163031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Kesimpulan</a:t>
            </a:r>
            <a:r>
              <a:rPr lang="en-US" sz="3600" dirty="0" smtClean="0"/>
              <a:t> &amp; Saran</a:t>
            </a:r>
            <a:endParaRPr lang="en-US" sz="3600" dirty="0"/>
          </a:p>
        </p:txBody>
      </p:sp>
      <p:sp>
        <p:nvSpPr>
          <p:cNvPr id="3" name="Content Placeholder 2"/>
          <p:cNvSpPr>
            <a:spLocks noGrp="1"/>
          </p:cNvSpPr>
          <p:nvPr>
            <p:ph idx="1"/>
          </p:nvPr>
        </p:nvSpPr>
        <p:spPr/>
        <p:txBody>
          <a:bodyPr>
            <a:normAutofit/>
          </a:bodyPr>
          <a:lstStyle/>
          <a:p>
            <a:pPr marL="64008" lvl="0" indent="0" algn="just">
              <a:buNone/>
            </a:pPr>
            <a:r>
              <a:rPr lang="id-ID" dirty="0"/>
              <a:t>Pada aplikasi pencarian katalog buku online berbasis android masih banyak kekurangan, sehingga perlu adanya pengembangan dimasa mendatang untuk penelitian selanjutnya dapat dikembangkan dengan menambah fungsi </a:t>
            </a:r>
            <a:r>
              <a:rPr lang="id-ID" i="1" dirty="0"/>
              <a:t>web service</a:t>
            </a:r>
            <a:r>
              <a:rPr lang="id-ID" dirty="0"/>
              <a:t> sehingga memungkinkan terintergrasinya aplikasi ini dengan perpustakaan yang ada di indonesia.</a:t>
            </a:r>
            <a:endParaRPr lang="en-US" dirty="0"/>
          </a:p>
        </p:txBody>
      </p:sp>
    </p:spTree>
    <p:extLst>
      <p:ext uri="{BB962C8B-B14F-4D97-AF65-F5344CB8AC3E}">
        <p14:creationId xmlns:p14="http://schemas.microsoft.com/office/powerpoint/2010/main" val="1692886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CER\Downloads\presentasi-akhir-54-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9" y="16164"/>
            <a:ext cx="9322569" cy="699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074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BATASAN </a:t>
            </a:r>
            <a:r>
              <a:rPr lang="en-US" sz="3800" dirty="0" smtClean="0"/>
              <a:t>MASALAH</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3400" y="1905000"/>
            <a:ext cx="8153400" cy="4616648"/>
          </a:xfrm>
          <a:prstGeom prst="rect">
            <a:avLst/>
          </a:prstGeom>
          <a:noFill/>
        </p:spPr>
        <p:txBody>
          <a:bodyPr wrap="square" rtlCol="0">
            <a:spAutoFit/>
          </a:bodyPr>
          <a:lstStyle/>
          <a:p>
            <a:pPr marL="342900" lvl="0" indent="-342900">
              <a:buFont typeface="Wingdings" pitchFamily="2" charset="2"/>
              <a:buChar char="Ø"/>
            </a:pPr>
            <a:r>
              <a:rPr lang="id-ID" sz="2800" dirty="0">
                <a:solidFill>
                  <a:schemeClr val="bg1"/>
                </a:solidFill>
              </a:rPr>
              <a:t>Aplikasi ini hanya menampilkan informasi katalog buku.</a:t>
            </a:r>
            <a:endParaRPr lang="en-US" sz="2800" dirty="0">
              <a:solidFill>
                <a:schemeClr val="bg1"/>
              </a:solidFill>
            </a:endParaRPr>
          </a:p>
          <a:p>
            <a:pPr marL="342900" lvl="0" indent="-342900">
              <a:buFont typeface="Wingdings" pitchFamily="2" charset="2"/>
              <a:buChar char="Ø"/>
            </a:pPr>
            <a:r>
              <a:rPr lang="id-ID" sz="2800" dirty="0">
                <a:solidFill>
                  <a:schemeClr val="bg1"/>
                </a:solidFill>
              </a:rPr>
              <a:t>Aplikasi ini menampilkan informasi buku yang tersedia ataupun tidak tersedia.</a:t>
            </a:r>
            <a:endParaRPr lang="en-US" sz="2800" dirty="0">
              <a:solidFill>
                <a:schemeClr val="bg1"/>
              </a:solidFill>
            </a:endParaRPr>
          </a:p>
          <a:p>
            <a:pPr marL="342900" lvl="0" indent="-342900">
              <a:buFont typeface="Wingdings" pitchFamily="2" charset="2"/>
              <a:buChar char="Ø"/>
            </a:pPr>
            <a:r>
              <a:rPr lang="id-ID" sz="2800" dirty="0">
                <a:solidFill>
                  <a:schemeClr val="bg1"/>
                </a:solidFill>
              </a:rPr>
              <a:t>Aplikasi ini melakukan pencarian berdasarkan judul, pengarang, subjek, ISSN-ISBN, Tipe Koleksi dan Lokasi. </a:t>
            </a:r>
            <a:endParaRPr lang="en-US" sz="2800" dirty="0">
              <a:solidFill>
                <a:schemeClr val="bg1"/>
              </a:solidFill>
            </a:endParaRPr>
          </a:p>
          <a:p>
            <a:pPr marL="342900" lvl="0" indent="-342900">
              <a:buFont typeface="Wingdings" pitchFamily="2" charset="2"/>
              <a:buChar char="Ø"/>
            </a:pPr>
            <a:r>
              <a:rPr lang="id-ID" sz="2800" dirty="0">
                <a:solidFill>
                  <a:schemeClr val="bg1"/>
                </a:solidFill>
              </a:rPr>
              <a:t>Aplikasi ini hanya melakukan pencarian katalog buku di Perpustakaan Ubudiyah Indonesia.</a:t>
            </a:r>
            <a:endParaRPr lang="en-US" sz="2800" dirty="0">
              <a:solidFill>
                <a:schemeClr val="bg1"/>
              </a:solidFill>
            </a:endParaRPr>
          </a:p>
          <a:p>
            <a:pPr marL="342900" indent="-342900">
              <a:lnSpc>
                <a:spcPct val="150000"/>
              </a:lnSpc>
              <a:buFont typeface="Wingdings" pitchFamily="2" charset="2"/>
              <a:buChar char="Ø"/>
            </a:pPr>
            <a:endParaRPr lang="en-US" sz="2800" dirty="0">
              <a:solidFill>
                <a:schemeClr val="bg1"/>
              </a:solidFill>
            </a:endParaRPr>
          </a:p>
        </p:txBody>
      </p:sp>
    </p:spTree>
    <p:extLst>
      <p:ext uri="{BB962C8B-B14F-4D97-AF65-F5344CB8AC3E}">
        <p14:creationId xmlns:p14="http://schemas.microsoft.com/office/powerpoint/2010/main" val="4121104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TUJUAN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3400" y="1905000"/>
            <a:ext cx="8153400" cy="2239844"/>
          </a:xfrm>
          <a:prstGeom prst="rect">
            <a:avLst/>
          </a:prstGeom>
          <a:noFill/>
        </p:spPr>
        <p:txBody>
          <a:bodyPr wrap="square" rtlCol="0">
            <a:spAutoFit/>
          </a:bodyPr>
          <a:lstStyle/>
          <a:p>
            <a:pPr>
              <a:lnSpc>
                <a:spcPct val="150000"/>
              </a:lnSpc>
            </a:pPr>
            <a:r>
              <a:rPr lang="en-US" sz="2400" dirty="0" err="1">
                <a:solidFill>
                  <a:schemeClr val="bg1"/>
                </a:solidFill>
              </a:rPr>
              <a:t>merancang</a:t>
            </a:r>
            <a:r>
              <a:rPr lang="en-US" sz="2400" dirty="0">
                <a:solidFill>
                  <a:schemeClr val="bg1"/>
                </a:solidFill>
              </a:rPr>
              <a:t> </a:t>
            </a:r>
            <a:r>
              <a:rPr lang="en-US" sz="2400" dirty="0" err="1">
                <a:solidFill>
                  <a:schemeClr val="bg1"/>
                </a:solidFill>
              </a:rPr>
              <a:t>aplikasi</a:t>
            </a:r>
            <a:r>
              <a:rPr lang="en-US" sz="2400" dirty="0">
                <a:solidFill>
                  <a:schemeClr val="bg1"/>
                </a:solidFill>
              </a:rPr>
              <a:t> </a:t>
            </a:r>
            <a:r>
              <a:rPr lang="en-US" sz="2400" dirty="0" err="1">
                <a:solidFill>
                  <a:schemeClr val="bg1"/>
                </a:solidFill>
              </a:rPr>
              <a:t>pencarian</a:t>
            </a:r>
            <a:r>
              <a:rPr lang="en-US" sz="2400" dirty="0">
                <a:solidFill>
                  <a:schemeClr val="bg1"/>
                </a:solidFill>
              </a:rPr>
              <a:t> </a:t>
            </a:r>
            <a:r>
              <a:rPr lang="en-US" sz="2400" dirty="0" err="1">
                <a:solidFill>
                  <a:schemeClr val="bg1"/>
                </a:solidFill>
              </a:rPr>
              <a:t>katalog</a:t>
            </a:r>
            <a:r>
              <a:rPr lang="en-US" sz="2400" dirty="0">
                <a:solidFill>
                  <a:schemeClr val="bg1"/>
                </a:solidFill>
              </a:rPr>
              <a:t> </a:t>
            </a:r>
            <a:r>
              <a:rPr lang="en-US" sz="2400" dirty="0" err="1">
                <a:solidFill>
                  <a:schemeClr val="bg1"/>
                </a:solidFill>
              </a:rPr>
              <a:t>buku</a:t>
            </a:r>
            <a:r>
              <a:rPr lang="en-US" sz="2400" dirty="0">
                <a:solidFill>
                  <a:schemeClr val="bg1"/>
                </a:solidFill>
              </a:rPr>
              <a:t> online </a:t>
            </a:r>
            <a:r>
              <a:rPr lang="en-US" sz="2400" dirty="0" err="1">
                <a:solidFill>
                  <a:schemeClr val="bg1"/>
                </a:solidFill>
              </a:rPr>
              <a:t>menggunakan</a:t>
            </a:r>
            <a:r>
              <a:rPr lang="en-US" sz="2400" dirty="0">
                <a:solidFill>
                  <a:schemeClr val="bg1"/>
                </a:solidFill>
              </a:rPr>
              <a:t>  framework IONIC </a:t>
            </a:r>
            <a:r>
              <a:rPr lang="en-US" sz="2400" dirty="0" err="1">
                <a:solidFill>
                  <a:schemeClr val="bg1"/>
                </a:solidFill>
              </a:rPr>
              <a:t>berbasis</a:t>
            </a:r>
            <a:r>
              <a:rPr lang="en-US" sz="2400" dirty="0">
                <a:solidFill>
                  <a:schemeClr val="bg1"/>
                </a:solidFill>
              </a:rPr>
              <a:t> android </a:t>
            </a:r>
            <a:r>
              <a:rPr lang="en-US" sz="2400" dirty="0" err="1">
                <a:solidFill>
                  <a:schemeClr val="bg1"/>
                </a:solidFill>
              </a:rPr>
              <a:t>sebagai</a:t>
            </a:r>
            <a:r>
              <a:rPr lang="en-US" sz="2400" dirty="0">
                <a:solidFill>
                  <a:schemeClr val="bg1"/>
                </a:solidFill>
              </a:rPr>
              <a:t> </a:t>
            </a:r>
            <a:r>
              <a:rPr lang="en-US" sz="2400" dirty="0" err="1">
                <a:solidFill>
                  <a:schemeClr val="bg1"/>
                </a:solidFill>
              </a:rPr>
              <a:t>sarana</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melakukan</a:t>
            </a:r>
            <a:r>
              <a:rPr lang="en-US" sz="2400" dirty="0">
                <a:solidFill>
                  <a:schemeClr val="bg1"/>
                </a:solidFill>
              </a:rPr>
              <a:t> </a:t>
            </a:r>
            <a:r>
              <a:rPr lang="en-US" sz="2400" dirty="0" err="1">
                <a:solidFill>
                  <a:schemeClr val="bg1"/>
                </a:solidFill>
              </a:rPr>
              <a:t>pencarian</a:t>
            </a:r>
            <a:r>
              <a:rPr lang="en-US" sz="2400" dirty="0">
                <a:solidFill>
                  <a:schemeClr val="bg1"/>
                </a:solidFill>
              </a:rPr>
              <a:t> </a:t>
            </a:r>
            <a:r>
              <a:rPr lang="en-US" sz="2400" dirty="0" err="1">
                <a:solidFill>
                  <a:schemeClr val="bg1"/>
                </a:solidFill>
              </a:rPr>
              <a:t>katalog</a:t>
            </a:r>
            <a:r>
              <a:rPr lang="en-US" sz="2400" dirty="0">
                <a:solidFill>
                  <a:schemeClr val="bg1"/>
                </a:solidFill>
              </a:rPr>
              <a:t> </a:t>
            </a:r>
            <a:r>
              <a:rPr lang="en-US" sz="2400" dirty="0" err="1">
                <a:solidFill>
                  <a:schemeClr val="bg1"/>
                </a:solidFill>
              </a:rPr>
              <a:t>buku</a:t>
            </a:r>
            <a:r>
              <a:rPr lang="en-US" sz="2400" dirty="0">
                <a:solidFill>
                  <a:schemeClr val="bg1"/>
                </a:solidFill>
              </a:rPr>
              <a:t> di </a:t>
            </a:r>
            <a:r>
              <a:rPr lang="en-US" sz="2400" dirty="0" err="1">
                <a:solidFill>
                  <a:schemeClr val="bg1"/>
                </a:solidFill>
              </a:rPr>
              <a:t>perpustakaan</a:t>
            </a:r>
            <a:r>
              <a:rPr lang="en-US" sz="2400" dirty="0">
                <a:solidFill>
                  <a:schemeClr val="bg1"/>
                </a:solidFill>
              </a:rPr>
              <a:t>.</a:t>
            </a:r>
          </a:p>
        </p:txBody>
      </p:sp>
    </p:spTree>
    <p:extLst>
      <p:ext uri="{BB962C8B-B14F-4D97-AF65-F5344CB8AC3E}">
        <p14:creationId xmlns:p14="http://schemas.microsoft.com/office/powerpoint/2010/main" val="12246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MANFAAT </a:t>
            </a:r>
            <a:r>
              <a:rPr lang="en-US" sz="3800" dirty="0" smtClean="0"/>
              <a:t>PENELITIAN</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3400" y="1905000"/>
            <a:ext cx="8153400" cy="2793842"/>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err="1" smtClean="0">
                <a:solidFill>
                  <a:schemeClr val="bg1"/>
                </a:solidFill>
              </a:rPr>
              <a:t>Sarana</a:t>
            </a:r>
            <a:r>
              <a:rPr lang="en-US" sz="2400" dirty="0" smtClean="0">
                <a:solidFill>
                  <a:schemeClr val="bg1"/>
                </a:solidFill>
              </a:rPr>
              <a:t> </a:t>
            </a:r>
            <a:r>
              <a:rPr lang="en-US" sz="2400" dirty="0" err="1" smtClean="0">
                <a:solidFill>
                  <a:schemeClr val="bg1"/>
                </a:solidFill>
              </a:rPr>
              <a:t>Pencarian</a:t>
            </a:r>
            <a:r>
              <a:rPr lang="en-US" sz="2400" dirty="0" smtClean="0">
                <a:solidFill>
                  <a:schemeClr val="bg1"/>
                </a:solidFill>
              </a:rPr>
              <a:t> </a:t>
            </a:r>
            <a:r>
              <a:rPr lang="en-US" sz="2400" dirty="0" err="1" smtClean="0">
                <a:solidFill>
                  <a:schemeClr val="bg1"/>
                </a:solidFill>
              </a:rPr>
              <a:t>Informasi</a:t>
            </a:r>
            <a:r>
              <a:rPr lang="en-US" sz="2400" dirty="0" smtClean="0">
                <a:solidFill>
                  <a:schemeClr val="bg1"/>
                </a:solidFill>
              </a:rPr>
              <a:t> </a:t>
            </a:r>
            <a:r>
              <a:rPr lang="en-US" sz="2400" dirty="0" err="1" smtClean="0">
                <a:solidFill>
                  <a:schemeClr val="bg1"/>
                </a:solidFill>
              </a:rPr>
              <a:t>Katalog</a:t>
            </a:r>
            <a:r>
              <a:rPr lang="en-US" sz="2400" dirty="0" smtClean="0">
                <a:solidFill>
                  <a:schemeClr val="bg1"/>
                </a:solidFill>
              </a:rPr>
              <a:t> </a:t>
            </a:r>
            <a:r>
              <a:rPr lang="en-US" sz="2400" dirty="0" err="1" smtClean="0">
                <a:solidFill>
                  <a:schemeClr val="bg1"/>
                </a:solidFill>
              </a:rPr>
              <a:t>Buku</a:t>
            </a:r>
            <a:r>
              <a:rPr lang="en-US" sz="2400" dirty="0" smtClean="0">
                <a:solidFill>
                  <a:schemeClr val="bg1"/>
                </a:solidFill>
              </a:rPr>
              <a:t> </a:t>
            </a:r>
            <a:r>
              <a:rPr lang="en-US" sz="2400" dirty="0" err="1" smtClean="0">
                <a:solidFill>
                  <a:schemeClr val="bg1"/>
                </a:solidFill>
              </a:rPr>
              <a:t>Secara</a:t>
            </a:r>
            <a:r>
              <a:rPr lang="en-US" sz="2400" dirty="0" smtClean="0">
                <a:solidFill>
                  <a:schemeClr val="bg1"/>
                </a:solidFill>
              </a:rPr>
              <a:t> Mobile</a:t>
            </a:r>
          </a:p>
          <a:p>
            <a:pPr marL="342900" indent="-342900">
              <a:lnSpc>
                <a:spcPct val="150000"/>
              </a:lnSpc>
              <a:buFont typeface="Wingdings" pitchFamily="2" charset="2"/>
              <a:buChar char="Ø"/>
            </a:pPr>
            <a:r>
              <a:rPr lang="en-US" sz="2400" dirty="0" err="1" smtClean="0">
                <a:solidFill>
                  <a:schemeClr val="bg1"/>
                </a:solidFill>
              </a:rPr>
              <a:t>Pengaksesan</a:t>
            </a:r>
            <a:r>
              <a:rPr lang="en-US" sz="2400" dirty="0" smtClean="0">
                <a:solidFill>
                  <a:schemeClr val="bg1"/>
                </a:solidFill>
              </a:rPr>
              <a:t> </a:t>
            </a:r>
            <a:r>
              <a:rPr lang="en-US" sz="2400" dirty="0" err="1" smtClean="0">
                <a:solidFill>
                  <a:schemeClr val="bg1"/>
                </a:solidFill>
              </a:rPr>
              <a:t>Katalog</a:t>
            </a:r>
            <a:r>
              <a:rPr lang="en-US" sz="2400" dirty="0" smtClean="0">
                <a:solidFill>
                  <a:schemeClr val="bg1"/>
                </a:solidFill>
              </a:rPr>
              <a:t> </a:t>
            </a:r>
            <a:r>
              <a:rPr lang="en-US" sz="2400" dirty="0" err="1" smtClean="0">
                <a:solidFill>
                  <a:schemeClr val="bg1"/>
                </a:solidFill>
              </a:rPr>
              <a:t>bisa</a:t>
            </a:r>
            <a:r>
              <a:rPr lang="en-US" sz="2400" dirty="0" smtClean="0">
                <a:solidFill>
                  <a:schemeClr val="bg1"/>
                </a:solidFill>
              </a:rPr>
              <a:t> </a:t>
            </a:r>
            <a:r>
              <a:rPr lang="en-US" sz="2400" dirty="0" err="1" smtClean="0">
                <a:solidFill>
                  <a:schemeClr val="bg1"/>
                </a:solidFill>
              </a:rPr>
              <a:t>dimana</a:t>
            </a:r>
            <a:r>
              <a:rPr lang="en-US" sz="2400" dirty="0" smtClean="0">
                <a:solidFill>
                  <a:schemeClr val="bg1"/>
                </a:solidFill>
              </a:rPr>
              <a:t> </a:t>
            </a:r>
            <a:r>
              <a:rPr lang="en-US" sz="2400" dirty="0" err="1" smtClean="0">
                <a:solidFill>
                  <a:schemeClr val="bg1"/>
                </a:solidFill>
              </a:rPr>
              <a:t>saja</a:t>
            </a:r>
            <a:r>
              <a:rPr lang="en-US" sz="2400" dirty="0" smtClean="0">
                <a:solidFill>
                  <a:schemeClr val="bg1"/>
                </a:solidFill>
              </a:rPr>
              <a:t> </a:t>
            </a:r>
            <a:r>
              <a:rPr lang="en-US" sz="2400" dirty="0" err="1" smtClean="0">
                <a:solidFill>
                  <a:schemeClr val="bg1"/>
                </a:solidFill>
              </a:rPr>
              <a:t>cepat</a:t>
            </a:r>
            <a:r>
              <a:rPr lang="en-US" sz="2400" dirty="0" smtClean="0">
                <a:solidFill>
                  <a:schemeClr val="bg1"/>
                </a:solidFill>
              </a:rPr>
              <a:t> </a:t>
            </a:r>
            <a:r>
              <a:rPr lang="en-US" sz="2400" dirty="0" err="1" smtClean="0">
                <a:solidFill>
                  <a:schemeClr val="bg1"/>
                </a:solidFill>
              </a:rPr>
              <a:t>dan</a:t>
            </a:r>
            <a:r>
              <a:rPr lang="en-US" sz="2400" dirty="0" smtClean="0">
                <a:solidFill>
                  <a:schemeClr val="bg1"/>
                </a:solidFill>
              </a:rPr>
              <a:t> </a:t>
            </a:r>
            <a:r>
              <a:rPr lang="en-US" sz="2400" dirty="0" err="1" smtClean="0">
                <a:solidFill>
                  <a:schemeClr val="bg1"/>
                </a:solidFill>
              </a:rPr>
              <a:t>efisien</a:t>
            </a:r>
            <a:endParaRPr lang="en-US" sz="2400" dirty="0" smtClean="0">
              <a:solidFill>
                <a:schemeClr val="bg1"/>
              </a:solidFill>
            </a:endParaRPr>
          </a:p>
          <a:p>
            <a:pPr marL="342900" indent="-342900">
              <a:lnSpc>
                <a:spcPct val="150000"/>
              </a:lnSpc>
              <a:buFont typeface="Wingdings" pitchFamily="2" charset="2"/>
              <a:buChar char="Ø"/>
            </a:pPr>
            <a:endParaRPr lang="en-US" sz="2400" dirty="0">
              <a:solidFill>
                <a:schemeClr val="bg1"/>
              </a:solidFill>
            </a:endParaRPr>
          </a:p>
        </p:txBody>
      </p:sp>
    </p:spTree>
    <p:extLst>
      <p:ext uri="{BB962C8B-B14F-4D97-AF65-F5344CB8AC3E}">
        <p14:creationId xmlns:p14="http://schemas.microsoft.com/office/powerpoint/2010/main" val="1339511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61843"/>
            <a:ext cx="8153400" cy="1200329"/>
          </a:xfrm>
          <a:prstGeom prst="rect">
            <a:avLst/>
          </a:prstGeom>
          <a:noFill/>
        </p:spPr>
        <p:txBody>
          <a:bodyPr wrap="square" rtlCol="0">
            <a:spAutoFit/>
          </a:bodyPr>
          <a:lstStyle/>
          <a:p>
            <a:pPr>
              <a:lnSpc>
                <a:spcPct val="150000"/>
              </a:lnSpc>
            </a:pPr>
            <a:r>
              <a:rPr lang="en-US" sz="2400" b="1" dirty="0" err="1" smtClean="0">
                <a:solidFill>
                  <a:srgbClr val="FF0000"/>
                </a:solidFill>
              </a:rPr>
              <a:t>Perpustakaan</a:t>
            </a:r>
            <a:r>
              <a:rPr lang="en-US" sz="2400" b="1" dirty="0" smtClean="0">
                <a:solidFill>
                  <a:srgbClr val="FF0000"/>
                </a:solidFill>
              </a:rPr>
              <a:t> </a:t>
            </a:r>
            <a:r>
              <a:rPr lang="en-US" sz="2400" b="1" dirty="0" err="1" smtClean="0">
                <a:solidFill>
                  <a:srgbClr val="FF0000"/>
                </a:solidFill>
              </a:rPr>
              <a:t>Ubudiyah</a:t>
            </a:r>
            <a:r>
              <a:rPr lang="en-US" sz="2400" b="1" dirty="0" smtClean="0">
                <a:solidFill>
                  <a:srgbClr val="FF0000"/>
                </a:solidFill>
              </a:rPr>
              <a:t> Indonesia</a:t>
            </a:r>
          </a:p>
          <a:p>
            <a:pPr>
              <a:lnSpc>
                <a:spcPct val="150000"/>
              </a:lnSpc>
            </a:pPr>
            <a:endParaRPr lang="en-US" sz="2400" b="1" dirty="0">
              <a:solidFill>
                <a:srgbClr val="FF0000"/>
              </a:solidFill>
            </a:endParaRPr>
          </a:p>
        </p:txBody>
      </p:sp>
      <p:sp>
        <p:nvSpPr>
          <p:cNvPr id="7" name="TextBox 6"/>
          <p:cNvSpPr txBox="1"/>
          <p:nvPr/>
        </p:nvSpPr>
        <p:spPr>
          <a:xfrm>
            <a:off x="699655" y="2075762"/>
            <a:ext cx="7828900" cy="3000821"/>
          </a:xfrm>
          <a:prstGeom prst="rect">
            <a:avLst/>
          </a:prstGeom>
          <a:noFill/>
        </p:spPr>
        <p:txBody>
          <a:bodyPr wrap="square" rtlCol="0">
            <a:spAutoFit/>
          </a:bodyPr>
          <a:lstStyle/>
          <a:p>
            <a:pPr algn="just">
              <a:lnSpc>
                <a:spcPct val="150000"/>
              </a:lnSpc>
            </a:pPr>
            <a:r>
              <a:rPr lang="id-ID" dirty="0">
                <a:solidFill>
                  <a:schemeClr val="bg1"/>
                </a:solidFill>
              </a:rPr>
              <a:t>Perpustakaan Universitas U’budiyah  Indonesia  dilengkapi dengan buku literatur baik  yang berbahasa indonesia mapun  yang berbahasa inggris, jurnal ilmiah,  majalah  serta  buku  ilmu  pengetahuan  lainnya.  Semua  fasilitas  yang terdapat pada perpustakaan Universitas U’budiyah Indonesia dapat dimanfaatkan oleh mahasiswa, dosen, karyawan dan alumni Universitas U’Budiyah Indonesia. Sebagai  sumber  informasi  bagi  pelaksanaan  proses  belajar  dan  mengajar</a:t>
            </a:r>
            <a:endParaRPr lang="en-US" dirty="0" smtClean="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435" y="5396345"/>
            <a:ext cx="3685309" cy="1066800"/>
          </a:xfrm>
          <a:prstGeom prst="rect">
            <a:avLst/>
          </a:prstGeom>
        </p:spPr>
      </p:pic>
    </p:spTree>
    <p:extLst>
      <p:ext uri="{BB962C8B-B14F-4D97-AF65-F5344CB8AC3E}">
        <p14:creationId xmlns:p14="http://schemas.microsoft.com/office/powerpoint/2010/main" val="3053680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CER\Downloads\komponen-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33800"/>
            <a:ext cx="3886200" cy="30552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61843"/>
            <a:ext cx="8153400" cy="1131848"/>
          </a:xfrm>
          <a:prstGeom prst="rect">
            <a:avLst/>
          </a:prstGeom>
          <a:noFill/>
        </p:spPr>
        <p:txBody>
          <a:bodyPr wrap="square" rtlCol="0">
            <a:spAutoFit/>
          </a:bodyPr>
          <a:lstStyle/>
          <a:p>
            <a:pPr>
              <a:lnSpc>
                <a:spcPct val="150000"/>
              </a:lnSpc>
            </a:pPr>
            <a:r>
              <a:rPr lang="en-US" sz="2400" b="1" dirty="0" smtClean="0">
                <a:solidFill>
                  <a:srgbClr val="FF0000"/>
                </a:solidFill>
              </a:rPr>
              <a:t>ANDROID</a:t>
            </a:r>
          </a:p>
          <a:p>
            <a:pPr>
              <a:lnSpc>
                <a:spcPct val="150000"/>
              </a:lnSpc>
            </a:pPr>
            <a:endParaRPr lang="en-US" sz="2400" b="1" dirty="0">
              <a:solidFill>
                <a:srgbClr val="FF0000"/>
              </a:solidFill>
            </a:endParaRPr>
          </a:p>
        </p:txBody>
      </p:sp>
      <p:pic>
        <p:nvPicPr>
          <p:cNvPr id="1026" name="Picture 2" descr="C:\Users\ACER\Download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09893"/>
            <a:ext cx="1600200" cy="18784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52600" y="2064229"/>
            <a:ext cx="7239000" cy="2169825"/>
          </a:xfrm>
          <a:prstGeom prst="rect">
            <a:avLst/>
          </a:prstGeom>
          <a:noFill/>
        </p:spPr>
        <p:txBody>
          <a:bodyPr wrap="square" rtlCol="0">
            <a:spAutoFit/>
          </a:bodyPr>
          <a:lstStyle/>
          <a:p>
            <a:pPr algn="just">
              <a:lnSpc>
                <a:spcPct val="150000"/>
              </a:lnSpc>
            </a:pPr>
            <a:r>
              <a:rPr lang="en-US" dirty="0">
                <a:solidFill>
                  <a:schemeClr val="bg1"/>
                </a:solidFill>
              </a:rPr>
              <a:t>Android  </a:t>
            </a:r>
            <a:r>
              <a:rPr lang="en-US" dirty="0" err="1">
                <a:solidFill>
                  <a:schemeClr val="bg1"/>
                </a:solidFill>
              </a:rPr>
              <a:t>merupakan</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operasi</a:t>
            </a:r>
            <a:r>
              <a:rPr lang="en-US" dirty="0">
                <a:solidFill>
                  <a:schemeClr val="bg1"/>
                </a:solidFill>
              </a:rPr>
              <a:t>  yang  </a:t>
            </a:r>
            <a:r>
              <a:rPr lang="en-US" dirty="0" err="1">
                <a:solidFill>
                  <a:schemeClr val="bg1"/>
                </a:solidFill>
              </a:rPr>
              <a:t>dibangun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perangkat</a:t>
            </a:r>
            <a:r>
              <a:rPr lang="en-US" dirty="0">
                <a:solidFill>
                  <a:schemeClr val="bg1"/>
                </a:solidFill>
              </a:rPr>
              <a:t> mobile. </a:t>
            </a:r>
            <a:r>
              <a:rPr lang="en-US" dirty="0" err="1">
                <a:solidFill>
                  <a:schemeClr val="bg1"/>
                </a:solidFill>
              </a:rPr>
              <a:t>Komponen-komponen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operasi</a:t>
            </a:r>
            <a:r>
              <a:rPr lang="en-US" dirty="0">
                <a:solidFill>
                  <a:schemeClr val="bg1"/>
                </a:solidFill>
              </a:rPr>
              <a:t> Android </a:t>
            </a:r>
            <a:r>
              <a:rPr lang="en-US" dirty="0" err="1">
                <a:solidFill>
                  <a:schemeClr val="bg1"/>
                </a:solidFill>
              </a:rPr>
              <a:t>ditulis</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pemrograman</a:t>
            </a:r>
            <a:r>
              <a:rPr lang="en-US" dirty="0">
                <a:solidFill>
                  <a:schemeClr val="bg1"/>
                </a:solidFill>
              </a:rPr>
              <a:t> C </a:t>
            </a:r>
            <a:r>
              <a:rPr lang="en-US" dirty="0" err="1">
                <a:solidFill>
                  <a:schemeClr val="bg1"/>
                </a:solidFill>
              </a:rPr>
              <a:t>atau</a:t>
            </a:r>
            <a:r>
              <a:rPr lang="en-US" dirty="0">
                <a:solidFill>
                  <a:schemeClr val="bg1"/>
                </a:solidFill>
              </a:rPr>
              <a:t> C++, </a:t>
            </a:r>
            <a:r>
              <a:rPr lang="en-US" dirty="0" err="1">
                <a:solidFill>
                  <a:schemeClr val="bg1"/>
                </a:solidFill>
              </a:rPr>
              <a:t>akan</a:t>
            </a:r>
            <a:r>
              <a:rPr lang="en-US" dirty="0">
                <a:solidFill>
                  <a:schemeClr val="bg1"/>
                </a:solidFill>
              </a:rPr>
              <a:t> </a:t>
            </a:r>
            <a:r>
              <a:rPr lang="en-US" dirty="0" err="1">
                <a:solidFill>
                  <a:schemeClr val="bg1"/>
                </a:solidFill>
              </a:rPr>
              <a:t>tetapi</a:t>
            </a:r>
            <a:r>
              <a:rPr lang="en-US" dirty="0">
                <a:solidFill>
                  <a:schemeClr val="bg1"/>
                </a:solidFill>
              </a:rPr>
              <a:t> </a:t>
            </a:r>
            <a:r>
              <a:rPr lang="en-US" dirty="0" err="1">
                <a:solidFill>
                  <a:schemeClr val="bg1"/>
                </a:solidFill>
              </a:rPr>
              <a:t>aplikasi</a:t>
            </a:r>
            <a:r>
              <a:rPr lang="en-US" dirty="0">
                <a:solidFill>
                  <a:schemeClr val="bg1"/>
                </a:solidFill>
              </a:rPr>
              <a:t> </a:t>
            </a:r>
            <a:r>
              <a:rPr lang="en-US" dirty="0" err="1">
                <a:solidFill>
                  <a:schemeClr val="bg1"/>
                </a:solidFill>
              </a:rPr>
              <a:t>pengguna</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Android </a:t>
            </a:r>
            <a:r>
              <a:rPr lang="en-US" dirty="0" err="1">
                <a:solidFill>
                  <a:schemeClr val="bg1"/>
                </a:solidFill>
              </a:rPr>
              <a:t>ditulis</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pemrograman</a:t>
            </a:r>
            <a:r>
              <a:rPr lang="en-US" dirty="0">
                <a:solidFill>
                  <a:schemeClr val="bg1"/>
                </a:solidFill>
              </a:rPr>
              <a:t> Java</a:t>
            </a:r>
            <a:endParaRPr lang="en-US" dirty="0" smtClean="0">
              <a:solidFill>
                <a:schemeClr val="bg1"/>
              </a:solidFill>
            </a:endParaRPr>
          </a:p>
        </p:txBody>
      </p:sp>
    </p:spTree>
    <p:extLst>
      <p:ext uri="{BB962C8B-B14F-4D97-AF65-F5344CB8AC3E}">
        <p14:creationId xmlns:p14="http://schemas.microsoft.com/office/powerpoint/2010/main" val="2097360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489202"/>
            <a:ext cx="5638800" cy="799306"/>
          </a:xfrm>
        </p:spPr>
        <p:txBody>
          <a:bodyPr/>
          <a:lstStyle/>
          <a:p>
            <a:r>
              <a:rPr lang="en-US" sz="3800" b="0" dirty="0" smtClean="0"/>
              <a:t>TINJAUAN </a:t>
            </a:r>
            <a:r>
              <a:rPr lang="en-US" sz="3800" dirty="0" smtClean="0"/>
              <a:t>PUSTAKA</a:t>
            </a:r>
            <a:endParaRPr lang="en-US" sz="3800"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667000" cy="324972"/>
          </a:xfrm>
        </p:spPr>
        <p:txBody>
          <a:bodyPr/>
          <a:lstStyle>
            <a:lvl1pPr>
              <a:defRPr/>
            </a:lvl1pPr>
          </a:lstStyle>
          <a:p>
            <a:r>
              <a:rPr lang="en-US" dirty="0" smtClean="0"/>
              <a:t>Muhammad Jerry Permana</a:t>
            </a:r>
            <a:endParaRPr lang="en-US" dirty="0"/>
          </a:p>
        </p:txBody>
      </p:sp>
      <p:sp>
        <p:nvSpPr>
          <p:cNvPr id="4" name="TextBox 3"/>
          <p:cNvSpPr txBox="1"/>
          <p:nvPr/>
        </p:nvSpPr>
        <p:spPr>
          <a:xfrm>
            <a:off x="609600" y="1447800"/>
            <a:ext cx="8305800" cy="579967"/>
          </a:xfrm>
          <a:prstGeom prst="rect">
            <a:avLst/>
          </a:prstGeom>
          <a:noFill/>
        </p:spPr>
        <p:txBody>
          <a:bodyPr wrap="square" rtlCol="0">
            <a:spAutoFit/>
          </a:bodyPr>
          <a:lstStyle/>
          <a:p>
            <a:pPr algn="just">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461843"/>
            <a:ext cx="8153400" cy="1200329"/>
          </a:xfrm>
          <a:prstGeom prst="rect">
            <a:avLst/>
          </a:prstGeom>
          <a:noFill/>
        </p:spPr>
        <p:txBody>
          <a:bodyPr wrap="square" rtlCol="0">
            <a:spAutoFit/>
          </a:bodyPr>
          <a:lstStyle/>
          <a:p>
            <a:pPr>
              <a:lnSpc>
                <a:spcPct val="150000"/>
              </a:lnSpc>
            </a:pPr>
            <a:r>
              <a:rPr lang="en-US" sz="2400" b="1" dirty="0" smtClean="0">
                <a:solidFill>
                  <a:srgbClr val="FF0000"/>
                </a:solidFill>
              </a:rPr>
              <a:t>UML (</a:t>
            </a:r>
            <a:r>
              <a:rPr lang="en-US" sz="2400" b="1" dirty="0" err="1" smtClean="0">
                <a:solidFill>
                  <a:srgbClr val="FF0000"/>
                </a:solidFill>
              </a:rPr>
              <a:t>Unifed</a:t>
            </a:r>
            <a:r>
              <a:rPr lang="en-US" sz="2400" b="1" dirty="0" smtClean="0">
                <a:solidFill>
                  <a:srgbClr val="FF0000"/>
                </a:solidFill>
              </a:rPr>
              <a:t> modeling </a:t>
            </a:r>
            <a:r>
              <a:rPr lang="en-US" sz="2400" b="1" dirty="0" err="1" smtClean="0">
                <a:solidFill>
                  <a:srgbClr val="FF0000"/>
                </a:solidFill>
              </a:rPr>
              <a:t>languange</a:t>
            </a:r>
            <a:r>
              <a:rPr lang="en-US" sz="2400" b="1" dirty="0" smtClean="0">
                <a:solidFill>
                  <a:srgbClr val="FF0000"/>
                </a:solidFill>
              </a:rPr>
              <a:t>)</a:t>
            </a:r>
          </a:p>
          <a:p>
            <a:pPr>
              <a:lnSpc>
                <a:spcPct val="150000"/>
              </a:lnSpc>
            </a:pPr>
            <a:endParaRPr lang="en-US" sz="2400" b="1" dirty="0">
              <a:solidFill>
                <a:srgbClr val="FF0000"/>
              </a:solidFill>
            </a:endParaRPr>
          </a:p>
        </p:txBody>
      </p:sp>
      <p:sp>
        <p:nvSpPr>
          <p:cNvPr id="7" name="TextBox 6"/>
          <p:cNvSpPr txBox="1"/>
          <p:nvPr/>
        </p:nvSpPr>
        <p:spPr>
          <a:xfrm>
            <a:off x="720435" y="2339006"/>
            <a:ext cx="8347365" cy="3108543"/>
          </a:xfrm>
          <a:prstGeom prst="rect">
            <a:avLst/>
          </a:prstGeom>
          <a:noFill/>
        </p:spPr>
        <p:txBody>
          <a:bodyPr wrap="square" rtlCol="0">
            <a:spAutoFit/>
          </a:bodyPr>
          <a:lstStyle/>
          <a:p>
            <a:r>
              <a:rPr lang="id-ID" sz="2800" b="1" i="1" dirty="0" smtClean="0">
                <a:solidFill>
                  <a:schemeClr val="bg1"/>
                </a:solidFill>
              </a:rPr>
              <a:t>UML </a:t>
            </a:r>
            <a:r>
              <a:rPr lang="id-ID" sz="2800" dirty="0">
                <a:solidFill>
                  <a:schemeClr val="bg1"/>
                </a:solidFill>
              </a:rPr>
              <a:t>singkatan dari (</a:t>
            </a:r>
            <a:r>
              <a:rPr lang="id-ID" sz="2800" i="1" dirty="0">
                <a:solidFill>
                  <a:schemeClr val="bg1"/>
                </a:solidFill>
              </a:rPr>
              <a:t>Unifed Modeling Language</a:t>
            </a:r>
            <a:r>
              <a:rPr lang="id-ID" sz="2800" dirty="0">
                <a:solidFill>
                  <a:schemeClr val="bg1"/>
                </a:solidFill>
              </a:rPr>
              <a:t>) yang berarti bahasa pemodelan standar</a:t>
            </a:r>
            <a:r>
              <a:rPr lang="id-ID" sz="2800" dirty="0" smtClean="0">
                <a:solidFill>
                  <a:schemeClr val="bg1"/>
                </a:solidFill>
              </a:rPr>
              <a:t>.</a:t>
            </a:r>
            <a:endParaRPr lang="en-US" sz="2800" dirty="0" smtClean="0">
              <a:solidFill>
                <a:schemeClr val="bg1"/>
              </a:solidFill>
            </a:endParaRPr>
          </a:p>
          <a:p>
            <a:endParaRPr lang="en-US" sz="2800" dirty="0">
              <a:solidFill>
                <a:schemeClr val="bg1"/>
              </a:solidFill>
            </a:endParaRPr>
          </a:p>
          <a:p>
            <a:pPr marL="342900" indent="-342900">
              <a:lnSpc>
                <a:spcPct val="200000"/>
              </a:lnSpc>
              <a:buFont typeface="+mj-lt"/>
              <a:buAutoNum type="arabicPeriod"/>
            </a:pPr>
            <a:r>
              <a:rPr lang="en-US" sz="2800" dirty="0" smtClean="0">
                <a:solidFill>
                  <a:schemeClr val="bg1"/>
                </a:solidFill>
              </a:rPr>
              <a:t>Use case (Use Case Diagra</a:t>
            </a:r>
            <a:r>
              <a:rPr lang="en-US" sz="2800" dirty="0">
                <a:solidFill>
                  <a:schemeClr val="bg1"/>
                </a:solidFill>
              </a:rPr>
              <a:t>m</a:t>
            </a:r>
            <a:r>
              <a:rPr lang="en-US" sz="2800" dirty="0" smtClean="0">
                <a:solidFill>
                  <a:schemeClr val="bg1"/>
                </a:solidFill>
              </a:rPr>
              <a:t>)</a:t>
            </a:r>
          </a:p>
          <a:p>
            <a:pPr marL="342900" indent="-342900">
              <a:lnSpc>
                <a:spcPct val="200000"/>
              </a:lnSpc>
              <a:buFont typeface="+mj-lt"/>
              <a:buAutoNum type="arabicPeriod"/>
            </a:pPr>
            <a:r>
              <a:rPr lang="en-US" sz="2800" dirty="0" smtClean="0">
                <a:solidFill>
                  <a:schemeClr val="bg1"/>
                </a:solidFill>
              </a:rPr>
              <a:t>Activity </a:t>
            </a:r>
            <a:r>
              <a:rPr lang="en-US" sz="2800" dirty="0">
                <a:solidFill>
                  <a:schemeClr val="bg1"/>
                </a:solidFill>
              </a:rPr>
              <a:t>Diagram</a:t>
            </a:r>
            <a:endParaRPr lang="en-US" sz="2800" dirty="0" smtClean="0">
              <a:solidFill>
                <a:schemeClr val="bg1"/>
              </a:solidFill>
            </a:endParaRPr>
          </a:p>
        </p:txBody>
      </p:sp>
    </p:spTree>
    <p:extLst>
      <p:ext uri="{BB962C8B-B14F-4D97-AF65-F5344CB8AC3E}">
        <p14:creationId xmlns:p14="http://schemas.microsoft.com/office/powerpoint/2010/main" val="310904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tf10167107</Template>
  <TotalTime>1375</TotalTime>
  <Words>2211</Words>
  <Application>Microsoft Office PowerPoint</Application>
  <PresentationFormat>On-screen Show (4:3)</PresentationFormat>
  <Paragraphs>449</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Verve</vt:lpstr>
      <vt:lpstr>SEMINAR PROPOSAL SKRIPSI </vt:lpstr>
      <vt:lpstr>LATAR BELAKANG</vt:lpstr>
      <vt:lpstr>IDENTIFIKASI MASALAH</vt:lpstr>
      <vt:lpstr>BATASAN MASALAH</vt:lpstr>
      <vt:lpstr>TUJUAN PENELITIAN</vt:lpstr>
      <vt:lpstr>MANFAAT PENELITIAN</vt:lpstr>
      <vt:lpstr>TINJAUAN PUSTAKA</vt:lpstr>
      <vt:lpstr>TINJAUAN PUSTAKA</vt:lpstr>
      <vt:lpstr>TINJAUAN PUSTAKA</vt:lpstr>
      <vt:lpstr>TINJAUAN PUSTAKA</vt:lpstr>
      <vt:lpstr>TINJAUAN PUSTAKA</vt:lpstr>
      <vt:lpstr>TINJAUAN PUSTAKA</vt:lpstr>
      <vt:lpstr>TINJAUAN PUSTAKA</vt:lpstr>
      <vt:lpstr>TINJAUAN PUSTAKA</vt:lpstr>
      <vt:lpstr>TINJAUAN PUSTAKA</vt:lpstr>
      <vt:lpstr>TINJAUAN PUSTAKA</vt:lpstr>
      <vt:lpstr>TINJAUAN PUSTAKA</vt:lpstr>
      <vt:lpstr>TINJAUAN PUSTAKA</vt:lpstr>
      <vt:lpstr>METODE PENELITIAN</vt:lpstr>
      <vt:lpstr>METODE PENELITIAN</vt:lpstr>
      <vt:lpstr>METODE PENELITIAN</vt:lpstr>
      <vt:lpstr>METODE PENELITIAN</vt:lpstr>
      <vt:lpstr>METODE PENELITIAN</vt:lpstr>
      <vt:lpstr>METODE PENELITIAN</vt:lpstr>
      <vt:lpstr>Perancangan Database</vt:lpstr>
      <vt:lpstr>Perancangan Database</vt:lpstr>
      <vt:lpstr>Perancangan Database</vt:lpstr>
      <vt:lpstr>Perancangan Database</vt:lpstr>
      <vt:lpstr>Perancangan Database</vt:lpstr>
      <vt:lpstr>Perancangan Database</vt:lpstr>
      <vt:lpstr>Perancangan Database</vt:lpstr>
      <vt:lpstr>Perancangan Antarmuka</vt:lpstr>
      <vt:lpstr>Perancangan Antarmuka</vt:lpstr>
      <vt:lpstr>Kesimpulan &amp; Saran</vt:lpstr>
      <vt:lpstr>Kesimpulan &amp; Saran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Aplikasi OMEKA Sebagai Repository Perpustakaan</dc:title>
  <dc:creator>Jerry Permana</dc:creator>
  <cp:lastModifiedBy>ACER</cp:lastModifiedBy>
  <cp:revision>62</cp:revision>
  <dcterms:created xsi:type="dcterms:W3CDTF">2018-01-23T06:55:27Z</dcterms:created>
  <dcterms:modified xsi:type="dcterms:W3CDTF">2019-02-10T15:10:08Z</dcterms:modified>
</cp:coreProperties>
</file>