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  <p:sldMasterId id="2147483723" r:id="rId3"/>
  </p:sldMasterIdLst>
  <p:notesMasterIdLst>
    <p:notesMasterId r:id="rId3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31"/>
      <p:italic r:id="rId32"/>
    </p:embeddedFont>
    <p:embeddedFont>
      <p:font typeface="Proxima Nova" panose="02000506030000020004" pitchFamily="2" charset="0"/>
      <p:regular r:id="rId33"/>
      <p:bold r:id="rId34"/>
      <p:italic r:id="rId35"/>
      <p:boldItalic r:id="rId36"/>
    </p:embeddedFont>
    <p:embeddedFont>
      <p:font typeface="Rockwell" panose="02060603020205020403" pitchFamily="18" charset="77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87"/>
  </p:normalViewPr>
  <p:slideViewPr>
    <p:cSldViewPr snapToGrid="0" snapToObjects="1">
      <p:cViewPr varScale="1">
        <p:scale>
          <a:sx n="225" d="100"/>
          <a:sy n="225" d="100"/>
        </p:scale>
        <p:origin x="1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9.fntdata"/><Relationship Id="rId21" Type="http://schemas.openxmlformats.org/officeDocument/2006/relationships/slide" Target="slides/slide18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6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9e4239cca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9e4239cca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9e4239cca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9e4239cca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9e4239cca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9e4239cca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9e4239cca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9e4239cca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65cea223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65cea223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65cea223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65cea223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65cea223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65cea223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9e4239cca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9e4239cca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9e4239cca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9e4239cca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9e4239cca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9e4239cca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9e4239cca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9e4239cca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9e4239cca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9e4239cca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9e4239cca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9e4239cca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9e4239cca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9e4239cca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9e4239cca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9e4239cca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9e4239cca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9e4239cca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9e4239cca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9e4239cca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9e4239cca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9e4239cca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9e4239cca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9e4239cca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9e4239cca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9e4239cca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9e4239cca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9e4239cca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9e4239cca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9e4239cca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9e4239cca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9e4239cca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9e4239cca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9e4239cca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9e4239cca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9e4239cca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2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26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27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" name="Google Shape;135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" name="Google Shape;136;p33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7" name="Google Shape;137;p3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142" name="Google Shape;14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5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146" name="Google Shape;146;p35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9351816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0930927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6916395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389083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6254415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119636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872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3671436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6703625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4798920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9359793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45425" y="1256575"/>
            <a:ext cx="8520600" cy="32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129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477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hf sldNum="0"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1836459"/>
            <a:ext cx="3314067" cy="3194706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518982"/>
            <a:ext cx="5821442" cy="400729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Google Shape;154;p37"/>
          <p:cNvSpPr txBox="1">
            <a:spLocks noGrp="1"/>
          </p:cNvSpPr>
          <p:nvPr>
            <p:ph type="ctrTitle"/>
          </p:nvPr>
        </p:nvSpPr>
        <p:spPr>
          <a:xfrm>
            <a:off x="1962207" y="1546378"/>
            <a:ext cx="5219585" cy="1246856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Final Review</a:t>
            </a:r>
          </a:p>
        </p:txBody>
      </p:sp>
      <p:sp>
        <p:nvSpPr>
          <p:cNvPr id="155" name="Google Shape;155;p37"/>
          <p:cNvSpPr txBox="1">
            <a:spLocks noGrp="1"/>
          </p:cNvSpPr>
          <p:nvPr>
            <p:ph type="subTitle" idx="1"/>
          </p:nvPr>
        </p:nvSpPr>
        <p:spPr>
          <a:xfrm>
            <a:off x="2541703" y="2837767"/>
            <a:ext cx="4060594" cy="897538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/>
              <a:t>CST 334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/>
          <p:nvPr/>
        </p:nvSpPr>
        <p:spPr>
          <a:xfrm>
            <a:off x="2165313" y="2587775"/>
            <a:ext cx="6486300" cy="888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1 s	        1 MB          1000 </a:t>
            </a:r>
            <a:r>
              <a:rPr lang="en" sz="2000" dirty="0" err="1"/>
              <a:t>ms.</a:t>
            </a:r>
            <a:r>
              <a:rPr lang="en" sz="2000" dirty="0"/>
              <a:t>      32 KB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50 MB.        1000 KB 	   1 s</a:t>
            </a:r>
            <a:endParaRPr sz="2000" dirty="0"/>
          </a:p>
        </p:txBody>
      </p:sp>
      <p:sp>
        <p:nvSpPr>
          <p:cNvPr id="265" name="Google Shape;26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Given: access time is 10 ms, transfer rate is 50 MB/s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long will it take to do 200 random reads of 32 KB each?</a:t>
            </a:r>
            <a:endParaRPr sz="2400"/>
          </a:p>
        </p:txBody>
      </p:sp>
      <p:cxnSp>
        <p:nvCxnSpPr>
          <p:cNvPr id="266" name="Google Shape;266;p46"/>
          <p:cNvCxnSpPr>
            <a:stCxn id="264" idx="1"/>
          </p:cNvCxnSpPr>
          <p:nvPr/>
        </p:nvCxnSpPr>
        <p:spPr>
          <a:xfrm>
            <a:off x="2165313" y="3031925"/>
            <a:ext cx="954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46"/>
          <p:cNvCxnSpPr/>
          <p:nvPr/>
        </p:nvCxnSpPr>
        <p:spPr>
          <a:xfrm>
            <a:off x="3619188" y="3022550"/>
            <a:ext cx="1026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46"/>
          <p:cNvCxnSpPr/>
          <p:nvPr/>
        </p:nvCxnSpPr>
        <p:spPr>
          <a:xfrm>
            <a:off x="4988313" y="3004050"/>
            <a:ext cx="1036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46"/>
          <p:cNvSpPr txBox="1"/>
          <p:nvPr/>
        </p:nvSpPr>
        <p:spPr>
          <a:xfrm>
            <a:off x="7486063" y="2745125"/>
            <a:ext cx="11193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.64 ms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0" name="Google Shape;270;p46"/>
          <p:cNvSpPr txBox="1"/>
          <p:nvPr/>
        </p:nvSpPr>
        <p:spPr>
          <a:xfrm>
            <a:off x="3152050" y="2795975"/>
            <a:ext cx="434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46"/>
          <p:cNvSpPr txBox="1"/>
          <p:nvPr/>
        </p:nvSpPr>
        <p:spPr>
          <a:xfrm>
            <a:off x="4599788" y="2795975"/>
            <a:ext cx="434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2" name="Google Shape;272;p46"/>
          <p:cNvSpPr txBox="1"/>
          <p:nvPr/>
        </p:nvSpPr>
        <p:spPr>
          <a:xfrm>
            <a:off x="6024513" y="2795975"/>
            <a:ext cx="434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46"/>
          <p:cNvSpPr txBox="1"/>
          <p:nvPr/>
        </p:nvSpPr>
        <p:spPr>
          <a:xfrm>
            <a:off x="7097538" y="2795975"/>
            <a:ext cx="434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4" name="Google Shape;274;p46"/>
          <p:cNvSpPr txBox="1"/>
          <p:nvPr/>
        </p:nvSpPr>
        <p:spPr>
          <a:xfrm>
            <a:off x="492400" y="3589325"/>
            <a:ext cx="5939100" cy="57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200 * (10 ms + .64ms) = 2128ms = 2.1 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46"/>
          <p:cNvSpPr txBox="1"/>
          <p:nvPr/>
        </p:nvSpPr>
        <p:spPr>
          <a:xfrm>
            <a:off x="453300" y="1785425"/>
            <a:ext cx="5939100" cy="68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hint: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200 * (access time + transfer time)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6" name="Google Shape;276;p46"/>
          <p:cNvSpPr txBox="1"/>
          <p:nvPr/>
        </p:nvSpPr>
        <p:spPr>
          <a:xfrm>
            <a:off x="492400" y="2587776"/>
            <a:ext cx="1748400" cy="888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transfer time: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/>
          <p:nvPr/>
        </p:nvSpPr>
        <p:spPr>
          <a:xfrm>
            <a:off x="2082038" y="1847700"/>
            <a:ext cx="6486300" cy="888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1 s		1000 ms	2.4 MB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100 MB		     1 s</a:t>
            </a:r>
            <a:endParaRPr sz="2000"/>
          </a:p>
        </p:txBody>
      </p:sp>
      <p:sp>
        <p:nvSpPr>
          <p:cNvPr id="282" name="Google Shape;28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2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Given: access time is 10 ms, transfer rate is 100 MB/s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long will it take to do a sequential read of 2.4 MB?</a:t>
            </a:r>
            <a:endParaRPr sz="2400"/>
          </a:p>
        </p:txBody>
      </p:sp>
      <p:cxnSp>
        <p:nvCxnSpPr>
          <p:cNvPr id="283" name="Google Shape;283;p47"/>
          <p:cNvCxnSpPr>
            <a:stCxn id="281" idx="1"/>
          </p:cNvCxnSpPr>
          <p:nvPr/>
        </p:nvCxnSpPr>
        <p:spPr>
          <a:xfrm>
            <a:off x="2082038" y="2291850"/>
            <a:ext cx="954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47"/>
          <p:cNvCxnSpPr/>
          <p:nvPr/>
        </p:nvCxnSpPr>
        <p:spPr>
          <a:xfrm>
            <a:off x="3480388" y="2291850"/>
            <a:ext cx="1036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Google Shape;285;p47"/>
          <p:cNvSpPr txBox="1"/>
          <p:nvPr/>
        </p:nvSpPr>
        <p:spPr>
          <a:xfrm>
            <a:off x="6177038" y="2005050"/>
            <a:ext cx="11193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24 ms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6" name="Google Shape;286;p47"/>
          <p:cNvSpPr txBox="1"/>
          <p:nvPr/>
        </p:nvSpPr>
        <p:spPr>
          <a:xfrm>
            <a:off x="3091888" y="2055900"/>
            <a:ext cx="434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47"/>
          <p:cNvSpPr txBox="1"/>
          <p:nvPr/>
        </p:nvSpPr>
        <p:spPr>
          <a:xfrm>
            <a:off x="4516600" y="2055900"/>
            <a:ext cx="434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8" name="Google Shape;288;p47"/>
          <p:cNvSpPr txBox="1"/>
          <p:nvPr/>
        </p:nvSpPr>
        <p:spPr>
          <a:xfrm>
            <a:off x="5742350" y="2005050"/>
            <a:ext cx="434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9" name="Google Shape;289;p47"/>
          <p:cNvSpPr txBox="1"/>
          <p:nvPr/>
        </p:nvSpPr>
        <p:spPr>
          <a:xfrm>
            <a:off x="409125" y="2978775"/>
            <a:ext cx="5939100" cy="57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10 ms + 24 ms = 34 ms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0" name="Google Shape;290;p47"/>
          <p:cNvSpPr txBox="1"/>
          <p:nvPr/>
        </p:nvSpPr>
        <p:spPr>
          <a:xfrm>
            <a:off x="409125" y="1847701"/>
            <a:ext cx="1748400" cy="888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transfer time: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>
            <a:spLocks noGrp="1"/>
          </p:cNvSpPr>
          <p:nvPr>
            <p:ph type="title"/>
          </p:nvPr>
        </p:nvSpPr>
        <p:spPr>
          <a:xfrm>
            <a:off x="311700" y="833575"/>
            <a:ext cx="8520600" cy="1571700"/>
          </a:xfrm>
          <a:prstGeom prst="rect">
            <a:avLst/>
          </a:prstGeom>
          <a:solidFill>
            <a:srgbClr val="D0E0E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Initial state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inode bitmap 		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100000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inodes				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[d a:0 r:2] [] [] [] [] []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data bitmap			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100000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data 				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[(.,0)(..,0)] [] [] [] [] []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48"/>
          <p:cNvSpPr txBox="1">
            <a:spLocks noGrp="1"/>
          </p:cNvSpPr>
          <p:nvPr>
            <p:ph type="title" idx="4294967295"/>
          </p:nvPr>
        </p:nvSpPr>
        <p:spPr>
          <a:xfrm>
            <a:off x="0" y="3136900"/>
            <a:ext cx="8521700" cy="1571625"/>
          </a:xfrm>
          <a:prstGeom prst="rect">
            <a:avLst/>
          </a:prstGeom>
          <a:solidFill>
            <a:srgbClr val="D0E0E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inode bitmap 		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110000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inodes				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[d a:0 r:3] [d a:1 r:2] [] [] [] []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data bitmap			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110000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data 				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[(.,0) (..,0) (c,1)] [(.,1) (..,0)] [] [] [] []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48"/>
          <p:cNvSpPr txBox="1"/>
          <p:nvPr/>
        </p:nvSpPr>
        <p:spPr>
          <a:xfrm>
            <a:off x="450475" y="2512100"/>
            <a:ext cx="51528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Which operation took place?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8" name="Google Shape;298;p48"/>
          <p:cNvSpPr txBox="1"/>
          <p:nvPr/>
        </p:nvSpPr>
        <p:spPr>
          <a:xfrm>
            <a:off x="314525" y="166525"/>
            <a:ext cx="7761600" cy="560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Possible operations: mkdir(), creat(), open(), write(), close(), link(), unlink()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9" name="Google Shape;299;p48"/>
          <p:cNvSpPr txBox="1"/>
          <p:nvPr/>
        </p:nvSpPr>
        <p:spPr>
          <a:xfrm>
            <a:off x="4107400" y="2491125"/>
            <a:ext cx="1868700" cy="560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mkdir(“/c”)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>
            <a:spLocks noGrp="1"/>
          </p:cNvSpPr>
          <p:nvPr>
            <p:ph type="title"/>
          </p:nvPr>
        </p:nvSpPr>
        <p:spPr>
          <a:xfrm>
            <a:off x="311700" y="3137125"/>
            <a:ext cx="8520600" cy="1571700"/>
          </a:xfrm>
          <a:prstGeom prst="rect">
            <a:avLst/>
          </a:prstGeom>
          <a:solidFill>
            <a:srgbClr val="D0E0E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Initial state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inode bitmap 		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111000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inodes				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[d a:0 r:3] [d a:1 r:3] [f a:-1 r:1] [] [] []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data bitmap			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110000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data 				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[(.,0) (..,0) (c,1)] [(.,1) (..,0) (t,2)] [] [] [] []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49"/>
          <p:cNvSpPr txBox="1">
            <a:spLocks noGrp="1"/>
          </p:cNvSpPr>
          <p:nvPr>
            <p:ph type="title" idx="4294967295"/>
          </p:nvPr>
        </p:nvSpPr>
        <p:spPr>
          <a:xfrm>
            <a:off x="623888" y="833438"/>
            <a:ext cx="8520112" cy="1571625"/>
          </a:xfrm>
          <a:prstGeom prst="rect">
            <a:avLst/>
          </a:prstGeom>
          <a:solidFill>
            <a:srgbClr val="D0E0E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inode bitmap 		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110000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inodes				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[d a:0 r:3] [d a:1 r:2] [] [] [] []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data bitmap			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110000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data 				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[(.,0) (..,0) (c,1)] [(.,1) (..,0)] [] [] [] []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49"/>
          <p:cNvSpPr txBox="1"/>
          <p:nvPr/>
        </p:nvSpPr>
        <p:spPr>
          <a:xfrm>
            <a:off x="450475" y="2512100"/>
            <a:ext cx="51528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Which operation took place?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7" name="Google Shape;307;p49"/>
          <p:cNvSpPr txBox="1"/>
          <p:nvPr/>
        </p:nvSpPr>
        <p:spPr>
          <a:xfrm>
            <a:off x="314525" y="166525"/>
            <a:ext cx="7761600" cy="560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Possible operations: mkdir(), creat(), open(), write(), close(), link(), unlink()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8" name="Google Shape;308;p49"/>
          <p:cNvSpPr txBox="1"/>
          <p:nvPr/>
        </p:nvSpPr>
        <p:spPr>
          <a:xfrm>
            <a:off x="4107400" y="2491125"/>
            <a:ext cx="1868700" cy="560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creat(“/c/t”)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multiple threads are running, and the output depends on the timing of their execution, then the code has a ___________.</a:t>
            </a:r>
            <a:endParaRPr/>
          </a:p>
        </p:txBody>
      </p:sp>
      <p:sp>
        <p:nvSpPr>
          <p:cNvPr id="314" name="Google Shape;314;p50"/>
          <p:cNvSpPr txBox="1"/>
          <p:nvPr/>
        </p:nvSpPr>
        <p:spPr>
          <a:xfrm>
            <a:off x="388775" y="1975650"/>
            <a:ext cx="7964700" cy="57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race condition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500" y="152400"/>
            <a:ext cx="640700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813" y="152400"/>
            <a:ext cx="643436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 the first 5 lines of foo.txt to the file temp.txt.</a:t>
            </a:r>
            <a:endParaRPr/>
          </a:p>
        </p:txBody>
      </p:sp>
      <p:sp>
        <p:nvSpPr>
          <p:cNvPr id="330" name="Google Shape;330;p53"/>
          <p:cNvSpPr txBox="1"/>
          <p:nvPr/>
        </p:nvSpPr>
        <p:spPr>
          <a:xfrm>
            <a:off x="370275" y="1248725"/>
            <a:ext cx="7964700" cy="57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head -5 foo.txt &gt;&gt; temp.txt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2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Change the file foo.txt to give the owner read, write, and execute permissions, give the group and others read permissions. </a:t>
            </a:r>
            <a:endParaRPr/>
          </a:p>
        </p:txBody>
      </p:sp>
      <p:sp>
        <p:nvSpPr>
          <p:cNvPr id="336" name="Google Shape;336;p54"/>
          <p:cNvSpPr txBox="1"/>
          <p:nvPr/>
        </p:nvSpPr>
        <p:spPr>
          <a:xfrm>
            <a:off x="311700" y="2044325"/>
            <a:ext cx="7964700" cy="57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chmod 744 foo.txt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 txBox="1">
            <a:spLocks noGrp="1"/>
          </p:cNvSpPr>
          <p:nvPr>
            <p:ph type="body" idx="1"/>
          </p:nvPr>
        </p:nvSpPr>
        <p:spPr>
          <a:xfrm>
            <a:off x="311700" y="1480150"/>
            <a:ext cx="8520600" cy="3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What is the average turnaround time using </a:t>
            </a:r>
            <a:r>
              <a:rPr lang="en" sz="2200" b="1">
                <a:solidFill>
                  <a:schemeClr val="dk1"/>
                </a:solidFill>
              </a:rPr>
              <a:t>Round Robin Scheduling</a:t>
            </a:r>
            <a:r>
              <a:rPr lang="en" sz="2200">
                <a:solidFill>
                  <a:schemeClr val="dk1"/>
                </a:solidFill>
              </a:rPr>
              <a:t>?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What is the average turnaround time using </a:t>
            </a:r>
            <a:r>
              <a:rPr lang="en" sz="2200" b="1" i="1">
                <a:solidFill>
                  <a:schemeClr val="dk1"/>
                </a:solidFill>
              </a:rPr>
              <a:t>Shortest Job First</a:t>
            </a:r>
            <a:r>
              <a:rPr lang="en" sz="2200">
                <a:solidFill>
                  <a:schemeClr val="dk1"/>
                </a:solidFill>
              </a:rPr>
              <a:t>? What is the average response time?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42" name="Google Shape;342;p55"/>
          <p:cNvSpPr txBox="1"/>
          <p:nvPr/>
        </p:nvSpPr>
        <p:spPr>
          <a:xfrm>
            <a:off x="416300" y="2305948"/>
            <a:ext cx="8131500" cy="531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17.3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3" name="Google Shape;343;p55"/>
          <p:cNvSpPr txBox="1"/>
          <p:nvPr/>
        </p:nvSpPr>
        <p:spPr>
          <a:xfrm>
            <a:off x="416300" y="3703362"/>
            <a:ext cx="7530300" cy="983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avg turnaround time = </a:t>
            </a: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12.3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avg response time = </a:t>
            </a: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4" name="Google Shape;344;p55"/>
          <p:cNvSpPr txBox="1"/>
          <p:nvPr/>
        </p:nvSpPr>
        <p:spPr>
          <a:xfrm>
            <a:off x="416300" y="296025"/>
            <a:ext cx="7946400" cy="1073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Given:</a:t>
            </a:r>
            <a:r>
              <a:rPr lang="en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= 5, b = 5, c = 12</a:t>
            </a:r>
            <a:endParaRPr sz="2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Assume:</a:t>
            </a:r>
            <a:r>
              <a:rPr lang="en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all jobs arrive at the same time</a:t>
            </a:r>
            <a:endParaRPr sz="2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/>
          <p:nvPr/>
        </p:nvSpPr>
        <p:spPr>
          <a:xfrm>
            <a:off x="421650" y="1544975"/>
            <a:ext cx="8126100" cy="15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C file in the current directory print the filename and copy the file to the parent directory.</a:t>
            </a:r>
            <a:endParaRPr/>
          </a:p>
        </p:txBody>
      </p:sp>
      <p:sp>
        <p:nvSpPr>
          <p:cNvPr id="162" name="Google Shape;162;p38"/>
          <p:cNvSpPr txBox="1"/>
          <p:nvPr/>
        </p:nvSpPr>
        <p:spPr>
          <a:xfrm>
            <a:off x="421650" y="1507925"/>
            <a:ext cx="1917600" cy="15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for</a:t>
            </a: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 f in *.c; </a:t>
            </a:r>
            <a:r>
              <a:rPr lang="en" sz="22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do</a:t>
            </a:r>
            <a:endParaRPr sz="22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    echo $f;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    cp $f ../$f;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done</a:t>
            </a:r>
            <a:endParaRPr sz="22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3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Assume the 5th column of the file foo.txt is a positive number greater than zero. Using awk find and print the max value in column 5 of foo.txt.</a:t>
            </a:r>
            <a:endParaRPr/>
          </a:p>
        </p:txBody>
      </p:sp>
      <p:sp>
        <p:nvSpPr>
          <p:cNvPr id="350" name="Google Shape;350;p56"/>
          <p:cNvSpPr txBox="1"/>
          <p:nvPr/>
        </p:nvSpPr>
        <p:spPr>
          <a:xfrm>
            <a:off x="311700" y="2044325"/>
            <a:ext cx="7964700" cy="57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awk ‘{if ($5 &gt; max) max = $5 } END { print max}’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3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 ___________ is a piece of code that accesses a shared resource, such as a shared variable.</a:t>
            </a:r>
            <a:endParaRPr sz="2600"/>
          </a:p>
        </p:txBody>
      </p:sp>
      <p:sp>
        <p:nvSpPr>
          <p:cNvPr id="356" name="Google Shape;356;p57"/>
          <p:cNvSpPr txBox="1"/>
          <p:nvPr/>
        </p:nvSpPr>
        <p:spPr>
          <a:xfrm>
            <a:off x="311700" y="1452250"/>
            <a:ext cx="7964700" cy="57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critical section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What is the blocking operation in the pthreads api?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362" name="Google Shape;362;p58"/>
          <p:cNvSpPr txBox="1"/>
          <p:nvPr/>
        </p:nvSpPr>
        <p:spPr>
          <a:xfrm>
            <a:off x="311700" y="1146975"/>
            <a:ext cx="7964700" cy="57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pthread_cond_wait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If a fork call returns a value of 0 which process is it?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368" name="Google Shape;368;p59"/>
          <p:cNvSpPr txBox="1"/>
          <p:nvPr/>
        </p:nvSpPr>
        <p:spPr>
          <a:xfrm>
            <a:off x="311700" y="1146975"/>
            <a:ext cx="7964700" cy="57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child process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List all the files in the current directory, sort them, and output the results to the file foo.txt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374" name="Google Shape;374;p60"/>
          <p:cNvSpPr txBox="1"/>
          <p:nvPr/>
        </p:nvSpPr>
        <p:spPr>
          <a:xfrm>
            <a:off x="311700" y="1595200"/>
            <a:ext cx="7964700" cy="57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ls | sort &gt; foo.txt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err="1"/>
              <a:t>Uncompress</a:t>
            </a:r>
            <a:r>
              <a:rPr lang="en" sz="2600" dirty="0"/>
              <a:t> the file ‘</a:t>
            </a:r>
            <a:r>
              <a:rPr lang="en" sz="2600" dirty="0" err="1"/>
              <a:t>msh.tar.gz</a:t>
            </a:r>
            <a:r>
              <a:rPr lang="en" sz="2600" dirty="0"/>
              <a:t>’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</p:txBody>
      </p:sp>
      <p:sp>
        <p:nvSpPr>
          <p:cNvPr id="380" name="Google Shape;380;p61"/>
          <p:cNvSpPr txBox="1"/>
          <p:nvPr/>
        </p:nvSpPr>
        <p:spPr>
          <a:xfrm>
            <a:off x="311700" y="1270225"/>
            <a:ext cx="7964700" cy="57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gunzip msh.tar.gz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2"/>
          <p:cNvSpPr txBox="1">
            <a:spLocks noGrp="1"/>
          </p:cNvSpPr>
          <p:nvPr>
            <p:ph type="title"/>
          </p:nvPr>
        </p:nvSpPr>
        <p:spPr>
          <a:xfrm>
            <a:off x="565923" y="-897151"/>
            <a:ext cx="6185392" cy="2336306"/>
          </a:xfrm>
          <a:prstGeom prst="rect">
            <a:avLst/>
          </a:prstGeom>
        </p:spPr>
        <p:txBody>
          <a:bodyPr spcFirstLastPara="1" vert="horz" lIns="228600" tIns="228600" rIns="228600" bIns="0" rtlCol="0" anchor="b" anchorCtr="0">
            <a:normAutofit/>
          </a:bodyPr>
          <a:lstStyle/>
          <a:p>
            <a:pPr marL="0" lvl="0" indent="0" algn="l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 spc="-150" dirty="0">
                <a:solidFill>
                  <a:schemeClr val="tx2"/>
                </a:solidFill>
              </a:rPr>
              <a:t>Expand the archive file ‘hw1.tar’ in your current working directory</a:t>
            </a:r>
          </a:p>
          <a:p>
            <a:pPr marL="0" lvl="0" indent="0" algn="l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endParaRPr lang="en-US" sz="2600" spc="-150" dirty="0">
              <a:solidFill>
                <a:schemeClr val="tx2"/>
              </a:solidFill>
            </a:endParaRPr>
          </a:p>
        </p:txBody>
      </p:sp>
      <p:sp>
        <p:nvSpPr>
          <p:cNvPr id="386" name="Google Shape;386;p62"/>
          <p:cNvSpPr txBox="1"/>
          <p:nvPr/>
        </p:nvSpPr>
        <p:spPr>
          <a:xfrm>
            <a:off x="311700" y="1617600"/>
            <a:ext cx="7964700" cy="57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tar xf hw1.tar</a:t>
            </a:r>
            <a:endParaRPr lang="en-US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9"/>
          <p:cNvSpPr/>
          <p:nvPr/>
        </p:nvSpPr>
        <p:spPr>
          <a:xfrm>
            <a:off x="379275" y="1332150"/>
            <a:ext cx="8140800" cy="54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BNF grammar that creates “a”, “(a)”, “((a))”...</a:t>
            </a:r>
            <a:endParaRPr/>
          </a:p>
        </p:txBody>
      </p:sp>
      <p:sp>
        <p:nvSpPr>
          <p:cNvPr id="169" name="Google Shape;169;p39"/>
          <p:cNvSpPr txBox="1"/>
          <p:nvPr/>
        </p:nvSpPr>
        <p:spPr>
          <a:xfrm>
            <a:off x="439350" y="1359900"/>
            <a:ext cx="24516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expr ::=</a:t>
            </a:r>
            <a:r>
              <a:rPr lang="en" sz="22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| ( expr )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0"/>
          <p:cNvSpPr/>
          <p:nvPr/>
        </p:nvSpPr>
        <p:spPr>
          <a:xfrm>
            <a:off x="344175" y="1296125"/>
            <a:ext cx="8390700" cy="851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Write a BNF grammar that creates only “1 + 1” and “1 + x”.</a:t>
            </a:r>
            <a:endParaRPr sz="2600"/>
          </a:p>
        </p:txBody>
      </p:sp>
      <p:sp>
        <p:nvSpPr>
          <p:cNvPr id="176" name="Google Shape;176;p40"/>
          <p:cNvSpPr txBox="1"/>
          <p:nvPr/>
        </p:nvSpPr>
        <p:spPr>
          <a:xfrm>
            <a:off x="409125" y="1323875"/>
            <a:ext cx="83907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expr ::=</a:t>
            </a:r>
            <a:r>
              <a:rPr lang="en" sz="22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 + expr1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expr1 ::=</a:t>
            </a:r>
            <a:r>
              <a:rPr lang="en" sz="2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 | x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/>
          <p:nvPr/>
        </p:nvSpPr>
        <p:spPr>
          <a:xfrm>
            <a:off x="425525" y="1563375"/>
            <a:ext cx="8406900" cy="75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Rewrite to eliminate left recursion. Assume </a:t>
            </a:r>
            <a:r>
              <a:rPr lang="en" b="1"/>
              <a:t>var </a:t>
            </a:r>
            <a:r>
              <a:rPr lang="en"/>
              <a:t>is a terminal value.</a:t>
            </a:r>
            <a:endParaRPr/>
          </a:p>
        </p:txBody>
      </p:sp>
      <p:sp>
        <p:nvSpPr>
          <p:cNvPr id="183" name="Google Shape;183;p41"/>
          <p:cNvSpPr txBox="1"/>
          <p:nvPr/>
        </p:nvSpPr>
        <p:spPr>
          <a:xfrm>
            <a:off x="501550" y="1692975"/>
            <a:ext cx="35502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expr ::=</a:t>
            </a:r>
            <a:r>
              <a:rPr lang="en" sz="22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expr + expr | </a:t>
            </a:r>
            <a:r>
              <a:rPr lang="en" sz="2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var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41"/>
          <p:cNvSpPr/>
          <p:nvPr/>
        </p:nvSpPr>
        <p:spPr>
          <a:xfrm>
            <a:off x="425525" y="2655000"/>
            <a:ext cx="8406900" cy="924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1"/>
          <p:cNvSpPr txBox="1"/>
          <p:nvPr/>
        </p:nvSpPr>
        <p:spPr>
          <a:xfrm>
            <a:off x="501550" y="2715000"/>
            <a:ext cx="3550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expr ::= </a:t>
            </a:r>
            <a:r>
              <a:rPr lang="en" sz="2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var</a:t>
            </a: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expr1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expr1 ::= </a:t>
            </a: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+ </a:t>
            </a:r>
            <a:r>
              <a:rPr lang="en" sz="2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var</a:t>
            </a: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expr1 | “”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2"/>
          <p:cNvSpPr/>
          <p:nvPr/>
        </p:nvSpPr>
        <p:spPr>
          <a:xfrm>
            <a:off x="368550" y="2099938"/>
            <a:ext cx="8406900" cy="75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2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grammar is __________ if, for some string that can be derived from the grammar, there is more than one parse tree.</a:t>
            </a:r>
            <a:endParaRPr/>
          </a:p>
        </p:txBody>
      </p:sp>
      <p:sp>
        <p:nvSpPr>
          <p:cNvPr id="192" name="Google Shape;192;p42"/>
          <p:cNvSpPr txBox="1"/>
          <p:nvPr/>
        </p:nvSpPr>
        <p:spPr>
          <a:xfrm>
            <a:off x="418300" y="2229538"/>
            <a:ext cx="35502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ambiguous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3"/>
          <p:cNvSpPr/>
          <p:nvPr/>
        </p:nvSpPr>
        <p:spPr>
          <a:xfrm>
            <a:off x="368550" y="1063850"/>
            <a:ext cx="8406900" cy="582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parse tree for “1 * 3 + 5”.</a:t>
            </a:r>
            <a:endParaRPr/>
          </a:p>
        </p:txBody>
      </p:sp>
      <p:sp>
        <p:nvSpPr>
          <p:cNvPr id="199" name="Google Shape;199;p43"/>
          <p:cNvSpPr txBox="1"/>
          <p:nvPr/>
        </p:nvSpPr>
        <p:spPr>
          <a:xfrm>
            <a:off x="444575" y="1105550"/>
            <a:ext cx="50397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expr ::= </a:t>
            </a:r>
            <a:r>
              <a:rPr lang="en" sz="2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num </a:t>
            </a: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| expr + expr | expr * expr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Google Shape;200;p43"/>
          <p:cNvSpPr txBox="1"/>
          <p:nvPr/>
        </p:nvSpPr>
        <p:spPr>
          <a:xfrm>
            <a:off x="3392550" y="1720675"/>
            <a:ext cx="786300" cy="425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expr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1" name="Google Shape;201;p43"/>
          <p:cNvSpPr txBox="1"/>
          <p:nvPr/>
        </p:nvSpPr>
        <p:spPr>
          <a:xfrm>
            <a:off x="2592325" y="2479225"/>
            <a:ext cx="786300" cy="425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expr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43"/>
          <p:cNvSpPr txBox="1"/>
          <p:nvPr/>
        </p:nvSpPr>
        <p:spPr>
          <a:xfrm>
            <a:off x="3554400" y="2479225"/>
            <a:ext cx="462600" cy="4254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43"/>
          <p:cNvSpPr txBox="1"/>
          <p:nvPr/>
        </p:nvSpPr>
        <p:spPr>
          <a:xfrm>
            <a:off x="4192775" y="2479225"/>
            <a:ext cx="786300" cy="425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expr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4" name="Google Shape;204;p43"/>
          <p:cNvCxnSpPr>
            <a:stCxn id="201" idx="0"/>
          </p:cNvCxnSpPr>
          <p:nvPr/>
        </p:nvCxnSpPr>
        <p:spPr>
          <a:xfrm rot="10800000" flipH="1">
            <a:off x="2985475" y="2136925"/>
            <a:ext cx="444000" cy="342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43"/>
          <p:cNvCxnSpPr>
            <a:stCxn id="200" idx="2"/>
            <a:endCxn id="202" idx="0"/>
          </p:cNvCxnSpPr>
          <p:nvPr/>
        </p:nvCxnSpPr>
        <p:spPr>
          <a:xfrm>
            <a:off x="3785700" y="2146075"/>
            <a:ext cx="0" cy="33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43"/>
          <p:cNvCxnSpPr>
            <a:stCxn id="203" idx="0"/>
          </p:cNvCxnSpPr>
          <p:nvPr/>
        </p:nvCxnSpPr>
        <p:spPr>
          <a:xfrm rot="10800000">
            <a:off x="4169525" y="2146225"/>
            <a:ext cx="416400" cy="333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43"/>
          <p:cNvSpPr txBox="1"/>
          <p:nvPr/>
        </p:nvSpPr>
        <p:spPr>
          <a:xfrm>
            <a:off x="2578400" y="3108150"/>
            <a:ext cx="786300" cy="4995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num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43"/>
          <p:cNvSpPr txBox="1"/>
          <p:nvPr/>
        </p:nvSpPr>
        <p:spPr>
          <a:xfrm>
            <a:off x="4178850" y="3182425"/>
            <a:ext cx="786300" cy="425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expr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43"/>
          <p:cNvSpPr txBox="1"/>
          <p:nvPr/>
        </p:nvSpPr>
        <p:spPr>
          <a:xfrm>
            <a:off x="5140925" y="3182425"/>
            <a:ext cx="462600" cy="4254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43"/>
          <p:cNvSpPr txBox="1"/>
          <p:nvPr/>
        </p:nvSpPr>
        <p:spPr>
          <a:xfrm>
            <a:off x="5779300" y="3182425"/>
            <a:ext cx="786300" cy="425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expr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1" name="Google Shape;211;p43"/>
          <p:cNvCxnSpPr>
            <a:stCxn id="201" idx="2"/>
            <a:endCxn id="207" idx="0"/>
          </p:cNvCxnSpPr>
          <p:nvPr/>
        </p:nvCxnSpPr>
        <p:spPr>
          <a:xfrm flipH="1">
            <a:off x="2971675" y="2904625"/>
            <a:ext cx="13800" cy="203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43"/>
          <p:cNvCxnSpPr>
            <a:stCxn id="203" idx="2"/>
            <a:endCxn id="209" idx="0"/>
          </p:cNvCxnSpPr>
          <p:nvPr/>
        </p:nvCxnSpPr>
        <p:spPr>
          <a:xfrm>
            <a:off x="4585925" y="2904625"/>
            <a:ext cx="786300" cy="277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43"/>
          <p:cNvCxnSpPr>
            <a:stCxn id="203" idx="2"/>
            <a:endCxn id="210" idx="0"/>
          </p:cNvCxnSpPr>
          <p:nvPr/>
        </p:nvCxnSpPr>
        <p:spPr>
          <a:xfrm>
            <a:off x="4585925" y="2904625"/>
            <a:ext cx="1586400" cy="277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43"/>
          <p:cNvCxnSpPr>
            <a:stCxn id="203" idx="2"/>
            <a:endCxn id="208" idx="0"/>
          </p:cNvCxnSpPr>
          <p:nvPr/>
        </p:nvCxnSpPr>
        <p:spPr>
          <a:xfrm flipH="1">
            <a:off x="4572125" y="2904625"/>
            <a:ext cx="13800" cy="277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43"/>
          <p:cNvSpPr txBox="1"/>
          <p:nvPr/>
        </p:nvSpPr>
        <p:spPr>
          <a:xfrm>
            <a:off x="4178850" y="3741950"/>
            <a:ext cx="786300" cy="4995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num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43"/>
          <p:cNvSpPr txBox="1"/>
          <p:nvPr/>
        </p:nvSpPr>
        <p:spPr>
          <a:xfrm>
            <a:off x="5779300" y="3741950"/>
            <a:ext cx="786300" cy="4995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num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7" name="Google Shape;217;p43"/>
          <p:cNvCxnSpPr>
            <a:stCxn id="208" idx="2"/>
            <a:endCxn id="215" idx="0"/>
          </p:cNvCxnSpPr>
          <p:nvPr/>
        </p:nvCxnSpPr>
        <p:spPr>
          <a:xfrm>
            <a:off x="4572000" y="3607825"/>
            <a:ext cx="0" cy="134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43"/>
          <p:cNvCxnSpPr>
            <a:stCxn id="210" idx="2"/>
            <a:endCxn id="216" idx="0"/>
          </p:cNvCxnSpPr>
          <p:nvPr/>
        </p:nvCxnSpPr>
        <p:spPr>
          <a:xfrm>
            <a:off x="6172450" y="3607825"/>
            <a:ext cx="0" cy="134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43"/>
          <p:cNvSpPr txBox="1"/>
          <p:nvPr/>
        </p:nvSpPr>
        <p:spPr>
          <a:xfrm>
            <a:off x="2578400" y="3741950"/>
            <a:ext cx="786300" cy="49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p43"/>
          <p:cNvSpPr txBox="1"/>
          <p:nvPr/>
        </p:nvSpPr>
        <p:spPr>
          <a:xfrm>
            <a:off x="4178850" y="4311025"/>
            <a:ext cx="786300" cy="49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1" name="Google Shape;221;p43"/>
          <p:cNvSpPr txBox="1"/>
          <p:nvPr/>
        </p:nvSpPr>
        <p:spPr>
          <a:xfrm>
            <a:off x="5779300" y="4311025"/>
            <a:ext cx="786300" cy="49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2" name="Google Shape;222;p43"/>
          <p:cNvCxnSpPr>
            <a:stCxn id="207" idx="2"/>
            <a:endCxn id="219" idx="0"/>
          </p:cNvCxnSpPr>
          <p:nvPr/>
        </p:nvCxnSpPr>
        <p:spPr>
          <a:xfrm>
            <a:off x="2971550" y="3607650"/>
            <a:ext cx="0" cy="134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/>
          <p:nvPr/>
        </p:nvSpPr>
        <p:spPr>
          <a:xfrm>
            <a:off x="368550" y="2099938"/>
            <a:ext cx="8406900" cy="75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6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__________________ uses a special hardware device that transfers data between devices and memory without CPU help.</a:t>
            </a:r>
            <a:endParaRPr/>
          </a:p>
        </p:txBody>
      </p:sp>
      <p:sp>
        <p:nvSpPr>
          <p:cNvPr id="229" name="Google Shape;229;p44"/>
          <p:cNvSpPr txBox="1"/>
          <p:nvPr/>
        </p:nvSpPr>
        <p:spPr>
          <a:xfrm>
            <a:off x="418300" y="2229550"/>
            <a:ext cx="42441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Direct Memory Access (DMA)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/>
          <p:nvPr/>
        </p:nvSpPr>
        <p:spPr>
          <a:xfrm>
            <a:off x="311700" y="2988050"/>
            <a:ext cx="3783300" cy="999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5"/>
          <p:cNvSpPr/>
          <p:nvPr/>
        </p:nvSpPr>
        <p:spPr>
          <a:xfrm>
            <a:off x="311700" y="1591158"/>
            <a:ext cx="8406900" cy="1248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1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disk spins at 5400 RPM what is the average rotational delay?</a:t>
            </a:r>
            <a:endParaRPr/>
          </a:p>
        </p:txBody>
      </p:sp>
      <p:sp>
        <p:nvSpPr>
          <p:cNvPr id="237" name="Google Shape;237;p45"/>
          <p:cNvSpPr txBox="1"/>
          <p:nvPr/>
        </p:nvSpPr>
        <p:spPr>
          <a:xfrm>
            <a:off x="487475" y="1669550"/>
            <a:ext cx="59235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roxima Nova"/>
                <a:ea typeface="Proxima Nova"/>
                <a:cs typeface="Proxima Nova"/>
                <a:sym typeface="Proxima Nova"/>
              </a:rPr>
              <a:t>     min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                 </a:t>
            </a:r>
            <a:r>
              <a:rPr lang="en" sz="2400" dirty="0">
                <a:latin typeface="Proxima Nova"/>
                <a:ea typeface="Proxima Nova"/>
                <a:cs typeface="Proxima Nova"/>
                <a:sym typeface="Proxima Nova"/>
              </a:rPr>
              <a:t>60 sec.     1000 </a:t>
            </a:r>
            <a:r>
              <a:rPr lang="en" sz="2400" dirty="0" err="1">
                <a:latin typeface="Proxima Nova"/>
                <a:ea typeface="Proxima Nova"/>
                <a:cs typeface="Proxima Nova"/>
                <a:sym typeface="Proxima Nova"/>
              </a:rPr>
              <a:t>ms</a:t>
            </a:r>
            <a:r>
              <a:rPr lang="en" sz="2400" dirty="0">
                <a:latin typeface="Proxima Nova"/>
                <a:ea typeface="Proxima Nova"/>
                <a:cs typeface="Proxima Nova"/>
                <a:sym typeface="Proxima Nova"/>
              </a:rPr>
              <a:t>			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		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8" name="Google Shape;238;p45"/>
          <p:cNvCxnSpPr/>
          <p:nvPr/>
        </p:nvCxnSpPr>
        <p:spPr>
          <a:xfrm>
            <a:off x="675325" y="2206300"/>
            <a:ext cx="1156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45"/>
          <p:cNvCxnSpPr>
            <a:endCxn id="240" idx="1"/>
          </p:cNvCxnSpPr>
          <p:nvPr/>
        </p:nvCxnSpPr>
        <p:spPr>
          <a:xfrm>
            <a:off x="2229400" y="2206300"/>
            <a:ext cx="9807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45"/>
          <p:cNvCxnSpPr/>
          <p:nvPr/>
        </p:nvCxnSpPr>
        <p:spPr>
          <a:xfrm>
            <a:off x="3607850" y="2187650"/>
            <a:ext cx="11748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45"/>
          <p:cNvCxnSpPr/>
          <p:nvPr/>
        </p:nvCxnSpPr>
        <p:spPr>
          <a:xfrm>
            <a:off x="5180500" y="2178350"/>
            <a:ext cx="11286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45"/>
          <p:cNvSpPr txBox="1"/>
          <p:nvPr/>
        </p:nvSpPr>
        <p:spPr>
          <a:xfrm>
            <a:off x="407050" y="2197946"/>
            <a:ext cx="59235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roxima Nova"/>
                <a:ea typeface="Proxima Nova"/>
                <a:cs typeface="Proxima Nova"/>
                <a:sym typeface="Proxima Nova"/>
              </a:rPr>
              <a:t>   5400 rev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      </a:t>
            </a:r>
            <a:r>
              <a:rPr lang="en" sz="2400" dirty="0">
                <a:latin typeface="Proxima Nova"/>
                <a:ea typeface="Proxima Nova"/>
                <a:cs typeface="Proxima Nova"/>
                <a:sym typeface="Proxima Nova"/>
              </a:rPr>
              <a:t>  min	      sec		     	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p45"/>
          <p:cNvSpPr txBox="1"/>
          <p:nvPr/>
        </p:nvSpPr>
        <p:spPr>
          <a:xfrm>
            <a:off x="1859500" y="1988950"/>
            <a:ext cx="3423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45"/>
          <p:cNvSpPr txBox="1"/>
          <p:nvPr/>
        </p:nvSpPr>
        <p:spPr>
          <a:xfrm>
            <a:off x="3210100" y="1988950"/>
            <a:ext cx="3423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5" name="Google Shape;245;p45"/>
          <p:cNvSpPr txBox="1"/>
          <p:nvPr/>
        </p:nvSpPr>
        <p:spPr>
          <a:xfrm>
            <a:off x="4810425" y="1914800"/>
            <a:ext cx="3423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6" name="Google Shape;246;p45"/>
          <p:cNvSpPr txBox="1"/>
          <p:nvPr/>
        </p:nvSpPr>
        <p:spPr>
          <a:xfrm>
            <a:off x="6845475" y="1780750"/>
            <a:ext cx="11748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" name="Google Shape;247;p45"/>
          <p:cNvSpPr txBox="1"/>
          <p:nvPr/>
        </p:nvSpPr>
        <p:spPr>
          <a:xfrm>
            <a:off x="6457075" y="1914800"/>
            <a:ext cx="3423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8" name="Google Shape;248;p45"/>
          <p:cNvSpPr txBox="1"/>
          <p:nvPr/>
        </p:nvSpPr>
        <p:spPr>
          <a:xfrm>
            <a:off x="6925900" y="1988950"/>
            <a:ext cx="5829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11.1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" name="Google Shape;249;p45"/>
          <p:cNvSpPr txBox="1"/>
          <p:nvPr/>
        </p:nvSpPr>
        <p:spPr>
          <a:xfrm>
            <a:off x="7483925" y="1780750"/>
            <a:ext cx="9342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ms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rev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50" name="Google Shape;250;p45"/>
          <p:cNvCxnSpPr/>
          <p:nvPr/>
        </p:nvCxnSpPr>
        <p:spPr>
          <a:xfrm>
            <a:off x="7483925" y="2243100"/>
            <a:ext cx="647700" cy="9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45"/>
          <p:cNvSpPr txBox="1"/>
          <p:nvPr/>
        </p:nvSpPr>
        <p:spPr>
          <a:xfrm>
            <a:off x="2513300" y="3152500"/>
            <a:ext cx="1369200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5.55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2" name="Google Shape;252;p45"/>
          <p:cNvSpPr txBox="1"/>
          <p:nvPr/>
        </p:nvSpPr>
        <p:spPr>
          <a:xfrm>
            <a:off x="3271725" y="2909050"/>
            <a:ext cx="9342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ms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rev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3" name="Google Shape;253;p45"/>
          <p:cNvSpPr txBox="1"/>
          <p:nvPr/>
        </p:nvSpPr>
        <p:spPr>
          <a:xfrm>
            <a:off x="391875" y="3110475"/>
            <a:ext cx="5829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11.1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4" name="Google Shape;254;p45"/>
          <p:cNvSpPr txBox="1"/>
          <p:nvPr/>
        </p:nvSpPr>
        <p:spPr>
          <a:xfrm>
            <a:off x="894400" y="2953250"/>
            <a:ext cx="9342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ms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rev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5" name="Google Shape;255;p45"/>
          <p:cNvSpPr txBox="1"/>
          <p:nvPr/>
        </p:nvSpPr>
        <p:spPr>
          <a:xfrm>
            <a:off x="1523575" y="3193425"/>
            <a:ext cx="3423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/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6" name="Google Shape;256;p45"/>
          <p:cNvSpPr txBox="1"/>
          <p:nvPr/>
        </p:nvSpPr>
        <p:spPr>
          <a:xfrm>
            <a:off x="1958325" y="3114825"/>
            <a:ext cx="4902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7" name="Google Shape;257;p45"/>
          <p:cNvSpPr txBox="1"/>
          <p:nvPr/>
        </p:nvSpPr>
        <p:spPr>
          <a:xfrm>
            <a:off x="2226500" y="3108000"/>
            <a:ext cx="3423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58" name="Google Shape;258;p45"/>
          <p:cNvCxnSpPr>
            <a:endCxn id="255" idx="1"/>
          </p:cNvCxnSpPr>
          <p:nvPr/>
        </p:nvCxnSpPr>
        <p:spPr>
          <a:xfrm>
            <a:off x="894475" y="3410775"/>
            <a:ext cx="629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45"/>
          <p:cNvCxnSpPr/>
          <p:nvPr/>
        </p:nvCxnSpPr>
        <p:spPr>
          <a:xfrm>
            <a:off x="3344575" y="3410775"/>
            <a:ext cx="629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1031</Words>
  <Application>Microsoft Macintosh PowerPoint</Application>
  <PresentationFormat>On-screen Show (16:9)</PresentationFormat>
  <Paragraphs>133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Calibri Light</vt:lpstr>
      <vt:lpstr>Proxima Nova</vt:lpstr>
      <vt:lpstr>Rockwell</vt:lpstr>
      <vt:lpstr>Wingdings</vt:lpstr>
      <vt:lpstr>Arial</vt:lpstr>
      <vt:lpstr>Simple Light</vt:lpstr>
      <vt:lpstr>Spearmint</vt:lpstr>
      <vt:lpstr>Atlas</vt:lpstr>
      <vt:lpstr>Final Review</vt:lpstr>
      <vt:lpstr>For each C file in the current directory print the filename and copy the file to the parent directory.</vt:lpstr>
      <vt:lpstr>Write a BNF grammar that creates “a”, “(a)”, “((a))”...</vt:lpstr>
      <vt:lpstr>Write a BNF grammar that creates only “1 + 1” and “1 + x”.</vt:lpstr>
      <vt:lpstr>Rewrite to eliminate left recursion. Assume var is a terminal value.</vt:lpstr>
      <vt:lpstr>A grammar is __________ if, for some string that can be derived from the grammar, there is more than one parse tree.</vt:lpstr>
      <vt:lpstr>Create a parse tree for “1 * 3 + 5”.</vt:lpstr>
      <vt:lpstr>__________________ uses a special hardware device that transfers data between devices and memory without CPU help.</vt:lpstr>
      <vt:lpstr>If a disk spins at 5400 RPM what is the average rotational delay?</vt:lpstr>
      <vt:lpstr>Given: access time is 10 ms, transfer rate is 50 MB/s  How long will it take to do 200 random reads of 32 KB each?</vt:lpstr>
      <vt:lpstr>Given: access time is 10 ms, transfer rate is 100 MB/s  How long will it take to do a sequential read of 2.4 MB?</vt:lpstr>
      <vt:lpstr>Initial state inode bitmap   100000 inodes    [d a:0 r:2] [] [] [] [] [] data bitmap   100000 data     [(.,0)(..,0)] [] [] [] [] []  </vt:lpstr>
      <vt:lpstr>Initial state inode bitmap   111000 inodes    [d a:0 r:3] [d a:1 r:3] [f a:-1 r:1] [] [] [] data bitmap   110000 data     [(.,0) (..,0) (c,1)] [(.,1) (..,0) (t,2)] [] [] [] []  </vt:lpstr>
      <vt:lpstr>When multiple threads are running, and the output depends on the timing of their execution, then the code has a ___________.</vt:lpstr>
      <vt:lpstr>PowerPoint Presentation</vt:lpstr>
      <vt:lpstr>PowerPoint Presentation</vt:lpstr>
      <vt:lpstr>Append the first 5 lines of foo.txt to the file temp.txt.</vt:lpstr>
      <vt:lpstr>Change the file foo.txt to give the owner read, write, and execute permissions, give the group and others read permissions. </vt:lpstr>
      <vt:lpstr>PowerPoint Presentation</vt:lpstr>
      <vt:lpstr>Assume the 5th column of the file foo.txt is a positive number greater than zero. Using awk find and print the max value in column 5 of foo.txt.</vt:lpstr>
      <vt:lpstr>A ___________ is a piece of code that accesses a shared resource, such as a shared variable.</vt:lpstr>
      <vt:lpstr>What is the blocking operation in the pthreads api? </vt:lpstr>
      <vt:lpstr>If a fork call returns a value of 0 which process is it? </vt:lpstr>
      <vt:lpstr>List all the files in the current directory, sort them, and output the results to the file foo.txt </vt:lpstr>
      <vt:lpstr>Uncompress the file ‘msh.tar.gz’ </vt:lpstr>
      <vt:lpstr>Expand the archive file ‘hw1.tar’ in your current working directory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Review</dc:title>
  <dc:creator>Mike Menendez</dc:creator>
  <cp:lastModifiedBy>Mike Menendez</cp:lastModifiedBy>
  <cp:revision>3</cp:revision>
  <dcterms:created xsi:type="dcterms:W3CDTF">2019-12-13T18:06:34Z</dcterms:created>
  <dcterms:modified xsi:type="dcterms:W3CDTF">2019-12-13T21:24:49Z</dcterms:modified>
</cp:coreProperties>
</file>