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6" autoAdjust="0"/>
    <p:restoredTop sz="94660"/>
  </p:normalViewPr>
  <p:slideViewPr>
    <p:cSldViewPr snapToGrid="0" showGuides="1">
      <p:cViewPr varScale="1">
        <p:scale>
          <a:sx n="73" d="100"/>
          <a:sy n="73" d="100"/>
        </p:scale>
        <p:origin x="36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579E86E8-89B9-485D-B7BB-291992E72A2D}" type="datetimeFigureOut">
              <a:rPr lang="en-US" smtClean="0"/>
              <a:t>11/24/2017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400797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579E86E8-89B9-485D-B7BB-291992E72A2D}" type="datetimeFigureOut">
              <a:rPr lang="en-US" smtClean="0"/>
              <a:t>11/24/2017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300390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579E86E8-89B9-485D-B7BB-291992E72A2D}" type="datetimeFigureOut">
              <a:rPr lang="en-US" smtClean="0"/>
              <a:t>11/24/2017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211314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579E86E8-89B9-485D-B7BB-291992E72A2D}" type="datetimeFigureOut">
              <a:rPr lang="en-US" smtClean="0"/>
              <a:t>11/24/2017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285091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79E86E8-89B9-485D-B7BB-291992E72A2D}" type="datetimeFigureOut">
              <a:rPr lang="en-US" smtClean="0"/>
              <a:t>11/24/2017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296029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579E86E8-89B9-485D-B7BB-291992E72A2D}" type="datetimeFigureOut">
              <a:rPr lang="en-US" smtClean="0"/>
              <a:t>11/24/2017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123353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579E86E8-89B9-485D-B7BB-291992E72A2D}" type="datetimeFigureOut">
              <a:rPr lang="en-US" smtClean="0"/>
              <a:t>11/24/2017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185142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579E86E8-89B9-485D-B7BB-291992E72A2D}" type="datetimeFigureOut">
              <a:rPr lang="en-US" smtClean="0"/>
              <a:t>11/24/2017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176178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9E86E8-89B9-485D-B7BB-291992E72A2D}" type="datetimeFigureOut">
              <a:rPr lang="en-US" smtClean="0"/>
              <a:t>11/24/2017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226396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79E86E8-89B9-485D-B7BB-291992E72A2D}" type="datetimeFigureOut">
              <a:rPr lang="en-US" smtClean="0"/>
              <a:t>11/24/2017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409189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79E86E8-89B9-485D-B7BB-291992E72A2D}" type="datetimeFigureOut">
              <a:rPr lang="en-US" smtClean="0"/>
              <a:t>11/24/2017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C43EBAE-0FF4-4104-9993-DBB6CA55ED20}" type="slidenum">
              <a:rPr lang="en-US" smtClean="0"/>
              <a:t>‹#›</a:t>
            </a:fld>
            <a:endParaRPr lang="en-US"/>
          </a:p>
        </p:txBody>
      </p:sp>
    </p:spTree>
    <p:extLst>
      <p:ext uri="{BB962C8B-B14F-4D97-AF65-F5344CB8AC3E}">
        <p14:creationId xmlns:p14="http://schemas.microsoft.com/office/powerpoint/2010/main" val="43927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E86E8-89B9-485D-B7BB-291992E72A2D}" type="datetimeFigureOut">
              <a:rPr lang="en-US" smtClean="0"/>
              <a:t>11/24/2017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3EBAE-0FF4-4104-9993-DBB6CA55ED20}" type="slidenum">
              <a:rPr lang="en-US" smtClean="0"/>
              <a:t>‹#›</a:t>
            </a:fld>
            <a:endParaRPr lang="en-US"/>
          </a:p>
        </p:txBody>
      </p:sp>
    </p:spTree>
    <p:extLst>
      <p:ext uri="{BB962C8B-B14F-4D97-AF65-F5344CB8AC3E}">
        <p14:creationId xmlns:p14="http://schemas.microsoft.com/office/powerpoint/2010/main" val="165349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ocusky.com.cn/"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animiz.c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wcapture.cn/"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wmindmap.c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yunzhan365.com/"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mingbianj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60965" y="-33009"/>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743200" algn="ctr"/>
                <a:tab pos="5486400" algn="r"/>
              </a:tabLst>
            </a:pPr>
            <a:r>
              <a:rPr kumimoji="0" lang="zh-CN" altLang="en-US" sz="2800" b="1" i="0" u="none" strike="noStrike" cap="none" normalizeH="0" baseline="0" dirty="0" smtClean="0">
                <a:ln>
                  <a:noFill/>
                </a:ln>
                <a:solidFill>
                  <a:schemeClr val="tx1"/>
                </a:solidFill>
                <a:effectLst/>
                <a:latin typeface="等线" panose="02010600030101010101" pitchFamily="2" charset="-122"/>
                <a:ea typeface="幼圆" panose="02010509060101010101" pitchFamily="49" charset="-122"/>
                <a:cs typeface="Times New Roman" panose="02020603050405020304" pitchFamily="18" charset="0"/>
              </a:rPr>
              <a:t>万彩精品免费软件</a:t>
            </a:r>
            <a:endParaRPr kumimoji="0" lang="zh-CN" altLang="en-US" sz="2400" b="1" i="0" u="none" strike="noStrike" cap="none" normalizeH="0" baseline="0" dirty="0" smtClean="0">
              <a:ln>
                <a:noFill/>
              </a:ln>
              <a:solidFill>
                <a:schemeClr val="tx1"/>
              </a:solidFill>
              <a:effectLst/>
            </a:endParaRPr>
          </a:p>
        </p:txBody>
      </p:sp>
      <p:pic>
        <p:nvPicPr>
          <p:cNvPr id="5" name="Picture 4" descr="万彩录屏大师.png"/>
          <p:cNvPicPr/>
          <p:nvPr/>
        </p:nvPicPr>
        <p:blipFill>
          <a:blip r:embed="rId2" cstate="print"/>
          <a:stretch>
            <a:fillRect/>
          </a:stretch>
        </p:blipFill>
        <p:spPr>
          <a:xfrm>
            <a:off x="704714" y="1027988"/>
            <a:ext cx="1738040" cy="2401011"/>
          </a:xfrm>
          <a:prstGeom prst="rect">
            <a:avLst/>
          </a:prstGeom>
        </p:spPr>
      </p:pic>
      <p:sp>
        <p:nvSpPr>
          <p:cNvPr id="6" name="矩形 5"/>
          <p:cNvSpPr/>
          <p:nvPr/>
        </p:nvSpPr>
        <p:spPr>
          <a:xfrm>
            <a:off x="3663302" y="760366"/>
            <a:ext cx="6096000" cy="2554545"/>
          </a:xfrm>
          <a:prstGeom prst="rect">
            <a:avLst/>
          </a:prstGeom>
        </p:spPr>
        <p:txBody>
          <a:bodyPr>
            <a:spAutoFit/>
          </a:bodyPr>
          <a:lstStyle/>
          <a:p>
            <a:pPr algn="just">
              <a:spcAft>
                <a:spcPts val="0"/>
              </a:spcAft>
            </a:pPr>
            <a:r>
              <a:rPr lang="en-US" b="1" u="sng" kern="100" dirty="0">
                <a:solidFill>
                  <a:srgbClr val="0563C1"/>
                </a:solidFill>
                <a:latin typeface="幼圆" panose="02010509060101010101" pitchFamily="49" charset="-122"/>
                <a:ea typeface="等线" panose="02010600030101010101" pitchFamily="2" charset="-122"/>
                <a:cs typeface="Times New Roman" panose="02020603050405020304" pitchFamily="18" charset="0"/>
                <a:hlinkClick r:id="rId3"/>
              </a:rPr>
              <a:t>Focusky</a:t>
            </a:r>
            <a:r>
              <a:rPr lang="zh-CN" altLang="en-US" b="1" u="sng" kern="100" dirty="0">
                <a:solidFill>
                  <a:srgbClr val="0563C1"/>
                </a:solidFill>
                <a:latin typeface="幼圆" panose="02010509060101010101" pitchFamily="49" charset="-122"/>
                <a:cs typeface="Times New Roman" panose="02020603050405020304" pitchFamily="18" charset="0"/>
                <a:hlinkClick r:id="rId3"/>
              </a:rPr>
              <a:t>动画演示大师</a:t>
            </a:r>
            <a:r>
              <a:rPr lang="en-US" b="1" kern="100" dirty="0">
                <a:latin typeface="幼圆" panose="02010509060101010101" pitchFamily="49" charset="-122"/>
                <a:ea typeface="等线" panose="02010600030101010101" pitchFamily="2" charset="-122"/>
                <a:cs typeface="Times New Roman" panose="02020603050405020304" pitchFamily="18" charset="0"/>
              </a:rPr>
              <a:t> </a:t>
            </a:r>
            <a:endParaRPr lang="en-US"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1600" b="1" kern="100" dirty="0" smtClean="0">
                <a:effectLst/>
                <a:latin typeface="等线" panose="02010600030101010101" pitchFamily="2" charset="-122"/>
                <a:ea typeface="幼圆" panose="02010509060101010101" pitchFamily="49" charset="-122"/>
                <a:cs typeface="Times New Roman" panose="02020603050405020304" pitchFamily="18" charset="0"/>
              </a:rPr>
              <a:t>（</a:t>
            </a:r>
            <a:r>
              <a:rPr lang="en-US" sz="1600" b="1" kern="100" dirty="0" smtClean="0">
                <a:effectLst/>
                <a:latin typeface="幼圆" panose="02010509060101010101" pitchFamily="49" charset="-122"/>
                <a:ea typeface="等线" panose="02010600030101010101" pitchFamily="2" charset="-122"/>
                <a:cs typeface="Times New Roman" panose="02020603050405020304" pitchFamily="18" charset="0"/>
              </a:rPr>
              <a:t>www.focusky.com.cn</a:t>
            </a:r>
            <a:r>
              <a:rPr lang="zh-CN" altLang="en-US" sz="1600" b="1" kern="100" dirty="0">
                <a:latin typeface="幼圆" panose="02010509060101010101" pitchFamily="49" charset="-122"/>
                <a:cs typeface="Times New Roman" panose="02020603050405020304" pitchFamily="18" charset="0"/>
              </a:rPr>
              <a:t>）</a:t>
            </a:r>
            <a:endParaRPr lang="en-US"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kern="100" dirty="0">
                <a:latin typeface="幼圆" panose="02010509060101010101" pitchFamily="49" charset="-122"/>
                <a:ea typeface="等线" panose="02010600030101010101" pitchFamily="2" charset="-122"/>
                <a:cs typeface="Times New Roman" panose="02020603050405020304" pitchFamily="18" charset="0"/>
              </a:rPr>
              <a:t>Focusky</a:t>
            </a:r>
            <a:r>
              <a:rPr lang="zh-CN" altLang="en-US" kern="100" dirty="0">
                <a:latin typeface="幼圆" panose="02010509060101010101" pitchFamily="49" charset="-122"/>
                <a:cs typeface="Times New Roman" panose="02020603050405020304" pitchFamily="18" charset="0"/>
              </a:rPr>
              <a:t>是一款免费、高效的</a:t>
            </a:r>
            <a:r>
              <a:rPr lang="en-US" kern="100" dirty="0">
                <a:latin typeface="幼圆" panose="02010509060101010101" pitchFamily="49" charset="-122"/>
                <a:ea typeface="等线" panose="02010600030101010101" pitchFamily="2" charset="-122"/>
                <a:cs typeface="Times New Roman" panose="02020603050405020304" pitchFamily="18" charset="0"/>
              </a:rPr>
              <a:t>3D</a:t>
            </a:r>
            <a:r>
              <a:rPr lang="zh-CN" altLang="en-US" kern="100" dirty="0">
                <a:latin typeface="幼圆" panose="02010509060101010101" pitchFamily="49" charset="-122"/>
                <a:cs typeface="Times New Roman" panose="02020603050405020304" pitchFamily="18" charset="0"/>
              </a:rPr>
              <a:t>动态</a:t>
            </a:r>
            <a:r>
              <a:rPr lang="en-US" kern="100" dirty="0">
                <a:latin typeface="幼圆" panose="02010509060101010101" pitchFamily="49" charset="-122"/>
                <a:ea typeface="等线" panose="02010600030101010101" pitchFamily="2" charset="-122"/>
                <a:cs typeface="Times New Roman" panose="02020603050405020304" pitchFamily="18" charset="0"/>
              </a:rPr>
              <a:t>PPT</a:t>
            </a:r>
            <a:r>
              <a:rPr lang="zh-CN" altLang="en-US" kern="100" dirty="0">
                <a:latin typeface="幼圆" panose="02010509060101010101" pitchFamily="49" charset="-122"/>
                <a:cs typeface="Times New Roman" panose="02020603050405020304" pitchFamily="18" charset="0"/>
              </a:rPr>
              <a:t>演示制作软件。极其简单的操作使得人人都得心应手。通过</a:t>
            </a:r>
            <a:r>
              <a:rPr lang="en-US" kern="100" dirty="0">
                <a:latin typeface="幼圆" panose="02010509060101010101" pitchFamily="49" charset="-122"/>
                <a:ea typeface="等线" panose="02010600030101010101" pitchFamily="2" charset="-122"/>
                <a:cs typeface="Times New Roman" panose="02020603050405020304" pitchFamily="18" charset="0"/>
              </a:rPr>
              <a:t>3D</a:t>
            </a:r>
            <a:r>
              <a:rPr lang="zh-CN" altLang="en-US" kern="100" dirty="0">
                <a:latin typeface="幼圆" panose="02010509060101010101" pitchFamily="49" charset="-122"/>
                <a:cs typeface="Times New Roman" panose="02020603050405020304" pitchFamily="18" charset="0"/>
              </a:rPr>
              <a:t>无限缩放</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旋转</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移动 的切换方式，使演示生动有趣，并且效果专业。酷炫的动画效果为</a:t>
            </a:r>
            <a:r>
              <a:rPr lang="en-US" kern="100" dirty="0">
                <a:latin typeface="幼圆" panose="02010509060101010101" pitchFamily="49" charset="-122"/>
                <a:ea typeface="等线" panose="02010600030101010101" pitchFamily="2" charset="-122"/>
                <a:cs typeface="Times New Roman" panose="02020603050405020304" pitchFamily="18" charset="0"/>
              </a:rPr>
              <a:t>3D</a:t>
            </a:r>
            <a:r>
              <a:rPr lang="zh-CN" altLang="en-US" kern="100" dirty="0">
                <a:latin typeface="幼圆" panose="02010509060101010101" pitchFamily="49" charset="-122"/>
                <a:cs typeface="Times New Roman" panose="02020603050405020304" pitchFamily="18" charset="0"/>
              </a:rPr>
              <a:t>演示锦上添花。海量的模板和素材免除各种寻找与构思的烦恼。多种输出方式使得演示广泛传播。</a:t>
            </a:r>
            <a:r>
              <a:rPr lang="en-US" kern="100" dirty="0">
                <a:latin typeface="幼圆" panose="02010509060101010101" pitchFamily="49" charset="-122"/>
                <a:ea typeface="等线" panose="02010600030101010101" pitchFamily="2" charset="-122"/>
                <a:cs typeface="Times New Roman" panose="02020603050405020304" pitchFamily="18" charset="0"/>
              </a:rPr>
              <a:t> Focusky</a:t>
            </a:r>
            <a:r>
              <a:rPr lang="zh-CN" altLang="en-US" kern="100" dirty="0">
                <a:latin typeface="幼圆" panose="02010509060101010101" pitchFamily="49" charset="-122"/>
                <a:cs typeface="Times New Roman" panose="02020603050405020304" pitchFamily="18" charset="0"/>
              </a:rPr>
              <a:t>让</a:t>
            </a:r>
            <a:r>
              <a:rPr lang="en-US" kern="100" dirty="0">
                <a:latin typeface="幼圆" panose="02010509060101010101" pitchFamily="49" charset="-122"/>
                <a:ea typeface="等线" panose="02010600030101010101" pitchFamily="2" charset="-122"/>
                <a:cs typeface="Times New Roman" panose="02020603050405020304" pitchFamily="18" charset="0"/>
              </a:rPr>
              <a:t>PPT</a:t>
            </a:r>
            <a:r>
              <a:rPr lang="zh-CN" altLang="en-US" kern="100" dirty="0">
                <a:latin typeface="幼圆" panose="02010509060101010101" pitchFamily="49" charset="-122"/>
                <a:cs typeface="Times New Roman" panose="02020603050405020304" pitchFamily="18" charset="0"/>
              </a:rPr>
              <a:t>演示更出彩，随心制作动画</a:t>
            </a:r>
            <a:r>
              <a:rPr lang="en-US" kern="100" dirty="0">
                <a:latin typeface="幼圆" panose="02010509060101010101" pitchFamily="49" charset="-122"/>
                <a:ea typeface="等线" panose="02010600030101010101" pitchFamily="2" charset="-122"/>
                <a:cs typeface="Times New Roman" panose="02020603050405020304" pitchFamily="18" charset="0"/>
              </a:rPr>
              <a:t>PPT</a:t>
            </a:r>
            <a:r>
              <a:rPr lang="zh-CN" altLang="en-US" kern="100" dirty="0">
                <a:latin typeface="幼圆" panose="02010509060101010101" pitchFamily="49" charset="-122"/>
                <a:cs typeface="Times New Roman" panose="02020603050405020304" pitchFamily="18" charset="0"/>
              </a:rPr>
              <a:t>演示，动画宣传片以及微课等演示。</a:t>
            </a:r>
            <a:endParaRPr 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p:cNvSpPr/>
          <p:nvPr/>
        </p:nvSpPr>
        <p:spPr>
          <a:xfrm>
            <a:off x="704714" y="4082705"/>
            <a:ext cx="6096000" cy="2585323"/>
          </a:xfrm>
          <a:prstGeom prst="rect">
            <a:avLst/>
          </a:prstGeom>
        </p:spPr>
        <p:txBody>
          <a:bodyPr>
            <a:spAutoFit/>
          </a:bodyPr>
          <a:lstStyle/>
          <a:p>
            <a:pPr algn="just">
              <a:spcAft>
                <a:spcPts val="0"/>
              </a:spcAft>
            </a:pPr>
            <a:r>
              <a:rPr lang="zh-CN" altLang="en-US" b="1" u="sng" kern="100" dirty="0">
                <a:solidFill>
                  <a:srgbClr val="0563C1"/>
                </a:solidFill>
                <a:latin typeface="等线" panose="02010600030101010101" pitchFamily="2" charset="-122"/>
                <a:ea typeface="幼圆" panose="02010509060101010101" pitchFamily="49" charset="-122"/>
                <a:cs typeface="Times New Roman" panose="02020603050405020304" pitchFamily="18" charset="0"/>
                <a:hlinkClick r:id="rId4"/>
              </a:rPr>
              <a:t>万彩动画大师</a:t>
            </a:r>
            <a:r>
              <a:rPr lang="en-US" b="1" kern="100" dirty="0">
                <a:latin typeface="幼圆" panose="02010509060101010101" pitchFamily="49" charset="-122"/>
                <a:ea typeface="等线" panose="02010600030101010101" pitchFamily="2" charset="-122"/>
                <a:cs typeface="Times New Roman" panose="02020603050405020304" pitchFamily="18" charset="0"/>
              </a:rPr>
              <a:t> </a:t>
            </a:r>
            <a:r>
              <a:rPr lang="zh-CN" sz="1600" b="1" kern="100" dirty="0" smtClean="0">
                <a:effectLst/>
                <a:latin typeface="等线" panose="02010600030101010101" pitchFamily="2" charset="-122"/>
                <a:ea typeface="幼圆" panose="02010509060101010101" pitchFamily="49" charset="-122"/>
                <a:cs typeface="Times New Roman" panose="02020603050405020304" pitchFamily="18" charset="0"/>
              </a:rPr>
              <a:t>（</a:t>
            </a:r>
            <a:r>
              <a:rPr lang="en-US" sz="1600" b="1" kern="100" dirty="0" smtClean="0">
                <a:effectLst/>
                <a:latin typeface="幼圆" panose="02010509060101010101" pitchFamily="49" charset="-122"/>
                <a:ea typeface="等线" panose="02010600030101010101" pitchFamily="2" charset="-122"/>
                <a:cs typeface="Times New Roman" panose="02020603050405020304" pitchFamily="18" charset="0"/>
              </a:rPr>
              <a:t>www.animiz.cn</a:t>
            </a:r>
            <a:r>
              <a:rPr lang="zh-CN" altLang="en-US" sz="1600" b="1" kern="100" dirty="0">
                <a:latin typeface="幼圆" panose="02010509060101010101" pitchFamily="49" charset="-122"/>
                <a:cs typeface="Times New Roman" panose="02020603050405020304" pitchFamily="18" charset="0"/>
              </a:rPr>
              <a:t>）</a:t>
            </a:r>
            <a:endParaRPr lang="en-US"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kern="100" dirty="0">
                <a:latin typeface="等线" panose="02010600030101010101" pitchFamily="2" charset="-122"/>
                <a:ea typeface="幼圆" panose="02010509060101010101" pitchFamily="49" charset="-122"/>
                <a:cs typeface="Times New Roman" panose="02020603050405020304" pitchFamily="18" charset="0"/>
              </a:rPr>
              <a:t>功能强大的动画视频</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微课制作软件，轻松做出专业级的</a:t>
            </a:r>
            <a:r>
              <a:rPr lang="en-US" kern="100" dirty="0">
                <a:latin typeface="幼圆" panose="02010509060101010101" pitchFamily="49" charset="-122"/>
                <a:ea typeface="等线" panose="02010600030101010101" pitchFamily="2" charset="-122"/>
                <a:cs typeface="Times New Roman" panose="02020603050405020304" pitchFamily="18" charset="0"/>
              </a:rPr>
              <a:t>MG</a:t>
            </a:r>
            <a:r>
              <a:rPr lang="zh-CN" altLang="en-US" kern="100" dirty="0">
                <a:latin typeface="幼圆" panose="02010509060101010101" pitchFamily="49" charset="-122"/>
                <a:cs typeface="Times New Roman" panose="02020603050405020304" pitchFamily="18" charset="0"/>
              </a:rPr>
              <a:t>动画！简单易上手的操作体验，内置海量精美模板和素材使您的视频制作高效快速。强大的时间轴支持添加镜头（缩放</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旋转</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移动）、背景（图片背景、</a:t>
            </a:r>
            <a:r>
              <a:rPr lang="en-US" kern="100" dirty="0">
                <a:latin typeface="幼圆" panose="02010509060101010101" pitchFamily="49" charset="-122"/>
                <a:ea typeface="等线" panose="02010600030101010101" pitchFamily="2" charset="-122"/>
                <a:cs typeface="Times New Roman" panose="02020603050405020304" pitchFamily="18" charset="0"/>
              </a:rPr>
              <a:t>3D</a:t>
            </a:r>
            <a:r>
              <a:rPr lang="zh-CN" altLang="en-US" kern="100" dirty="0">
                <a:latin typeface="幼圆" panose="02010509060101010101" pitchFamily="49" charset="-122"/>
                <a:cs typeface="Times New Roman" panose="02020603050405020304" pitchFamily="18" charset="0"/>
              </a:rPr>
              <a:t>背景）、字幕、录音、语音合成，使可编辑元素内容呈现更生动形象，搭配丰富的动画效果（进场</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强调</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退场）让整个动画视频妙趣横生。制作好的动画视频</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微课视频支持输出多种格式，或上传为云作品在线播放，分享到微信，非常方便。</a:t>
            </a:r>
            <a:endParaRPr 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Picture 4" descr="万彩录屏大师.png"/>
          <p:cNvPicPr/>
          <p:nvPr/>
        </p:nvPicPr>
        <p:blipFill>
          <a:blip r:embed="rId5" cstate="print"/>
          <a:stretch>
            <a:fillRect/>
          </a:stretch>
        </p:blipFill>
        <p:spPr>
          <a:xfrm>
            <a:off x="9277033" y="4166354"/>
            <a:ext cx="1813333" cy="2501674"/>
          </a:xfrm>
          <a:prstGeom prst="rect">
            <a:avLst/>
          </a:prstGeom>
        </p:spPr>
      </p:pic>
    </p:spTree>
    <p:extLst>
      <p:ext uri="{BB962C8B-B14F-4D97-AF65-F5344CB8AC3E}">
        <p14:creationId xmlns:p14="http://schemas.microsoft.com/office/powerpoint/2010/main" val="14624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万彩录屏大师.png"/>
          <p:cNvPicPr/>
          <p:nvPr/>
        </p:nvPicPr>
        <p:blipFill>
          <a:blip r:embed="rId2" cstate="print"/>
          <a:stretch>
            <a:fillRect/>
          </a:stretch>
        </p:blipFill>
        <p:spPr>
          <a:xfrm>
            <a:off x="1074919" y="249735"/>
            <a:ext cx="2269172" cy="2728595"/>
          </a:xfrm>
          <a:prstGeom prst="rect">
            <a:avLst/>
          </a:prstGeom>
        </p:spPr>
      </p:pic>
      <p:sp>
        <p:nvSpPr>
          <p:cNvPr id="5" name="矩形 4"/>
          <p:cNvSpPr/>
          <p:nvPr/>
        </p:nvSpPr>
        <p:spPr>
          <a:xfrm>
            <a:off x="4053840" y="459870"/>
            <a:ext cx="6096000" cy="2308324"/>
          </a:xfrm>
          <a:prstGeom prst="rect">
            <a:avLst/>
          </a:prstGeom>
        </p:spPr>
        <p:txBody>
          <a:bodyPr>
            <a:spAutoFit/>
          </a:bodyPr>
          <a:lstStyle/>
          <a:p>
            <a:pPr algn="just">
              <a:spcAft>
                <a:spcPts val="0"/>
              </a:spcAft>
            </a:pPr>
            <a:r>
              <a:rPr lang="zh-CN" altLang="en-US" b="1" u="sng" kern="100" dirty="0">
                <a:solidFill>
                  <a:srgbClr val="0563C1"/>
                </a:solidFill>
                <a:latin typeface="等线" panose="02010600030101010101" pitchFamily="2" charset="-122"/>
                <a:ea typeface="幼圆" panose="02010509060101010101" pitchFamily="49" charset="-122"/>
                <a:cs typeface="Times New Roman" panose="02020603050405020304" pitchFamily="18" charset="0"/>
                <a:hlinkClick r:id="rId3"/>
              </a:rPr>
              <a:t>万彩录屏大师</a:t>
            </a:r>
            <a:r>
              <a:rPr lang="en-US" b="1" kern="100" dirty="0">
                <a:latin typeface="幼圆" panose="02010509060101010101" pitchFamily="49" charset="-122"/>
                <a:ea typeface="等线" panose="02010600030101010101" pitchFamily="2" charset="-122"/>
                <a:cs typeface="Times New Roman" panose="02020603050405020304" pitchFamily="18" charset="0"/>
              </a:rPr>
              <a:t> </a:t>
            </a:r>
            <a:r>
              <a:rPr lang="zh-CN" sz="1600" b="1" kern="100" dirty="0" smtClean="0">
                <a:effectLst/>
                <a:latin typeface="等线" panose="02010600030101010101" pitchFamily="2" charset="-122"/>
                <a:ea typeface="幼圆" panose="02010509060101010101" pitchFamily="49" charset="-122"/>
                <a:cs typeface="Times New Roman" panose="02020603050405020304" pitchFamily="18" charset="0"/>
              </a:rPr>
              <a:t>（</a:t>
            </a:r>
            <a:r>
              <a:rPr lang="en-US" sz="1600" b="1" kern="100" dirty="0" smtClean="0">
                <a:effectLst/>
                <a:latin typeface="幼圆" panose="02010509060101010101" pitchFamily="49" charset="-122"/>
                <a:ea typeface="等线" panose="02010600030101010101" pitchFamily="2" charset="-122"/>
                <a:cs typeface="Times New Roman" panose="02020603050405020304" pitchFamily="18" charset="0"/>
              </a:rPr>
              <a:t>www.wcapture.cn</a:t>
            </a:r>
            <a:r>
              <a:rPr lang="zh-CN" altLang="en-US" sz="1600" b="1" kern="100" dirty="0">
                <a:latin typeface="幼圆" panose="02010509060101010101" pitchFamily="49" charset="-122"/>
                <a:cs typeface="Times New Roman" panose="02020603050405020304" pitchFamily="18" charset="0"/>
              </a:rPr>
              <a:t>）</a:t>
            </a:r>
            <a:endParaRPr lang="en-US"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kern="100" dirty="0">
                <a:latin typeface="等线" panose="02010600030101010101" pitchFamily="2" charset="-122"/>
                <a:ea typeface="幼圆" panose="02010509060101010101" pitchFamily="49" charset="-122"/>
                <a:cs typeface="Times New Roman" panose="02020603050405020304" pitchFamily="18" charset="0"/>
              </a:rPr>
              <a:t>万彩录屏大师是一款集电脑屏幕录制与视频后期编辑于一身的录屏神器。界面简洁，操作傻瓜式，简单易上手；录制视频不卡顿，不限时，录制区域灵活选；后期编辑多样化，海量素材等你拿，炫酷动画随意添，动画人物随手上，片头片尾轻松加；过渡效果，镜头特效，背景音乐，字幕配音，随时随地随心添；视频输出格式任挑选，一键输出，高清输出，无限输出</a:t>
            </a:r>
            <a:r>
              <a:rPr lang="en-US" kern="100" dirty="0">
                <a:latin typeface="幼圆" panose="02010509060101010101" pitchFamily="49" charset="-122"/>
                <a:ea typeface="等线" panose="02010600030101010101" pitchFamily="2" charset="-122"/>
                <a:cs typeface="Times New Roman" panose="02020603050405020304" pitchFamily="18" charset="0"/>
              </a:rPr>
              <a:t>!</a:t>
            </a:r>
            <a:endParaRPr 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nvSpPr>
        <p:spPr>
          <a:xfrm>
            <a:off x="579120" y="4234266"/>
            <a:ext cx="6096000" cy="2308324"/>
          </a:xfrm>
          <a:prstGeom prst="rect">
            <a:avLst/>
          </a:prstGeom>
        </p:spPr>
        <p:txBody>
          <a:bodyPr>
            <a:spAutoFit/>
          </a:bodyPr>
          <a:lstStyle/>
          <a:p>
            <a:pPr algn="just">
              <a:spcAft>
                <a:spcPts val="0"/>
              </a:spcAft>
            </a:pPr>
            <a:r>
              <a:rPr lang="zh-CN" altLang="en-US" b="1" u="sng" kern="100" dirty="0">
                <a:solidFill>
                  <a:srgbClr val="0563C1"/>
                </a:solidFill>
                <a:latin typeface="等线" panose="02010600030101010101" pitchFamily="2" charset="-122"/>
                <a:ea typeface="幼圆" panose="02010509060101010101" pitchFamily="49" charset="-122"/>
                <a:cs typeface="Times New Roman" panose="02020603050405020304" pitchFamily="18" charset="0"/>
                <a:hlinkClick r:id="rId4"/>
              </a:rPr>
              <a:t>万彩脑图大师</a:t>
            </a:r>
            <a:r>
              <a:rPr lang="en-US" b="1" kern="100" dirty="0">
                <a:latin typeface="幼圆" panose="02010509060101010101" pitchFamily="49" charset="-122"/>
                <a:ea typeface="等线" panose="02010600030101010101" pitchFamily="2" charset="-122"/>
                <a:cs typeface="Times New Roman" panose="02020603050405020304" pitchFamily="18" charset="0"/>
              </a:rPr>
              <a:t> </a:t>
            </a:r>
            <a:r>
              <a:rPr lang="zh-CN" sz="1600" b="1" kern="100" dirty="0" smtClean="0">
                <a:effectLst/>
                <a:latin typeface="等线" panose="02010600030101010101" pitchFamily="2" charset="-122"/>
                <a:ea typeface="幼圆" panose="02010509060101010101" pitchFamily="49" charset="-122"/>
                <a:cs typeface="Times New Roman" panose="02020603050405020304" pitchFamily="18" charset="0"/>
              </a:rPr>
              <a:t>（</a:t>
            </a:r>
            <a:r>
              <a:rPr lang="en-US" sz="1600" b="1" kern="100" dirty="0" smtClean="0">
                <a:effectLst/>
                <a:latin typeface="幼圆" panose="02010509060101010101" pitchFamily="49" charset="-122"/>
                <a:ea typeface="等线" panose="02010600030101010101" pitchFamily="2" charset="-122"/>
                <a:cs typeface="Times New Roman" panose="02020603050405020304" pitchFamily="18" charset="0"/>
              </a:rPr>
              <a:t>www.wmindmap.cn</a:t>
            </a:r>
            <a:r>
              <a:rPr lang="zh-CN" altLang="en-US" sz="1600" b="1" kern="100" dirty="0">
                <a:latin typeface="幼圆" panose="02010509060101010101" pitchFamily="49" charset="-122"/>
                <a:cs typeface="Times New Roman" panose="02020603050405020304" pitchFamily="18" charset="0"/>
              </a:rPr>
              <a:t>）</a:t>
            </a:r>
            <a:endParaRPr lang="en-US"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kern="100" dirty="0">
                <a:latin typeface="等线" panose="02010600030101010101" pitchFamily="2" charset="-122"/>
                <a:ea typeface="幼圆" panose="02010509060101010101" pitchFamily="49" charset="-122"/>
                <a:cs typeface="Times New Roman" panose="02020603050405020304" pitchFamily="18" charset="0"/>
              </a:rPr>
              <a:t>是一款便捷，简单易操作的</a:t>
            </a:r>
            <a:r>
              <a:rPr lang="en-US" kern="100" dirty="0">
                <a:latin typeface="幼圆" panose="02010509060101010101" pitchFamily="49" charset="-122"/>
                <a:ea typeface="等线" panose="02010600030101010101" pitchFamily="2" charset="-122"/>
                <a:cs typeface="Times New Roman" panose="02020603050405020304" pitchFamily="18" charset="0"/>
              </a:rPr>
              <a:t>3D</a:t>
            </a:r>
            <a:r>
              <a:rPr lang="zh-CN" altLang="en-US" kern="100" dirty="0">
                <a:latin typeface="幼圆" panose="02010509060101010101" pitchFamily="49" charset="-122"/>
                <a:cs typeface="Times New Roman" panose="02020603050405020304" pitchFamily="18" charset="0"/>
              </a:rPr>
              <a:t>缩放思维导图编辑与绘制软件。强大的功能，人性化的设计能让您在短短的几分钟内绘制出专业级，充满创意的脑图。内嵌多样的结构布局与创意的主题库，轻松点击便可使用。可任意下载海量精致的脑图模板，直接替换内容，创建逻辑清楚的思维导图。酷炫的</a:t>
            </a:r>
            <a:r>
              <a:rPr lang="en-US" kern="100" dirty="0">
                <a:latin typeface="幼圆" panose="02010509060101010101" pitchFamily="49" charset="-122"/>
                <a:ea typeface="等线" panose="02010600030101010101" pitchFamily="2" charset="-122"/>
                <a:cs typeface="Times New Roman" panose="02020603050405020304" pitchFamily="18" charset="0"/>
              </a:rPr>
              <a:t>3D</a:t>
            </a:r>
            <a:r>
              <a:rPr lang="zh-CN" altLang="en-US" kern="100" dirty="0">
                <a:latin typeface="幼圆" panose="02010509060101010101" pitchFamily="49" charset="-122"/>
                <a:cs typeface="Times New Roman" panose="02020603050405020304" pitchFamily="18" charset="0"/>
              </a:rPr>
              <a:t>镜头特效让脑图更具镜头感。支持多种输出方式，让您轻松实现作品线上线下的展示与分享。</a:t>
            </a:r>
            <a:endParaRPr 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Picture 9" descr="万彩录屏大师2.png"/>
          <p:cNvPicPr/>
          <p:nvPr/>
        </p:nvPicPr>
        <p:blipFill>
          <a:blip r:embed="rId5" cstate="print"/>
          <a:stretch>
            <a:fillRect/>
          </a:stretch>
        </p:blipFill>
        <p:spPr>
          <a:xfrm>
            <a:off x="8410801" y="4017010"/>
            <a:ext cx="1843542" cy="2525580"/>
          </a:xfrm>
          <a:prstGeom prst="rect">
            <a:avLst/>
          </a:prstGeom>
        </p:spPr>
      </p:pic>
    </p:spTree>
    <p:extLst>
      <p:ext uri="{BB962C8B-B14F-4D97-AF65-F5344CB8AC3E}">
        <p14:creationId xmlns:p14="http://schemas.microsoft.com/office/powerpoint/2010/main" val="343799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p:nvPr/>
        </p:nvPicPr>
        <p:blipFill>
          <a:blip r:embed="rId2" cstate="print"/>
          <a:srcRect/>
          <a:stretch>
            <a:fillRect/>
          </a:stretch>
        </p:blipFill>
        <p:spPr bwMode="auto">
          <a:xfrm>
            <a:off x="1272266" y="533943"/>
            <a:ext cx="3064601" cy="2261507"/>
          </a:xfrm>
          <a:prstGeom prst="rect">
            <a:avLst/>
          </a:prstGeom>
          <a:noFill/>
          <a:ln w="9525">
            <a:noFill/>
            <a:miter lim="800000"/>
            <a:headEnd/>
            <a:tailEnd/>
          </a:ln>
        </p:spPr>
      </p:pic>
      <p:sp>
        <p:nvSpPr>
          <p:cNvPr id="5" name="矩形 4"/>
          <p:cNvSpPr/>
          <p:nvPr/>
        </p:nvSpPr>
        <p:spPr>
          <a:xfrm>
            <a:off x="5281749" y="533943"/>
            <a:ext cx="6096000" cy="2308324"/>
          </a:xfrm>
          <a:prstGeom prst="rect">
            <a:avLst/>
          </a:prstGeom>
        </p:spPr>
        <p:txBody>
          <a:bodyPr>
            <a:spAutoFit/>
          </a:bodyPr>
          <a:lstStyle/>
          <a:p>
            <a:r>
              <a:rPr lang="zh-CN" altLang="en-US" b="1" u="sng" kern="100" dirty="0">
                <a:solidFill>
                  <a:srgbClr val="0563C1"/>
                </a:solidFill>
                <a:latin typeface="等线" panose="02010600030101010101" pitchFamily="2" charset="-122"/>
                <a:ea typeface="幼圆" panose="02010509060101010101" pitchFamily="49" charset="-122"/>
                <a:cs typeface="Times New Roman" panose="02020603050405020304" pitchFamily="18" charset="0"/>
                <a:hlinkClick r:id="rId3"/>
              </a:rPr>
              <a:t>云展网</a:t>
            </a:r>
            <a:r>
              <a:rPr lang="zh-CN" sz="1600" b="1" kern="100" dirty="0" smtClean="0">
                <a:effectLst/>
                <a:latin typeface="等线" panose="02010600030101010101" pitchFamily="2" charset="-122"/>
                <a:ea typeface="幼圆" panose="02010509060101010101" pitchFamily="49" charset="-122"/>
                <a:cs typeface="Times New Roman" panose="02020603050405020304" pitchFamily="18" charset="0"/>
              </a:rPr>
              <a:t>（</a:t>
            </a:r>
            <a:r>
              <a:rPr lang="en-US" sz="1600" b="1" kern="100" dirty="0" smtClean="0">
                <a:effectLst/>
                <a:latin typeface="幼圆" panose="02010509060101010101" pitchFamily="49" charset="-122"/>
                <a:ea typeface="等线" panose="02010600030101010101" pitchFamily="2" charset="-122"/>
                <a:cs typeface="Times New Roman" panose="02020603050405020304" pitchFamily="18" charset="0"/>
              </a:rPr>
              <a:t>www.yunzhan365.com</a:t>
            </a:r>
            <a:r>
              <a:rPr lang="zh-CN" altLang="en-US" sz="1600" b="1" kern="100" dirty="0">
                <a:latin typeface="幼圆" panose="02010509060101010101" pitchFamily="49" charset="-122"/>
                <a:cs typeface="Times New Roman" panose="02020603050405020304" pitchFamily="18" charset="0"/>
              </a:rPr>
              <a:t>）</a:t>
            </a:r>
            <a:endParaRPr lang="en-US"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kern="100" dirty="0">
                <a:latin typeface="等线" panose="02010600030101010101" pitchFamily="2" charset="-122"/>
                <a:ea typeface="幼圆" panose="02010509060101010101" pitchFamily="49" charset="-122"/>
                <a:cs typeface="Times New Roman" panose="02020603050405020304" pitchFamily="18" charset="0"/>
              </a:rPr>
              <a:t>是一个免费的，专业的在线杂志发布及阅读分享平台。操作简单便捷，直接上传</a:t>
            </a:r>
            <a:r>
              <a:rPr lang="en-US" kern="100" dirty="0">
                <a:latin typeface="幼圆" panose="02010509060101010101" pitchFamily="49" charset="-122"/>
                <a:ea typeface="等线" panose="02010600030101010101" pitchFamily="2" charset="-122"/>
                <a:cs typeface="Times New Roman" panose="02020603050405020304" pitchFamily="18" charset="0"/>
              </a:rPr>
              <a:t>PDF</a:t>
            </a:r>
            <a:r>
              <a:rPr lang="zh-CN" altLang="en-US" kern="100" dirty="0">
                <a:latin typeface="幼圆" panose="02010509060101010101" pitchFamily="49" charset="-122"/>
                <a:cs typeface="Times New Roman" panose="02020603050405020304" pitchFamily="18" charset="0"/>
              </a:rPr>
              <a:t>即可生成精美的</a:t>
            </a:r>
            <a:r>
              <a:rPr lang="en-US" kern="100" dirty="0">
                <a:latin typeface="幼圆" panose="02010509060101010101" pitchFamily="49" charset="-122"/>
                <a:ea typeface="等线" panose="02010600030101010101" pitchFamily="2" charset="-122"/>
                <a:cs typeface="Times New Roman" panose="02020603050405020304" pitchFamily="18" charset="0"/>
              </a:rPr>
              <a:t>3D</a:t>
            </a:r>
            <a:r>
              <a:rPr lang="zh-CN" altLang="en-US" kern="100" dirty="0">
                <a:latin typeface="幼圆" panose="02010509060101010101" pitchFamily="49" charset="-122"/>
                <a:cs typeface="Times New Roman" panose="02020603050405020304" pitchFamily="18" charset="0"/>
              </a:rPr>
              <a:t>翻页电子书，不限画册</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杂志</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内刊</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文档等；并可迅速获取电子书的链接以及二维码。兼容</a:t>
            </a:r>
            <a:r>
              <a:rPr lang="en-US" kern="100" dirty="0">
                <a:latin typeface="幼圆" panose="02010509060101010101" pitchFamily="49" charset="-122"/>
                <a:ea typeface="等线" panose="02010600030101010101" pitchFamily="2" charset="-122"/>
                <a:cs typeface="Times New Roman" panose="02020603050405020304" pitchFamily="18" charset="0"/>
              </a:rPr>
              <a:t>Flash</a:t>
            </a:r>
            <a:r>
              <a:rPr lang="zh-CN" altLang="en-US" kern="100" dirty="0">
                <a:latin typeface="幼圆" panose="02010509060101010101" pitchFamily="49" charset="-122"/>
                <a:cs typeface="Times New Roman" panose="02020603050405020304" pitchFamily="18" charset="0"/>
              </a:rPr>
              <a:t>与</a:t>
            </a:r>
            <a:r>
              <a:rPr lang="en-US" kern="100" dirty="0">
                <a:latin typeface="幼圆" panose="02010509060101010101" pitchFamily="49" charset="-122"/>
                <a:ea typeface="等线" panose="02010600030101010101" pitchFamily="2" charset="-122"/>
                <a:cs typeface="Times New Roman" panose="02020603050405020304" pitchFamily="18" charset="0"/>
              </a:rPr>
              <a:t>Html5</a:t>
            </a:r>
            <a:r>
              <a:rPr lang="zh-CN" altLang="en-US" kern="100" dirty="0">
                <a:latin typeface="幼圆" panose="02010509060101010101" pitchFamily="49" charset="-122"/>
                <a:cs typeface="Times New Roman" panose="02020603050405020304" pitchFamily="18" charset="0"/>
              </a:rPr>
              <a:t>技术，支持音乐</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全文检索</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目录</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书橱书架等功能。可以通过手机、平板和电脑阅读，也可以把电子书嵌入到网站阅读，甚至支持把电子书的链接放在网站上。</a:t>
            </a:r>
            <a:endParaRPr 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nvSpPr>
        <p:spPr>
          <a:xfrm>
            <a:off x="526868" y="3967466"/>
            <a:ext cx="6096000" cy="2554545"/>
          </a:xfrm>
          <a:prstGeom prst="rect">
            <a:avLst/>
          </a:prstGeom>
        </p:spPr>
        <p:txBody>
          <a:bodyPr>
            <a:spAutoFit/>
          </a:bodyPr>
          <a:lstStyle/>
          <a:p>
            <a:pPr algn="just">
              <a:spcAft>
                <a:spcPts val="0"/>
              </a:spcAft>
            </a:pPr>
            <a:r>
              <a:rPr lang="zh-CN" altLang="en-US" b="1" u="sng" kern="100" dirty="0">
                <a:solidFill>
                  <a:srgbClr val="0563C1"/>
                </a:solidFill>
                <a:latin typeface="等线" panose="02010600030101010101" pitchFamily="2" charset="-122"/>
                <a:ea typeface="幼圆" panose="02010509060101010101" pitchFamily="49" charset="-122"/>
                <a:cs typeface="Times New Roman" panose="02020603050405020304" pitchFamily="18" charset="0"/>
                <a:hlinkClick r:id="rId4"/>
              </a:rPr>
              <a:t>名编辑电子杂志大师</a:t>
            </a:r>
            <a:r>
              <a:rPr lang="en-US" b="1" kern="100" dirty="0">
                <a:latin typeface="幼圆" panose="02010509060101010101" pitchFamily="49" charset="-122"/>
                <a:ea typeface="等线" panose="02010600030101010101" pitchFamily="2" charset="-122"/>
                <a:cs typeface="Times New Roman" panose="02020603050405020304" pitchFamily="18" charset="0"/>
              </a:rPr>
              <a:t> </a:t>
            </a:r>
            <a:endParaRPr lang="en-US"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1600" b="1" kern="100" dirty="0" smtClean="0">
                <a:effectLst/>
                <a:latin typeface="等线" panose="02010600030101010101" pitchFamily="2" charset="-122"/>
                <a:ea typeface="幼圆" panose="02010509060101010101" pitchFamily="49" charset="-122"/>
                <a:cs typeface="Times New Roman" panose="02020603050405020304" pitchFamily="18" charset="0"/>
              </a:rPr>
              <a:t>（</a:t>
            </a:r>
            <a:r>
              <a:rPr lang="en-US" sz="1600" b="1" kern="100" dirty="0" smtClean="0">
                <a:effectLst/>
                <a:latin typeface="幼圆" panose="02010509060101010101" pitchFamily="49" charset="-122"/>
                <a:ea typeface="等线" panose="02010600030101010101" pitchFamily="2" charset="-122"/>
                <a:cs typeface="Times New Roman" panose="02020603050405020304" pitchFamily="18" charset="0"/>
              </a:rPr>
              <a:t>www.mingbianji.com</a:t>
            </a:r>
            <a:r>
              <a:rPr lang="zh-CN" altLang="en-US" sz="1600" b="1" kern="100" dirty="0">
                <a:latin typeface="幼圆" panose="02010509060101010101" pitchFamily="49" charset="-122"/>
                <a:cs typeface="Times New Roman" panose="02020603050405020304" pitchFamily="18" charset="0"/>
              </a:rPr>
              <a:t>）</a:t>
            </a:r>
            <a:endParaRPr lang="en-US"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kern="100" dirty="0">
                <a:latin typeface="等线" panose="02010600030101010101" pitchFamily="2" charset="-122"/>
                <a:ea typeface="幼圆" panose="02010509060101010101" pitchFamily="49" charset="-122"/>
                <a:cs typeface="Times New Roman" panose="02020603050405020304" pitchFamily="18" charset="0"/>
              </a:rPr>
              <a:t>集编辑与转换于一身的企业级电子杂志制作软件。导入</a:t>
            </a:r>
            <a:r>
              <a:rPr lang="en-US" kern="100" dirty="0">
                <a:latin typeface="幼圆" panose="02010509060101010101" pitchFamily="49" charset="-122"/>
                <a:ea typeface="等线" panose="02010600030101010101" pitchFamily="2" charset="-122"/>
                <a:cs typeface="Times New Roman" panose="02020603050405020304" pitchFamily="18" charset="0"/>
              </a:rPr>
              <a:t>PDF/</a:t>
            </a:r>
            <a:r>
              <a:rPr lang="zh-CN" altLang="en-US" kern="100" dirty="0">
                <a:latin typeface="幼圆" panose="02010509060101010101" pitchFamily="49" charset="-122"/>
                <a:cs typeface="Times New Roman" panose="02020603050405020304" pitchFamily="18" charset="0"/>
              </a:rPr>
              <a:t>图片，可单个或者批量地转换成</a:t>
            </a:r>
            <a:r>
              <a:rPr lang="en-US" kern="100" dirty="0">
                <a:latin typeface="幼圆" panose="02010509060101010101" pitchFamily="49" charset="-122"/>
                <a:ea typeface="等线" panose="02010600030101010101" pitchFamily="2" charset="-122"/>
                <a:cs typeface="Times New Roman" panose="02020603050405020304" pitchFamily="18" charset="0"/>
              </a:rPr>
              <a:t>3D</a:t>
            </a:r>
            <a:r>
              <a:rPr lang="zh-CN" altLang="en-US" kern="100" dirty="0">
                <a:latin typeface="幼圆" panose="02010509060101010101" pitchFamily="49" charset="-122"/>
                <a:cs typeface="Times New Roman" panose="02020603050405020304" pitchFamily="18" charset="0"/>
              </a:rPr>
              <a:t>仿真翻页</a:t>
            </a:r>
            <a:r>
              <a:rPr lang="en-US" kern="100" dirty="0">
                <a:latin typeface="幼圆" panose="02010509060101010101" pitchFamily="49" charset="-122"/>
                <a:ea typeface="等线" panose="02010600030101010101" pitchFamily="2" charset="-122"/>
                <a:cs typeface="Times New Roman" panose="02020603050405020304" pitchFamily="18" charset="0"/>
              </a:rPr>
              <a:t>/</a:t>
            </a:r>
            <a:r>
              <a:rPr lang="zh-CN" altLang="en-US" kern="100" dirty="0">
                <a:latin typeface="幼圆" panose="02010509060101010101" pitchFamily="49" charset="-122"/>
                <a:cs typeface="Times New Roman" panose="02020603050405020304" pitchFamily="18" charset="0"/>
              </a:rPr>
              <a:t>左右滑动翻页的</a:t>
            </a:r>
            <a:r>
              <a:rPr lang="en-US" kern="100" dirty="0">
                <a:latin typeface="幼圆" panose="02010509060101010101" pitchFamily="49" charset="-122"/>
                <a:ea typeface="等线" panose="02010600030101010101" pitchFamily="2" charset="-122"/>
                <a:cs typeface="Times New Roman" panose="02020603050405020304" pitchFamily="18" charset="0"/>
              </a:rPr>
              <a:t>Flash/HTML5</a:t>
            </a:r>
            <a:r>
              <a:rPr lang="zh-CN" altLang="en-US" kern="100" dirty="0">
                <a:latin typeface="幼圆" panose="02010509060101010101" pitchFamily="49" charset="-122"/>
                <a:cs typeface="Times New Roman" panose="02020603050405020304" pitchFamily="18" charset="0"/>
              </a:rPr>
              <a:t>电子杂志。页面可添加视频、声音、</a:t>
            </a:r>
            <a:r>
              <a:rPr lang="en-US" kern="100" dirty="0">
                <a:latin typeface="幼圆" panose="02010509060101010101" pitchFamily="49" charset="-122"/>
                <a:ea typeface="等线" panose="02010600030101010101" pitchFamily="2" charset="-122"/>
                <a:cs typeface="Times New Roman" panose="02020603050405020304" pitchFamily="18" charset="0"/>
              </a:rPr>
              <a:t>Flash</a:t>
            </a:r>
            <a:r>
              <a:rPr lang="zh-CN" altLang="en-US" kern="100" dirty="0">
                <a:latin typeface="幼圆" panose="02010509060101010101" pitchFamily="49" charset="-122"/>
                <a:cs typeface="Times New Roman" panose="02020603050405020304" pitchFamily="18" charset="0"/>
              </a:rPr>
              <a:t>动画、链接、形状、图片播放器等多媒体元素增强内容表达。自定义杂志的硬皮封面和多语言浏览界面，内置丰富的模板。多样化的输出格式能很好地满足在线阅读和离线阅读的需求。</a:t>
            </a:r>
            <a:endParaRPr 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Picture 11" descr="万彩录屏大师2.png"/>
          <p:cNvPicPr/>
          <p:nvPr/>
        </p:nvPicPr>
        <p:blipFill>
          <a:blip r:embed="rId5" cstate="print"/>
          <a:stretch>
            <a:fillRect/>
          </a:stretch>
        </p:blipFill>
        <p:spPr>
          <a:xfrm>
            <a:off x="8714784" y="3967466"/>
            <a:ext cx="1670187" cy="2554545"/>
          </a:xfrm>
          <a:prstGeom prst="rect">
            <a:avLst/>
          </a:prstGeom>
        </p:spPr>
      </p:pic>
    </p:spTree>
    <p:extLst>
      <p:ext uri="{BB962C8B-B14F-4D97-AF65-F5344CB8AC3E}">
        <p14:creationId xmlns:p14="http://schemas.microsoft.com/office/powerpoint/2010/main" val="1239148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1064</Words>
  <Application>Microsoft Office PowerPoint</Application>
  <PresentationFormat>宽屏</PresentationFormat>
  <Paragraphs>15</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幼圆</vt:lpstr>
      <vt:lpstr>等线</vt:lpstr>
      <vt:lpstr>等线 Light</vt:lpstr>
      <vt:lpstr>Arial</vt:lpstr>
      <vt:lpstr>Calibri</vt:lpstr>
      <vt:lpstr>Calibri Light</vt:lpstr>
      <vt:lpstr>Times New Roman</vt:lpstr>
      <vt:lpstr>Office 主题​​</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Microsoft</cp:lastModifiedBy>
  <cp:revision>12</cp:revision>
  <dcterms:created xsi:type="dcterms:W3CDTF">2017-11-24T04:00:02Z</dcterms:created>
  <dcterms:modified xsi:type="dcterms:W3CDTF">2017-11-24T04:03:54Z</dcterms:modified>
</cp:coreProperties>
</file>