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7485" r:id="rId1"/>
  </p:sldMasterIdLst>
  <p:notesMasterIdLst>
    <p:notesMasterId r:id="rId39"/>
  </p:notesMasterIdLst>
  <p:handoutMasterIdLst>
    <p:handoutMasterId r:id="rId40"/>
  </p:handoutMasterIdLst>
  <p:sldIdLst>
    <p:sldId id="328" r:id="rId2"/>
    <p:sldId id="428" r:id="rId3"/>
    <p:sldId id="427" r:id="rId4"/>
    <p:sldId id="504" r:id="rId5"/>
    <p:sldId id="330" r:id="rId6"/>
    <p:sldId id="429" r:id="rId7"/>
    <p:sldId id="506" r:id="rId8"/>
    <p:sldId id="507" r:id="rId9"/>
    <p:sldId id="508" r:id="rId10"/>
    <p:sldId id="509" r:id="rId11"/>
    <p:sldId id="510" r:id="rId12"/>
    <p:sldId id="511" r:id="rId13"/>
    <p:sldId id="513" r:id="rId14"/>
    <p:sldId id="514" r:id="rId15"/>
    <p:sldId id="515" r:id="rId16"/>
    <p:sldId id="517" r:id="rId17"/>
    <p:sldId id="516" r:id="rId18"/>
    <p:sldId id="518" r:id="rId19"/>
    <p:sldId id="519" r:id="rId20"/>
    <p:sldId id="520" r:id="rId21"/>
    <p:sldId id="521" r:id="rId22"/>
    <p:sldId id="523" r:id="rId23"/>
    <p:sldId id="524" r:id="rId24"/>
    <p:sldId id="525" r:id="rId25"/>
    <p:sldId id="526" r:id="rId26"/>
    <p:sldId id="549" r:id="rId27"/>
    <p:sldId id="528" r:id="rId28"/>
    <p:sldId id="536" r:id="rId29"/>
    <p:sldId id="537" r:id="rId30"/>
    <p:sldId id="538" r:id="rId31"/>
    <p:sldId id="539" r:id="rId32"/>
    <p:sldId id="540" r:id="rId33"/>
    <p:sldId id="542" r:id="rId34"/>
    <p:sldId id="541" r:id="rId35"/>
    <p:sldId id="545" r:id="rId36"/>
    <p:sldId id="546" r:id="rId37"/>
    <p:sldId id="54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4"/>
    <p:restoredTop sz="82226" autoAdjust="0"/>
  </p:normalViewPr>
  <p:slideViewPr>
    <p:cSldViewPr snapToGrid="0" snapToObjects="1">
      <p:cViewPr varScale="1">
        <p:scale>
          <a:sx n="74" d="100"/>
          <a:sy n="74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8F7FB-FF82-0E45-AB6C-D5CDA7138EFF}" type="datetimeFigureOut">
              <a:rPr lang="en-US" smtClean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94B0-E825-B54C-9EA0-DD31D0BBFE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05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CDCC-348F-8144-89DD-11C4A8765DD3}" type="datetimeFigureOut">
              <a:rPr lang="en-US" smtClean="0"/>
              <a:t>7/21/2016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A5E3C-2A20-C449-A140-8CDC2A435D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35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5E3C-2A20-C449-A140-8CDC2A435DC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9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5E3C-2A20-C449-A140-8CDC2A435DC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E32355-FF1C-7B48-BC35-AC6A673C92CC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4CC9D19-5BEA-804E-ABCE-5DCFB7341154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8AC916B-53AE-2D46-8F30-2603AD66B196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2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CE006F-48D0-BC4F-B564-C144DD1F461F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095" y="1489591"/>
            <a:ext cx="6934618" cy="29173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369DB-0D41-764E-9625-E2E9664ACDAB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4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E5B705A-DC6A-5C4F-B4E5-16A353736593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9DE1-32BD-D84F-88A9-2E6DDC47343E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F27CDC0-D4A2-E546-AE8F-5095D405E378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535E4C7-116B-2346-8569-C3C9BF531ECC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677034-9EEE-A94E-AF8E-56719896F3DA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FD6283-3415-8C45-B8A6-574324F72EDE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6608"/>
            <a:ext cx="9144000" cy="66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9" y="1160564"/>
            <a:ext cx="8747149" cy="49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7D4367F5-A9C9-8C44-BB5A-1C6A14947C29}" type="datetime1">
              <a:rPr lang="en-US" sz="1400" smtClean="0">
                <a:solidFill>
                  <a:srgbClr val="FFFFFF"/>
                </a:solidFill>
              </a:rPr>
              <a:t>7/21/2016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522" y="6356350"/>
            <a:ext cx="3798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88E5-F1B8-7542-A48F-A87C5AE97F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86" r:id="rId1"/>
    <p:sldLayoutId id="2147487487" r:id="rId2"/>
    <p:sldLayoutId id="2147487488" r:id="rId3"/>
    <p:sldLayoutId id="2147487489" r:id="rId4"/>
    <p:sldLayoutId id="2147487490" r:id="rId5"/>
    <p:sldLayoutId id="2147487491" r:id="rId6"/>
    <p:sldLayoutId id="2147487492" r:id="rId7"/>
    <p:sldLayoutId id="2147487493" r:id="rId8"/>
    <p:sldLayoutId id="2147487494" r:id="rId9"/>
    <p:sldLayoutId id="2147487495" r:id="rId10"/>
    <p:sldLayoutId id="2147487496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effectLst>
            <a:outerShdw blurRad="38100" dist="25400" dir="2700000" algn="tl" rotWithShape="0">
              <a:srgbClr val="000000">
                <a:alpha val="42000"/>
              </a:srgbClr>
            </a:outerShdw>
          </a:effectLst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ido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ido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ido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ido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ido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perf/" TargetMode="External"/><Relationship Id="rId2" Type="http://schemas.openxmlformats.org/officeDocument/2006/relationships/hyperlink" Target="http://cmph.sourceforge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rmurHash" TargetMode="External"/><Relationship Id="rId2" Type="http://schemas.openxmlformats.org/officeDocument/2006/relationships/hyperlink" Target="https://en.wikipedia.org/wiki/Fowler%E2%80%93Noll%E2%80%93Vo_hash_func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Hash Tables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 tables</a:t>
            </a:r>
          </a:p>
          <a:p>
            <a:r>
              <a:rPr lang="en-US" dirty="0" smtClean="0"/>
              <a:t>Dealing with raw bytes</a:t>
            </a:r>
          </a:p>
          <a:p>
            <a:r>
              <a:rPr lang="en-US" dirty="0" smtClean="0"/>
              <a:t>Some probabilistic analysis</a:t>
            </a:r>
          </a:p>
        </p:txBody>
      </p:sp>
    </p:spTree>
    <p:extLst>
      <p:ext uri="{BB962C8B-B14F-4D97-AF65-F5344CB8AC3E}">
        <p14:creationId xmlns:p14="http://schemas.microsoft.com/office/powerpoint/2010/main" val="16103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array, an illustration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5323"/>
              </p:ext>
            </p:extLst>
          </p:nvPr>
        </p:nvGraphicFramePr>
        <p:xfrm>
          <a:off x="416560" y="2626360"/>
          <a:ext cx="405384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1051"/>
                <a:gridCol w="34727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(“UB”, “University at Buffalo”)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(“Mark Twain”, “Great writer”)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(“cse250”, “boring</a:t>
                      </a:r>
                      <a:r>
                        <a:rPr lang="en-US" baseline="0" dirty="0" smtClean="0"/>
                        <a:t> course”)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(“Matrix”, “Best </a:t>
                      </a:r>
                      <a:r>
                        <a:rPr lang="en-US" dirty="0" err="1" smtClean="0"/>
                        <a:t>Scifi</a:t>
                      </a:r>
                      <a:r>
                        <a:rPr lang="en-US" dirty="0" smtClean="0"/>
                        <a:t> Movie”)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06954"/>
              </p:ext>
            </p:extLst>
          </p:nvPr>
        </p:nvGraphicFramePr>
        <p:xfrm>
          <a:off x="5486400" y="1543385"/>
          <a:ext cx="26924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9976"/>
                <a:gridCol w="512424"/>
              </a:tblGrid>
              <a:tr h="370840">
                <a:tc>
                  <a:txBody>
                    <a:bodyPr/>
                    <a:lstStyle/>
                    <a:p>
                      <a:pPr lvl="1"/>
                      <a:endParaRPr lang="en-US" dirty="0" smtClean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dirty="0" smtClean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0x4D6174726978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0x637365323530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0x637365323531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1200" y="4970790"/>
            <a:ext cx="1046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Dict</a:t>
            </a:r>
            <a:endParaRPr lang="en-US" sz="2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4480" y="588762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4160" y="1654294"/>
            <a:ext cx="89339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cse250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6464" y="5808799"/>
            <a:ext cx="85090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cse251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4480" y="4074160"/>
            <a:ext cx="21595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Set to 2 by accident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7714263" y="4443492"/>
            <a:ext cx="119097" cy="527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F3F639-8272-8248-A49E-23F29E3C6341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14722 0.02083 L 0.14722 0.24745 L 0.329 0.25347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41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 0.25347 L 0.50452 0.25648 L -0.28645 0.61203 L -0.28767 0.25648 L -0.1809 0.25509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66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13403 -0.00509 L 0.13854 -0.13009 L 0.32657 -0.13333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9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56 -0.13333 L 0.47101 -0.13472 L -0.3224 -0.63704 L -0.31684 -0.34954 L -0.20903 -0.34954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26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drawback and an inspiration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Used </a:t>
            </a:r>
            <a:r>
              <a:rPr lang="en-US" dirty="0">
                <a:solidFill>
                  <a:srgbClr val="FF0000"/>
                </a:solidFill>
              </a:rPr>
              <a:t>a humongous amount of space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Typically </a:t>
            </a:r>
            <a:b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n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&lt;&lt; 2</a:t>
            </a:r>
            <a:r>
              <a:rPr lang="en-US" baseline="30000" dirty="0">
                <a:solidFill>
                  <a:srgbClr val="008000"/>
                </a:solidFill>
                <a:latin typeface="Courier"/>
                <a:cs typeface="Courier"/>
              </a:rPr>
              <a:t># bits to represent the longest word</a:t>
            </a:r>
          </a:p>
          <a:p>
            <a:endParaRPr lang="en-US" dirty="0" smtClean="0"/>
          </a:p>
          <a:p>
            <a:r>
              <a:rPr lang="en-US" dirty="0" smtClean="0"/>
              <a:t>However, if there was a function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h</a:t>
            </a:r>
            <a:endParaRPr lang="en-US" sz="2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0 ≤ h(word) ≤ n-1</a:t>
            </a:r>
          </a:p>
          <a:p>
            <a:pPr lvl="1"/>
            <a:r>
              <a:rPr lang="en-US" dirty="0" smtClean="0"/>
              <a:t>And, for any two words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dirty="0" smtClean="0"/>
              <a:t> &amp;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y</a:t>
            </a:r>
            <a:r>
              <a:rPr lang="en-US" dirty="0" smtClean="0"/>
              <a:t>,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h(x) ≠ h(y)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Then, we’re (almost) in good shape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2A939A-EF21-854C-AFCF-DABB452F37F4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Input, n=6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0498"/>
              </p:ext>
            </p:extLst>
          </p:nvPr>
        </p:nvGraphicFramePr>
        <p:xfrm>
          <a:off x="579120" y="2113280"/>
          <a:ext cx="29464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/>
                <a:gridCol w="189992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Code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(using</a:t>
                      </a:r>
                      <a:r>
                        <a:rPr lang="en-US" baseline="0" dirty="0" smtClean="0"/>
                        <a:t> ASCII)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In hex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“Adam”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"/>
                          <a:cs typeface="Courier"/>
                        </a:rPr>
                        <a:t>4164616D</a:t>
                      </a:r>
                      <a:endParaRPr lang="en-US" dirty="0">
                        <a:solidFill>
                          <a:srgbClr val="008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“Ashley”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"/>
                          <a:cs typeface="Courier"/>
                        </a:rPr>
                        <a:t>4173686C6579</a:t>
                      </a:r>
                      <a:endParaRPr lang="en-US" dirty="0">
                        <a:solidFill>
                          <a:srgbClr val="008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“Daniel”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"/>
                          <a:cs typeface="Courier"/>
                        </a:rPr>
                        <a:t>44616E69656C</a:t>
                      </a:r>
                      <a:endParaRPr lang="en-US" dirty="0">
                        <a:solidFill>
                          <a:srgbClr val="008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“Kayla”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"/>
                          <a:cs typeface="Courier"/>
                        </a:rPr>
                        <a:t>4B61796C61</a:t>
                      </a:r>
                      <a:endParaRPr lang="en-US" dirty="0">
                        <a:solidFill>
                          <a:srgbClr val="008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“Mike”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"/>
                          <a:cs typeface="Courier"/>
                        </a:rPr>
                        <a:t>4D696B65</a:t>
                      </a:r>
                      <a:endParaRPr lang="en-US" dirty="0">
                        <a:solidFill>
                          <a:srgbClr val="008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“Troy”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"/>
                          <a:cs typeface="Courier"/>
                        </a:rPr>
                        <a:t>54726F79</a:t>
                      </a:r>
                      <a:endParaRPr lang="en-US" dirty="0">
                        <a:solidFill>
                          <a:srgbClr val="008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6011"/>
              </p:ext>
            </p:extLst>
          </p:nvPr>
        </p:nvGraphicFramePr>
        <p:xfrm>
          <a:off x="5994400" y="2113280"/>
          <a:ext cx="1879600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</a:tblGrid>
              <a:tr h="93472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25520" y="3261360"/>
            <a:ext cx="246888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25520" y="3647440"/>
            <a:ext cx="2468880" cy="1087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25520" y="4023360"/>
            <a:ext cx="2468880" cy="1107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25520" y="4023360"/>
            <a:ext cx="2468880" cy="39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3525520" y="3693160"/>
            <a:ext cx="2468880" cy="104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25520" y="4328160"/>
            <a:ext cx="2468880" cy="802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2440" y="5618480"/>
            <a:ext cx="41729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Function h(</a:t>
            </a:r>
            <a:r>
              <a:rPr lang="en-US" dirty="0" err="1" smtClean="0"/>
              <a:t>hash_code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{0,1,2,3,4,5}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9CAF74-D5F6-564F-A9EF-84B9DC8BB918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(Minimal) Perfect Hash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9899" y="850900"/>
            <a:ext cx="8747149" cy="5275263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: the set of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(hash codes of) keys</a:t>
            </a:r>
          </a:p>
          <a:p>
            <a:pPr lvl="1" fontAlgn="t"/>
            <a:r>
              <a:rPr lang="en-US" dirty="0" smtClean="0"/>
              <a:t>S = {</a:t>
            </a:r>
            <a:r>
              <a:rPr lang="en-US" sz="1000" dirty="0" smtClean="0">
                <a:latin typeface="Courier"/>
                <a:cs typeface="Courier"/>
              </a:rPr>
              <a:t>0x</a:t>
            </a:r>
            <a:r>
              <a:rPr lang="en-US" sz="1000" b="1" dirty="0" smtClean="0">
                <a:latin typeface="Courier"/>
                <a:cs typeface="Courier"/>
              </a:rPr>
              <a:t>4164616D</a:t>
            </a:r>
            <a:r>
              <a:rPr lang="en-US" sz="1000" dirty="0" smtClean="0">
                <a:latin typeface="Courier"/>
                <a:cs typeface="Courier"/>
              </a:rPr>
              <a:t>, 0x4173686C6579, 0x44616E69656C, 0x4B61796C61, 0x4D696B65, 0x54726F79</a:t>
            </a:r>
            <a:r>
              <a:rPr lang="en-US" sz="2300" dirty="0" smtClean="0"/>
              <a:t>} in the example above</a:t>
            </a:r>
            <a:endParaRPr lang="en-US" sz="2800" dirty="0" smtClean="0"/>
          </a:p>
          <a:p>
            <a:pPr fontAlgn="t"/>
            <a:r>
              <a:rPr lang="en-US" i="1" dirty="0" smtClean="0">
                <a:solidFill>
                  <a:srgbClr val="800000"/>
                </a:solidFill>
              </a:rPr>
              <a:t>h: S </a:t>
            </a:r>
            <a:r>
              <a:rPr lang="en-US" i="1" dirty="0" smtClean="0">
                <a:solidFill>
                  <a:srgbClr val="8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800000"/>
                </a:solidFill>
                <a:sym typeface="Wingdings"/>
              </a:rPr>
              <a:t>{0,1,..,n-1} is a MPHF if it is a </a:t>
            </a:r>
            <a:r>
              <a:rPr lang="en-US" dirty="0" err="1" smtClean="0">
                <a:solidFill>
                  <a:srgbClr val="800000"/>
                </a:solidFill>
                <a:sym typeface="Wingdings"/>
              </a:rPr>
              <a:t>bijection</a:t>
            </a:r>
            <a:endParaRPr lang="en-US" dirty="0">
              <a:solidFill>
                <a:srgbClr val="800000"/>
              </a:solidFill>
              <a:sym typeface="Wingding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We want to </a:t>
            </a:r>
          </a:p>
          <a:p>
            <a:pPr lvl="1" fontAlgn="t"/>
            <a:r>
              <a:rPr lang="en-US" sz="2300" dirty="0" smtClean="0">
                <a:sym typeface="Wingdings"/>
              </a:rPr>
              <a:t>Find such a function </a:t>
            </a:r>
            <a:r>
              <a:rPr lang="en-US" sz="2300" i="1" dirty="0" smtClean="0">
                <a:sym typeface="Wingdings"/>
              </a:rPr>
              <a:t>h</a:t>
            </a:r>
            <a:r>
              <a:rPr lang="en-US" sz="2300" dirty="0" smtClean="0">
                <a:sym typeface="Wingdings"/>
              </a:rPr>
              <a:t> (in short amount of time)</a:t>
            </a:r>
          </a:p>
          <a:p>
            <a:pPr lvl="1" fontAlgn="t"/>
            <a:r>
              <a:rPr lang="en-US" sz="2300" dirty="0" smtClean="0">
                <a:sym typeface="Wingdings"/>
              </a:rPr>
              <a:t>Maybe store the function … in a data structure!</a:t>
            </a:r>
          </a:p>
          <a:p>
            <a:pPr lvl="1" fontAlgn="t"/>
            <a:r>
              <a:rPr lang="en-US" sz="2300" dirty="0" smtClean="0">
                <a:sym typeface="Wingdings"/>
              </a:rPr>
              <a:t>Evaluate </a:t>
            </a:r>
            <a:r>
              <a:rPr lang="en-US" sz="2300" i="1" dirty="0" smtClean="0">
                <a:sym typeface="Wingdings"/>
              </a:rPr>
              <a:t>h(code)</a:t>
            </a:r>
            <a:r>
              <a:rPr lang="en-US" sz="2300" dirty="0" smtClean="0">
                <a:sym typeface="Wingdings"/>
              </a:rPr>
              <a:t> in </a:t>
            </a:r>
            <a:r>
              <a:rPr lang="en-US" sz="2300" i="1" dirty="0" smtClean="0">
                <a:sym typeface="Wingdings"/>
              </a:rPr>
              <a:t>O(1)</a:t>
            </a:r>
            <a:r>
              <a:rPr lang="en-US" sz="2300" dirty="0" smtClean="0">
                <a:sym typeface="Wingdings"/>
              </a:rPr>
              <a:t>-time</a:t>
            </a:r>
          </a:p>
          <a:p>
            <a:pPr fontAlgn="t"/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Possible, but a little bit complicated</a:t>
            </a:r>
          </a:p>
          <a:p>
            <a:pPr lvl="1" fontAlgn="t"/>
            <a:r>
              <a:rPr lang="en-US" sz="2400" dirty="0">
                <a:solidFill>
                  <a:srgbClr val="FF0000"/>
                </a:solidFill>
                <a:hlinkClick r:id="rId2"/>
              </a:rPr>
              <a:t>http://cmph.sourceforge.net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 fontAlgn="t"/>
            <a:r>
              <a:rPr lang="en-US" sz="2400" dirty="0">
                <a:solidFill>
                  <a:srgbClr val="FF0000"/>
                </a:solidFill>
                <a:hlinkClick r:id="rId3"/>
              </a:rPr>
              <a:t>http://www.gnu.org/software/gperf</a:t>
            </a:r>
            <a:r>
              <a:rPr lang="en-US" sz="2400" dirty="0" smtClean="0">
                <a:solidFill>
                  <a:srgbClr val="FF0000"/>
                </a:solidFill>
                <a:hlinkClick r:id="rId3"/>
              </a:rPr>
              <a:t>/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7C2ED2-4190-2940-8340-373CF9E95426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– General Ideas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60095" y="1489591"/>
            <a:ext cx="6934618" cy="263790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Hashing first proposed by Arnold </a:t>
            </a:r>
            <a:r>
              <a:rPr lang="en-US" dirty="0" err="1" smtClean="0"/>
              <a:t>Dumey</a:t>
            </a:r>
            <a:r>
              <a:rPr lang="en-US" dirty="0" smtClean="0"/>
              <a:t> (1956)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Hash function = Hash codes + Compression function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Separate Chaining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Open addressing, linear probing, quadratic probing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48A9810-C35B-B148-A9E9-4FA8941260FB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view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10640" y="2247900"/>
            <a:ext cx="2702560" cy="36982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10640" y="1181268"/>
            <a:ext cx="2468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Arbitrary objects</a:t>
            </a:r>
            <a:br>
              <a:rPr lang="en-US" dirty="0" smtClean="0"/>
            </a:br>
            <a:r>
              <a:rPr lang="en-US" dirty="0" smtClean="0"/>
              <a:t>(strings, doubles, </a:t>
            </a:r>
            <a:r>
              <a:rPr lang="en-US" dirty="0" err="1" smtClean="0"/>
              <a:t>ints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42160" y="3599180"/>
            <a:ext cx="1351280" cy="9956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" y="2898140"/>
            <a:ext cx="1181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 Objects </a:t>
            </a:r>
            <a:br>
              <a:rPr lang="en-US" dirty="0" smtClean="0"/>
            </a:br>
            <a:r>
              <a:rPr lang="en-US" dirty="0" smtClean="0"/>
              <a:t>actually </a:t>
            </a:r>
            <a:br>
              <a:rPr lang="en-US" dirty="0" smtClean="0"/>
            </a:br>
            <a:r>
              <a:rPr lang="en-US" dirty="0" smtClean="0"/>
              <a:t>used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10" idx="1"/>
          </p:cNvCxnSpPr>
          <p:nvPr/>
        </p:nvCxnSpPr>
        <p:spPr>
          <a:xfrm>
            <a:off x="834695" y="3821470"/>
            <a:ext cx="1207465" cy="275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013200" y="3365500"/>
            <a:ext cx="949960" cy="1463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code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68160" y="13197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{0,1,…,m-1}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42840" y="2247900"/>
            <a:ext cx="878840" cy="3698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1240" y="1632049"/>
            <a:ext cx="129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with </a:t>
            </a:r>
            <a:br>
              <a:rPr lang="en-US" dirty="0" smtClean="0"/>
            </a:br>
            <a:r>
              <a:rPr lang="en-US" dirty="0" smtClean="0"/>
              <a:t>wide range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42840" y="267462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2840" y="309118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2840" y="336550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42840" y="378206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42840" y="359918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42840" y="401574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42840" y="447294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42840" y="488950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42840" y="470662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42840" y="512318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42840" y="548894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9" idx="3"/>
            <a:endCxn id="16" idx="1"/>
          </p:cNvCxnSpPr>
          <p:nvPr/>
        </p:nvCxnSpPr>
        <p:spPr>
          <a:xfrm>
            <a:off x="3779397" y="1504434"/>
            <a:ext cx="3088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0600" y="1121370"/>
            <a:ext cx="110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(object)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45680" y="2603500"/>
            <a:ext cx="853440" cy="2712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35520" y="276606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35520" y="295910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35520" y="323342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35520" y="364998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35520" y="346710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35520" y="388366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20280" y="406654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20280" y="448310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20280" y="430022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320280" y="471678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20280" y="5082540"/>
            <a:ext cx="878840" cy="121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5821681" y="3487420"/>
            <a:ext cx="1498600" cy="1188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Compression function</a:t>
            </a:r>
            <a:endParaRPr lang="en-US" sz="1200" dirty="0"/>
          </a:p>
        </p:txBody>
      </p:sp>
      <p:sp>
        <p:nvSpPr>
          <p:cNvPr id="48" name="Right Brace 47"/>
          <p:cNvSpPr/>
          <p:nvPr/>
        </p:nvSpPr>
        <p:spPr>
          <a:xfrm>
            <a:off x="8214360" y="2603500"/>
            <a:ext cx="228600" cy="27127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479593" y="3771900"/>
            <a:ext cx="44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m</a:t>
            </a:r>
            <a:endParaRPr lang="en-US" i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09948" y="5299809"/>
            <a:ext cx="201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also  call</a:t>
            </a:r>
            <a:br>
              <a:rPr lang="en-US" dirty="0" smtClean="0"/>
            </a:br>
            <a:r>
              <a:rPr lang="en-US" dirty="0" smtClean="0"/>
              <a:t>this a hash function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370320" y="4483100"/>
            <a:ext cx="0" cy="816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C9CFCC-72C1-F24B-9DEE-DFC318D4EB3D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5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Hash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If key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≠ key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then it’s extremely unlikely that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(key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) = </a:t>
            </a:r>
            <a:r>
              <a:rPr lang="en-US" i="1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(key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Collision problem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Correlation relationship.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Constructing </a:t>
            </a:r>
            <a:r>
              <a:rPr lang="en-US" dirty="0">
                <a:solidFill>
                  <a:srgbClr val="008000"/>
                </a:solidFill>
              </a:rPr>
              <a:t>the function </a:t>
            </a:r>
            <a:r>
              <a:rPr lang="en-US" i="1" dirty="0">
                <a:solidFill>
                  <a:srgbClr val="008000"/>
                </a:solidFill>
              </a:rPr>
              <a:t>h</a:t>
            </a:r>
            <a:r>
              <a:rPr lang="en-US" dirty="0">
                <a:solidFill>
                  <a:srgbClr val="008000"/>
                </a:solidFill>
              </a:rPr>
              <a:t> takes little time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Given </a:t>
            </a:r>
            <a:r>
              <a:rPr lang="en-US" dirty="0">
                <a:solidFill>
                  <a:srgbClr val="FF6600"/>
                </a:solidFill>
              </a:rPr>
              <a:t>key, computing </a:t>
            </a:r>
            <a:r>
              <a:rPr lang="en-US" i="1" dirty="0">
                <a:solidFill>
                  <a:srgbClr val="FF6600"/>
                </a:solidFill>
              </a:rPr>
              <a:t>h</a:t>
            </a:r>
            <a:r>
              <a:rPr lang="en-US" dirty="0">
                <a:solidFill>
                  <a:srgbClr val="FF6600"/>
                </a:solidFill>
              </a:rPr>
              <a:t>(key) takes O</a:t>
            </a:r>
            <a:r>
              <a:rPr lang="en-US" i="1" dirty="0" smtClean="0">
                <a:solidFill>
                  <a:srgbClr val="FF6600"/>
                </a:solidFill>
              </a:rPr>
              <a:t>(|</a:t>
            </a:r>
            <a:r>
              <a:rPr lang="en-US" dirty="0" smtClean="0">
                <a:solidFill>
                  <a:srgbClr val="FF6600"/>
                </a:solidFill>
              </a:rPr>
              <a:t>key</a:t>
            </a:r>
            <a:r>
              <a:rPr lang="en-US" i="1" dirty="0" smtClean="0">
                <a:solidFill>
                  <a:srgbClr val="FF6600"/>
                </a:solidFill>
              </a:rPr>
              <a:t>|)</a:t>
            </a:r>
            <a:r>
              <a:rPr lang="en-US" dirty="0">
                <a:solidFill>
                  <a:srgbClr val="FF6600"/>
                </a:solidFill>
              </a:rPr>
              <a:t>-</a:t>
            </a:r>
            <a:r>
              <a:rPr lang="en-US" dirty="0" smtClean="0">
                <a:solidFill>
                  <a:srgbClr val="FF6600"/>
                </a:solidFill>
              </a:rPr>
              <a:t>time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// given key computing h(key) takes O(key)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//takes O(key) time.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80DB2D5-35BD-BF4D-944F-C7CB1EE72AA8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Collision </a:t>
            </a:r>
            <a:r>
              <a:rPr lang="en-US" dirty="0" smtClean="0"/>
              <a:t>unavoidable for unknown key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Pigeonhole </a:t>
            </a:r>
            <a:r>
              <a:rPr lang="en-US" dirty="0" smtClean="0">
                <a:solidFill>
                  <a:srgbClr val="FF6600"/>
                </a:solidFill>
              </a:rPr>
              <a:t>principle</a:t>
            </a:r>
          </a:p>
          <a:p>
            <a:pPr lvl="1"/>
            <a:r>
              <a:rPr lang="en-US" dirty="0" smtClean="0"/>
              <a:t>K+1 pigeons, K holes </a:t>
            </a:r>
            <a:r>
              <a:rPr lang="en-US" dirty="0" smtClean="0">
                <a:sym typeface="Wingdings"/>
              </a:rPr>
              <a:t> at least one hole with ≥ 2 </a:t>
            </a:r>
            <a:r>
              <a:rPr lang="en-US" dirty="0" smtClean="0">
                <a:sym typeface="Wingdings"/>
              </a:rPr>
              <a:t>pigeons</a:t>
            </a:r>
          </a:p>
          <a:p>
            <a:pPr lvl="1"/>
            <a:r>
              <a:rPr lang="en-US" dirty="0" smtClean="0">
                <a:sym typeface="Wingdings"/>
              </a:rPr>
              <a:t>// read more into the pigeon hole principle. 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There are many more objects in the universe than </a:t>
            </a:r>
            <a:r>
              <a:rPr lang="en-US" i="1" dirty="0" smtClean="0">
                <a:solidFill>
                  <a:srgbClr val="0000FF"/>
                </a:solidFill>
              </a:rPr>
              <a:t>m</a:t>
            </a:r>
          </a:p>
          <a:p>
            <a:pPr lvl="1"/>
            <a:r>
              <a:rPr lang="en-US" dirty="0" smtClean="0"/>
              <a:t>Object set = set of strings of length ≤ 30 characters</a:t>
            </a:r>
          </a:p>
          <a:p>
            <a:pPr lvl="1"/>
            <a:r>
              <a:rPr lang="en-US" dirty="0" smtClean="0"/>
              <a:t>Object set = set of possible URLs</a:t>
            </a:r>
          </a:p>
          <a:p>
            <a:pPr lvl="1"/>
            <a:r>
              <a:rPr lang="en-US" dirty="0" smtClean="0"/>
              <a:t>Object set = set of possible file names in a CD-ROM</a:t>
            </a:r>
          </a:p>
          <a:p>
            <a:pPr lvl="1"/>
            <a:r>
              <a:rPr lang="en-US" dirty="0" smtClean="0"/>
              <a:t>While the range size  </a:t>
            </a:r>
            <a:r>
              <a:rPr lang="en-US" i="1" dirty="0" smtClean="0"/>
              <a:t>m</a:t>
            </a:r>
            <a:r>
              <a:rPr lang="en-US" dirty="0" smtClean="0"/>
              <a:t> is something like a few hundred thousands or less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DBB131-C84A-9040-B2C9-BCD6A1988AEC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codes for </a:t>
            </a:r>
            <a:r>
              <a:rPr lang="en-US" dirty="0" err="1" smtClean="0"/>
              <a:t>int</a:t>
            </a:r>
            <a:r>
              <a:rPr lang="en-US" dirty="0" smtClean="0"/>
              <a:t>-style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Say we want hash codes map to (4-byte) </a:t>
            </a:r>
            <a:r>
              <a:rPr lang="en-US" dirty="0" err="1" smtClean="0">
                <a:solidFill>
                  <a:srgbClr val="FF6600"/>
                </a:solidFill>
              </a:rPr>
              <a:t>int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Easy when objects =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short</a:t>
            </a:r>
            <a:r>
              <a:rPr lang="en-US" dirty="0" smtClean="0"/>
              <a:t>, or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 smtClean="0"/>
              <a:t>, or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char</a:t>
            </a:r>
            <a:r>
              <a:rPr lang="en-US" dirty="0" smtClean="0"/>
              <a:t> or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unsigned char</a:t>
            </a:r>
          </a:p>
          <a:p>
            <a:pPr lvl="1"/>
            <a:r>
              <a:rPr lang="en-US" dirty="0" smtClean="0"/>
              <a:t>Simply cast them to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uint32_t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What about when objects =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long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(8 byte integers)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77764"/>
              </p:ext>
            </p:extLst>
          </p:nvPr>
        </p:nvGraphicFramePr>
        <p:xfrm>
          <a:off x="1524000" y="4909820"/>
          <a:ext cx="6096000" cy="37084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64200"/>
              </p:ext>
            </p:extLst>
          </p:nvPr>
        </p:nvGraphicFramePr>
        <p:xfrm>
          <a:off x="2888488" y="5953760"/>
          <a:ext cx="3434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0"/>
                <a:gridCol w="858520"/>
                <a:gridCol w="858520"/>
                <a:gridCol w="858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y3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3251200" y="5364480"/>
            <a:ext cx="2733040" cy="538480"/>
          </a:xfrm>
          <a:prstGeom prst="downArrow">
            <a:avLst>
              <a:gd name="adj1" fmla="val 50000"/>
              <a:gd name="adj2" fmla="val 48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code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DA1EDF-B42C-2744-9557-1AAF5D79A8BB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Down, Lose </a:t>
            </a:r>
            <a:r>
              <a:rPr lang="en-US" dirty="0" err="1" smtClean="0"/>
              <a:t>Infomation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5600" y="1163102"/>
            <a:ext cx="8534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A0D91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hash_code1(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a)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A0D91"/>
                </a:solidFill>
                <a:latin typeface="Consolas"/>
                <a:cs typeface="Consolas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A0D91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&gt;(a);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1600" dirty="0" err="1">
                <a:solidFill>
                  <a:srgbClr val="AA0D91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a = </a:t>
            </a:r>
            <a:r>
              <a:rPr lang="en-US" sz="1600" dirty="0">
                <a:solidFill>
                  <a:srgbClr val="1C00CF"/>
                </a:solidFill>
                <a:latin typeface="Consolas"/>
                <a:cs typeface="Consolas"/>
              </a:rPr>
              <a:t>0x8888888877777777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b = </a:t>
            </a:r>
            <a:r>
              <a:rPr lang="en-US" sz="1600" dirty="0">
                <a:solidFill>
                  <a:srgbClr val="1C00CF"/>
                </a:solidFill>
                <a:latin typeface="Consolas"/>
                <a:cs typeface="Consolas"/>
              </a:rPr>
              <a:t>0x1111111177777777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&lt;&lt; hex &lt;&lt; a &lt;&lt; </a:t>
            </a:r>
            <a:r>
              <a:rPr lang="en-US" sz="1600" dirty="0">
                <a:solidFill>
                  <a:srgbClr val="C41A16"/>
                </a:solidFill>
                <a:latin typeface="Consolas"/>
                <a:cs typeface="Consolas"/>
              </a:rPr>
              <a:t>" converted to "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&lt;&lt; hash_code1(a) &lt;&lt;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&lt;&lt; hex &lt;&lt; b &lt;&lt; </a:t>
            </a:r>
            <a:r>
              <a:rPr lang="en-US" sz="1600" dirty="0">
                <a:solidFill>
                  <a:srgbClr val="C41A16"/>
                </a:solidFill>
                <a:latin typeface="Consolas"/>
                <a:cs typeface="Consolas"/>
              </a:rPr>
              <a:t>" converted to "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&lt;&lt; hash_code1(b) &lt;&lt;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1C00CF"/>
                </a:solidFill>
                <a:latin typeface="Consolas"/>
                <a:cs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4711700"/>
            <a:ext cx="720311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8888888877777777 converted to 77777777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1111111177777777 converted to 77777777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80027FD-9E81-054D-B91B-5269D4C1B308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Balanced search trees</a:t>
            </a:r>
          </a:p>
          <a:p>
            <a:pPr lvl="1"/>
            <a:r>
              <a:rPr lang="en-US" dirty="0"/>
              <a:t>Store (key, value)-pairs</a:t>
            </a:r>
          </a:p>
          <a:p>
            <a:pPr lvl="1"/>
            <a:r>
              <a:rPr lang="en-US" dirty="0" smtClean="0"/>
              <a:t>O(log</a:t>
            </a:r>
            <a:r>
              <a:rPr lang="en-US" i="1" dirty="0" smtClean="0"/>
              <a:t> n</a:t>
            </a:r>
            <a:r>
              <a:rPr lang="en-US" dirty="0" smtClean="0"/>
              <a:t>)-time search, insert, delete, max, min</a:t>
            </a:r>
          </a:p>
          <a:p>
            <a:pPr lvl="1"/>
            <a:r>
              <a:rPr lang="en-US" dirty="0" smtClean="0"/>
              <a:t>O(log </a:t>
            </a:r>
            <a:r>
              <a:rPr lang="en-US" i="1" dirty="0" smtClean="0"/>
              <a:t>n</a:t>
            </a:r>
            <a:r>
              <a:rPr lang="en-US" dirty="0" smtClean="0"/>
              <a:t> + |output|)-time range query</a:t>
            </a:r>
          </a:p>
          <a:p>
            <a:pPr lvl="1"/>
            <a:r>
              <a:rPr lang="en-US" dirty="0" smtClean="0"/>
              <a:t>Relatively complex implementation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Can we improve running times for basic operations?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2F0B302-68F2-0549-8EE7-265435E21DD3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Casting from </a:t>
            </a: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ong</a:t>
            </a:r>
            <a:r>
              <a:rPr lang="en-US" dirty="0" smtClean="0"/>
              <a:t> to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We ignore the first 4 bytes of information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If key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and key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differ only in the first 4 bytes, they will collide!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On the other hand, if keys are uniformly distributed, we are OK.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660066"/>
                </a:solidFill>
              </a:rPr>
              <a:t>Could also sum 1</a:t>
            </a:r>
            <a:r>
              <a:rPr lang="en-US" baseline="30000" dirty="0" smtClean="0">
                <a:solidFill>
                  <a:srgbClr val="660066"/>
                </a:solidFill>
              </a:rPr>
              <a:t>st</a:t>
            </a:r>
            <a:r>
              <a:rPr lang="en-US" dirty="0" smtClean="0">
                <a:solidFill>
                  <a:srgbClr val="660066"/>
                </a:solidFill>
              </a:rPr>
              <a:t> 4 bytes with 2</a:t>
            </a:r>
            <a:r>
              <a:rPr lang="en-US" baseline="30000" dirty="0" smtClean="0">
                <a:solidFill>
                  <a:srgbClr val="660066"/>
                </a:solidFill>
              </a:rPr>
              <a:t>nd</a:t>
            </a:r>
            <a:r>
              <a:rPr lang="en-US" dirty="0" smtClean="0">
                <a:solidFill>
                  <a:srgbClr val="660066"/>
                </a:solidFill>
              </a:rPr>
              <a:t> 4 bytes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EAB575-6D1A-7E48-93DE-AFB97FBB7BD8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codes for strings &amp; variable length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Say we have a universe of character array objects</a:t>
            </a:r>
          </a:p>
          <a:p>
            <a:pPr lvl="1"/>
            <a:r>
              <a:rPr lang="en-US" dirty="0" smtClean="0"/>
              <a:t>“Computer Science”</a:t>
            </a:r>
          </a:p>
          <a:p>
            <a:pPr lvl="1"/>
            <a:r>
              <a:rPr lang="en-US" dirty="0"/>
              <a:t>“Floccinaucinihilipilification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“Alan Turing”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How do we produce 4-byte hash codes for them?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AC3EE-2D4D-0A4B-B069-42595499478C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codes for strings (or byte-sequences)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up the characters</a:t>
            </a:r>
          </a:p>
          <a:p>
            <a:r>
              <a:rPr lang="en-US" dirty="0" smtClean="0"/>
              <a:t>XOR 4-bytes at a time</a:t>
            </a:r>
          </a:p>
          <a:p>
            <a:r>
              <a:rPr lang="en-US" dirty="0" smtClean="0"/>
              <a:t>Polynomial hash codes</a:t>
            </a:r>
          </a:p>
          <a:p>
            <a:r>
              <a:rPr lang="en-US" dirty="0" smtClean="0"/>
              <a:t>Shifting hash codes</a:t>
            </a:r>
          </a:p>
          <a:p>
            <a:r>
              <a:rPr lang="en-US" dirty="0" smtClean="0">
                <a:solidFill>
                  <a:srgbClr val="008000"/>
                </a:solidFill>
                <a:hlinkClick r:id="rId2"/>
              </a:rPr>
              <a:t>FNV hash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660066"/>
                </a:solidFill>
                <a:hlinkClick r:id="rId3"/>
              </a:rPr>
              <a:t>MurmurHash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Important Lesson: </a:t>
            </a:r>
            <a:r>
              <a:rPr lang="en-US" i="1" dirty="0" smtClean="0">
                <a:solidFill>
                  <a:srgbClr val="FF6600"/>
                </a:solidFill>
              </a:rPr>
              <a:t>data-dependency</a:t>
            </a:r>
            <a:r>
              <a:rPr lang="en-US" dirty="0" smtClean="0">
                <a:solidFill>
                  <a:srgbClr val="FF6600"/>
                </a:solidFill>
              </a:rPr>
              <a:t>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02D0093-333A-3449-A3D3-BDD04A123864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9899" y="733564"/>
            <a:ext cx="8747149" cy="53925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4-byte hash codes can’t be used as indices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ourier"/>
                <a:cs typeface="Courier"/>
              </a:rPr>
              <a:t>32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4,294,967,296 ≈ 4x10</a:t>
            </a:r>
            <a:r>
              <a:rPr lang="en-US" sz="2400" baseline="30000" dirty="0" smtClean="0">
                <a:solidFill>
                  <a:srgbClr val="000000"/>
                </a:solidFill>
                <a:latin typeface="Courier"/>
                <a:cs typeface="Courier"/>
              </a:rPr>
              <a:t>9</a:t>
            </a:r>
            <a:r>
              <a:rPr lang="en-US" sz="2400" dirty="0" smtClean="0">
                <a:solidFill>
                  <a:srgbClr val="000000"/>
                </a:solidFill>
              </a:rPr>
              <a:t> is too many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Store </a:t>
            </a:r>
            <a:r>
              <a:rPr lang="en-US" i="1" dirty="0" smtClean="0">
                <a:solidFill>
                  <a:srgbClr val="008000"/>
                </a:solidFill>
              </a:rPr>
              <a:t>n</a:t>
            </a:r>
            <a:r>
              <a:rPr lang="en-US" dirty="0" smtClean="0">
                <a:solidFill>
                  <a:srgbClr val="008000"/>
                </a:solidFill>
              </a:rPr>
              <a:t> entries, need indices in {0,1, …</a:t>
            </a:r>
            <a:r>
              <a:rPr lang="en-US" i="1" dirty="0" smtClean="0">
                <a:solidFill>
                  <a:srgbClr val="008000"/>
                </a:solidFill>
              </a:rPr>
              <a:t>m</a:t>
            </a:r>
            <a:r>
              <a:rPr lang="en-US" dirty="0" smtClean="0">
                <a:solidFill>
                  <a:srgbClr val="008000"/>
                </a:solidFill>
              </a:rPr>
              <a:t>-1}</a:t>
            </a:r>
          </a:p>
          <a:p>
            <a:pPr lvl="1"/>
            <a:r>
              <a:rPr lang="en-US" i="1" dirty="0"/>
              <a:t>m</a:t>
            </a:r>
            <a:r>
              <a:rPr lang="en-US" dirty="0" smtClean="0"/>
              <a:t> should be close to </a:t>
            </a:r>
            <a:r>
              <a:rPr lang="en-US" i="1" dirty="0" smtClean="0"/>
              <a:t>n (</a:t>
            </a:r>
            <a:r>
              <a:rPr lang="en-US" dirty="0" smtClean="0"/>
              <a:t>say </a:t>
            </a:r>
            <a:r>
              <a:rPr lang="en-US" i="1" dirty="0" smtClean="0"/>
              <a:t>n</a:t>
            </a:r>
            <a:r>
              <a:rPr lang="en-US" dirty="0" smtClean="0"/>
              <a:t> = 150K, </a:t>
            </a:r>
            <a:r>
              <a:rPr lang="en-US" i="1" dirty="0" smtClean="0"/>
              <a:t>m</a:t>
            </a:r>
            <a:r>
              <a:rPr lang="en-US" dirty="0" smtClean="0"/>
              <a:t> = 200K)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Compression function 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: </a:t>
            </a:r>
            <a:r>
              <a:rPr lang="en-US" dirty="0" smtClean="0">
                <a:latin typeface="Courier"/>
                <a:cs typeface="Courier"/>
              </a:rPr>
              <a:t>uint32_t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/>
              <a:t>{0,1, …</a:t>
            </a:r>
            <a:r>
              <a:rPr lang="en-US" i="1" dirty="0"/>
              <a:t>m</a:t>
            </a:r>
            <a:r>
              <a:rPr lang="en-US" dirty="0"/>
              <a:t>-1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Division method</a:t>
            </a:r>
          </a:p>
          <a:p>
            <a:pPr lvl="1"/>
            <a:r>
              <a:rPr lang="en-US" dirty="0" smtClean="0"/>
              <a:t>Multiplication method</a:t>
            </a:r>
          </a:p>
          <a:p>
            <a:pPr lvl="1"/>
            <a:r>
              <a:rPr lang="en-US" dirty="0" smtClean="0"/>
              <a:t>Universal hashing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880" y="5493090"/>
            <a:ext cx="786021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400" dirty="0" smtClean="0">
                <a:latin typeface="Arial"/>
                <a:cs typeface="Arial"/>
              </a:rPr>
              <a:t>Compression functions are hash functions </a:t>
            </a:r>
            <a:r>
              <a:rPr lang="en-US" sz="2400" dirty="0">
                <a:latin typeface="Arial"/>
                <a:cs typeface="Arial"/>
              </a:rPr>
              <a:t>and thus </a:t>
            </a:r>
            <a:r>
              <a:rPr lang="en-US" sz="2400" dirty="0" smtClean="0">
                <a:latin typeface="Arial"/>
                <a:cs typeface="Arial"/>
              </a:rPr>
              <a:t>these methods </a:t>
            </a:r>
            <a:r>
              <a:rPr lang="en-US" sz="2400" dirty="0">
                <a:latin typeface="Arial"/>
                <a:cs typeface="Arial"/>
              </a:rPr>
              <a:t>can be used </a:t>
            </a:r>
            <a:r>
              <a:rPr lang="en-US" sz="2400" dirty="0" smtClean="0">
                <a:latin typeface="Arial"/>
                <a:cs typeface="Arial"/>
              </a:rPr>
              <a:t>to design </a:t>
            </a:r>
            <a:r>
              <a:rPr lang="en-US" sz="2400" dirty="0">
                <a:latin typeface="Arial"/>
                <a:cs typeface="Arial"/>
              </a:rPr>
              <a:t>hash codes too</a:t>
            </a:r>
            <a:r>
              <a:rPr lang="en-US" sz="2400" dirty="0" smtClean="0">
                <a:latin typeface="Arial"/>
                <a:cs typeface="Arial"/>
              </a:rPr>
              <a:t>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5AB6708-F674-2F4F-BF33-4226EE5DFDC6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Hash/compression function design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Universe </a:t>
            </a:r>
            <a:r>
              <a:rPr lang="en-US" i="1" dirty="0" smtClean="0"/>
              <a:t>U</a:t>
            </a:r>
            <a:r>
              <a:rPr lang="en-US" dirty="0" smtClean="0"/>
              <a:t> = all </a:t>
            </a:r>
            <a:r>
              <a:rPr lang="en-US" dirty="0" smtClean="0">
                <a:latin typeface="Consolas"/>
                <a:cs typeface="Consolas"/>
              </a:rPr>
              <a:t>uint32_t</a:t>
            </a:r>
            <a:r>
              <a:rPr lang="en-US" dirty="0" smtClean="0"/>
              <a:t> integers</a:t>
            </a:r>
          </a:p>
          <a:p>
            <a:r>
              <a:rPr lang="en-US" i="1" dirty="0" smtClean="0"/>
              <a:t>S</a:t>
            </a:r>
            <a:r>
              <a:rPr lang="en-US" dirty="0" smtClean="0"/>
              <a:t>, an </a:t>
            </a:r>
            <a:r>
              <a:rPr lang="en-US" i="1" dirty="0" smtClean="0"/>
              <a:t>unknown</a:t>
            </a:r>
            <a:r>
              <a:rPr lang="en-US" dirty="0" smtClean="0"/>
              <a:t> subset of </a:t>
            </a:r>
            <a:r>
              <a:rPr lang="en-US" i="1" dirty="0" smtClean="0"/>
              <a:t>n</a:t>
            </a:r>
            <a:r>
              <a:rPr lang="en-US" dirty="0" smtClean="0"/>
              <a:t> members of </a:t>
            </a:r>
            <a:r>
              <a:rPr lang="en-US" i="1" dirty="0" smtClean="0"/>
              <a:t>U</a:t>
            </a:r>
          </a:p>
          <a:p>
            <a:r>
              <a:rPr lang="en-US" dirty="0" smtClean="0"/>
              <a:t>Find </a:t>
            </a:r>
            <a:r>
              <a:rPr lang="en-US" i="1" dirty="0" smtClean="0"/>
              <a:t>f : U </a:t>
            </a:r>
            <a:r>
              <a:rPr lang="en-US" i="1" dirty="0" smtClean="0">
                <a:sym typeface="Wingdings"/>
              </a:rPr>
              <a:t> {0,1,…,m-1}</a:t>
            </a:r>
          </a:p>
          <a:p>
            <a:pPr lvl="1"/>
            <a:r>
              <a:rPr lang="en-US" dirty="0" smtClean="0">
                <a:sym typeface="Wingdings"/>
              </a:rPr>
              <a:t>Computing </a:t>
            </a:r>
            <a:r>
              <a:rPr lang="en-US" i="1" dirty="0" smtClean="0">
                <a:sym typeface="Wingdings"/>
              </a:rPr>
              <a:t>f(u)</a:t>
            </a:r>
            <a:r>
              <a:rPr lang="en-US" dirty="0" smtClean="0">
                <a:sym typeface="Wingdings"/>
              </a:rPr>
              <a:t> is fast</a:t>
            </a:r>
          </a:p>
          <a:p>
            <a:pPr lvl="1"/>
            <a:r>
              <a:rPr lang="en-US" dirty="0" smtClean="0">
                <a:sym typeface="Wingdings"/>
              </a:rPr>
              <a:t>Minimize collisions</a:t>
            </a:r>
          </a:p>
          <a:p>
            <a:r>
              <a:rPr lang="en-US" dirty="0" smtClean="0">
                <a:sym typeface="Wingdings"/>
              </a:rPr>
              <a:t>Note: suppose |U| &gt; m ≥ 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/>
              </a:rPr>
              <a:t>For a fixed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, there always exists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f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with no collisions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sym typeface="Wingdings"/>
              </a:rPr>
              <a:t>For a fixed </a:t>
            </a:r>
            <a:r>
              <a:rPr lang="en-US" i="1" dirty="0" smtClean="0">
                <a:solidFill>
                  <a:srgbClr val="008000"/>
                </a:solidFill>
                <a:sym typeface="Wingdings"/>
              </a:rPr>
              <a:t>f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, there always exists </a:t>
            </a:r>
            <a:r>
              <a:rPr lang="en-US" i="1" dirty="0" smtClean="0">
                <a:solidFill>
                  <a:srgbClr val="008000"/>
                </a:solidFill>
                <a:sym typeface="Wingdings"/>
              </a:rPr>
              <a:t>S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 with lots of collisions</a:t>
            </a:r>
          </a:p>
          <a:p>
            <a:r>
              <a:rPr lang="en-US" dirty="0" smtClean="0">
                <a:sym typeface="Wingdings"/>
              </a:rPr>
              <a:t>If </a:t>
            </a:r>
            <a:r>
              <a:rPr lang="en-US" i="1" dirty="0" smtClean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’s distribution is truly arbitrary </a:t>
            </a:r>
          </a:p>
          <a:p>
            <a:pPr lvl="1"/>
            <a:r>
              <a:rPr lang="en-US" dirty="0" smtClean="0">
                <a:sym typeface="Wingdings"/>
              </a:rPr>
              <a:t>The best </a:t>
            </a:r>
            <a:r>
              <a:rPr lang="en-US" i="1" dirty="0" smtClean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 is such that </a:t>
            </a:r>
            <a:r>
              <a:rPr lang="en-US" i="1" dirty="0" smtClean="0">
                <a:sym typeface="Wingdings"/>
              </a:rPr>
              <a:t>f(s)</a:t>
            </a:r>
            <a:r>
              <a:rPr lang="en-US" dirty="0" smtClean="0">
                <a:sym typeface="Wingdings"/>
              </a:rPr>
              <a:t> is uniformly distributed on {0…</a:t>
            </a:r>
            <a:r>
              <a:rPr lang="en-US" i="1" dirty="0" smtClean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-1}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  <a:sym typeface="Wingdings"/>
              </a:rPr>
              <a:t>Ball-into-Bins model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: Throw </a:t>
            </a:r>
            <a:r>
              <a:rPr lang="en-US" i="1" dirty="0" smtClean="0">
                <a:solidFill>
                  <a:srgbClr val="FF6600"/>
                </a:solidFill>
                <a:sym typeface="Wingdings"/>
              </a:rPr>
              <a:t>n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 “balls” randomly into </a:t>
            </a:r>
            <a:r>
              <a:rPr lang="en-US" i="1" dirty="0" smtClean="0">
                <a:solidFill>
                  <a:srgbClr val="FF6600"/>
                </a:solidFill>
                <a:sym typeface="Wingdings"/>
              </a:rPr>
              <a:t>m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 “bins”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0AFE594-E3AB-D241-9B61-41B173BE37E2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 – the birthday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U</a:t>
            </a:r>
            <a:r>
              <a:rPr lang="en-US" dirty="0" smtClean="0"/>
              <a:t> = 7 billion people in the world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</a:t>
            </a:r>
            <a:r>
              <a:rPr lang="en-US" dirty="0" smtClean="0"/>
              <a:t> = set of students in this room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f</a:t>
            </a:r>
            <a:r>
              <a:rPr lang="en-US" dirty="0" smtClean="0"/>
              <a:t> : { students }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{Jan 01, …, Dec 31}</a:t>
            </a:r>
          </a:p>
          <a:p>
            <a:pPr lvl="1"/>
            <a:r>
              <a:rPr lang="en-US" dirty="0" smtClean="0"/>
              <a:t>So </a:t>
            </a:r>
            <a:r>
              <a:rPr lang="en-US" i="1" dirty="0" smtClean="0">
                <a:solidFill>
                  <a:srgbClr val="008000"/>
                </a:solidFill>
              </a:rPr>
              <a:t>m</a:t>
            </a:r>
            <a:r>
              <a:rPr lang="en-US" dirty="0" smtClean="0">
                <a:solidFill>
                  <a:srgbClr val="008000"/>
                </a:solidFill>
              </a:rPr>
              <a:t> = 365</a:t>
            </a:r>
            <a:r>
              <a:rPr lang="en-US" dirty="0" smtClean="0"/>
              <a:t> (forget leap years)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Question: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is chosen randomly from </a:t>
            </a:r>
            <a:r>
              <a:rPr lang="en-US" i="1" dirty="0" smtClean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, how large must 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be until it is </a:t>
            </a:r>
            <a:r>
              <a:rPr lang="en-US" i="1" dirty="0" smtClean="0">
                <a:solidFill>
                  <a:srgbClr val="0000FF"/>
                </a:solidFill>
              </a:rPr>
              <a:t>more</a:t>
            </a:r>
            <a:r>
              <a:rPr lang="en-US" dirty="0" smtClean="0">
                <a:solidFill>
                  <a:srgbClr val="0000FF"/>
                </a:solidFill>
              </a:rPr>
              <a:t> likely to have a collision than not?</a:t>
            </a:r>
          </a:p>
          <a:p>
            <a:r>
              <a:rPr lang="en-US" dirty="0" smtClean="0"/>
              <a:t>This is called the </a:t>
            </a:r>
            <a:r>
              <a:rPr lang="en-US" dirty="0" smtClean="0">
                <a:solidFill>
                  <a:srgbClr val="FF6600"/>
                </a:solidFill>
              </a:rPr>
              <a:t>birthday “paradox”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350702-DE74-CA4A-AEA9-BE2DD07E7013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1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Say there are </a:t>
            </a:r>
            <a:r>
              <a:rPr lang="en-US" i="1" dirty="0" smtClean="0"/>
              <a:t>n</a:t>
            </a:r>
            <a:r>
              <a:rPr lang="en-US" dirty="0" smtClean="0"/>
              <a:t> students in this room</a:t>
            </a:r>
          </a:p>
          <a:p>
            <a:r>
              <a:rPr lang="en-US" dirty="0" err="1" smtClean="0"/>
              <a:t>Prob</a:t>
            </a:r>
            <a:r>
              <a:rPr lang="en-US" dirty="0" smtClean="0"/>
              <a:t>[1</a:t>
            </a:r>
            <a:r>
              <a:rPr lang="en-US" baseline="30000" dirty="0" smtClean="0"/>
              <a:t>st</a:t>
            </a:r>
            <a:r>
              <a:rPr lang="en-US" dirty="0" smtClean="0"/>
              <a:t> student does not “collide”] = 1</a:t>
            </a:r>
          </a:p>
          <a:p>
            <a:r>
              <a:rPr lang="en-US" dirty="0" err="1"/>
              <a:t>Prob</a:t>
            </a:r>
            <a:r>
              <a:rPr lang="en-US" dirty="0" smtClean="0"/>
              <a:t>[2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student does not “collide”] = </a:t>
            </a:r>
            <a:r>
              <a:rPr lang="en-US" dirty="0" smtClean="0"/>
              <a:t>1-1/m</a:t>
            </a:r>
            <a:endParaRPr lang="en-US" dirty="0"/>
          </a:p>
          <a:p>
            <a:r>
              <a:rPr lang="en-US" dirty="0" err="1"/>
              <a:t>Prob</a:t>
            </a:r>
            <a:r>
              <a:rPr lang="en-US" dirty="0" smtClean="0"/>
              <a:t>[3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student does not “collide</a:t>
            </a:r>
            <a:r>
              <a:rPr lang="en-US" dirty="0" smtClean="0"/>
              <a:t>” | first two didn’t collide] </a:t>
            </a:r>
            <a:r>
              <a:rPr lang="en-US" dirty="0"/>
              <a:t>= 1</a:t>
            </a:r>
            <a:r>
              <a:rPr lang="en-US" dirty="0" smtClean="0"/>
              <a:t>-2/m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Overall probability of no collision is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i="1" dirty="0" smtClean="0">
                <a:solidFill>
                  <a:srgbClr val="008000"/>
                </a:solidFill>
              </a:rPr>
              <a:t>(1-1/m)(1-2/m)…(1-(n-1)/m)</a:t>
            </a:r>
            <a:r>
              <a:rPr lang="en-US" dirty="0" smtClean="0"/>
              <a:t> &lt; ½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=23 and </a:t>
            </a:r>
            <a:r>
              <a:rPr lang="en-US" i="1" dirty="0" smtClean="0"/>
              <a:t>m</a:t>
            </a:r>
            <a:r>
              <a:rPr lang="en-US" dirty="0" smtClean="0"/>
              <a:t> = 365</a:t>
            </a:r>
          </a:p>
          <a:p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=30, </a:t>
            </a:r>
            <a:r>
              <a:rPr lang="en-US" dirty="0" err="1" smtClean="0"/>
              <a:t>Prob</a:t>
            </a:r>
            <a:r>
              <a:rPr lang="en-US" dirty="0" smtClean="0"/>
              <a:t>[no collision] ≈ 30%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C2FD5B-123D-364D-BBEE-8AB27156D0B0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does this function perform for different </a:t>
            </a:r>
            <a:r>
              <a:rPr lang="en-US" i="1" dirty="0" smtClean="0"/>
              <a:t>m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The answer depends a lot on the distribution of </a:t>
            </a:r>
            <a:r>
              <a:rPr lang="en-US" i="1" dirty="0" smtClean="0"/>
              <a:t>S</a:t>
            </a:r>
            <a:r>
              <a:rPr lang="en-US" dirty="0" smtClean="0"/>
              <a:t> in the universe </a:t>
            </a:r>
            <a:r>
              <a:rPr lang="en-US" i="1" dirty="0" smtClean="0"/>
              <a:t>U</a:t>
            </a:r>
            <a:endParaRPr lang="en-US" i="1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20" y="1979930"/>
            <a:ext cx="3505200" cy="4699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FDBF316-EDB4-6A42-A90D-D78430327F4F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dirty="0" smtClean="0"/>
              <a:t> = n/m is the </a:t>
            </a:r>
            <a:r>
              <a:rPr lang="en-US" i="1" dirty="0" smtClean="0">
                <a:solidFill>
                  <a:srgbClr val="008000"/>
                </a:solidFill>
              </a:rPr>
              <a:t>load factor</a:t>
            </a:r>
            <a:r>
              <a:rPr lang="en-US" dirty="0" smtClean="0"/>
              <a:t> of the hash table</a:t>
            </a:r>
          </a:p>
          <a:p>
            <a:endParaRPr lang="en-US" dirty="0" smtClean="0"/>
          </a:p>
          <a:p>
            <a:r>
              <a:rPr lang="en-US" dirty="0" smtClean="0"/>
              <a:t>Expected bucket size is at most 1 + </a:t>
            </a:r>
            <a:r>
              <a:rPr lang="el-GR" dirty="0" smtClean="0"/>
              <a:t>α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Fact: when the universal family is </a:t>
            </a:r>
            <a:r>
              <a:rPr lang="en-US" i="1" dirty="0" smtClean="0">
                <a:solidFill>
                  <a:srgbClr val="008000"/>
                </a:solidFill>
              </a:rPr>
              <a:t>n</a:t>
            </a:r>
            <a:r>
              <a:rPr lang="en-US" dirty="0" smtClean="0">
                <a:solidFill>
                  <a:srgbClr val="008000"/>
                </a:solidFill>
              </a:rPr>
              <a:t>-independent</a:t>
            </a:r>
            <a:r>
              <a:rPr lang="en-US" dirty="0" smtClean="0"/>
              <a:t>, they behave almost as if we throw balls randomly and independently into bins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873C98A-C7B9-F34F-96AB-EC4C08F73E0B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60095" y="1489591"/>
            <a:ext cx="6934618" cy="2510909"/>
          </a:xfrm>
        </p:spPr>
        <p:txBody>
          <a:bodyPr/>
          <a:lstStyle/>
          <a:p>
            <a:r>
              <a:rPr lang="en-US" dirty="0" smtClean="0"/>
              <a:t>Separate chaining</a:t>
            </a:r>
          </a:p>
          <a:p>
            <a:endParaRPr lang="en-US" dirty="0"/>
          </a:p>
          <a:p>
            <a:r>
              <a:rPr lang="en-US" dirty="0" smtClean="0"/>
              <a:t>Open addressing</a:t>
            </a:r>
          </a:p>
          <a:p>
            <a:endParaRPr lang="en-US" dirty="0"/>
          </a:p>
          <a:p>
            <a:r>
              <a:rPr lang="en-US" dirty="0" smtClean="0"/>
              <a:t>Cuckoo hashing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2CC9AD7-5423-284F-9E65-934DD02DE012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set of (</a:t>
            </a:r>
            <a:r>
              <a:rPr lang="en-US" dirty="0" smtClean="0">
                <a:latin typeface="Courier"/>
                <a:cs typeface="Courier"/>
              </a:rPr>
              <a:t>key, value</a:t>
            </a:r>
            <a:r>
              <a:rPr lang="en-US" dirty="0" smtClean="0"/>
              <a:t>)-pairs</a:t>
            </a:r>
          </a:p>
          <a:p>
            <a:pPr lvl="1"/>
            <a:r>
              <a:rPr lang="en-US" dirty="0" smtClean="0"/>
              <a:t>Keys  are in the set </a:t>
            </a:r>
            <a:r>
              <a:rPr lang="en-US" dirty="0" smtClean="0">
                <a:latin typeface="Consolas"/>
                <a:cs typeface="Consolas"/>
              </a:rPr>
              <a:t>{0, 1, 2, 3, …, n-1}</a:t>
            </a:r>
          </a:p>
          <a:p>
            <a:pPr lvl="1"/>
            <a:r>
              <a:rPr lang="en-US" dirty="0" smtClean="0"/>
              <a:t>Values could be anything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Store them in an array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Direct Access Table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Search/insert/delete takes O(1)-time</a:t>
            </a:r>
            <a:endParaRPr lang="en-US" dirty="0">
              <a:solidFill>
                <a:srgbClr val="00009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54539"/>
              </p:ext>
            </p:extLst>
          </p:nvPr>
        </p:nvGraphicFramePr>
        <p:xfrm>
          <a:off x="229898" y="4371340"/>
          <a:ext cx="8747150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4715"/>
                <a:gridCol w="874715"/>
                <a:gridCol w="874715"/>
                <a:gridCol w="874715"/>
                <a:gridCol w="874715"/>
                <a:gridCol w="874715"/>
                <a:gridCol w="874715"/>
                <a:gridCol w="874715"/>
                <a:gridCol w="874715"/>
                <a:gridCol w="874715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v</a:t>
                      </a:r>
                      <a:r>
                        <a:rPr lang="en-US" sz="2000" baseline="-250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000" baseline="-25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NULL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v</a:t>
                      </a:r>
                      <a:r>
                        <a:rPr lang="en-US" sz="2000" baseline="-250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000" baseline="-25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NULL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…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…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…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…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V</a:t>
                      </a:r>
                      <a:r>
                        <a:rPr lang="en-US" sz="2000" baseline="-25000" dirty="0" smtClean="0">
                          <a:latin typeface="Courier"/>
                          <a:cs typeface="Courier"/>
                        </a:rPr>
                        <a:t>n-2</a:t>
                      </a:r>
                      <a:endParaRPr lang="en-US" sz="2000" baseline="-250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V</a:t>
                      </a:r>
                      <a:r>
                        <a:rPr kumimoji="0" lang="en-US" sz="20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n-1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95421"/>
              </p:ext>
            </p:extLst>
          </p:nvPr>
        </p:nvGraphicFramePr>
        <p:xfrm>
          <a:off x="229898" y="3858260"/>
          <a:ext cx="8747150" cy="5130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74715"/>
                <a:gridCol w="874715"/>
                <a:gridCol w="874715"/>
                <a:gridCol w="874715"/>
                <a:gridCol w="874715"/>
                <a:gridCol w="874715"/>
                <a:gridCol w="874715"/>
                <a:gridCol w="874715"/>
                <a:gridCol w="874715"/>
                <a:gridCol w="874715"/>
              </a:tblGrid>
              <a:tr h="513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…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…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…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…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n-2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n-1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BF7DC9-FC66-684A-B460-FAA6CAE1EBBA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667" y="1950720"/>
            <a:ext cx="104082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668" y="2661920"/>
            <a:ext cx="104082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934" y="3484880"/>
            <a:ext cx="100655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Knuth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4935" y="4318000"/>
            <a:ext cx="100655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Karp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935" y="5080000"/>
            <a:ext cx="100655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Dijkstra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8759"/>
              </p:ext>
            </p:extLst>
          </p:nvPr>
        </p:nvGraphicFramePr>
        <p:xfrm>
          <a:off x="2386308" y="2481104"/>
          <a:ext cx="1991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111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31667" y="3214132"/>
            <a:ext cx="104082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Turing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05454" y="3214132"/>
            <a:ext cx="100655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Knuth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5135" y="3214132"/>
            <a:ext cx="100655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31667" y="3948668"/>
            <a:ext cx="100655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Karp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85848" y="3948668"/>
            <a:ext cx="104082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Cantor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8" idx="3"/>
          </p:cNvCxnSpPr>
          <p:nvPr/>
        </p:nvCxnSpPr>
        <p:spPr>
          <a:xfrm>
            <a:off x="1481490" y="2135386"/>
            <a:ext cx="914399" cy="119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</p:cNvCxnSpPr>
          <p:nvPr/>
        </p:nvCxnSpPr>
        <p:spPr>
          <a:xfrm flipV="1">
            <a:off x="1481489" y="3413760"/>
            <a:ext cx="914400" cy="255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481489" y="3484880"/>
            <a:ext cx="914400" cy="1798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1481490" y="2846586"/>
            <a:ext cx="914399" cy="1247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</p:cNvCxnSpPr>
          <p:nvPr/>
        </p:nvCxnSpPr>
        <p:spPr>
          <a:xfrm flipV="1">
            <a:off x="1481489" y="4206240"/>
            <a:ext cx="914400" cy="296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83308" y="3413760"/>
            <a:ext cx="84835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83308" y="4155440"/>
            <a:ext cx="84835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81708" y="3332480"/>
            <a:ext cx="203200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681708" y="4071144"/>
            <a:ext cx="203200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14" idx="3"/>
            <a:endCxn id="15" idx="1"/>
          </p:cNvCxnSpPr>
          <p:nvPr/>
        </p:nvCxnSpPr>
        <p:spPr>
          <a:xfrm>
            <a:off x="5672490" y="3398798"/>
            <a:ext cx="2329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26670" y="3393996"/>
            <a:ext cx="2329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38221" y="4150638"/>
            <a:ext cx="2329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926670" y="4150638"/>
            <a:ext cx="2329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161691" y="3393996"/>
            <a:ext cx="2329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94655" y="3254772"/>
            <a:ext cx="234973" cy="270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159634" y="4020066"/>
            <a:ext cx="234973" cy="270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724564" y="2970570"/>
            <a:ext cx="117487" cy="1353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24564" y="3742730"/>
            <a:ext cx="117487" cy="1353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24564" y="4434979"/>
            <a:ext cx="117487" cy="1353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8A9064F-809F-8947-87D7-A7C6E39AE32A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 </a:t>
            </a:r>
            <a:r>
              <a:rPr lang="en-US" i="1" dirty="0" smtClean="0">
                <a:solidFill>
                  <a:srgbClr val="008000"/>
                </a:solidFill>
              </a:rPr>
              <a:t>simple uniform hashing assumption</a:t>
            </a:r>
          </a:p>
          <a:p>
            <a:pPr lvl="1"/>
            <a:r>
              <a:rPr lang="en-US" dirty="0" smtClean="0"/>
              <a:t>i.e. Each object hashed into a bucket with probability </a:t>
            </a:r>
            <a:r>
              <a:rPr lang="en-US" i="1" dirty="0" smtClean="0"/>
              <a:t>1/m</a:t>
            </a:r>
            <a:r>
              <a:rPr lang="en-US" dirty="0" smtClean="0"/>
              <a:t>, uniformly and independent from other objects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Expected search time </a:t>
            </a:r>
            <a:r>
              <a:rPr lang="en-US" dirty="0" err="1" smtClean="0">
                <a:solidFill>
                  <a:srgbClr val="FF6600"/>
                </a:solidFill>
              </a:rPr>
              <a:t>Θ</a:t>
            </a:r>
            <a:r>
              <a:rPr lang="en-US" dirty="0" smtClean="0">
                <a:solidFill>
                  <a:srgbClr val="FF6600"/>
                </a:solidFill>
              </a:rPr>
              <a:t>(1+α)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Worst-case search time </a:t>
            </a:r>
            <a:r>
              <a:rPr lang="en-US" dirty="0" err="1" smtClean="0">
                <a:solidFill>
                  <a:srgbClr val="3366FF"/>
                </a:solidFill>
              </a:rPr>
              <a:t>Ω</a:t>
            </a:r>
            <a:r>
              <a:rPr lang="en-US" dirty="0" smtClean="0">
                <a:solidFill>
                  <a:srgbClr val="3366FF"/>
                </a:solidFill>
              </a:rPr>
              <a:t>(</a:t>
            </a:r>
            <a:r>
              <a:rPr lang="en-US" i="1" dirty="0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) – though very unlikely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Using universal hashing, expected time for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operations is </a:t>
            </a:r>
            <a:r>
              <a:rPr lang="en-US" dirty="0" err="1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5CAC9F2-04DC-C44C-8059-C616B834BA5D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all entries in the hash table itself, no pointer to the “outside”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Advantage</a:t>
            </a:r>
          </a:p>
          <a:p>
            <a:pPr lvl="1"/>
            <a:r>
              <a:rPr lang="en-US" dirty="0" smtClean="0"/>
              <a:t>Less space waste</a:t>
            </a:r>
          </a:p>
          <a:p>
            <a:pPr lvl="1"/>
            <a:r>
              <a:rPr lang="en-US" dirty="0" smtClean="0"/>
              <a:t>Perhaps good cache usage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Disadvantage</a:t>
            </a:r>
          </a:p>
          <a:p>
            <a:pPr lvl="1"/>
            <a:r>
              <a:rPr lang="en-US" dirty="0" smtClean="0"/>
              <a:t>More complex collision resolution</a:t>
            </a:r>
          </a:p>
          <a:p>
            <a:pPr lvl="1"/>
            <a:r>
              <a:rPr lang="en-US" dirty="0" smtClean="0"/>
              <a:t>Slower operations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B8EB5F8-5BD4-9547-B62D-7025AC7E23A1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1947" y="1856740"/>
            <a:ext cx="104082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1948" y="2567940"/>
            <a:ext cx="104082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6214" y="3390900"/>
            <a:ext cx="100655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Knuth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6215" y="4224020"/>
            <a:ext cx="100655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Karp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6215" y="4986020"/>
            <a:ext cx="100655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Dijkstra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46244"/>
              </p:ext>
            </p:extLst>
          </p:nvPr>
        </p:nvGraphicFramePr>
        <p:xfrm>
          <a:off x="4560548" y="1762760"/>
          <a:ext cx="199136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111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62535" y="2480489"/>
            <a:ext cx="108937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Turing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2376" y="3243302"/>
            <a:ext cx="109953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Knuth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2375" y="3998714"/>
            <a:ext cx="108937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2375" y="4338796"/>
            <a:ext cx="108937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Karp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52376" y="3629382"/>
            <a:ext cx="109953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Cantor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8" idx="3"/>
          </p:cNvCxnSpPr>
          <p:nvPr/>
        </p:nvCxnSpPr>
        <p:spPr>
          <a:xfrm>
            <a:off x="2832770" y="2041406"/>
            <a:ext cx="1727778" cy="62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</p:cNvCxnSpPr>
          <p:nvPr/>
        </p:nvCxnSpPr>
        <p:spPr>
          <a:xfrm flipV="1">
            <a:off x="2832769" y="2665155"/>
            <a:ext cx="1727779" cy="910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832769" y="2665155"/>
            <a:ext cx="1727779" cy="2524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2832770" y="2752606"/>
            <a:ext cx="1727778" cy="1007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</p:cNvCxnSpPr>
          <p:nvPr/>
        </p:nvCxnSpPr>
        <p:spPr>
          <a:xfrm flipV="1">
            <a:off x="2832769" y="3837940"/>
            <a:ext cx="1727779" cy="570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3"/>
            <a:endCxn id="13" idx="3"/>
          </p:cNvCxnSpPr>
          <p:nvPr/>
        </p:nvCxnSpPr>
        <p:spPr>
          <a:xfrm>
            <a:off x="6551908" y="2665155"/>
            <a:ext cx="12700" cy="763845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6564608" y="3760232"/>
            <a:ext cx="12700" cy="763845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6564608" y="3456017"/>
            <a:ext cx="12700" cy="763845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6010" y="3069828"/>
            <a:ext cx="158453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(“Knuth”, 0)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06330" y="2849821"/>
            <a:ext cx="15503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(“Knuth”, 1)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6010" y="4041616"/>
            <a:ext cx="145241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(“Karp”, 0)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958730" y="3998714"/>
            <a:ext cx="14099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(“Karp”, 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890984" y="5189220"/>
            <a:ext cx="177127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(“</a:t>
            </a:r>
            <a:r>
              <a:rPr lang="en-US" dirty="0" err="1" smtClean="0"/>
              <a:t>Dijkstra</a:t>
            </a:r>
            <a:r>
              <a:rPr lang="en-US" dirty="0" smtClean="0"/>
              <a:t>”, 0)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06330" y="2854842"/>
            <a:ext cx="17287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(“</a:t>
            </a:r>
            <a:r>
              <a:rPr lang="en-US" dirty="0" err="1" smtClean="0"/>
              <a:t>Dijkstra</a:t>
            </a:r>
            <a:r>
              <a:rPr lang="en-US" dirty="0" smtClean="0"/>
              <a:t>”, 1)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16490" y="3592196"/>
            <a:ext cx="175853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(“</a:t>
            </a:r>
            <a:r>
              <a:rPr lang="en-US" dirty="0" err="1" smtClean="0"/>
              <a:t>Dijkstra</a:t>
            </a:r>
            <a:r>
              <a:rPr lang="en-US" dirty="0" smtClean="0"/>
              <a:t>”, 2)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D1D73B6-7A20-C54C-B185-230DB80B8C5B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25" grpId="0" animBg="1"/>
      <p:bldP spid="25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3" grpId="0" animBg="1"/>
      <p:bldP spid="55" grpId="0" animBg="1"/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Scheme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Instead of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                        </a:t>
            </a:r>
            <a:r>
              <a:rPr lang="en-US" i="1" dirty="0" smtClean="0">
                <a:solidFill>
                  <a:srgbClr val="FF6600"/>
                </a:solidFill>
              </a:rPr>
              <a:t>h 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r>
              <a:rPr lang="en-US" i="1" dirty="0" smtClean="0">
                <a:solidFill>
                  <a:srgbClr val="FF6600"/>
                </a:solidFill>
              </a:rPr>
              <a:t> U </a:t>
            </a:r>
            <a:r>
              <a:rPr lang="en-US" i="1" dirty="0" smtClean="0">
                <a:solidFill>
                  <a:srgbClr val="FF66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{0,1,…,m-1}</a:t>
            </a:r>
            <a:br>
              <a:rPr lang="en-US" dirty="0" smtClean="0">
                <a:solidFill>
                  <a:srgbClr val="FF6600"/>
                </a:solidFill>
                <a:sym typeface="Wingdings"/>
              </a:rPr>
            </a:br>
            <a:r>
              <a:rPr lang="en-US" dirty="0" smtClean="0">
                <a:solidFill>
                  <a:srgbClr val="FF6600"/>
                </a:solidFill>
                <a:sym typeface="Wingdings"/>
              </a:rPr>
              <a:t>              e.g.     </a:t>
            </a:r>
            <a:r>
              <a:rPr lang="en-US" i="1" dirty="0" smtClean="0">
                <a:solidFill>
                  <a:srgbClr val="FF6600"/>
                </a:solidFill>
                <a:sym typeface="Wingdings"/>
              </a:rPr>
              <a:t>h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(key) = 3</a:t>
            </a:r>
          </a:p>
          <a:p>
            <a:r>
              <a:rPr lang="en-US" dirty="0" smtClean="0">
                <a:solidFill>
                  <a:srgbClr val="008000"/>
                </a:solidFill>
                <a:sym typeface="Wingdings"/>
              </a:rPr>
              <a:t>We use an extended hash function which defines a </a:t>
            </a:r>
            <a:r>
              <a:rPr lang="en-US" i="1" dirty="0" smtClean="0">
                <a:solidFill>
                  <a:srgbClr val="008000"/>
                </a:solidFill>
                <a:sym typeface="Wingdings"/>
              </a:rPr>
              <a:t>probe sequence</a:t>
            </a:r>
            <a:endParaRPr lang="en-US" i="1" dirty="0">
              <a:solidFill>
                <a:srgbClr val="008000"/>
              </a:solidFill>
              <a:sym typeface="Wingdings"/>
            </a:endParaRPr>
          </a:p>
          <a:p>
            <a:r>
              <a:rPr lang="en-US" dirty="0" smtClean="0">
                <a:solidFill>
                  <a:srgbClr val="3366FF"/>
                </a:solidFill>
                <a:sym typeface="Wingdings"/>
              </a:rPr>
              <a:t>      </a:t>
            </a:r>
            <a:r>
              <a:rPr lang="en-US" i="1" dirty="0" smtClean="0">
                <a:solidFill>
                  <a:srgbClr val="3366FF"/>
                </a:solidFill>
                <a:sym typeface="Wingdings"/>
              </a:rPr>
              <a:t>h : U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x</a:t>
            </a:r>
            <a:r>
              <a:rPr lang="en-US" i="1" dirty="0" smtClean="0">
                <a:solidFill>
                  <a:srgbClr val="3366FF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{0,1,…,m-1}</a:t>
            </a:r>
            <a:r>
              <a:rPr lang="en-US" i="1" dirty="0" smtClean="0">
                <a:solidFill>
                  <a:srgbClr val="3366FF"/>
                </a:solidFill>
                <a:sym typeface="Wingdings"/>
              </a:rPr>
              <a:t> 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{0,1,…m-1}</a:t>
            </a:r>
            <a:r>
              <a:rPr lang="en-US" i="1" dirty="0" smtClean="0">
                <a:solidFill>
                  <a:srgbClr val="3366FF"/>
                </a:solidFill>
                <a:sym typeface="Wingdings"/>
              </a:rPr>
              <a:t/>
            </a:r>
            <a:br>
              <a:rPr lang="en-US" i="1" dirty="0" smtClean="0">
                <a:solidFill>
                  <a:srgbClr val="3366FF"/>
                </a:solidFill>
                <a:sym typeface="Wingdings"/>
              </a:rPr>
            </a:br>
            <a:r>
              <a:rPr lang="en-US" i="1" dirty="0" smtClean="0">
                <a:solidFill>
                  <a:srgbClr val="3366FF"/>
                </a:solidFill>
                <a:sym typeface="Wingdings"/>
              </a:rPr>
              <a:t>e.g. h(key, 0) = 5</a:t>
            </a:r>
            <a:br>
              <a:rPr lang="en-US" i="1" dirty="0" smtClean="0">
                <a:solidFill>
                  <a:srgbClr val="3366FF"/>
                </a:solidFill>
                <a:sym typeface="Wingdings"/>
              </a:rPr>
            </a:br>
            <a:r>
              <a:rPr lang="en-US" i="1" dirty="0" smtClean="0">
                <a:solidFill>
                  <a:srgbClr val="3366FF"/>
                </a:solidFill>
                <a:sym typeface="Wingdings"/>
              </a:rPr>
              <a:t>       h(key, 1)  = 9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/>
            </a:r>
            <a:br>
              <a:rPr lang="en-US" dirty="0">
                <a:solidFill>
                  <a:srgbClr val="3366FF"/>
                </a:solidFill>
                <a:sym typeface="Wingdings"/>
              </a:rPr>
            </a:br>
            <a:r>
              <a:rPr lang="en-US" dirty="0" smtClean="0">
                <a:solidFill>
                  <a:srgbClr val="3366FF"/>
                </a:solidFill>
                <a:sym typeface="Wingdings"/>
              </a:rPr>
              <a:t>      </a:t>
            </a:r>
            <a:r>
              <a:rPr lang="en-US" i="1" dirty="0" smtClean="0">
                <a:solidFill>
                  <a:srgbClr val="3366FF"/>
                </a:solidFill>
                <a:sym typeface="Wingdings"/>
              </a:rPr>
              <a:t>h(key, 2)  = 7</a:t>
            </a:r>
            <a:br>
              <a:rPr lang="en-US" i="1" dirty="0" smtClean="0">
                <a:solidFill>
                  <a:srgbClr val="3366FF"/>
                </a:solidFill>
                <a:sym typeface="Wingdings"/>
              </a:rPr>
            </a:br>
            <a:r>
              <a:rPr lang="en-US" i="1" dirty="0" smtClean="0">
                <a:solidFill>
                  <a:srgbClr val="3366FF"/>
                </a:solidFill>
                <a:sym typeface="Wingdings"/>
              </a:rPr>
              <a:t>       …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2DC1C2-2703-B54A-9C81-FB5C4FF664CF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Find where the key 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Can’t simply remove and set the entry to NULL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One solution</a:t>
            </a:r>
          </a:p>
          <a:p>
            <a:pPr lvl="1"/>
            <a:r>
              <a:rPr lang="en-US" dirty="0" smtClean="0"/>
              <a:t>Set deleted entry to be a special DELETED object</a:t>
            </a:r>
          </a:p>
          <a:p>
            <a:pPr lvl="1"/>
            <a:r>
              <a:rPr lang="en-US" dirty="0" smtClean="0"/>
              <a:t>Modify insert so that new object replaces a DELETED entry as well as a NULL entry</a:t>
            </a:r>
          </a:p>
          <a:p>
            <a:pPr lvl="1"/>
            <a:r>
              <a:rPr lang="en-US" dirty="0" smtClean="0"/>
              <a:t>When search, pass over DELETED entries – don’t stop!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C7249E-C6A8-3540-B671-AD95B1F7AA83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typical choices for probe sequence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Linear probing -- </a:t>
            </a:r>
            <a:r>
              <a:rPr lang="en-US" sz="2800" i="1" dirty="0">
                <a:solidFill>
                  <a:srgbClr val="FF6600"/>
                </a:solidFill>
              </a:rPr>
              <a:t>h</a:t>
            </a:r>
            <a:r>
              <a:rPr lang="en-US" sz="2800" dirty="0">
                <a:solidFill>
                  <a:srgbClr val="FF6600"/>
                </a:solidFill>
              </a:rPr>
              <a:t>(key, </a:t>
            </a:r>
            <a:r>
              <a:rPr lang="en-US" sz="2800" i="1" dirty="0" err="1">
                <a:solidFill>
                  <a:srgbClr val="FF6600"/>
                </a:solidFill>
              </a:rPr>
              <a:t>i</a:t>
            </a:r>
            <a:r>
              <a:rPr lang="en-US" sz="2800" dirty="0">
                <a:solidFill>
                  <a:srgbClr val="FF6600"/>
                </a:solidFill>
              </a:rPr>
              <a:t>) = </a:t>
            </a:r>
            <a:r>
              <a:rPr lang="en-US" sz="2800" i="1" dirty="0">
                <a:solidFill>
                  <a:srgbClr val="FF6600"/>
                </a:solidFill>
              </a:rPr>
              <a:t>h’</a:t>
            </a:r>
            <a:r>
              <a:rPr lang="en-US" sz="2800" dirty="0">
                <a:solidFill>
                  <a:srgbClr val="FF6600"/>
                </a:solidFill>
              </a:rPr>
              <a:t>(key) + </a:t>
            </a:r>
            <a:r>
              <a:rPr lang="en-US" sz="2800" i="1" dirty="0">
                <a:solidFill>
                  <a:srgbClr val="FF6600"/>
                </a:solidFill>
              </a:rPr>
              <a:t>ci</a:t>
            </a:r>
            <a:r>
              <a:rPr lang="en-US" sz="2800" dirty="0">
                <a:solidFill>
                  <a:srgbClr val="FF6600"/>
                </a:solidFill>
              </a:rPr>
              <a:t> (mod </a:t>
            </a:r>
            <a:r>
              <a:rPr lang="en-US" sz="2800" i="1" dirty="0">
                <a:solidFill>
                  <a:srgbClr val="FF6600"/>
                </a:solidFill>
              </a:rPr>
              <a:t>m</a:t>
            </a:r>
            <a:r>
              <a:rPr lang="en-US" sz="2800" dirty="0">
                <a:solidFill>
                  <a:srgbClr val="FF6600"/>
                </a:solidFill>
              </a:rPr>
              <a:t>) </a:t>
            </a:r>
            <a:endParaRPr lang="en-US" sz="2800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Good hash function </a:t>
            </a:r>
            <a:r>
              <a:rPr lang="en-US" i="1" dirty="0" smtClean="0"/>
              <a:t>h’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relatively prime to </a:t>
            </a:r>
            <a:r>
              <a:rPr lang="en-US" i="1" dirty="0" smtClean="0"/>
              <a:t>m</a:t>
            </a:r>
            <a:r>
              <a:rPr lang="en-US" dirty="0" smtClean="0"/>
              <a:t> (why?)</a:t>
            </a:r>
            <a:endParaRPr lang="en-US" i="1" dirty="0" smtClean="0"/>
          </a:p>
          <a:p>
            <a:pPr lvl="1"/>
            <a:r>
              <a:rPr lang="en-US" dirty="0" smtClean="0"/>
              <a:t>Causes </a:t>
            </a:r>
            <a:r>
              <a:rPr lang="en-US" i="1" dirty="0" smtClean="0">
                <a:solidFill>
                  <a:srgbClr val="FF0000"/>
                </a:solidFill>
              </a:rPr>
              <a:t>primary clustering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Widely used due to excellent cache usage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600" dirty="0" smtClean="0">
                <a:solidFill>
                  <a:schemeClr val="tx1"/>
                </a:solidFill>
              </a:rPr>
              <a:t>Quadratic </a:t>
            </a:r>
            <a:r>
              <a:rPr lang="en-US" sz="2600" dirty="0">
                <a:solidFill>
                  <a:schemeClr val="tx1"/>
                </a:solidFill>
              </a:rPr>
              <a:t>probing -- </a:t>
            </a:r>
            <a:r>
              <a:rPr lang="en-US" sz="2600" i="1" dirty="0">
                <a:solidFill>
                  <a:srgbClr val="FF6600"/>
                </a:solidFill>
              </a:rPr>
              <a:t>h(key, </a:t>
            </a:r>
            <a:r>
              <a:rPr lang="en-US" sz="2600" i="1" dirty="0" err="1">
                <a:solidFill>
                  <a:srgbClr val="FF6600"/>
                </a:solidFill>
              </a:rPr>
              <a:t>i</a:t>
            </a:r>
            <a:r>
              <a:rPr lang="en-US" sz="2600" i="1" dirty="0">
                <a:solidFill>
                  <a:srgbClr val="FF6600"/>
                </a:solidFill>
              </a:rPr>
              <a:t>) = h’(key) + c</a:t>
            </a:r>
            <a:r>
              <a:rPr lang="en-US" sz="2600" i="1" baseline="-25000" dirty="0">
                <a:solidFill>
                  <a:srgbClr val="FF6600"/>
                </a:solidFill>
              </a:rPr>
              <a:t>1</a:t>
            </a:r>
            <a:r>
              <a:rPr lang="en-US" sz="2600" i="1" dirty="0">
                <a:solidFill>
                  <a:srgbClr val="FF6600"/>
                </a:solidFill>
              </a:rPr>
              <a:t>i + c</a:t>
            </a:r>
            <a:r>
              <a:rPr lang="en-US" sz="2600" i="1" baseline="-25000" dirty="0">
                <a:solidFill>
                  <a:srgbClr val="FF6600"/>
                </a:solidFill>
              </a:rPr>
              <a:t>2</a:t>
            </a:r>
            <a:r>
              <a:rPr lang="en-US" sz="2600" i="1" dirty="0">
                <a:solidFill>
                  <a:srgbClr val="FF6600"/>
                </a:solidFill>
              </a:rPr>
              <a:t>i</a:t>
            </a:r>
            <a:r>
              <a:rPr lang="en-US" sz="2600" i="1" baseline="30000" dirty="0">
                <a:solidFill>
                  <a:srgbClr val="FF6600"/>
                </a:solidFill>
              </a:rPr>
              <a:t>2</a:t>
            </a:r>
            <a:r>
              <a:rPr lang="en-US" sz="2600" i="1" dirty="0">
                <a:solidFill>
                  <a:srgbClr val="FF6600"/>
                </a:solidFill>
              </a:rPr>
              <a:t> (mod m)</a:t>
            </a:r>
          </a:p>
          <a:p>
            <a:pPr lvl="1"/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i="1" dirty="0" smtClean="0"/>
              <a:t> ≠ </a:t>
            </a:r>
            <a:r>
              <a:rPr lang="en-US" dirty="0" smtClean="0"/>
              <a:t>0 is an auxiliary constant</a:t>
            </a:r>
          </a:p>
          <a:p>
            <a:endParaRPr lang="en-US" sz="2000" dirty="0" smtClean="0"/>
          </a:p>
          <a:p>
            <a:r>
              <a:rPr lang="en-US" sz="2600" dirty="0" smtClean="0"/>
              <a:t>Double hashing -- </a:t>
            </a:r>
            <a:r>
              <a:rPr lang="en-US" sz="2600" i="1" dirty="0" smtClean="0">
                <a:solidFill>
                  <a:srgbClr val="FF6600"/>
                </a:solidFill>
              </a:rPr>
              <a:t>h</a:t>
            </a:r>
            <a:r>
              <a:rPr lang="en-US" sz="2600" dirty="0">
                <a:solidFill>
                  <a:srgbClr val="FF6600"/>
                </a:solidFill>
              </a:rPr>
              <a:t>(key, </a:t>
            </a:r>
            <a:r>
              <a:rPr lang="en-US" sz="2600" i="1" dirty="0" err="1">
                <a:solidFill>
                  <a:srgbClr val="FF6600"/>
                </a:solidFill>
              </a:rPr>
              <a:t>i</a:t>
            </a:r>
            <a:r>
              <a:rPr lang="en-US" sz="2600" dirty="0">
                <a:solidFill>
                  <a:srgbClr val="FF6600"/>
                </a:solidFill>
              </a:rPr>
              <a:t>) = </a:t>
            </a:r>
            <a:r>
              <a:rPr lang="en-US" sz="2600" i="1" dirty="0" smtClean="0">
                <a:solidFill>
                  <a:srgbClr val="FF6600"/>
                </a:solidFill>
              </a:rPr>
              <a:t>h</a:t>
            </a:r>
            <a:r>
              <a:rPr lang="en-US" sz="2600" i="1" baseline="-25000" dirty="0" smtClean="0">
                <a:solidFill>
                  <a:srgbClr val="FF6600"/>
                </a:solidFill>
              </a:rPr>
              <a:t>1</a:t>
            </a:r>
            <a:r>
              <a:rPr lang="en-US" sz="2600" dirty="0" smtClean="0">
                <a:solidFill>
                  <a:srgbClr val="FF6600"/>
                </a:solidFill>
              </a:rPr>
              <a:t>(</a:t>
            </a:r>
            <a:r>
              <a:rPr lang="en-US" sz="2600" dirty="0">
                <a:solidFill>
                  <a:srgbClr val="FF6600"/>
                </a:solidFill>
              </a:rPr>
              <a:t>key) + </a:t>
            </a:r>
            <a:r>
              <a:rPr lang="en-US" sz="2600" i="1" dirty="0" err="1" smtClean="0">
                <a:solidFill>
                  <a:srgbClr val="FF6600"/>
                </a:solidFill>
              </a:rPr>
              <a:t>i</a:t>
            </a:r>
            <a:r>
              <a:rPr lang="en-US" sz="2600" i="1" dirty="0" smtClean="0">
                <a:solidFill>
                  <a:srgbClr val="FF6600"/>
                </a:solidFill>
              </a:rPr>
              <a:t>*h</a:t>
            </a:r>
            <a:r>
              <a:rPr lang="en-US" sz="2600" i="1" baseline="-25000" dirty="0" smtClean="0">
                <a:solidFill>
                  <a:srgbClr val="FF6600"/>
                </a:solidFill>
              </a:rPr>
              <a:t>2</a:t>
            </a:r>
            <a:r>
              <a:rPr lang="en-US" sz="2600" i="1" dirty="0" smtClean="0">
                <a:solidFill>
                  <a:srgbClr val="FF6600"/>
                </a:solidFill>
              </a:rPr>
              <a:t>(key)</a:t>
            </a:r>
            <a:r>
              <a:rPr lang="en-US" sz="2600" dirty="0" smtClean="0">
                <a:solidFill>
                  <a:srgbClr val="FF6600"/>
                </a:solidFill>
              </a:rPr>
              <a:t> </a:t>
            </a:r>
            <a:r>
              <a:rPr lang="en-US" sz="2600" dirty="0">
                <a:solidFill>
                  <a:srgbClr val="FF6600"/>
                </a:solidFill>
              </a:rPr>
              <a:t>(mod </a:t>
            </a:r>
            <a:r>
              <a:rPr lang="en-US" sz="2600" i="1" dirty="0">
                <a:solidFill>
                  <a:srgbClr val="FF6600"/>
                </a:solidFill>
              </a:rPr>
              <a:t>m</a:t>
            </a:r>
            <a:r>
              <a:rPr lang="en-US" sz="2600" dirty="0" smtClean="0">
                <a:solidFill>
                  <a:srgbClr val="FF6600"/>
                </a:solidFill>
              </a:rPr>
              <a:t>)</a:t>
            </a:r>
          </a:p>
          <a:p>
            <a:pPr lvl="1"/>
            <a:r>
              <a:rPr lang="en-US" dirty="0" smtClean="0"/>
              <a:t>Need h</a:t>
            </a:r>
            <a:r>
              <a:rPr lang="en-US" baseline="-25000" dirty="0" smtClean="0"/>
              <a:t>2</a:t>
            </a:r>
            <a:r>
              <a:rPr lang="en-US" dirty="0" smtClean="0"/>
              <a:t>(key) relatively prime to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m = 2</a:t>
            </a:r>
            <a:r>
              <a:rPr lang="en-US" i="1" baseline="30000" dirty="0" smtClean="0"/>
              <a:t>k</a:t>
            </a:r>
            <a:r>
              <a:rPr lang="en-US" dirty="0" smtClean="0"/>
              <a:t> for some 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h</a:t>
            </a:r>
            <a:r>
              <a:rPr lang="en-US" i="1" baseline="-25000" dirty="0" smtClean="0"/>
              <a:t>2</a:t>
            </a:r>
            <a:r>
              <a:rPr lang="en-US" dirty="0" smtClean="0"/>
              <a:t>(key) always odd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666E6A-7E90-4B49-B549-D2E34CAD0949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(α &lt; 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Expected # of probes in an unsuccessful search</a:t>
            </a:r>
            <a:br>
              <a:rPr lang="en-US" dirty="0" smtClean="0">
                <a:solidFill>
                  <a:srgbClr val="008000"/>
                </a:solidFill>
              </a:rPr>
            </a:b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660066"/>
                </a:solidFill>
              </a:rPr>
              <a:t>Insertion on average takes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Expected # of probes in a successful </a:t>
            </a:r>
            <a:r>
              <a:rPr lang="en-US" dirty="0" err="1" smtClean="0">
                <a:solidFill>
                  <a:srgbClr val="FF0000"/>
                </a:solidFill>
              </a:rPr>
              <a:t>searh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17" y="1675138"/>
            <a:ext cx="777009" cy="66858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28" y="2674611"/>
            <a:ext cx="868125" cy="74699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28" y="4827155"/>
            <a:ext cx="2019300" cy="93980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EAC513-C52C-FF48-AC30-07135D364145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drawbacks?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Unlikely see “good” key set in practice</a:t>
            </a:r>
          </a:p>
          <a:p>
            <a:pPr lvl="1"/>
            <a:r>
              <a:rPr lang="en-US" dirty="0" smtClean="0"/>
              <a:t>(Key, Value) = (English Word, Meaning)</a:t>
            </a:r>
          </a:p>
          <a:p>
            <a:pPr lvl="1"/>
            <a:r>
              <a:rPr lang="en-US" dirty="0" smtClean="0"/>
              <a:t>(Key, Value) = (function, address)</a:t>
            </a:r>
          </a:p>
          <a:p>
            <a:pPr lvl="1"/>
            <a:r>
              <a:rPr lang="en-US" dirty="0" smtClean="0"/>
              <a:t>(Key, Value) = (URL, IP address)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Even if keys were non-negative integers, there might be lots of NULL entries</a:t>
            </a:r>
          </a:p>
          <a:p>
            <a:pPr lvl="1"/>
            <a:r>
              <a:rPr lang="en-US" dirty="0" smtClean="0"/>
              <a:t>Wastes lots of space because n &gt;&gt; # pairs</a:t>
            </a:r>
          </a:p>
          <a:p>
            <a:pPr lvl="1"/>
            <a:r>
              <a:rPr lang="en-US" dirty="0" smtClean="0"/>
              <a:t>Say keys are 8-byte integers, n = 2</a:t>
            </a:r>
            <a:r>
              <a:rPr lang="en-US" baseline="30000" dirty="0" smtClean="0"/>
              <a:t>256</a:t>
            </a:r>
            <a:r>
              <a:rPr lang="en-US" dirty="0" smtClean="0"/>
              <a:t>-1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Can’t do range-query efficiently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D0932D-9135-CA42-A57F-FAF31690538E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Static Key Set Case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60095" y="1003301"/>
            <a:ext cx="6934618" cy="294639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Dictionary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Reserved words in a programming language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Command names in an Operating Systems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File names in CD-ROM</a:t>
            </a:r>
          </a:p>
          <a:p>
            <a:endParaRPr lang="en-US" dirty="0" smtClean="0"/>
          </a:p>
          <a:p>
            <a:r>
              <a:rPr lang="en-US" dirty="0" smtClean="0"/>
              <a:t>Lazy array &amp; Minimal Perfect hashing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9AF16F6-377E-3840-837E-ED5DB753037C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 Set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Wanted: data structure for an online dictionary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With what we know so far, what are the choices?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Sorted array</a:t>
            </a:r>
            <a:r>
              <a:rPr lang="en-US" dirty="0"/>
              <a:t>, use </a:t>
            </a:r>
            <a:r>
              <a:rPr lang="en-US" dirty="0">
                <a:solidFill>
                  <a:srgbClr val="3366FF"/>
                </a:solidFill>
              </a:rPr>
              <a:t>binary search</a:t>
            </a:r>
          </a:p>
          <a:p>
            <a:pPr lvl="1"/>
            <a:r>
              <a:rPr lang="en-US" dirty="0" smtClean="0"/>
              <a:t>Use a balanced BST such as </a:t>
            </a:r>
            <a:r>
              <a:rPr lang="en-US" dirty="0" smtClean="0">
                <a:solidFill>
                  <a:srgbClr val="3366FF"/>
                </a:solidFill>
              </a:rPr>
              <a:t>RB tree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AVL tree</a:t>
            </a:r>
          </a:p>
          <a:p>
            <a:pPr lvl="1"/>
            <a:r>
              <a:rPr lang="en-US" dirty="0" smtClean="0"/>
              <a:t>Randomize the keys and insert one by one in a </a:t>
            </a:r>
            <a:r>
              <a:rPr lang="en-US" dirty="0" smtClean="0">
                <a:solidFill>
                  <a:srgbClr val="3366FF"/>
                </a:solidFill>
              </a:rPr>
              <a:t>normal BST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3366FF"/>
                </a:solidFill>
              </a:rPr>
              <a:t>splay tree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Sorting + binary search is the best of the three options (with caveats)</a:t>
            </a:r>
          </a:p>
          <a:p>
            <a:pPr lvl="1"/>
            <a:r>
              <a:rPr lang="en-US" dirty="0" smtClean="0"/>
              <a:t>Search still takes O(log n)-time</a:t>
            </a:r>
          </a:p>
          <a:p>
            <a:pPr lvl="1"/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2BF451-84B4-AB43-8C4F-F9C1ED8E9B6A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Wild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key is a series of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 smtClean="0"/>
              <a:t>s and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/>
              <a:t>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There is always some integer </a:t>
            </a:r>
            <a:r>
              <a:rPr lang="en-US" i="1" dirty="0" smtClean="0">
                <a:solidFill>
                  <a:srgbClr val="008000"/>
                </a:solidFill>
              </a:rPr>
              <a:t>m</a:t>
            </a:r>
            <a:r>
              <a:rPr lang="en-US" dirty="0" smtClean="0">
                <a:solidFill>
                  <a:srgbClr val="008000"/>
                </a:solidFill>
              </a:rPr>
              <a:t> such that, for all practical purposes</a:t>
            </a:r>
          </a:p>
          <a:p>
            <a:pPr lvl="1"/>
            <a:r>
              <a:rPr lang="en-US" dirty="0" smtClean="0"/>
              <a:t>A key K is an (≤ </a:t>
            </a:r>
            <a:r>
              <a:rPr lang="en-US" i="1" dirty="0" smtClean="0"/>
              <a:t>m</a:t>
            </a:r>
            <a:r>
              <a:rPr lang="en-US" dirty="0" smtClean="0"/>
              <a:t>)-bit number </a:t>
            </a:r>
            <a:r>
              <a:rPr lang="en-US" dirty="0" smtClean="0">
                <a:latin typeface="Consolas"/>
                <a:cs typeface="Consolas"/>
              </a:rPr>
              <a:t>bin-rep(K)</a:t>
            </a:r>
          </a:p>
          <a:p>
            <a:pPr lvl="1"/>
            <a:r>
              <a:rPr lang="en-US" dirty="0" smtClean="0"/>
              <a:t>ASCII:  </a:t>
            </a:r>
            <a:r>
              <a:rPr lang="en-US" dirty="0" smtClean="0">
                <a:latin typeface="Consolas"/>
                <a:cs typeface="Consolas"/>
              </a:rPr>
              <a:t>bin-rep(“cse250”)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0x637365323530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Use this m-bit number as an index to an array of values</a:t>
            </a:r>
          </a:p>
          <a:p>
            <a:r>
              <a:rPr lang="en-US" dirty="0" smtClean="0"/>
              <a:t>What’s the longest non-technical English word?</a:t>
            </a:r>
          </a:p>
          <a:p>
            <a:pPr lvl="1"/>
            <a:r>
              <a:rPr lang="en-US" i="1" dirty="0" smtClean="0">
                <a:solidFill>
                  <a:srgbClr val="FF6600"/>
                </a:solidFill>
              </a:rPr>
              <a:t>Floccinaucinihilipilification</a:t>
            </a:r>
            <a:r>
              <a:rPr lang="en-US" dirty="0" smtClean="0"/>
              <a:t> (29 characters)</a:t>
            </a:r>
          </a:p>
          <a:p>
            <a:r>
              <a:rPr lang="en-US" dirty="0" smtClean="0"/>
              <a:t>What’s the longest technical English word?</a:t>
            </a:r>
          </a:p>
          <a:p>
            <a:pPr lvl="1"/>
            <a:r>
              <a:rPr lang="en-US" i="1" dirty="0" err="1" smtClean="0">
                <a:solidFill>
                  <a:srgbClr val="FF6600"/>
                </a:solidFill>
              </a:rPr>
              <a:t>Pneumonoultramicroscopicsilicovolcanoconiosis</a:t>
            </a:r>
            <a:r>
              <a:rPr lang="en-US" dirty="0"/>
              <a:t> </a:t>
            </a:r>
            <a:r>
              <a:rPr lang="en-US" dirty="0" smtClean="0"/>
              <a:t>(a disease)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8ECB6DB-4D06-9F43-BE6A-9342BC5CD06D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is wild in at least two 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So, say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m = 8x30 = 240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Need an array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  <a:latin typeface="Courier"/>
                <a:cs typeface="Courier"/>
              </a:rPr>
              <a:t>240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≈ 1.76 x 10</a:t>
            </a:r>
            <a:r>
              <a:rPr lang="en-US" baseline="30000" dirty="0" smtClean="0">
                <a:solidFill>
                  <a:srgbClr val="008000"/>
                </a:solidFill>
                <a:latin typeface="Courier"/>
                <a:cs typeface="Courier"/>
              </a:rPr>
              <a:t>72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elements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Even if we have that much memory space, there is still one major problem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A[x]</a:t>
            </a:r>
            <a:r>
              <a:rPr lang="en-US" dirty="0" smtClean="0"/>
              <a:t> initialized to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NULL</a:t>
            </a:r>
            <a:r>
              <a:rPr lang="en-US" dirty="0" smtClean="0"/>
              <a:t> for all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dirty="0" smtClean="0"/>
              <a:t> from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0</a:t>
            </a:r>
            <a:r>
              <a:rPr lang="en-US" dirty="0" smtClean="0"/>
              <a:t> to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2</a:t>
            </a:r>
            <a:r>
              <a:rPr lang="en-US" sz="2400" baseline="30000" dirty="0">
                <a:solidFill>
                  <a:srgbClr val="008000"/>
                </a:solidFill>
                <a:latin typeface="Courier"/>
                <a:cs typeface="Courier"/>
              </a:rPr>
              <a:t>240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-1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NULL</a:t>
            </a:r>
            <a:r>
              <a:rPr lang="en-US" dirty="0" smtClean="0"/>
              <a:t> is just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0</a:t>
            </a:r>
          </a:p>
          <a:p>
            <a:pPr lvl="1"/>
            <a:r>
              <a:rPr lang="en-US" dirty="0" smtClean="0"/>
              <a:t>Dictionary has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n = 150000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15x10</a:t>
            </a:r>
            <a:r>
              <a:rPr lang="en-US" sz="2400" baseline="30000" dirty="0" smtClean="0">
                <a:solidFill>
                  <a:srgbClr val="008000"/>
                </a:solidFill>
                <a:latin typeface="Courier"/>
                <a:cs typeface="Courier"/>
              </a:rPr>
              <a:t>4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words, say</a:t>
            </a:r>
          </a:p>
          <a:p>
            <a:pPr lvl="1"/>
            <a:r>
              <a:rPr lang="en-US" dirty="0" smtClean="0"/>
              <a:t>Initializing the data structure takes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≥ n</a:t>
            </a:r>
            <a:r>
              <a:rPr lang="en-US" sz="2400" baseline="30000" dirty="0">
                <a:solidFill>
                  <a:srgbClr val="008000"/>
                </a:solidFill>
                <a:latin typeface="Courier"/>
                <a:cs typeface="Courier"/>
              </a:rPr>
              <a:t>13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steps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O(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log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) sorting + binary search looks great!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5734AF-7BE5-934C-A52B-D9B7AF32AB36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lazy array data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>
                <a:solidFill>
                  <a:srgbClr val="FF6600"/>
                </a:solidFill>
              </a:rPr>
              <a:t>Sequentially read inputs into an array </a:t>
            </a:r>
            <a:r>
              <a:rPr lang="en-US" sz="3500" dirty="0" err="1" smtClean="0">
                <a:solidFill>
                  <a:srgbClr val="FF6600"/>
                </a:solidFill>
                <a:latin typeface="Courier"/>
                <a:cs typeface="Courier"/>
              </a:rPr>
              <a:t>Dict</a:t>
            </a:r>
            <a:r>
              <a:rPr lang="en-US" sz="3500" dirty="0" smtClean="0">
                <a:solidFill>
                  <a:srgbClr val="FF6600"/>
                </a:solidFill>
              </a:rPr>
              <a:t> of size </a:t>
            </a:r>
            <a:r>
              <a:rPr lang="en-US" sz="3500" dirty="0">
                <a:solidFill>
                  <a:srgbClr val="FF6600"/>
                </a:solidFill>
                <a:latin typeface="Courier"/>
                <a:cs typeface="Courier"/>
              </a:rPr>
              <a:t>n</a:t>
            </a:r>
          </a:p>
          <a:p>
            <a:pPr lvl="1"/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Dict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[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]</a:t>
            </a:r>
            <a:r>
              <a:rPr lang="en-US" dirty="0" smtClean="0"/>
              <a:t> is the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word, value)</a:t>
            </a:r>
            <a:r>
              <a:rPr lang="en-US" dirty="0" smtClean="0"/>
              <a:t> pair</a:t>
            </a:r>
          </a:p>
          <a:p>
            <a:r>
              <a:rPr lang="en-US" sz="3500" dirty="0" smtClean="0">
                <a:solidFill>
                  <a:srgbClr val="0000FF"/>
                </a:solidFill>
              </a:rPr>
              <a:t>Insert all words into huge array </a:t>
            </a:r>
            <a:r>
              <a:rPr lang="en-US" sz="3500" dirty="0" smtClean="0">
                <a:solidFill>
                  <a:srgbClr val="0000FF"/>
                </a:solidFill>
                <a:latin typeface="Courier"/>
                <a:cs typeface="Courier"/>
              </a:rPr>
              <a:t>A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For (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=0;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&lt;n; ++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) A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[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Dict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].word] =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3500" dirty="0" smtClean="0">
                <a:solidFill>
                  <a:srgbClr val="660066"/>
                </a:solidFill>
                <a:latin typeface="Courier"/>
                <a:cs typeface="Courier"/>
              </a:rPr>
              <a:t>search(x)</a:t>
            </a:r>
            <a:r>
              <a:rPr lang="en-US" sz="3500" dirty="0" smtClean="0">
                <a:solidFill>
                  <a:srgbClr val="660066"/>
                </a:solidFill>
              </a:rPr>
              <a:t>: (</a:t>
            </a:r>
            <a:r>
              <a:rPr lang="en-US" sz="3500" dirty="0">
                <a:solidFill>
                  <a:srgbClr val="660066"/>
                </a:solidFill>
                <a:latin typeface="Courier"/>
                <a:cs typeface="Courier"/>
              </a:rPr>
              <a:t>x</a:t>
            </a:r>
            <a:r>
              <a:rPr lang="en-US" sz="3500" dirty="0" smtClean="0">
                <a:solidFill>
                  <a:srgbClr val="660066"/>
                </a:solidFill>
              </a:rPr>
              <a:t> is a word)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If (0 ≤ A[x] ≤ n-1 &amp;&amp;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Dict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[A[x]].word == x)</a:t>
            </a:r>
          </a:p>
          <a:p>
            <a:pPr lvl="2"/>
            <a:r>
              <a:rPr lang="en-US" sz="2200" dirty="0">
                <a:solidFill>
                  <a:srgbClr val="008000"/>
                </a:solidFill>
                <a:latin typeface="Courier"/>
                <a:cs typeface="Courier"/>
              </a:rPr>
              <a:t>Return </a:t>
            </a:r>
            <a:r>
              <a:rPr lang="en-US" sz="2200" dirty="0" err="1" smtClean="0">
                <a:solidFill>
                  <a:srgbClr val="008000"/>
                </a:solidFill>
                <a:latin typeface="Courier"/>
                <a:cs typeface="Courier"/>
              </a:rPr>
              <a:t>Dict</a:t>
            </a:r>
            <a:r>
              <a:rPr lang="en-US" sz="2200" dirty="0" smtClean="0">
                <a:solidFill>
                  <a:srgbClr val="008000"/>
                </a:solidFill>
                <a:latin typeface="Courier"/>
                <a:cs typeface="Courier"/>
              </a:rPr>
              <a:t>[</a:t>
            </a:r>
            <a:r>
              <a:rPr lang="en-US" sz="2200" dirty="0">
                <a:solidFill>
                  <a:srgbClr val="008000"/>
                </a:solidFill>
                <a:latin typeface="Courier"/>
                <a:cs typeface="Courier"/>
              </a:rPr>
              <a:t>A[x]].value</a:t>
            </a:r>
          </a:p>
          <a:p>
            <a:pPr lvl="1"/>
            <a:r>
              <a:rPr lang="en-US" sz="2600" dirty="0">
                <a:solidFill>
                  <a:srgbClr val="008000"/>
                </a:solidFill>
                <a:latin typeface="Courier"/>
                <a:cs typeface="Courier"/>
              </a:rPr>
              <a:t>Else</a:t>
            </a:r>
          </a:p>
          <a:p>
            <a:pPr lvl="2"/>
            <a:r>
              <a:rPr lang="en-US" sz="2200" dirty="0">
                <a:solidFill>
                  <a:srgbClr val="008000"/>
                </a:solidFill>
                <a:latin typeface="Courier"/>
                <a:cs typeface="Courier"/>
              </a:rPr>
              <a:t>Return </a:t>
            </a:r>
            <a:r>
              <a:rPr lang="en-US" sz="2200" dirty="0" smtClean="0">
                <a:solidFill>
                  <a:srgbClr val="008000"/>
                </a:solidFill>
                <a:latin typeface="Courier"/>
                <a:cs typeface="Courier"/>
              </a:rPr>
              <a:t>false</a:t>
            </a:r>
          </a:p>
          <a:p>
            <a:r>
              <a:rPr lang="en-US" sz="3500" dirty="0" smtClean="0">
                <a:solidFill>
                  <a:srgbClr val="800000"/>
                </a:solidFill>
                <a:cs typeface="Courier"/>
              </a:rPr>
              <a:t>We can even </a:t>
            </a:r>
            <a:r>
              <a:rPr lang="en-US" sz="3500" dirty="0">
                <a:solidFill>
                  <a:srgbClr val="800000"/>
                </a:solidFill>
                <a:latin typeface="Courier"/>
                <a:cs typeface="Courier"/>
              </a:rPr>
              <a:t>delete(x)</a:t>
            </a:r>
            <a:r>
              <a:rPr lang="en-US" sz="3500" dirty="0" smtClean="0">
                <a:solidFill>
                  <a:srgbClr val="800000"/>
                </a:solidFill>
                <a:cs typeface="Courier"/>
              </a:rPr>
              <a:t> in O(1)-time</a:t>
            </a:r>
          </a:p>
          <a:p>
            <a:pPr lvl="1"/>
            <a:r>
              <a:rPr lang="en-US" sz="2400" dirty="0" smtClean="0">
                <a:cs typeface="Courier"/>
              </a:rPr>
              <a:t>Just set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Dict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[A[x]] = NULL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506633-330D-D240-8A9A-E05718EFB8A2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se250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cse250-theme.thmx</Template>
  <TotalTime>10611</TotalTime>
  <Words>2245</Words>
  <Application>Microsoft Office PowerPoint</Application>
  <PresentationFormat>On-screen Show (4:3)</PresentationFormat>
  <Paragraphs>541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Courier</vt:lpstr>
      <vt:lpstr>Didot</vt:lpstr>
      <vt:lpstr>Arial</vt:lpstr>
      <vt:lpstr>Calibri</vt:lpstr>
      <vt:lpstr>Consolas</vt:lpstr>
      <vt:lpstr>Helvetica</vt:lpstr>
      <vt:lpstr>Wingdings</vt:lpstr>
      <vt:lpstr>Wingdings 2</vt:lpstr>
      <vt:lpstr>cse250-theme</vt:lpstr>
      <vt:lpstr>Hash Tables</vt:lpstr>
      <vt:lpstr>Motivations</vt:lpstr>
      <vt:lpstr>Example</vt:lpstr>
      <vt:lpstr>What are the drawbacks?</vt:lpstr>
      <vt:lpstr>The Static Key Set Case</vt:lpstr>
      <vt:lpstr>Static Key Set</vt:lpstr>
      <vt:lpstr>A Wild Solution</vt:lpstr>
      <vt:lpstr>The solution is wild in at least two ways</vt:lpstr>
      <vt:lpstr>The lazy array data structure</vt:lpstr>
      <vt:lpstr>Lazy array, an illustration</vt:lpstr>
      <vt:lpstr>Major drawback and an inspiration</vt:lpstr>
      <vt:lpstr>Sample Input, n=6</vt:lpstr>
      <vt:lpstr>(Minimal) Perfect Hash Function</vt:lpstr>
      <vt:lpstr>Hashing – General Ideas</vt:lpstr>
      <vt:lpstr>Top level view</vt:lpstr>
      <vt:lpstr>Good Hash Function</vt:lpstr>
      <vt:lpstr>Collision unavoidable for unknown key set</vt:lpstr>
      <vt:lpstr>Hash codes for int-style types</vt:lpstr>
      <vt:lpstr>Casting Down, Lose Infomation</vt:lpstr>
      <vt:lpstr>Drawback of Casting from long to int</vt:lpstr>
      <vt:lpstr>Hash codes for strings &amp; variable length objects</vt:lpstr>
      <vt:lpstr>Hash codes for strings (or byte-sequences)</vt:lpstr>
      <vt:lpstr>Compression functions</vt:lpstr>
      <vt:lpstr>Hash/compression function design problem</vt:lpstr>
      <vt:lpstr>An analogy – the birthday problem</vt:lpstr>
      <vt:lpstr>Birthday paradox</vt:lpstr>
      <vt:lpstr>Division method</vt:lpstr>
      <vt:lpstr>Theoretical Results</vt:lpstr>
      <vt:lpstr>Collision resolution</vt:lpstr>
      <vt:lpstr>Separate Chaining</vt:lpstr>
      <vt:lpstr>Performance</vt:lpstr>
      <vt:lpstr>Open Addressing</vt:lpstr>
      <vt:lpstr>Open Addressing</vt:lpstr>
      <vt:lpstr>Open Addressing Scheme</vt:lpstr>
      <vt:lpstr>Delete</vt:lpstr>
      <vt:lpstr>Three typical choices for probe sequence</vt:lpstr>
      <vt:lpstr>Analysis (α &lt; 1)</vt:lpstr>
    </vt:vector>
  </TitlesOfParts>
  <Company>SUNY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250 – Data structures in C++</dc:title>
  <dc:creator>Hung Ngo</dc:creator>
  <cp:lastModifiedBy>Daniel Shen</cp:lastModifiedBy>
  <cp:revision>433</cp:revision>
  <dcterms:created xsi:type="dcterms:W3CDTF">2012-01-17T14:06:43Z</dcterms:created>
  <dcterms:modified xsi:type="dcterms:W3CDTF">2016-07-22T15:29:27Z</dcterms:modified>
</cp:coreProperties>
</file>