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7485" r:id="rId1"/>
  </p:sldMasterIdLst>
  <p:notesMasterIdLst>
    <p:notesMasterId r:id="rId23"/>
  </p:notesMasterIdLst>
  <p:handoutMasterIdLst>
    <p:handoutMasterId r:id="rId24"/>
  </p:handoutMasterIdLst>
  <p:sldIdLst>
    <p:sldId id="328" r:id="rId2"/>
    <p:sldId id="407" r:id="rId3"/>
    <p:sldId id="408" r:id="rId4"/>
    <p:sldId id="409" r:id="rId5"/>
    <p:sldId id="431" r:id="rId6"/>
    <p:sldId id="410" r:id="rId7"/>
    <p:sldId id="411" r:id="rId8"/>
    <p:sldId id="412" r:id="rId9"/>
    <p:sldId id="413" r:id="rId10"/>
    <p:sldId id="414" r:id="rId11"/>
    <p:sldId id="415" r:id="rId12"/>
    <p:sldId id="417" r:id="rId13"/>
    <p:sldId id="416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4"/>
    <p:restoredTop sz="94434" autoAdjust="0"/>
  </p:normalViewPr>
  <p:slideViewPr>
    <p:cSldViewPr snapToGrid="0" snapToObjects="1">
      <p:cViewPr varScale="1">
        <p:scale>
          <a:sx n="74" d="100"/>
          <a:sy n="74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8F7FB-FF82-0E45-AB6C-D5CDA7138EFF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E94B0-E825-B54C-9EA0-DD31D0BB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05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CDCC-348F-8144-89DD-11C4A8765DD3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A5E3C-2A20-C449-A140-8CDC2A435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35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A5E3C-2A20-C449-A140-8CDC2A435DC2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A5E3C-2A20-C449-A140-8CDC2A435D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6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A575299-36E9-0645-9FDA-4769BF43C312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8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F4ECAB9-EEAC-004A-84DE-54DA6664E395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8B1904B-CE7D-6A4C-878E-FF0212C2DC40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2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3A2A745-5E1F-D447-BB81-DF621C54DE85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23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0095" y="1489591"/>
            <a:ext cx="6934618" cy="29173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22126DF-9B34-2647-B85B-D92314F0A053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41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0F6972-376E-7F48-9F95-F657B43F2859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5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A4D6-3513-9E4B-999A-63ADE5ACA936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FA898D2-8361-C948-B808-4196234DBF5C}" type="datetime1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6D65E2-0AF6-BE43-8AB3-1A85A5D03FC5}" type="datetime1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1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A667FD4-D1CD-0147-8BBB-3A788894EED2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3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C7CC97D-B554-9041-A357-3D4BB9849249}" type="datetime1">
              <a:rPr lang="en-US" smtClean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66608"/>
            <a:ext cx="9144000" cy="66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899" y="1160564"/>
            <a:ext cx="8747149" cy="49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ABF6123B-6EC8-5A45-BAED-B4DD329F4287}" type="datetime1">
              <a:rPr lang="en-US" sz="1400" smtClean="0">
                <a:solidFill>
                  <a:srgbClr val="FFFFFF"/>
                </a:solidFill>
              </a:rPr>
              <a:t>7/19/2016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2522" y="6356350"/>
            <a:ext cx="3798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688E5-F1B8-7542-A48F-A87C5AE9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6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486" r:id="rId1"/>
    <p:sldLayoutId id="2147487487" r:id="rId2"/>
    <p:sldLayoutId id="2147487488" r:id="rId3"/>
    <p:sldLayoutId id="2147487489" r:id="rId4"/>
    <p:sldLayoutId id="2147487490" r:id="rId5"/>
    <p:sldLayoutId id="2147487491" r:id="rId6"/>
    <p:sldLayoutId id="2147487492" r:id="rId7"/>
    <p:sldLayoutId id="2147487493" r:id="rId8"/>
    <p:sldLayoutId id="2147487494" r:id="rId9"/>
    <p:sldLayoutId id="2147487495" r:id="rId10"/>
    <p:sldLayoutId id="2147487496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effectLst>
            <a:outerShdw blurRad="38100" dist="25400" dir="2700000" algn="tl" rotWithShape="0">
              <a:srgbClr val="000000">
                <a:alpha val="42000"/>
              </a:srgbClr>
            </a:outerShdw>
          </a:effectLst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Dido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Dido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Dido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Dido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Dido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7" y="3355848"/>
            <a:ext cx="8646885" cy="1673352"/>
          </a:xfrm>
        </p:spPr>
        <p:txBody>
          <a:bodyPr>
            <a:normAutofit/>
          </a:bodyPr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723" y="1993496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Binary </a:t>
            </a:r>
            <a:r>
              <a:rPr lang="en-US" sz="2400" dirty="0"/>
              <a:t>search tree</a:t>
            </a:r>
          </a:p>
          <a:p>
            <a:r>
              <a:rPr lang="en-US" sz="2400" dirty="0"/>
              <a:t>Random binary search tree</a:t>
            </a:r>
          </a:p>
          <a:p>
            <a:r>
              <a:rPr lang="en-US" sz="2400" dirty="0"/>
              <a:t>Optimal binary search tree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036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and Maximum</a:t>
            </a:r>
          </a:p>
        </p:txBody>
      </p:sp>
      <p:cxnSp>
        <p:nvCxnSpPr>
          <p:cNvPr id="6" name="Straight Arrow Connector 5"/>
          <p:cNvCxnSpPr>
            <a:stCxn id="15" idx="2"/>
            <a:endCxn id="16" idx="3"/>
          </p:cNvCxnSpPr>
          <p:nvPr/>
        </p:nvCxnSpPr>
        <p:spPr>
          <a:xfrm flipH="1">
            <a:off x="2840721" y="2108032"/>
            <a:ext cx="1601188" cy="620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22" idx="1"/>
          </p:cNvCxnSpPr>
          <p:nvPr/>
        </p:nvCxnSpPr>
        <p:spPr>
          <a:xfrm>
            <a:off x="4441909" y="2108032"/>
            <a:ext cx="1720325" cy="620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2"/>
            <a:endCxn id="17" idx="0"/>
          </p:cNvCxnSpPr>
          <p:nvPr/>
        </p:nvCxnSpPr>
        <p:spPr>
          <a:xfrm flipH="1">
            <a:off x="1586718" y="2866349"/>
            <a:ext cx="903332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8" idx="0"/>
          </p:cNvCxnSpPr>
          <p:nvPr/>
        </p:nvCxnSpPr>
        <p:spPr>
          <a:xfrm>
            <a:off x="2490050" y="2866349"/>
            <a:ext cx="737191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8" idx="2"/>
            <a:endCxn id="20" idx="0"/>
          </p:cNvCxnSpPr>
          <p:nvPr/>
        </p:nvCxnSpPr>
        <p:spPr>
          <a:xfrm>
            <a:off x="3227241" y="3735232"/>
            <a:ext cx="722001" cy="553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2"/>
            <a:endCxn id="19" idx="0"/>
          </p:cNvCxnSpPr>
          <p:nvPr/>
        </p:nvCxnSpPr>
        <p:spPr>
          <a:xfrm flipH="1">
            <a:off x="2539855" y="3735232"/>
            <a:ext cx="687386" cy="56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2" idx="2"/>
            <a:endCxn id="23" idx="0"/>
          </p:cNvCxnSpPr>
          <p:nvPr/>
        </p:nvCxnSpPr>
        <p:spPr>
          <a:xfrm flipH="1">
            <a:off x="5436940" y="2866349"/>
            <a:ext cx="1075966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9" idx="2"/>
            <a:endCxn id="21" idx="0"/>
          </p:cNvCxnSpPr>
          <p:nvPr/>
        </p:nvCxnSpPr>
        <p:spPr>
          <a:xfrm>
            <a:off x="2539855" y="4573644"/>
            <a:ext cx="350672" cy="394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2" idx="2"/>
            <a:endCxn id="24" idx="0"/>
          </p:cNvCxnSpPr>
          <p:nvPr/>
        </p:nvCxnSpPr>
        <p:spPr>
          <a:xfrm>
            <a:off x="6512906" y="2866349"/>
            <a:ext cx="1121707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091237" y="1832179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39378" y="2590496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236046" y="3459379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876569" y="3459379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189183" y="4297791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598570" y="4289205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539855" y="4967922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62234" y="2590496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086268" y="3459379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283941" y="3459379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711176" y="4289205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cxnSp>
        <p:nvCxnSpPr>
          <p:cNvPr id="26" name="Straight Arrow Connector 25"/>
          <p:cNvCxnSpPr>
            <a:stCxn id="24" idx="2"/>
            <a:endCxn id="25" idx="0"/>
          </p:cNvCxnSpPr>
          <p:nvPr/>
        </p:nvCxnSpPr>
        <p:spPr>
          <a:xfrm flipH="1">
            <a:off x="7061848" y="3735232"/>
            <a:ext cx="572765" cy="553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349005" y="4967922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214247" y="4967922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</a:p>
        </p:txBody>
      </p:sp>
      <p:cxnSp>
        <p:nvCxnSpPr>
          <p:cNvPr id="29" name="Straight Arrow Connector 28"/>
          <p:cNvCxnSpPr>
            <a:stCxn id="25" idx="2"/>
            <a:endCxn id="27" idx="0"/>
          </p:cNvCxnSpPr>
          <p:nvPr/>
        </p:nvCxnSpPr>
        <p:spPr>
          <a:xfrm flipH="1">
            <a:off x="6699677" y="4565058"/>
            <a:ext cx="362171" cy="40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8" idx="0"/>
          </p:cNvCxnSpPr>
          <p:nvPr/>
        </p:nvCxnSpPr>
        <p:spPr>
          <a:xfrm>
            <a:off x="7061848" y="4565058"/>
            <a:ext cx="503071" cy="40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34703" y="4319481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2" name="Straight Arrow Connector 31"/>
          <p:cNvCxnSpPr>
            <a:stCxn id="17" idx="2"/>
            <a:endCxn id="31" idx="0"/>
          </p:cNvCxnSpPr>
          <p:nvPr/>
        </p:nvCxnSpPr>
        <p:spPr>
          <a:xfrm flipH="1">
            <a:off x="885375" y="3735232"/>
            <a:ext cx="701343" cy="58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184EEE0-E149-A440-A717-15AB58F884A0}" type="datetime1">
              <a:rPr lang="en-US" smtClean="0"/>
              <a:t>7/19/2016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7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</a:t>
            </a:r>
          </a:p>
        </p:txBody>
      </p:sp>
      <p:cxnSp>
        <p:nvCxnSpPr>
          <p:cNvPr id="6" name="Straight Arrow Connector 5"/>
          <p:cNvCxnSpPr>
            <a:stCxn id="15" idx="2"/>
            <a:endCxn id="16" idx="3"/>
          </p:cNvCxnSpPr>
          <p:nvPr/>
        </p:nvCxnSpPr>
        <p:spPr>
          <a:xfrm flipH="1">
            <a:off x="2952784" y="1374658"/>
            <a:ext cx="1601188" cy="40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22" idx="1"/>
          </p:cNvCxnSpPr>
          <p:nvPr/>
        </p:nvCxnSpPr>
        <p:spPr>
          <a:xfrm>
            <a:off x="4553972" y="1374658"/>
            <a:ext cx="1720325" cy="40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2"/>
            <a:endCxn id="17" idx="0"/>
          </p:cNvCxnSpPr>
          <p:nvPr/>
        </p:nvCxnSpPr>
        <p:spPr>
          <a:xfrm flipH="1">
            <a:off x="1698781" y="1921314"/>
            <a:ext cx="903332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8" idx="0"/>
          </p:cNvCxnSpPr>
          <p:nvPr/>
        </p:nvCxnSpPr>
        <p:spPr>
          <a:xfrm>
            <a:off x="2602113" y="1921314"/>
            <a:ext cx="737191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8" idx="2"/>
            <a:endCxn id="20" idx="0"/>
          </p:cNvCxnSpPr>
          <p:nvPr/>
        </p:nvCxnSpPr>
        <p:spPr>
          <a:xfrm>
            <a:off x="3339304" y="2790197"/>
            <a:ext cx="722001" cy="553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2"/>
            <a:endCxn id="19" idx="0"/>
          </p:cNvCxnSpPr>
          <p:nvPr/>
        </p:nvCxnSpPr>
        <p:spPr>
          <a:xfrm flipH="1">
            <a:off x="2651918" y="2790197"/>
            <a:ext cx="687386" cy="56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2" idx="2"/>
            <a:endCxn id="23" idx="0"/>
          </p:cNvCxnSpPr>
          <p:nvPr/>
        </p:nvCxnSpPr>
        <p:spPr>
          <a:xfrm flipH="1">
            <a:off x="5549003" y="1921314"/>
            <a:ext cx="1075966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9" idx="2"/>
            <a:endCxn id="21" idx="0"/>
          </p:cNvCxnSpPr>
          <p:nvPr/>
        </p:nvCxnSpPr>
        <p:spPr>
          <a:xfrm>
            <a:off x="2651918" y="3628609"/>
            <a:ext cx="350672" cy="394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2" idx="2"/>
            <a:endCxn id="24" idx="0"/>
          </p:cNvCxnSpPr>
          <p:nvPr/>
        </p:nvCxnSpPr>
        <p:spPr>
          <a:xfrm>
            <a:off x="6624969" y="1921314"/>
            <a:ext cx="1121707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203300" y="1098805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51441" y="1645461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348109" y="2514344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988632" y="2514344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301246" y="3352756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710633" y="334417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51918" y="4022887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74297" y="1645461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198331" y="2514344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96004" y="2514344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823239" y="334417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26" name="Straight Arrow Connector 25"/>
          <p:cNvCxnSpPr>
            <a:stCxn id="24" idx="2"/>
            <a:endCxn id="25" idx="0"/>
          </p:cNvCxnSpPr>
          <p:nvPr/>
        </p:nvCxnSpPr>
        <p:spPr>
          <a:xfrm flipH="1">
            <a:off x="7173911" y="2790197"/>
            <a:ext cx="572765" cy="553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461068" y="4022887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326310" y="4022887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29" name="Straight Arrow Connector 28"/>
          <p:cNvCxnSpPr>
            <a:stCxn id="25" idx="2"/>
            <a:endCxn id="27" idx="0"/>
          </p:cNvCxnSpPr>
          <p:nvPr/>
        </p:nvCxnSpPr>
        <p:spPr>
          <a:xfrm flipH="1">
            <a:off x="6811740" y="3620023"/>
            <a:ext cx="362171" cy="40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8" idx="0"/>
          </p:cNvCxnSpPr>
          <p:nvPr/>
        </p:nvCxnSpPr>
        <p:spPr>
          <a:xfrm>
            <a:off x="7173911" y="3620023"/>
            <a:ext cx="503071" cy="40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46766" y="3374446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32" name="Straight Arrow Connector 31"/>
          <p:cNvCxnSpPr>
            <a:stCxn id="17" idx="2"/>
            <a:endCxn id="31" idx="0"/>
          </p:cNvCxnSpPr>
          <p:nvPr/>
        </p:nvCxnSpPr>
        <p:spPr>
          <a:xfrm flipH="1">
            <a:off x="997438" y="2790197"/>
            <a:ext cx="701343" cy="58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9734" y="4453991"/>
            <a:ext cx="845652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If v has a right branch: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008000"/>
                </a:solidFill>
                <a:latin typeface="Century Gothic"/>
                <a:cs typeface="Century Gothic"/>
              </a:rPr>
              <a:t>successor</a:t>
            </a:r>
            <a:r>
              <a:rPr lang="en-US" sz="2400" dirty="0"/>
              <a:t>(v) = </a:t>
            </a:r>
            <a:r>
              <a:rPr lang="en-US" sz="2400" dirty="0">
                <a:solidFill>
                  <a:srgbClr val="008000"/>
                </a:solidFill>
                <a:latin typeface="Century Gothic"/>
                <a:cs typeface="Century Gothic"/>
              </a:rPr>
              <a:t>minimum</a:t>
            </a:r>
            <a:r>
              <a:rPr lang="en-US" sz="2400" dirty="0"/>
              <a:t>(right-branch)</a:t>
            </a:r>
          </a:p>
          <a:p>
            <a:r>
              <a:rPr lang="en-US" sz="2400" dirty="0"/>
              <a:t>Else, </a:t>
            </a:r>
            <a:endParaRPr lang="en-US" sz="2400" dirty="0" smtClean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008000"/>
                </a:solidFill>
                <a:latin typeface="Century Gothic"/>
                <a:cs typeface="Century Gothic"/>
              </a:rPr>
              <a:t>successor</a:t>
            </a:r>
            <a:r>
              <a:rPr lang="en-US" sz="2400" dirty="0">
                <a:latin typeface="Century Gothic"/>
                <a:cs typeface="Century Gothic"/>
              </a:rPr>
              <a:t>(</a:t>
            </a:r>
            <a:r>
              <a:rPr lang="en-US" sz="2400" dirty="0"/>
              <a:t>v) = the first ancestor u with another ancestor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        as </a:t>
            </a:r>
            <a:r>
              <a:rPr lang="en-US" sz="2400" dirty="0"/>
              <a:t>a left child</a:t>
            </a: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E5DB990-5A2C-064C-B830-D6F863079C1F}" type="datetime1">
              <a:rPr lang="en-US" smtClean="0"/>
              <a:t>7/19/2016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3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Successor in C++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486" y="1720896"/>
            <a:ext cx="84796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A0D91"/>
                </a:solidFill>
                <a:latin typeface="Consolas"/>
                <a:cs typeface="Consolas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&lt;</a:t>
            </a:r>
            <a:r>
              <a:rPr lang="en-US" dirty="0" err="1">
                <a:solidFill>
                  <a:srgbClr val="AA0D91"/>
                </a:solidFill>
                <a:latin typeface="Consolas"/>
                <a:cs typeface="Consolas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Key, </a:t>
            </a:r>
            <a:r>
              <a:rPr lang="en-US" dirty="0" err="1">
                <a:solidFill>
                  <a:srgbClr val="AA0D91"/>
                </a:solidFill>
                <a:latin typeface="Consolas"/>
                <a:cs typeface="Consolas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Value&gt;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BSTNode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&lt;Key, Value&gt;* successor(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BSTNode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&lt;Key, Value&gt;* node)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AA0D91"/>
                </a:solidFill>
                <a:latin typeface="Consolas"/>
                <a:cs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(node == </a:t>
            </a:r>
            <a:r>
              <a:rPr lang="en-US" dirty="0">
                <a:solidFill>
                  <a:srgbClr val="AA0D91"/>
                </a:solidFill>
                <a:latin typeface="Consolas"/>
                <a:cs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dirty="0">
                <a:solidFill>
                  <a:srgbClr val="AA0D91"/>
                </a:solidFill>
                <a:latin typeface="Consolas"/>
                <a:cs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AA0D91"/>
                </a:solidFill>
                <a:latin typeface="Consolas"/>
                <a:cs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AA0D91"/>
                </a:solidFill>
                <a:latin typeface="Consolas"/>
                <a:cs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(node-&gt;right != </a:t>
            </a:r>
            <a:r>
              <a:rPr lang="en-US" dirty="0">
                <a:solidFill>
                  <a:srgbClr val="AA0D91"/>
                </a:solidFill>
                <a:latin typeface="Consolas"/>
                <a:cs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dirty="0">
                <a:solidFill>
                  <a:srgbClr val="AA0D91"/>
                </a:solidFill>
                <a:latin typeface="Consolas"/>
                <a:cs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minimum(node-&gt;right);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BSTNode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&lt;Key, Value&gt;* p = node-&gt;parent;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AA0D91"/>
                </a:solidFill>
                <a:latin typeface="Consolas"/>
                <a:cs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(p != </a:t>
            </a:r>
            <a:r>
              <a:rPr lang="en-US" dirty="0">
                <a:solidFill>
                  <a:srgbClr val="AA0D91"/>
                </a:solidFill>
                <a:latin typeface="Consolas"/>
                <a:cs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&amp;&amp; p-&gt;right == node)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node = p;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p = p-&gt;parent;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AA0D91"/>
                </a:solidFill>
                <a:latin typeface="Consolas"/>
                <a:cs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p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// could have been null.</a:t>
            </a:r>
          </a:p>
          <a:p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7DE8E62-F97C-064E-815D-D93F179B2F18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Predecessor</a:t>
            </a:r>
          </a:p>
        </p:txBody>
      </p:sp>
      <p:cxnSp>
        <p:nvCxnSpPr>
          <p:cNvPr id="6" name="Straight Arrow Connector 5"/>
          <p:cNvCxnSpPr>
            <a:stCxn id="15" idx="2"/>
            <a:endCxn id="16" idx="3"/>
          </p:cNvCxnSpPr>
          <p:nvPr/>
        </p:nvCxnSpPr>
        <p:spPr>
          <a:xfrm flipH="1">
            <a:off x="2987349" y="1279333"/>
            <a:ext cx="1601188" cy="40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22" idx="1"/>
          </p:cNvCxnSpPr>
          <p:nvPr/>
        </p:nvCxnSpPr>
        <p:spPr>
          <a:xfrm>
            <a:off x="4588537" y="1279333"/>
            <a:ext cx="1720325" cy="40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2"/>
            <a:endCxn id="17" idx="0"/>
          </p:cNvCxnSpPr>
          <p:nvPr/>
        </p:nvCxnSpPr>
        <p:spPr>
          <a:xfrm flipH="1">
            <a:off x="1733346" y="1825989"/>
            <a:ext cx="903332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8" idx="0"/>
          </p:cNvCxnSpPr>
          <p:nvPr/>
        </p:nvCxnSpPr>
        <p:spPr>
          <a:xfrm>
            <a:off x="2636678" y="1825989"/>
            <a:ext cx="737191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8" idx="2"/>
            <a:endCxn id="20" idx="0"/>
          </p:cNvCxnSpPr>
          <p:nvPr/>
        </p:nvCxnSpPr>
        <p:spPr>
          <a:xfrm>
            <a:off x="3373869" y="2694872"/>
            <a:ext cx="722001" cy="553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2"/>
            <a:endCxn id="19" idx="0"/>
          </p:cNvCxnSpPr>
          <p:nvPr/>
        </p:nvCxnSpPr>
        <p:spPr>
          <a:xfrm flipH="1">
            <a:off x="2686483" y="2694872"/>
            <a:ext cx="687386" cy="56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2" idx="2"/>
            <a:endCxn id="23" idx="0"/>
          </p:cNvCxnSpPr>
          <p:nvPr/>
        </p:nvCxnSpPr>
        <p:spPr>
          <a:xfrm flipH="1">
            <a:off x="5583568" y="1825989"/>
            <a:ext cx="1075966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9" idx="2"/>
            <a:endCxn id="21" idx="0"/>
          </p:cNvCxnSpPr>
          <p:nvPr/>
        </p:nvCxnSpPr>
        <p:spPr>
          <a:xfrm>
            <a:off x="2686483" y="3533284"/>
            <a:ext cx="350672" cy="394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2" idx="2"/>
            <a:endCxn id="24" idx="0"/>
          </p:cNvCxnSpPr>
          <p:nvPr/>
        </p:nvCxnSpPr>
        <p:spPr>
          <a:xfrm>
            <a:off x="6659534" y="1825989"/>
            <a:ext cx="1121707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237865" y="100348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86006" y="1550136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382674" y="2419019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023197" y="2419019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335811" y="3257431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745198" y="3248845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86483" y="3927563"/>
            <a:ext cx="701343" cy="3280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8862" y="1550136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232896" y="2419019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430569" y="2419019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857804" y="3248845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13</a:t>
            </a:r>
          </a:p>
        </p:txBody>
      </p:sp>
      <p:cxnSp>
        <p:nvCxnSpPr>
          <p:cNvPr id="26" name="Straight Arrow Connector 25"/>
          <p:cNvCxnSpPr>
            <a:stCxn id="24" idx="2"/>
            <a:endCxn id="25" idx="0"/>
          </p:cNvCxnSpPr>
          <p:nvPr/>
        </p:nvCxnSpPr>
        <p:spPr>
          <a:xfrm flipH="1">
            <a:off x="7208476" y="2694872"/>
            <a:ext cx="572765" cy="553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495633" y="3927562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360875" y="3927562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14</a:t>
            </a:r>
          </a:p>
        </p:txBody>
      </p:sp>
      <p:cxnSp>
        <p:nvCxnSpPr>
          <p:cNvPr id="29" name="Straight Arrow Connector 28"/>
          <p:cNvCxnSpPr>
            <a:stCxn id="25" idx="2"/>
            <a:endCxn id="27" idx="0"/>
          </p:cNvCxnSpPr>
          <p:nvPr/>
        </p:nvCxnSpPr>
        <p:spPr>
          <a:xfrm flipH="1">
            <a:off x="6846305" y="3524698"/>
            <a:ext cx="362171" cy="40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8" idx="0"/>
          </p:cNvCxnSpPr>
          <p:nvPr/>
        </p:nvCxnSpPr>
        <p:spPr>
          <a:xfrm>
            <a:off x="7208476" y="3524698"/>
            <a:ext cx="503071" cy="40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81331" y="3279121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32" name="Straight Arrow Connector 31"/>
          <p:cNvCxnSpPr>
            <a:stCxn id="17" idx="2"/>
            <a:endCxn id="31" idx="0"/>
          </p:cNvCxnSpPr>
          <p:nvPr/>
        </p:nvCxnSpPr>
        <p:spPr>
          <a:xfrm flipH="1">
            <a:off x="1032003" y="2694872"/>
            <a:ext cx="701343" cy="58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7037" y="4410148"/>
            <a:ext cx="834299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If v has a left branch: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008000"/>
                </a:solidFill>
                <a:latin typeface="Century Gothic"/>
                <a:cs typeface="Century Gothic"/>
              </a:rPr>
              <a:t>predecessor</a:t>
            </a:r>
            <a:r>
              <a:rPr lang="en-US" sz="2400" dirty="0"/>
              <a:t>(v) = </a:t>
            </a:r>
            <a:r>
              <a:rPr lang="en-US" sz="2400" dirty="0">
                <a:solidFill>
                  <a:srgbClr val="008000"/>
                </a:solidFill>
                <a:latin typeface="Century Gothic"/>
                <a:cs typeface="Century Gothic"/>
              </a:rPr>
              <a:t>maximum</a:t>
            </a:r>
            <a:r>
              <a:rPr lang="en-US" sz="2400" dirty="0"/>
              <a:t>(left-branch)</a:t>
            </a:r>
          </a:p>
          <a:p>
            <a:r>
              <a:rPr lang="en-US" sz="2400" dirty="0"/>
              <a:t>Else,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008000"/>
                </a:solidFill>
                <a:latin typeface="Century Gothic"/>
                <a:cs typeface="Century Gothic"/>
              </a:rPr>
              <a:t>predecessor</a:t>
            </a:r>
            <a:r>
              <a:rPr lang="en-US" sz="2400" dirty="0">
                <a:latin typeface="Century Gothic"/>
                <a:cs typeface="Century Gothic"/>
              </a:rPr>
              <a:t>(</a:t>
            </a:r>
            <a:r>
              <a:rPr lang="en-US" sz="2400" dirty="0"/>
              <a:t>v) = the first ancestor u with another ancestor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              as </a:t>
            </a:r>
            <a:r>
              <a:rPr lang="en-US" sz="2400" dirty="0"/>
              <a:t>a right child</a:t>
            </a: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6A1D124-F2DC-C94A-8A07-7E458DDF1822}" type="datetime1">
              <a:rPr lang="en-US" smtClean="0"/>
              <a:t>7/19/2016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2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</a:t>
            </a:r>
          </a:p>
        </p:txBody>
      </p:sp>
      <p:cxnSp>
        <p:nvCxnSpPr>
          <p:cNvPr id="6" name="Straight Arrow Connector 5"/>
          <p:cNvCxnSpPr>
            <a:stCxn id="15" idx="2"/>
            <a:endCxn id="16" idx="3"/>
          </p:cNvCxnSpPr>
          <p:nvPr/>
        </p:nvCxnSpPr>
        <p:spPr>
          <a:xfrm flipH="1">
            <a:off x="2952784" y="1891124"/>
            <a:ext cx="1601188" cy="40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22" idx="1"/>
          </p:cNvCxnSpPr>
          <p:nvPr/>
        </p:nvCxnSpPr>
        <p:spPr>
          <a:xfrm>
            <a:off x="4553972" y="1891124"/>
            <a:ext cx="1720325" cy="40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2"/>
            <a:endCxn id="17" idx="0"/>
          </p:cNvCxnSpPr>
          <p:nvPr/>
        </p:nvCxnSpPr>
        <p:spPr>
          <a:xfrm flipH="1">
            <a:off x="1698781" y="2437780"/>
            <a:ext cx="903332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8" idx="0"/>
          </p:cNvCxnSpPr>
          <p:nvPr/>
        </p:nvCxnSpPr>
        <p:spPr>
          <a:xfrm>
            <a:off x="2602113" y="2437780"/>
            <a:ext cx="737191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8" idx="2"/>
            <a:endCxn id="20" idx="0"/>
          </p:cNvCxnSpPr>
          <p:nvPr/>
        </p:nvCxnSpPr>
        <p:spPr>
          <a:xfrm>
            <a:off x="3339304" y="3306663"/>
            <a:ext cx="722001" cy="553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2"/>
            <a:endCxn id="19" idx="0"/>
          </p:cNvCxnSpPr>
          <p:nvPr/>
        </p:nvCxnSpPr>
        <p:spPr>
          <a:xfrm flipH="1">
            <a:off x="2651918" y="3306663"/>
            <a:ext cx="687386" cy="56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2" idx="2"/>
            <a:endCxn id="23" idx="0"/>
          </p:cNvCxnSpPr>
          <p:nvPr/>
        </p:nvCxnSpPr>
        <p:spPr>
          <a:xfrm flipH="1">
            <a:off x="5549003" y="2437780"/>
            <a:ext cx="1075966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9" idx="2"/>
            <a:endCxn id="21" idx="0"/>
          </p:cNvCxnSpPr>
          <p:nvPr/>
        </p:nvCxnSpPr>
        <p:spPr>
          <a:xfrm>
            <a:off x="2651918" y="4145075"/>
            <a:ext cx="350672" cy="394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2" idx="2"/>
            <a:endCxn id="24" idx="0"/>
          </p:cNvCxnSpPr>
          <p:nvPr/>
        </p:nvCxnSpPr>
        <p:spPr>
          <a:xfrm>
            <a:off x="6624969" y="2437780"/>
            <a:ext cx="1121707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203300" y="1615271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51441" y="2161927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348109" y="303081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988632" y="303081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301246" y="3869222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710633" y="3860636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51918" y="4539353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74297" y="2161927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198331" y="303081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96004" y="303081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823239" y="3860636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13</a:t>
            </a:r>
          </a:p>
        </p:txBody>
      </p:sp>
      <p:cxnSp>
        <p:nvCxnSpPr>
          <p:cNvPr id="26" name="Straight Arrow Connector 25"/>
          <p:cNvCxnSpPr>
            <a:stCxn id="24" idx="2"/>
            <a:endCxn id="25" idx="0"/>
          </p:cNvCxnSpPr>
          <p:nvPr/>
        </p:nvCxnSpPr>
        <p:spPr>
          <a:xfrm flipH="1">
            <a:off x="7173911" y="3306663"/>
            <a:ext cx="572765" cy="553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461068" y="4539353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326310" y="4539353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14</a:t>
            </a:r>
          </a:p>
        </p:txBody>
      </p:sp>
      <p:cxnSp>
        <p:nvCxnSpPr>
          <p:cNvPr id="29" name="Straight Arrow Connector 28"/>
          <p:cNvCxnSpPr>
            <a:stCxn id="25" idx="2"/>
            <a:endCxn id="27" idx="0"/>
          </p:cNvCxnSpPr>
          <p:nvPr/>
        </p:nvCxnSpPr>
        <p:spPr>
          <a:xfrm flipH="1">
            <a:off x="6811740" y="4136489"/>
            <a:ext cx="362171" cy="40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8" idx="0"/>
          </p:cNvCxnSpPr>
          <p:nvPr/>
        </p:nvCxnSpPr>
        <p:spPr>
          <a:xfrm>
            <a:off x="7173911" y="4136489"/>
            <a:ext cx="503071" cy="40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46766" y="3890912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32" name="Straight Arrow Connector 31"/>
          <p:cNvCxnSpPr>
            <a:stCxn id="17" idx="2"/>
            <a:endCxn id="31" idx="0"/>
          </p:cNvCxnSpPr>
          <p:nvPr/>
        </p:nvCxnSpPr>
        <p:spPr>
          <a:xfrm flipH="1">
            <a:off x="997438" y="3306663"/>
            <a:ext cx="701343" cy="58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770526" y="5091059"/>
            <a:ext cx="701343" cy="2758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cxnSp>
        <p:nvCxnSpPr>
          <p:cNvPr id="35" name="Straight Arrow Connector 34"/>
          <p:cNvCxnSpPr>
            <a:stCxn id="21" idx="2"/>
          </p:cNvCxnSpPr>
          <p:nvPr/>
        </p:nvCxnSpPr>
        <p:spPr>
          <a:xfrm flipH="1">
            <a:off x="2178996" y="4815206"/>
            <a:ext cx="823594" cy="339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7FF5CD-FA0A-B94A-8C17-8F6A87631896}" type="datetime1">
              <a:rPr lang="en-US" smtClean="0"/>
              <a:t>7/19/2016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342E-6 2.86508E-6 L 0.10606 0.02731 L 0.04079 0.1053 L -0.03003 0.23698 L 0.03402 0.35686 L -0.06752 0.45568 L -0.06822 0.5501 " pathEditMode="relative" ptsTypes="AAAAAAA">
                                      <p:cBhvr>
                                        <p:cTn id="6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08"/>
            <a:ext cx="9144000" cy="1050470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– Node has ≤ 1 </a:t>
            </a:r>
            <a:r>
              <a:rPr lang="en-US" dirty="0" smtClean="0"/>
              <a:t>Child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 Get rid of it and then make the connection between the two items.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6" name="Straight Arrow Connector 5"/>
          <p:cNvCxnSpPr>
            <a:stCxn id="15" idx="2"/>
            <a:endCxn id="16" idx="3"/>
          </p:cNvCxnSpPr>
          <p:nvPr/>
        </p:nvCxnSpPr>
        <p:spPr>
          <a:xfrm flipH="1">
            <a:off x="2952784" y="1891124"/>
            <a:ext cx="1601188" cy="40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22" idx="1"/>
          </p:cNvCxnSpPr>
          <p:nvPr/>
        </p:nvCxnSpPr>
        <p:spPr>
          <a:xfrm>
            <a:off x="4553972" y="1891124"/>
            <a:ext cx="1720325" cy="40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2"/>
            <a:endCxn id="17" idx="0"/>
          </p:cNvCxnSpPr>
          <p:nvPr/>
        </p:nvCxnSpPr>
        <p:spPr>
          <a:xfrm flipH="1">
            <a:off x="1698781" y="2437780"/>
            <a:ext cx="903332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8" idx="0"/>
          </p:cNvCxnSpPr>
          <p:nvPr/>
        </p:nvCxnSpPr>
        <p:spPr>
          <a:xfrm>
            <a:off x="2602113" y="2437780"/>
            <a:ext cx="737191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8" idx="2"/>
            <a:endCxn id="20" idx="0"/>
          </p:cNvCxnSpPr>
          <p:nvPr/>
        </p:nvCxnSpPr>
        <p:spPr>
          <a:xfrm>
            <a:off x="3339304" y="3306663"/>
            <a:ext cx="722001" cy="553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2"/>
            <a:endCxn id="19" idx="0"/>
          </p:cNvCxnSpPr>
          <p:nvPr/>
        </p:nvCxnSpPr>
        <p:spPr>
          <a:xfrm flipH="1">
            <a:off x="2651918" y="3306663"/>
            <a:ext cx="687386" cy="56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2" idx="2"/>
            <a:endCxn id="23" idx="0"/>
          </p:cNvCxnSpPr>
          <p:nvPr/>
        </p:nvCxnSpPr>
        <p:spPr>
          <a:xfrm flipH="1">
            <a:off x="5549003" y="2437780"/>
            <a:ext cx="1075966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9" idx="2"/>
            <a:endCxn id="21" idx="0"/>
          </p:cNvCxnSpPr>
          <p:nvPr/>
        </p:nvCxnSpPr>
        <p:spPr>
          <a:xfrm>
            <a:off x="2651918" y="4145075"/>
            <a:ext cx="350672" cy="394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2" idx="2"/>
            <a:endCxn id="24" idx="0"/>
          </p:cNvCxnSpPr>
          <p:nvPr/>
        </p:nvCxnSpPr>
        <p:spPr>
          <a:xfrm>
            <a:off x="6624969" y="2437780"/>
            <a:ext cx="1121707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203300" y="1615271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51441" y="2161927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348109" y="303081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988632" y="303081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301246" y="3869222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710633" y="3860636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51918" y="4539353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74297" y="2161927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198331" y="303081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96004" y="303081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823239" y="3860636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13</a:t>
            </a:r>
          </a:p>
        </p:txBody>
      </p:sp>
      <p:cxnSp>
        <p:nvCxnSpPr>
          <p:cNvPr id="26" name="Straight Arrow Connector 25"/>
          <p:cNvCxnSpPr>
            <a:stCxn id="24" idx="2"/>
            <a:endCxn id="25" idx="0"/>
          </p:cNvCxnSpPr>
          <p:nvPr/>
        </p:nvCxnSpPr>
        <p:spPr>
          <a:xfrm flipH="1">
            <a:off x="7173911" y="3306663"/>
            <a:ext cx="572765" cy="553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461068" y="4539353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326310" y="4539353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14</a:t>
            </a:r>
          </a:p>
        </p:txBody>
      </p:sp>
      <p:cxnSp>
        <p:nvCxnSpPr>
          <p:cNvPr id="29" name="Straight Arrow Connector 28"/>
          <p:cNvCxnSpPr>
            <a:stCxn id="25" idx="2"/>
            <a:endCxn id="27" idx="0"/>
          </p:cNvCxnSpPr>
          <p:nvPr/>
        </p:nvCxnSpPr>
        <p:spPr>
          <a:xfrm flipH="1">
            <a:off x="6811740" y="4136489"/>
            <a:ext cx="362171" cy="40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8" idx="0"/>
          </p:cNvCxnSpPr>
          <p:nvPr/>
        </p:nvCxnSpPr>
        <p:spPr>
          <a:xfrm>
            <a:off x="7173911" y="4136489"/>
            <a:ext cx="503071" cy="40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46766" y="3890912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32" name="Straight Arrow Connector 31"/>
          <p:cNvCxnSpPr>
            <a:stCxn id="17" idx="2"/>
            <a:endCxn id="31" idx="0"/>
          </p:cNvCxnSpPr>
          <p:nvPr/>
        </p:nvCxnSpPr>
        <p:spPr>
          <a:xfrm flipH="1">
            <a:off x="997438" y="3306663"/>
            <a:ext cx="701343" cy="58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8677254-5053-7849-BEF8-5F6D0EADCBE5}" type="datetime1">
              <a:rPr lang="en-US" smtClean="0"/>
              <a:t>7/19/2016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6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36 -0.1215 " pathEditMode="relative" ptsTypes="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36 -0.1215 " pathEditMode="relative" ptsTypes="AA">
                                      <p:cBhvr>
                                        <p:cTn id="2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36 -0.1215 " pathEditMode="relative" ptsTypes="AA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36 -0.1215 " pathEditMode="relative" ptsTypes="AA">
                                      <p:cBhvr>
                                        <p:cTn id="2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36 -0.1215 " pathEditMode="relative" ptsTypes="AA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 – Node Has 2 </a:t>
            </a:r>
            <a:r>
              <a:rPr lang="en-US" dirty="0" smtClean="0"/>
              <a:t>Children</a:t>
            </a:r>
            <a:br>
              <a:rPr lang="en-US" dirty="0" smtClean="0"/>
            </a:br>
            <a:r>
              <a:rPr lang="en-US" dirty="0" smtClean="0"/>
              <a:t>// </a:t>
            </a:r>
            <a:endParaRPr lang="en-US" dirty="0"/>
          </a:p>
        </p:txBody>
      </p:sp>
      <p:cxnSp>
        <p:nvCxnSpPr>
          <p:cNvPr id="6" name="Straight Arrow Connector 5"/>
          <p:cNvCxnSpPr>
            <a:stCxn id="15" idx="2"/>
            <a:endCxn id="16" idx="3"/>
          </p:cNvCxnSpPr>
          <p:nvPr/>
        </p:nvCxnSpPr>
        <p:spPr>
          <a:xfrm flipH="1">
            <a:off x="2952784" y="1891124"/>
            <a:ext cx="1601188" cy="40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22" idx="1"/>
          </p:cNvCxnSpPr>
          <p:nvPr/>
        </p:nvCxnSpPr>
        <p:spPr>
          <a:xfrm>
            <a:off x="4553972" y="1891124"/>
            <a:ext cx="1720325" cy="40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2"/>
            <a:endCxn id="17" idx="0"/>
          </p:cNvCxnSpPr>
          <p:nvPr/>
        </p:nvCxnSpPr>
        <p:spPr>
          <a:xfrm flipH="1">
            <a:off x="1698781" y="2437780"/>
            <a:ext cx="903332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8" idx="0"/>
          </p:cNvCxnSpPr>
          <p:nvPr/>
        </p:nvCxnSpPr>
        <p:spPr>
          <a:xfrm>
            <a:off x="2602113" y="2437780"/>
            <a:ext cx="737191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8" idx="2"/>
            <a:endCxn id="20" idx="0"/>
          </p:cNvCxnSpPr>
          <p:nvPr/>
        </p:nvCxnSpPr>
        <p:spPr>
          <a:xfrm>
            <a:off x="3339304" y="3306663"/>
            <a:ext cx="722001" cy="553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2"/>
            <a:endCxn id="19" idx="0"/>
          </p:cNvCxnSpPr>
          <p:nvPr/>
        </p:nvCxnSpPr>
        <p:spPr>
          <a:xfrm flipH="1">
            <a:off x="2651918" y="3306663"/>
            <a:ext cx="687386" cy="56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2" idx="2"/>
            <a:endCxn id="23" idx="0"/>
          </p:cNvCxnSpPr>
          <p:nvPr/>
        </p:nvCxnSpPr>
        <p:spPr>
          <a:xfrm flipH="1">
            <a:off x="5549003" y="2437780"/>
            <a:ext cx="1075966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9" idx="2"/>
            <a:endCxn id="21" idx="0"/>
          </p:cNvCxnSpPr>
          <p:nvPr/>
        </p:nvCxnSpPr>
        <p:spPr>
          <a:xfrm>
            <a:off x="2651918" y="4145075"/>
            <a:ext cx="350672" cy="394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2" idx="2"/>
            <a:endCxn id="24" idx="0"/>
          </p:cNvCxnSpPr>
          <p:nvPr/>
        </p:nvCxnSpPr>
        <p:spPr>
          <a:xfrm>
            <a:off x="6624969" y="2437780"/>
            <a:ext cx="1121707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203300" y="1615271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51441" y="2161927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348109" y="303081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988632" y="303081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301246" y="3869222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710633" y="3860636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51918" y="4539353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74297" y="2161927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198331" y="303081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96004" y="303081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823239" y="3860636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13</a:t>
            </a:r>
          </a:p>
        </p:txBody>
      </p:sp>
      <p:cxnSp>
        <p:nvCxnSpPr>
          <p:cNvPr id="26" name="Straight Arrow Connector 25"/>
          <p:cNvCxnSpPr>
            <a:stCxn id="24" idx="2"/>
            <a:endCxn id="25" idx="0"/>
          </p:cNvCxnSpPr>
          <p:nvPr/>
        </p:nvCxnSpPr>
        <p:spPr>
          <a:xfrm flipH="1">
            <a:off x="7173911" y="3306663"/>
            <a:ext cx="572765" cy="553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461068" y="4539353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326310" y="4539353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14</a:t>
            </a:r>
          </a:p>
        </p:txBody>
      </p:sp>
      <p:cxnSp>
        <p:nvCxnSpPr>
          <p:cNvPr id="29" name="Straight Arrow Connector 28"/>
          <p:cNvCxnSpPr>
            <a:stCxn id="25" idx="2"/>
            <a:endCxn id="27" idx="0"/>
          </p:cNvCxnSpPr>
          <p:nvPr/>
        </p:nvCxnSpPr>
        <p:spPr>
          <a:xfrm flipH="1">
            <a:off x="6811740" y="4136489"/>
            <a:ext cx="362171" cy="40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8" idx="0"/>
          </p:cNvCxnSpPr>
          <p:nvPr/>
        </p:nvCxnSpPr>
        <p:spPr>
          <a:xfrm>
            <a:off x="7173911" y="4136489"/>
            <a:ext cx="503071" cy="40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46766" y="3890912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32" name="Straight Arrow Connector 31"/>
          <p:cNvCxnSpPr>
            <a:stCxn id="17" idx="2"/>
            <a:endCxn id="31" idx="0"/>
          </p:cNvCxnSpPr>
          <p:nvPr/>
        </p:nvCxnSpPr>
        <p:spPr>
          <a:xfrm flipH="1">
            <a:off x="997438" y="3306663"/>
            <a:ext cx="701343" cy="58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5AC94F8-500B-1D43-800F-EA41432CC070}" type="datetime1">
              <a:rPr lang="en-US" smtClean="0"/>
              <a:t>7/19/2016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27E-7 4.5869E-6 L -0.12932 -0.303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5" y="-152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46 L -0.03836 -0.09766 " pathEditMode="relative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32 -0.30386 L -2.29127E-7 -0.2471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7" y="28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9" grpId="0" animBg="1"/>
      <p:bldP spid="19" grpId="1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Times of </a:t>
            </a:r>
            <a:r>
              <a:rPr lang="en-US" dirty="0" smtClean="0"/>
              <a:t>Basic </a:t>
            </a:r>
            <a:r>
              <a:rPr lang="en-US" dirty="0"/>
              <a:t>Operations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8000"/>
                </a:solidFill>
                <a:latin typeface="Century Gothic"/>
                <a:cs typeface="Century Gothic"/>
              </a:rPr>
              <a:t>Search</a:t>
            </a:r>
            <a:r>
              <a:rPr lang="en-US" dirty="0"/>
              <a:t>(tree, key)</a:t>
            </a:r>
          </a:p>
          <a:p>
            <a:r>
              <a:rPr lang="en-US" dirty="0">
                <a:solidFill>
                  <a:srgbClr val="008000"/>
                </a:solidFill>
                <a:latin typeface="Century Gothic"/>
                <a:cs typeface="Century Gothic"/>
              </a:rPr>
              <a:t>Minimum</a:t>
            </a:r>
            <a:r>
              <a:rPr lang="en-US" dirty="0"/>
              <a:t>(tree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8000"/>
                </a:solidFill>
                <a:latin typeface="Century Gothic"/>
                <a:cs typeface="Century Gothic"/>
              </a:rPr>
              <a:t>Maximum</a:t>
            </a:r>
            <a:r>
              <a:rPr lang="en-US" dirty="0"/>
              <a:t>(tree)</a:t>
            </a:r>
          </a:p>
          <a:p>
            <a:r>
              <a:rPr lang="en-US" dirty="0">
                <a:solidFill>
                  <a:srgbClr val="008000"/>
                </a:solidFill>
                <a:latin typeface="Century Gothic"/>
                <a:cs typeface="Century Gothic"/>
              </a:rPr>
              <a:t>Successor</a:t>
            </a:r>
            <a:r>
              <a:rPr lang="en-US" dirty="0">
                <a:latin typeface="Century Gothic"/>
                <a:cs typeface="Century Gothic"/>
              </a:rPr>
              <a:t>(</a:t>
            </a:r>
            <a:r>
              <a:rPr lang="en-US" dirty="0"/>
              <a:t>tree, node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8000"/>
                </a:solidFill>
                <a:latin typeface="Century Gothic"/>
                <a:cs typeface="Century Gothic"/>
              </a:rPr>
              <a:t>Predecessor</a:t>
            </a:r>
            <a:r>
              <a:rPr lang="en-US" dirty="0"/>
              <a:t>(tree, node)</a:t>
            </a:r>
          </a:p>
          <a:p>
            <a:r>
              <a:rPr lang="en-US" dirty="0">
                <a:solidFill>
                  <a:srgbClr val="008000"/>
                </a:solidFill>
                <a:latin typeface="Century Gothic"/>
                <a:cs typeface="Century Gothic"/>
              </a:rPr>
              <a:t>Insert</a:t>
            </a:r>
            <a:r>
              <a:rPr lang="en-US" dirty="0"/>
              <a:t>(tree, node) – node has (key, value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solidFill>
                  <a:srgbClr val="008000"/>
                </a:solidFill>
                <a:latin typeface="Century Gothic"/>
                <a:cs typeface="Century Gothic"/>
              </a:rPr>
              <a:t>Delete</a:t>
            </a:r>
            <a:r>
              <a:rPr lang="en-US" dirty="0"/>
              <a:t>(tree, node) – node has (key, value)</a:t>
            </a:r>
          </a:p>
          <a:p>
            <a:endParaRPr lang="en-US" dirty="0"/>
          </a:p>
          <a:p>
            <a:r>
              <a:rPr lang="en-US" dirty="0"/>
              <a:t>All run in time </a:t>
            </a:r>
            <a:r>
              <a:rPr lang="en-US" dirty="0">
                <a:solidFill>
                  <a:srgbClr val="008000"/>
                </a:solidFill>
                <a:latin typeface="Century Gothic"/>
                <a:cs typeface="Century Gothic"/>
              </a:rPr>
              <a:t>O(h)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  <a:latin typeface="Century Gothic"/>
              </a:rPr>
              <a:t> </a:t>
            </a:r>
            <a:r>
              <a:rPr lang="en-US" sz="3200" dirty="0" smtClean="0">
                <a:solidFill>
                  <a:srgbClr val="008000"/>
                </a:solidFill>
                <a:latin typeface="Century Gothic"/>
              </a:rPr>
              <a:t>h is the height of the tree.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C5C1333-2707-3D4E-B141-9FBA534A69FF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and Optimal BSTs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Height of random BST</a:t>
            </a:r>
          </a:p>
          <a:p>
            <a:r>
              <a:rPr lang="en-US" dirty="0"/>
              <a:t>Optimal </a:t>
            </a:r>
            <a:r>
              <a:rPr lang="en-US" dirty="0" smtClean="0"/>
              <a:t>BST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A1B3A02-CBAF-E240-9F4F-2D97BFCFC1D4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</a:t>
            </a:r>
            <a:r>
              <a:rPr lang="en-US" dirty="0" smtClean="0"/>
              <a:t>BST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Consider storing a dictionary using a BST</a:t>
            </a:r>
          </a:p>
          <a:p>
            <a:endParaRPr lang="en-US" dirty="0"/>
          </a:p>
          <a:p>
            <a:r>
              <a:rPr lang="en-US" dirty="0">
                <a:solidFill>
                  <a:srgbClr val="660066"/>
                </a:solidFill>
              </a:rPr>
              <a:t>Randomize the </a:t>
            </a:r>
            <a:r>
              <a:rPr lang="en-US" dirty="0" smtClean="0">
                <a:solidFill>
                  <a:srgbClr val="660066"/>
                </a:solidFill>
              </a:rPr>
              <a:t>word order</a:t>
            </a:r>
            <a:endParaRPr lang="en-US" dirty="0">
              <a:solidFill>
                <a:srgbClr val="660066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Insert (word, meaning) pairs into the BST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Is this (with high probability) a good data structure for dictionary management?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A7E9D45-8649-C043-8DC2-A0F2C3726AF7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data structure for</a:t>
            </a:r>
          </a:p>
          <a:p>
            <a:pPr marL="285750" indent="-285750">
              <a:buFontTx/>
              <a:buChar char="-"/>
            </a:pPr>
            <a:r>
              <a:rPr lang="en-US" dirty="0"/>
              <a:t>Storing (key, value) pairs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Allowing for efficient insertion, deletion, and search for values given keys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2B28D85-038A-7643-8C19-0369E82E3C9B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CSE 250,  Summer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Generate a Random </a:t>
            </a:r>
            <a:r>
              <a:rPr lang="en-US" dirty="0" smtClean="0"/>
              <a:t>BST</a:t>
            </a:r>
            <a:br>
              <a:rPr lang="en-US" dirty="0" smtClean="0"/>
            </a:br>
            <a:r>
              <a:rPr lang="en-US" dirty="0" smtClean="0"/>
              <a:t>// Don’t need to know the coding details in this part.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6500" y="1140919"/>
            <a:ext cx="853543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BSTNode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rgbClr val="AA0D91"/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, string&gt;*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random_bst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base,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n,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                       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BSTNode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rgbClr val="AA0D91"/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, string&gt;* p)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AA0D91"/>
                </a:solidFill>
                <a:latin typeface="Consolas"/>
                <a:cs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(n &lt;= </a:t>
            </a:r>
            <a:r>
              <a:rPr lang="en-US" dirty="0">
                <a:solidFill>
                  <a:srgbClr val="1C00CF"/>
                </a:solidFill>
                <a:latin typeface="Consolas"/>
                <a:cs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dirty="0">
                <a:solidFill>
                  <a:srgbClr val="AA0D91"/>
                </a:solidFill>
                <a:latin typeface="Consolas"/>
                <a:cs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AA0D91"/>
                </a:solidFill>
                <a:latin typeface="Consolas"/>
                <a:cs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8000"/>
                </a:solidFill>
                <a:latin typeface="Consolas"/>
                <a:cs typeface="Consolas"/>
              </a:rPr>
              <a:t>size_t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  <a:cs typeface="Consolas"/>
              </a:rPr>
              <a:t>root_rank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 = rand() % n;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ostringstream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oss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nl-NL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nsolas"/>
                <a:cs typeface="Consolas"/>
              </a:rPr>
              <a:t>oss</a:t>
            </a:r>
            <a:r>
              <a:rPr lang="nl-NL" dirty="0">
                <a:solidFill>
                  <a:srgbClr val="000000"/>
                </a:solidFill>
                <a:latin typeface="Consolas"/>
                <a:cs typeface="Consolas"/>
              </a:rPr>
              <a:t> &lt;&lt; </a:t>
            </a:r>
            <a:r>
              <a:rPr lang="nl-NL" dirty="0">
                <a:solidFill>
                  <a:srgbClr val="C41A16"/>
                </a:solidFill>
                <a:latin typeface="Consolas"/>
                <a:cs typeface="Consolas"/>
              </a:rPr>
              <a:t>"Node"</a:t>
            </a:r>
            <a:r>
              <a:rPr lang="nl-NL" dirty="0">
                <a:solidFill>
                  <a:srgbClr val="000000"/>
                </a:solidFill>
                <a:latin typeface="Consolas"/>
                <a:cs typeface="Consolas"/>
              </a:rPr>
              <a:t> &lt;&lt; base + </a:t>
            </a:r>
            <a:r>
              <a:rPr lang="nl-NL" dirty="0" err="1">
                <a:solidFill>
                  <a:srgbClr val="000000"/>
                </a:solidFill>
                <a:latin typeface="Consolas"/>
                <a:cs typeface="Consolas"/>
              </a:rPr>
              <a:t>root_rank</a:t>
            </a:r>
            <a:r>
              <a:rPr lang="nl-NL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nl-NL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nsolas"/>
                <a:cs typeface="Consolas"/>
              </a:rPr>
              <a:t>BSTNode</a:t>
            </a:r>
            <a:r>
              <a:rPr lang="nl-NL" dirty="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lang="nl-NL" dirty="0">
                <a:solidFill>
                  <a:srgbClr val="AA0D91"/>
                </a:solidFill>
                <a:latin typeface="Consolas"/>
                <a:cs typeface="Consolas"/>
              </a:rPr>
              <a:t>int</a:t>
            </a:r>
            <a:r>
              <a:rPr lang="nl-NL" dirty="0">
                <a:solidFill>
                  <a:srgbClr val="000000"/>
                </a:solidFill>
                <a:latin typeface="Consolas"/>
                <a:cs typeface="Consolas"/>
              </a:rPr>
              <a:t>, string&gt;* node = </a:t>
            </a:r>
          </a:p>
          <a:p>
            <a:r>
              <a:rPr lang="nl-NL" dirty="0">
                <a:solidFill>
                  <a:srgbClr val="AA0D91"/>
                </a:solidFill>
                <a:latin typeface="Consolas"/>
                <a:cs typeface="Consolas"/>
              </a:rPr>
              <a:t>        new</a:t>
            </a:r>
            <a:r>
              <a:rPr lang="nl-NL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/>
                <a:cs typeface="Consolas"/>
              </a:rPr>
              <a:t>BSTNode</a:t>
            </a:r>
            <a:r>
              <a:rPr lang="nl-NL" dirty="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lang="nl-NL" dirty="0">
                <a:solidFill>
                  <a:srgbClr val="AA0D91"/>
                </a:solidFill>
                <a:latin typeface="Consolas"/>
                <a:cs typeface="Consolas"/>
              </a:rPr>
              <a:t>int</a:t>
            </a:r>
            <a:r>
              <a:rPr lang="nl-NL" dirty="0">
                <a:solidFill>
                  <a:srgbClr val="000000"/>
                </a:solidFill>
                <a:latin typeface="Consolas"/>
                <a:cs typeface="Consolas"/>
              </a:rPr>
              <a:t>, string&gt;(</a:t>
            </a:r>
            <a:r>
              <a:rPr lang="nl-NL" dirty="0" err="1">
                <a:solidFill>
                  <a:srgbClr val="000000"/>
                </a:solidFill>
                <a:latin typeface="Consolas"/>
                <a:cs typeface="Consolas"/>
              </a:rPr>
              <a:t>base+root_rank</a:t>
            </a:r>
            <a:r>
              <a:rPr lang="nl-NL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</a:p>
          <a:p>
            <a:r>
              <a:rPr lang="nl-NL" dirty="0">
                <a:solidFill>
                  <a:srgbClr val="000000"/>
                </a:solidFill>
                <a:latin typeface="Consolas"/>
                <a:cs typeface="Consolas"/>
              </a:rPr>
              <a:t>                                 </a:t>
            </a:r>
            <a:r>
              <a:rPr lang="nl-NL" dirty="0" err="1">
                <a:solidFill>
                  <a:srgbClr val="000000"/>
                </a:solidFill>
                <a:latin typeface="Consolas"/>
                <a:cs typeface="Consolas"/>
              </a:rPr>
              <a:t>oss.str</a:t>
            </a:r>
            <a:r>
              <a:rPr lang="nl-NL" dirty="0">
                <a:solidFill>
                  <a:srgbClr val="000000"/>
                </a:solidFill>
                <a:latin typeface="Consolas"/>
                <a:cs typeface="Consolas"/>
              </a:rPr>
              <a:t>(), p);</a:t>
            </a:r>
          </a:p>
          <a:p>
            <a:r>
              <a:rPr lang="nl-NL" dirty="0">
                <a:solidFill>
                  <a:srgbClr val="008000"/>
                </a:solidFill>
                <a:latin typeface="Consolas"/>
                <a:cs typeface="Consolas"/>
              </a:rPr>
              <a:t>    node-&gt;</a:t>
            </a:r>
            <a:r>
              <a:rPr lang="nl-NL" dirty="0" err="1">
                <a:solidFill>
                  <a:srgbClr val="008000"/>
                </a:solidFill>
                <a:latin typeface="Consolas"/>
                <a:cs typeface="Consolas"/>
              </a:rPr>
              <a:t>left</a:t>
            </a:r>
            <a:r>
              <a:rPr lang="nl-NL" dirty="0">
                <a:solidFill>
                  <a:srgbClr val="008000"/>
                </a:solidFill>
                <a:latin typeface="Consolas"/>
                <a:cs typeface="Consolas"/>
              </a:rPr>
              <a:t> = </a:t>
            </a:r>
            <a:r>
              <a:rPr lang="nl-NL" dirty="0" err="1">
                <a:solidFill>
                  <a:srgbClr val="008000"/>
                </a:solidFill>
                <a:latin typeface="Consolas"/>
                <a:cs typeface="Consolas"/>
              </a:rPr>
              <a:t>random_bst</a:t>
            </a:r>
            <a:r>
              <a:rPr lang="nl-NL" dirty="0">
                <a:solidFill>
                  <a:srgbClr val="008000"/>
                </a:solidFill>
                <a:latin typeface="Consolas"/>
                <a:cs typeface="Consolas"/>
              </a:rPr>
              <a:t>(base, </a:t>
            </a:r>
            <a:r>
              <a:rPr lang="nl-NL" dirty="0" err="1">
                <a:solidFill>
                  <a:srgbClr val="008000"/>
                </a:solidFill>
                <a:latin typeface="Consolas"/>
                <a:cs typeface="Consolas"/>
              </a:rPr>
              <a:t>root_rank</a:t>
            </a:r>
            <a:r>
              <a:rPr lang="nl-NL" dirty="0">
                <a:solidFill>
                  <a:srgbClr val="008000"/>
                </a:solidFill>
                <a:latin typeface="Consolas"/>
                <a:cs typeface="Consolas"/>
              </a:rPr>
              <a:t>, node);</a:t>
            </a:r>
          </a:p>
          <a:p>
            <a:r>
              <a:rPr lang="nl-NL" dirty="0">
                <a:solidFill>
                  <a:srgbClr val="008000"/>
                </a:solidFill>
                <a:latin typeface="Consolas"/>
                <a:cs typeface="Consolas"/>
              </a:rPr>
              <a:t>    node-&gt;right = </a:t>
            </a:r>
            <a:r>
              <a:rPr lang="nl-NL" dirty="0" err="1">
                <a:solidFill>
                  <a:srgbClr val="008000"/>
                </a:solidFill>
                <a:latin typeface="Consolas"/>
                <a:cs typeface="Consolas"/>
              </a:rPr>
              <a:t>random_bst</a:t>
            </a:r>
            <a:r>
              <a:rPr lang="nl-NL" dirty="0">
                <a:solidFill>
                  <a:srgbClr val="008000"/>
                </a:solidFill>
                <a:latin typeface="Consolas"/>
                <a:cs typeface="Consolas"/>
              </a:rPr>
              <a:t>(base+root_rank+1, </a:t>
            </a:r>
          </a:p>
          <a:p>
            <a:r>
              <a:rPr lang="nl-NL" dirty="0">
                <a:solidFill>
                  <a:srgbClr val="008000"/>
                </a:solidFill>
                <a:latin typeface="Consolas"/>
                <a:cs typeface="Consolas"/>
              </a:rPr>
              <a:t>                             n-root_rank-1, node);</a:t>
            </a:r>
          </a:p>
          <a:p>
            <a:r>
              <a:rPr lang="nl-NL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nl-NL" dirty="0">
                <a:solidFill>
                  <a:srgbClr val="AA0D91"/>
                </a:solidFill>
                <a:latin typeface="Consolas"/>
                <a:cs typeface="Consolas"/>
              </a:rPr>
              <a:t>return</a:t>
            </a:r>
            <a:r>
              <a:rPr lang="nl-NL" dirty="0">
                <a:solidFill>
                  <a:srgbClr val="000000"/>
                </a:solidFill>
                <a:latin typeface="Consolas"/>
                <a:cs typeface="Consolas"/>
              </a:rPr>
              <a:t> node;</a:t>
            </a:r>
          </a:p>
          <a:p>
            <a:r>
              <a:rPr lang="nl-NL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8F71C7B-E0CE-DE4D-B72D-35ED6F1D2822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shown that the expected height of a random BST is </a:t>
            </a:r>
            <a:r>
              <a:rPr lang="en-US" dirty="0">
                <a:solidFill>
                  <a:srgbClr val="008000"/>
                </a:solidFill>
              </a:rPr>
              <a:t>O(log </a:t>
            </a:r>
            <a:r>
              <a:rPr lang="en-US" i="1" dirty="0">
                <a:solidFill>
                  <a:srgbClr val="008000"/>
                </a:solidFill>
              </a:rPr>
              <a:t>n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O(h), therefore it is o(</a:t>
            </a:r>
            <a:r>
              <a:rPr lang="en-US" dirty="0" err="1" smtClean="0">
                <a:solidFill>
                  <a:srgbClr val="008000"/>
                </a:solidFill>
              </a:rPr>
              <a:t>logn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r>
              <a:rPr lang="en-US" dirty="0"/>
              <a:t>And the variance is extremely small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FCE5D2C-B81D-AC4F-AE86-FE5DFD32480B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</a:t>
            </a:r>
            <a:r>
              <a:rPr lang="en-US">
                <a:solidFill>
                  <a:srgbClr val="FF0000"/>
                </a:solidFill>
              </a:rPr>
              <a:t>(Key, Value)</a:t>
            </a:r>
            <a:r>
              <a:rPr lang="en-US"/>
              <a:t> Pairs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(username, password)</a:t>
            </a:r>
          </a:p>
          <a:p>
            <a:r>
              <a:rPr lang="en-US" dirty="0" err="1"/>
              <a:t>MapReduce</a:t>
            </a:r>
            <a:r>
              <a:rPr lang="en-US" dirty="0"/>
              <a:t> framework</a:t>
            </a:r>
          </a:p>
          <a:p>
            <a:r>
              <a:rPr lang="en-US" dirty="0"/>
              <a:t>Domain Name System</a:t>
            </a:r>
          </a:p>
          <a:p>
            <a:r>
              <a:rPr lang="en-US" dirty="0"/>
              <a:t>Database indexing</a:t>
            </a:r>
          </a:p>
          <a:p>
            <a:r>
              <a:rPr lang="en-US" dirty="0"/>
              <a:t>Dictionary lookup</a:t>
            </a:r>
          </a:p>
          <a:p>
            <a:r>
              <a:rPr lang="en-US" dirty="0" err="1"/>
              <a:t>Kademlia</a:t>
            </a:r>
            <a:r>
              <a:rPr lang="en-US" dirty="0"/>
              <a:t> DHT</a:t>
            </a:r>
          </a:p>
          <a:p>
            <a:r>
              <a:rPr lang="en-US" dirty="0"/>
              <a:t>Associative arrays </a:t>
            </a:r>
            <a:r>
              <a:rPr lang="en-US" dirty="0" smtClean="0"/>
              <a:t>(string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/>
              <a:t>func</a:t>
            </a:r>
            <a:r>
              <a:rPr lang="en-US" dirty="0"/>
              <a:t>*)</a:t>
            </a:r>
          </a:p>
          <a:p>
            <a:endParaRPr lang="en-US" dirty="0"/>
          </a:p>
          <a:p>
            <a:r>
              <a:rPr lang="en-US" dirty="0">
                <a:solidFill>
                  <a:srgbClr val="008000"/>
                </a:solidFill>
              </a:rPr>
              <a:t>Binary Search </a:t>
            </a:r>
            <a:r>
              <a:rPr lang="en-US" dirty="0" smtClean="0">
                <a:solidFill>
                  <a:srgbClr val="008000"/>
                </a:solidFill>
              </a:rPr>
              <a:t>Tree</a:t>
            </a:r>
            <a:r>
              <a:rPr lang="en-US" dirty="0" smtClean="0"/>
              <a:t> </a:t>
            </a:r>
            <a:r>
              <a:rPr lang="en-US" dirty="0"/>
              <a:t>is a good data structure for maintaining (key, value) pairs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0782F54-E154-A049-A4C6-3D6D3399D678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&amp; Its Main Property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048" y="1207718"/>
            <a:ext cx="1207786" cy="6412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Key = x</a:t>
            </a:r>
            <a:br>
              <a:rPr lang="en-US"/>
            </a:br>
            <a:r>
              <a:rPr lang="en-US"/>
              <a:t>Value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21892" y="1848929"/>
            <a:ext cx="2266156" cy="6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95834" y="1848929"/>
            <a:ext cx="1724519" cy="6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>
            <a:off x="507880" y="2477689"/>
            <a:ext cx="2428024" cy="3062871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BST</a:t>
            </a:r>
            <a:br>
              <a:rPr lang="en-US" dirty="0"/>
            </a:br>
            <a:r>
              <a:rPr lang="en-US" dirty="0">
                <a:solidFill>
                  <a:srgbClr val="FF6600"/>
                </a:solidFill>
              </a:rPr>
              <a:t>keys ≤ x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5186981" y="2477689"/>
            <a:ext cx="3466743" cy="2340731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BST</a:t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keys ≥ x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AFCBF6C-8F04-2244-BCE9-F3A4848CCA02}" type="datetime1">
              <a:rPr lang="en-US" smtClean="0"/>
              <a:t>7/19/2016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of BST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2" idx="2"/>
            <a:endCxn id="45" idx="3"/>
          </p:cNvCxnSpPr>
          <p:nvPr/>
        </p:nvCxnSpPr>
        <p:spPr>
          <a:xfrm flipH="1">
            <a:off x="2910415" y="1700320"/>
            <a:ext cx="1601188" cy="620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2" idx="2"/>
            <a:endCxn id="74" idx="1"/>
          </p:cNvCxnSpPr>
          <p:nvPr/>
        </p:nvCxnSpPr>
        <p:spPr>
          <a:xfrm>
            <a:off x="4511603" y="1700320"/>
            <a:ext cx="1720325" cy="620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5" idx="2"/>
            <a:endCxn id="47" idx="0"/>
          </p:cNvCxnSpPr>
          <p:nvPr/>
        </p:nvCxnSpPr>
        <p:spPr>
          <a:xfrm flipH="1">
            <a:off x="1656412" y="2458637"/>
            <a:ext cx="903332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5" idx="2"/>
            <a:endCxn id="49" idx="0"/>
          </p:cNvCxnSpPr>
          <p:nvPr/>
        </p:nvCxnSpPr>
        <p:spPr>
          <a:xfrm>
            <a:off x="2559744" y="2458637"/>
            <a:ext cx="737191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2"/>
            <a:endCxn id="68" idx="0"/>
          </p:cNvCxnSpPr>
          <p:nvPr/>
        </p:nvCxnSpPr>
        <p:spPr>
          <a:xfrm>
            <a:off x="3296935" y="3327520"/>
            <a:ext cx="722001" cy="553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2"/>
            <a:endCxn id="62" idx="0"/>
          </p:cNvCxnSpPr>
          <p:nvPr/>
        </p:nvCxnSpPr>
        <p:spPr>
          <a:xfrm flipH="1">
            <a:off x="2609549" y="3327520"/>
            <a:ext cx="687386" cy="56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4" idx="2"/>
            <a:endCxn id="78" idx="0"/>
          </p:cNvCxnSpPr>
          <p:nvPr/>
        </p:nvCxnSpPr>
        <p:spPr>
          <a:xfrm flipH="1">
            <a:off x="5506634" y="2458637"/>
            <a:ext cx="1075966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2" idx="2"/>
            <a:endCxn id="72" idx="0"/>
          </p:cNvCxnSpPr>
          <p:nvPr/>
        </p:nvCxnSpPr>
        <p:spPr>
          <a:xfrm>
            <a:off x="2609549" y="4165932"/>
            <a:ext cx="350672" cy="394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4" idx="2"/>
            <a:endCxn id="80" idx="0"/>
          </p:cNvCxnSpPr>
          <p:nvPr/>
        </p:nvCxnSpPr>
        <p:spPr>
          <a:xfrm>
            <a:off x="6582600" y="2458637"/>
            <a:ext cx="1121707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160931" y="1424467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209072" y="2182784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305740" y="3051667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946263" y="3051667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2258877" y="3890079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668264" y="3881493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2609549" y="456021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231928" y="2182784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155962" y="3051667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7353635" y="3051667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6780870" y="3881493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cxnSp>
        <p:nvCxnSpPr>
          <p:cNvPr id="92" name="Straight Arrow Connector 91"/>
          <p:cNvCxnSpPr>
            <a:stCxn id="80" idx="2"/>
            <a:endCxn id="82" idx="0"/>
          </p:cNvCxnSpPr>
          <p:nvPr/>
        </p:nvCxnSpPr>
        <p:spPr>
          <a:xfrm flipH="1">
            <a:off x="7131542" y="3327520"/>
            <a:ext cx="572765" cy="553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6418699" y="456021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7283941" y="456021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</a:p>
        </p:txBody>
      </p:sp>
      <p:cxnSp>
        <p:nvCxnSpPr>
          <p:cNvPr id="95" name="Straight Arrow Connector 94"/>
          <p:cNvCxnSpPr>
            <a:stCxn id="82" idx="2"/>
            <a:endCxn id="93" idx="0"/>
          </p:cNvCxnSpPr>
          <p:nvPr/>
        </p:nvCxnSpPr>
        <p:spPr>
          <a:xfrm flipH="1">
            <a:off x="6769371" y="4157346"/>
            <a:ext cx="362171" cy="40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2" idx="2"/>
            <a:endCxn id="94" idx="0"/>
          </p:cNvCxnSpPr>
          <p:nvPr/>
        </p:nvCxnSpPr>
        <p:spPr>
          <a:xfrm>
            <a:off x="7131542" y="4157346"/>
            <a:ext cx="503071" cy="40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y 5"/>
          <p:cNvSpPr/>
          <p:nvPr/>
        </p:nvSpPr>
        <p:spPr>
          <a:xfrm>
            <a:off x="3518182" y="3450758"/>
            <a:ext cx="1024506" cy="1109452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6/9/16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4</a:t>
            </a:fld>
            <a:endParaRPr lang="en-US"/>
          </a:p>
        </p:txBody>
      </p:sp>
      <p:sp>
        <p:nvSpPr>
          <p:cNvPr id="3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72522" y="6356350"/>
            <a:ext cx="3798956" cy="365125"/>
          </a:xfrm>
        </p:spPr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510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BST</a:t>
            </a:r>
          </a:p>
        </p:txBody>
      </p:sp>
      <p:cxnSp>
        <p:nvCxnSpPr>
          <p:cNvPr id="13" name="Straight Arrow Connector 12"/>
          <p:cNvCxnSpPr>
            <a:stCxn id="42" idx="2"/>
            <a:endCxn id="45" idx="3"/>
          </p:cNvCxnSpPr>
          <p:nvPr/>
        </p:nvCxnSpPr>
        <p:spPr>
          <a:xfrm flipH="1">
            <a:off x="2910415" y="1700320"/>
            <a:ext cx="1601188" cy="620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2" idx="2"/>
            <a:endCxn id="74" idx="1"/>
          </p:cNvCxnSpPr>
          <p:nvPr/>
        </p:nvCxnSpPr>
        <p:spPr>
          <a:xfrm>
            <a:off x="4511603" y="1700320"/>
            <a:ext cx="1720325" cy="620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5" idx="2"/>
            <a:endCxn id="47" idx="0"/>
          </p:cNvCxnSpPr>
          <p:nvPr/>
        </p:nvCxnSpPr>
        <p:spPr>
          <a:xfrm flipH="1">
            <a:off x="1656412" y="2458637"/>
            <a:ext cx="903332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5" idx="2"/>
            <a:endCxn id="49" idx="0"/>
          </p:cNvCxnSpPr>
          <p:nvPr/>
        </p:nvCxnSpPr>
        <p:spPr>
          <a:xfrm>
            <a:off x="2559744" y="2458637"/>
            <a:ext cx="737191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2"/>
            <a:endCxn id="68" idx="0"/>
          </p:cNvCxnSpPr>
          <p:nvPr/>
        </p:nvCxnSpPr>
        <p:spPr>
          <a:xfrm>
            <a:off x="3296935" y="3327520"/>
            <a:ext cx="722001" cy="553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2"/>
            <a:endCxn id="62" idx="0"/>
          </p:cNvCxnSpPr>
          <p:nvPr/>
        </p:nvCxnSpPr>
        <p:spPr>
          <a:xfrm flipH="1">
            <a:off x="2609549" y="3327520"/>
            <a:ext cx="687386" cy="56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4" idx="2"/>
            <a:endCxn id="78" idx="0"/>
          </p:cNvCxnSpPr>
          <p:nvPr/>
        </p:nvCxnSpPr>
        <p:spPr>
          <a:xfrm flipH="1">
            <a:off x="5506634" y="2458637"/>
            <a:ext cx="1075966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2" idx="2"/>
            <a:endCxn id="72" idx="0"/>
          </p:cNvCxnSpPr>
          <p:nvPr/>
        </p:nvCxnSpPr>
        <p:spPr>
          <a:xfrm>
            <a:off x="2609549" y="4165932"/>
            <a:ext cx="350672" cy="394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4" idx="2"/>
            <a:endCxn id="80" idx="0"/>
          </p:cNvCxnSpPr>
          <p:nvPr/>
        </p:nvCxnSpPr>
        <p:spPr>
          <a:xfrm>
            <a:off x="6582600" y="2458637"/>
            <a:ext cx="1121707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160931" y="1424467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209072" y="2182784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305740" y="3051667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946263" y="3051667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2258877" y="3890079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668264" y="3881493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609549" y="456021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231928" y="2182784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155962" y="3051667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7353635" y="3051667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6780870" y="3881493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cxnSp>
        <p:nvCxnSpPr>
          <p:cNvPr id="92" name="Straight Arrow Connector 91"/>
          <p:cNvCxnSpPr>
            <a:stCxn id="80" idx="2"/>
            <a:endCxn id="82" idx="0"/>
          </p:cNvCxnSpPr>
          <p:nvPr/>
        </p:nvCxnSpPr>
        <p:spPr>
          <a:xfrm flipH="1">
            <a:off x="7131542" y="3327520"/>
            <a:ext cx="572765" cy="553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6418699" y="456021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7283941" y="4560210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</a:p>
        </p:txBody>
      </p:sp>
      <p:cxnSp>
        <p:nvCxnSpPr>
          <p:cNvPr id="95" name="Straight Arrow Connector 94"/>
          <p:cNvCxnSpPr>
            <a:stCxn id="82" idx="2"/>
            <a:endCxn id="93" idx="0"/>
          </p:cNvCxnSpPr>
          <p:nvPr/>
        </p:nvCxnSpPr>
        <p:spPr>
          <a:xfrm flipH="1">
            <a:off x="6769371" y="4157346"/>
            <a:ext cx="362171" cy="40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2" idx="2"/>
            <a:endCxn id="94" idx="0"/>
          </p:cNvCxnSpPr>
          <p:nvPr/>
        </p:nvCxnSpPr>
        <p:spPr>
          <a:xfrm>
            <a:off x="7131542" y="4157346"/>
            <a:ext cx="503071" cy="40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78283" y="5426512"/>
            <a:ext cx="784339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Inorder_print</a:t>
            </a:r>
            <a:r>
              <a:rPr lang="en-US" sz="2400" dirty="0" smtClean="0">
                <a:latin typeface="Didot"/>
                <a:cs typeface="Didot"/>
              </a:rPr>
              <a:t> lists </a:t>
            </a:r>
            <a:r>
              <a:rPr lang="en-US" sz="2400" dirty="0">
                <a:latin typeface="Didot"/>
                <a:cs typeface="Didot"/>
              </a:rPr>
              <a:t>all keys in non-decreasing </a:t>
            </a:r>
            <a:r>
              <a:rPr lang="en-US" sz="2400" dirty="0" smtClean="0">
                <a:latin typeface="Didot"/>
                <a:cs typeface="Didot"/>
              </a:rPr>
              <a:t>order!</a:t>
            </a:r>
            <a:endParaRPr lang="en-US" sz="2400" dirty="0">
              <a:latin typeface="Didot"/>
              <a:cs typeface="Dido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B88523-91DF-7349-8BA4-140EACC80FE9}" type="datetime1">
              <a:rPr lang="en-US" smtClean="0"/>
              <a:t>7/19/2016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1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Operations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9899" y="940248"/>
            <a:ext cx="8747149" cy="54161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8000"/>
                </a:solidFill>
                <a:latin typeface="Century Gothic"/>
                <a:cs typeface="Century Gothic"/>
              </a:rPr>
              <a:t>Search</a:t>
            </a:r>
            <a:r>
              <a:rPr lang="en-US" dirty="0"/>
              <a:t>(tree, key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8000"/>
                </a:solidFill>
                <a:latin typeface="Century Gothic"/>
                <a:cs typeface="Century Gothic"/>
              </a:rPr>
              <a:t>Minimum</a:t>
            </a:r>
            <a:r>
              <a:rPr lang="en-US" dirty="0"/>
              <a:t>(tree</a:t>
            </a:r>
            <a:r>
              <a:rPr lang="en-US" dirty="0" smtClean="0"/>
              <a:t>), </a:t>
            </a:r>
            <a:r>
              <a:rPr lang="en-US" dirty="0" smtClean="0">
                <a:solidFill>
                  <a:srgbClr val="008000"/>
                </a:solidFill>
                <a:latin typeface="Century Gothic"/>
                <a:cs typeface="Century Gothic"/>
              </a:rPr>
              <a:t>Maximum</a:t>
            </a:r>
            <a:r>
              <a:rPr lang="en-US" dirty="0"/>
              <a:t>(tree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8000"/>
                </a:solidFill>
                <a:latin typeface="Century Gothic"/>
                <a:cs typeface="Century Gothic"/>
              </a:rPr>
              <a:t>Successor</a:t>
            </a:r>
            <a:r>
              <a:rPr lang="en-US" dirty="0"/>
              <a:t>(tree, node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8000"/>
                </a:solidFill>
                <a:latin typeface="Century Gothic"/>
                <a:cs typeface="Century Gothic"/>
              </a:rPr>
              <a:t>Predecessor</a:t>
            </a:r>
            <a:r>
              <a:rPr lang="en-US" dirty="0"/>
              <a:t>(tree, node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8000"/>
                </a:solidFill>
                <a:latin typeface="Century Gothic"/>
                <a:cs typeface="Century Gothic"/>
              </a:rPr>
              <a:t>Insert</a:t>
            </a:r>
            <a:r>
              <a:rPr lang="en-US" dirty="0"/>
              <a:t>(tree, node) – node has (key, value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solidFill>
                  <a:srgbClr val="008000"/>
                </a:solidFill>
                <a:latin typeface="Century Gothic"/>
                <a:cs typeface="Century Gothic"/>
              </a:rPr>
              <a:t>Delete</a:t>
            </a:r>
            <a:r>
              <a:rPr lang="en-US" dirty="0"/>
              <a:t>(tree, node) – node has (key, value)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842164B-B672-7C48-9EA5-4DE64A599CF1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BSTNode in C++</a:t>
            </a:r>
          </a:p>
        </p:txBody>
      </p:sp>
      <p:sp>
        <p:nvSpPr>
          <p:cNvPr id="7" name="Rectangle 6"/>
          <p:cNvSpPr/>
          <p:nvPr/>
        </p:nvSpPr>
        <p:spPr>
          <a:xfrm>
            <a:off x="255254" y="1759793"/>
            <a:ext cx="85229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A0D91"/>
                </a:solidFill>
                <a:latin typeface="Consolas"/>
                <a:cs typeface="Consolas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&lt;</a:t>
            </a:r>
            <a:r>
              <a:rPr lang="en-US" dirty="0" err="1">
                <a:solidFill>
                  <a:srgbClr val="AA0D91"/>
                </a:solidFill>
                <a:latin typeface="Consolas"/>
                <a:cs typeface="Consolas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Key, </a:t>
            </a:r>
            <a:r>
              <a:rPr lang="en-US" dirty="0" err="1">
                <a:solidFill>
                  <a:srgbClr val="AA0D91"/>
                </a:solidFill>
                <a:latin typeface="Consolas"/>
                <a:cs typeface="Consolas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Value&gt;</a:t>
            </a:r>
          </a:p>
          <a:p>
            <a:r>
              <a:rPr lang="en-US" dirty="0" err="1">
                <a:solidFill>
                  <a:srgbClr val="AA0D91"/>
                </a:solidFill>
                <a:latin typeface="Consolas"/>
                <a:cs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BSTNode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Key     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Value   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BSTNode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*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BSTNode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*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BSTNode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*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BSTNode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rgbClr val="AA0D91"/>
                </a:solidFill>
                <a:latin typeface="Consolas"/>
                <a:cs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Key&amp; k, </a:t>
            </a:r>
            <a:r>
              <a:rPr lang="en-US" dirty="0" err="1">
                <a:solidFill>
                  <a:srgbClr val="AA0D91"/>
                </a:solidFill>
                <a:latin typeface="Consolas"/>
                <a:cs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Value&amp; v,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BSTNode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* p = </a:t>
            </a:r>
            <a:r>
              <a:rPr lang="en-US" dirty="0">
                <a:solidFill>
                  <a:srgbClr val="AA0D91"/>
                </a:solidFill>
                <a:latin typeface="Consolas"/>
                <a:cs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</a:p>
          <a:p>
            <a:r>
              <a:rPr lang="ro-RO" dirty="0">
                <a:solidFill>
                  <a:srgbClr val="000000"/>
                </a:solidFill>
                <a:latin typeface="Consolas"/>
                <a:cs typeface="Consolas"/>
              </a:rPr>
              <a:t>            BSTNode* l = </a:t>
            </a:r>
            <a:r>
              <a:rPr lang="ro-RO" dirty="0">
                <a:solidFill>
                  <a:srgbClr val="AA0D91"/>
                </a:solidFill>
                <a:latin typeface="Consolas"/>
                <a:cs typeface="Consolas"/>
              </a:rPr>
              <a:t>NULL</a:t>
            </a:r>
            <a:r>
              <a:rPr lang="ro-RO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</a:p>
          <a:p>
            <a:r>
              <a:rPr lang="ro-RO" dirty="0">
                <a:solidFill>
                  <a:srgbClr val="000000"/>
                </a:solidFill>
                <a:latin typeface="Consolas"/>
                <a:cs typeface="Consolas"/>
              </a:rPr>
              <a:t>            BSTNode* r = </a:t>
            </a:r>
            <a:r>
              <a:rPr lang="ro-RO" dirty="0">
                <a:solidFill>
                  <a:srgbClr val="AA0D91"/>
                </a:solidFill>
                <a:latin typeface="Consolas"/>
                <a:cs typeface="Consolas"/>
              </a:rPr>
              <a:t>NULL</a:t>
            </a:r>
            <a:r>
              <a:rPr lang="ro-RO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     : key(k), value(v), parent(p), left(l), right(r) {}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};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D59220A-3C02-CF4D-B8C9-F99CB8B04465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a BST</a:t>
            </a:r>
          </a:p>
        </p:txBody>
      </p:sp>
      <p:cxnSp>
        <p:nvCxnSpPr>
          <p:cNvPr id="13" name="Straight Arrow Connector 12"/>
          <p:cNvCxnSpPr>
            <a:stCxn id="42" idx="2"/>
            <a:endCxn id="45" idx="3"/>
          </p:cNvCxnSpPr>
          <p:nvPr/>
        </p:nvCxnSpPr>
        <p:spPr>
          <a:xfrm flipH="1">
            <a:off x="2840721" y="2108032"/>
            <a:ext cx="1601188" cy="620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2" idx="2"/>
            <a:endCxn id="74" idx="1"/>
          </p:cNvCxnSpPr>
          <p:nvPr/>
        </p:nvCxnSpPr>
        <p:spPr>
          <a:xfrm>
            <a:off x="4441909" y="2108032"/>
            <a:ext cx="1720325" cy="620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5" idx="2"/>
            <a:endCxn id="47" idx="0"/>
          </p:cNvCxnSpPr>
          <p:nvPr/>
        </p:nvCxnSpPr>
        <p:spPr>
          <a:xfrm flipH="1">
            <a:off x="1586718" y="2866349"/>
            <a:ext cx="903332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5" idx="2"/>
            <a:endCxn id="49" idx="0"/>
          </p:cNvCxnSpPr>
          <p:nvPr/>
        </p:nvCxnSpPr>
        <p:spPr>
          <a:xfrm>
            <a:off x="2490050" y="2866349"/>
            <a:ext cx="737191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2"/>
            <a:endCxn id="68" idx="0"/>
          </p:cNvCxnSpPr>
          <p:nvPr/>
        </p:nvCxnSpPr>
        <p:spPr>
          <a:xfrm>
            <a:off x="3227241" y="3735232"/>
            <a:ext cx="722001" cy="553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2"/>
            <a:endCxn id="62" idx="0"/>
          </p:cNvCxnSpPr>
          <p:nvPr/>
        </p:nvCxnSpPr>
        <p:spPr>
          <a:xfrm flipH="1">
            <a:off x="2539855" y="3735232"/>
            <a:ext cx="687386" cy="56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4" idx="2"/>
            <a:endCxn id="78" idx="0"/>
          </p:cNvCxnSpPr>
          <p:nvPr/>
        </p:nvCxnSpPr>
        <p:spPr>
          <a:xfrm flipH="1">
            <a:off x="5436940" y="2866349"/>
            <a:ext cx="1075966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2" idx="2"/>
            <a:endCxn id="72" idx="0"/>
          </p:cNvCxnSpPr>
          <p:nvPr/>
        </p:nvCxnSpPr>
        <p:spPr>
          <a:xfrm>
            <a:off x="2539855" y="4573644"/>
            <a:ext cx="350672" cy="394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4" idx="2"/>
            <a:endCxn id="80" idx="0"/>
          </p:cNvCxnSpPr>
          <p:nvPr/>
        </p:nvCxnSpPr>
        <p:spPr>
          <a:xfrm>
            <a:off x="6512906" y="2866349"/>
            <a:ext cx="1121707" cy="59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091237" y="1832179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139378" y="2590496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236046" y="3459379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876569" y="3459379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2189183" y="4297791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598570" y="4289205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539855" y="4967922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162234" y="2590496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086268" y="3459379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7283941" y="3459379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6711176" y="4289205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cxnSp>
        <p:nvCxnSpPr>
          <p:cNvPr id="92" name="Straight Arrow Connector 91"/>
          <p:cNvCxnSpPr>
            <a:stCxn id="80" idx="2"/>
            <a:endCxn id="82" idx="0"/>
          </p:cNvCxnSpPr>
          <p:nvPr/>
        </p:nvCxnSpPr>
        <p:spPr>
          <a:xfrm flipH="1">
            <a:off x="7061848" y="3735232"/>
            <a:ext cx="572765" cy="553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6349005" y="4967922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7214247" y="4967922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</a:p>
        </p:txBody>
      </p:sp>
      <p:cxnSp>
        <p:nvCxnSpPr>
          <p:cNvPr id="95" name="Straight Arrow Connector 94"/>
          <p:cNvCxnSpPr>
            <a:stCxn id="82" idx="2"/>
            <a:endCxn id="93" idx="0"/>
          </p:cNvCxnSpPr>
          <p:nvPr/>
        </p:nvCxnSpPr>
        <p:spPr>
          <a:xfrm flipH="1">
            <a:off x="6699677" y="4565058"/>
            <a:ext cx="362171" cy="40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2" idx="2"/>
            <a:endCxn id="94" idx="0"/>
          </p:cNvCxnSpPr>
          <p:nvPr/>
        </p:nvCxnSpPr>
        <p:spPr>
          <a:xfrm>
            <a:off x="7061848" y="4565058"/>
            <a:ext cx="503071" cy="40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43979" y="1357125"/>
            <a:ext cx="5908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84211" y="1357125"/>
            <a:ext cx="45650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34703" y="4319481"/>
            <a:ext cx="701343" cy="275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35" name="Straight Arrow Connector 34"/>
          <p:cNvCxnSpPr>
            <a:stCxn id="47" idx="2"/>
            <a:endCxn id="34" idx="0"/>
          </p:cNvCxnSpPr>
          <p:nvPr/>
        </p:nvCxnSpPr>
        <p:spPr>
          <a:xfrm flipH="1">
            <a:off x="885375" y="3735232"/>
            <a:ext cx="701343" cy="58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0A1BE96-3148-7C48-8A4D-1BB85822EBA9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smtClean="0"/>
              <a:t>CSE 250,  Summer 2016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7756E-6 1.45568E-6 L 0.04427 0.04721 " pathEditMode="relative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6 0.04721 L -0.01857 0.1705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6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57 0.17056 L 0.06423 0.3047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1" y="6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23 0.30479 L 0.0644 0.4214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3.49919E-6 L 0.12723 0.0472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3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23 0.04721 L 0.06457 0.1707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6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 0.17056 L 4.3916E-7 0.3047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6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916E-7 0.30479 L 0.0644 0.4214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1" y="58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 0.42143 L -0.05659 0.5186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8" y="4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</p:bldLst>
  </p:timing>
</p:sld>
</file>

<file path=ppt/theme/theme1.xml><?xml version="1.0" encoding="utf-8"?>
<a:theme xmlns:a="http://schemas.openxmlformats.org/drawingml/2006/main" name="cse250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cse250-theme.thmx</Template>
  <TotalTime>3181</TotalTime>
  <Words>809</Words>
  <Application>Microsoft Office PowerPoint</Application>
  <PresentationFormat>On-screen Show (4:3)</PresentationFormat>
  <Paragraphs>307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Courier</vt:lpstr>
      <vt:lpstr>Didot</vt:lpstr>
      <vt:lpstr>Arial</vt:lpstr>
      <vt:lpstr>Calibri</vt:lpstr>
      <vt:lpstr>Century Gothic</vt:lpstr>
      <vt:lpstr>Consolas</vt:lpstr>
      <vt:lpstr>Helvetica</vt:lpstr>
      <vt:lpstr>Wingdings</vt:lpstr>
      <vt:lpstr>cse250-theme</vt:lpstr>
      <vt:lpstr>Binary Search Trees</vt:lpstr>
      <vt:lpstr>Binary Search Trees</vt:lpstr>
      <vt:lpstr>Managing (Key, Value) Pairs</vt:lpstr>
      <vt:lpstr>Binary Search Tree &amp; Its Main Property</vt:lpstr>
      <vt:lpstr>Example of BST</vt:lpstr>
      <vt:lpstr>Example BST</vt:lpstr>
      <vt:lpstr>Basic Operations</vt:lpstr>
      <vt:lpstr>BSTNode in C++</vt:lpstr>
      <vt:lpstr>Search in a BST</vt:lpstr>
      <vt:lpstr>Minimum and Maximum</vt:lpstr>
      <vt:lpstr>Successor</vt:lpstr>
      <vt:lpstr>Successor in C++</vt:lpstr>
      <vt:lpstr>Predecessor</vt:lpstr>
      <vt:lpstr>Insert</vt:lpstr>
      <vt:lpstr>Delete – Node has ≤ 1 Child  // Get rid of it and then make the connection between the two items.  </vt:lpstr>
      <vt:lpstr>Delete – Node Has 2 Children // </vt:lpstr>
      <vt:lpstr>Run Times of Basic Operations</vt:lpstr>
      <vt:lpstr>Random and Optimal BSTs</vt:lpstr>
      <vt:lpstr>Random BST </vt:lpstr>
      <vt:lpstr>Generate a Random BST // Don’t need to know the coding details in this part. </vt:lpstr>
      <vt:lpstr>Yes</vt:lpstr>
    </vt:vector>
  </TitlesOfParts>
  <Company>SUNY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250 – Data structures in C++</dc:title>
  <dc:creator>Hung Ngo</dc:creator>
  <cp:lastModifiedBy>Daniel Shen</cp:lastModifiedBy>
  <cp:revision>192</cp:revision>
  <dcterms:created xsi:type="dcterms:W3CDTF">2012-01-17T14:06:43Z</dcterms:created>
  <dcterms:modified xsi:type="dcterms:W3CDTF">2016-07-19T18:42:19Z</dcterms:modified>
</cp:coreProperties>
</file>