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7533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58" r:id="rId4"/>
    <p:sldId id="318" r:id="rId5"/>
    <p:sldId id="285" r:id="rId6"/>
    <p:sldId id="286" r:id="rId7"/>
    <p:sldId id="288" r:id="rId8"/>
    <p:sldId id="289" r:id="rId9"/>
    <p:sldId id="302" r:id="rId10"/>
    <p:sldId id="303" r:id="rId11"/>
    <p:sldId id="304" r:id="rId12"/>
    <p:sldId id="305" r:id="rId13"/>
    <p:sldId id="319" r:id="rId14"/>
    <p:sldId id="306" r:id="rId15"/>
    <p:sldId id="307" r:id="rId16"/>
    <p:sldId id="322" r:id="rId17"/>
    <p:sldId id="323" r:id="rId18"/>
    <p:sldId id="327" r:id="rId19"/>
    <p:sldId id="324" r:id="rId20"/>
    <p:sldId id="325" r:id="rId21"/>
    <p:sldId id="291" r:id="rId22"/>
    <p:sldId id="328" r:id="rId23"/>
    <p:sldId id="330" r:id="rId24"/>
    <p:sldId id="293" r:id="rId25"/>
    <p:sldId id="308" r:id="rId26"/>
    <p:sldId id="309" r:id="rId27"/>
    <p:sldId id="310" r:id="rId28"/>
    <p:sldId id="311" r:id="rId29"/>
    <p:sldId id="329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9" r:id="rId38"/>
    <p:sldId id="321" r:id="rId39"/>
    <p:sldId id="338" r:id="rId40"/>
    <p:sldId id="34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 autoAdjust="0"/>
    <p:restoredTop sz="83394" autoAdjust="0"/>
  </p:normalViewPr>
  <p:slideViewPr>
    <p:cSldViewPr snapToGrid="0" snapToObjects="1">
      <p:cViewPr varScale="1">
        <p:scale>
          <a:sx n="74" d="100"/>
          <a:sy n="74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F7FB-FF82-0E45-AB6C-D5CDA7138EFF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4B0-E825-B54C-9EA0-DD31D0BBF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05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CDCC-348F-8144-89DD-11C4A8765DD3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A5E3C-2A20-C449-A140-8CDC2A43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5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arrays are blocks of memory whose size</a:t>
            </a:r>
            <a:r>
              <a:rPr lang="en-US" baseline="0" dirty="0" smtClean="0"/>
              <a:t> must be determined are compile time before the program runs.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5E3C-2A20-C449-A140-8CDC2A435D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8385888-825D-E24C-99B1-A84295249D9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BEF6D-2E69-5443-A283-95B6B44A4244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D28E7C-14AF-554C-9B55-02B1F26768B5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F70A146-0268-1D4E-A33B-E0FD86A34CA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4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266971A-7641-DB49-85C7-9B43DFEB8991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CD86-A8D0-9642-B06D-50C0D538A1DE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81B1D73-E8BB-2546-9F39-8B4B05E7FB70}" type="datetime1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6ED7-F2D7-E042-A4D9-C32968BC1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07505EE-65B5-B244-9A12-A96091299DD2}" type="datetime1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7C294A-F5C9-DD49-8B08-9C0AFB69C46E}" type="datetime1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9A4040-8360-9749-A7A1-8A1BD8A8FAEC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66608"/>
            <a:ext cx="9144000" cy="66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899" y="1160564"/>
            <a:ext cx="8747149" cy="49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C4286A8B-E05A-C042-A07B-8CC92373642B}" type="datetime1">
              <a:rPr lang="en-US" sz="1400" smtClean="0">
                <a:solidFill>
                  <a:srgbClr val="FFFFFF"/>
                </a:solidFill>
              </a:rPr>
              <a:t>6/9/2016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522" y="6356350"/>
            <a:ext cx="3798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250, Summer 2016, SUNY Buffalo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88E5-F1B8-7542-A48F-A87C5AE9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34" r:id="rId1"/>
    <p:sldLayoutId id="2147487535" r:id="rId2"/>
    <p:sldLayoutId id="2147487536" r:id="rId3"/>
    <p:sldLayoutId id="2147487537" r:id="rId4"/>
    <p:sldLayoutId id="2147487538" r:id="rId5"/>
    <p:sldLayoutId id="2147487539" r:id="rId6"/>
    <p:sldLayoutId id="2147487540" r:id="rId7"/>
    <p:sldLayoutId id="2147487541" r:id="rId8"/>
    <p:sldLayoutId id="2147487542" r:id="rId9"/>
    <p:sldLayoutId id="2147487543" r:id="rId10"/>
    <p:sldLayoutId id="2147487544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effectLst>
            <a:outerShdw blurRad="38100" dist="25400" dir="2700000" algn="tl" rotWithShape="0">
              <a:srgbClr val="000000">
                <a:alpha val="42000"/>
              </a:srgbClr>
            </a:outerShdw>
          </a:effectLst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Dido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Dido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Dido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Dido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Dido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izeof+msdn.microsoft.com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izeof+msdn.microsoft.com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sizeof+msdn.microsoft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</a:t>
            </a:r>
            <a:r>
              <a:rPr lang="en-US" dirty="0" smtClean="0"/>
              <a:t>C-</a:t>
            </a:r>
            <a:r>
              <a:rPr lang="en-US" dirty="0"/>
              <a:t>style strings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51BCC31-3637-AA4F-9910-FEADB762DBB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2813" y="1905000"/>
            <a:ext cx="7413625" cy="3992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2375" y="2603500"/>
            <a:ext cx="1746250" cy="3571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813" y="1485282"/>
            <a:ext cx="12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0x000000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3483" y="5955682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0xffffff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8245" y="3685557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0xf3c453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82775" y="3406775"/>
            <a:ext cx="1746250" cy="3571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urier"/>
                <a:cs typeface="Courier"/>
              </a:rPr>
              <a:t>0xf3c453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032375" y="2960688"/>
            <a:ext cx="0" cy="724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762250" y="2738438"/>
            <a:ext cx="2270125" cy="668337"/>
          </a:xfrm>
          <a:prstGeom prst="curvedConnector3">
            <a:avLst>
              <a:gd name="adj1" fmla="val 3811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2700" y="2103437"/>
            <a:ext cx="162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myint = 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9298" y="3870223"/>
            <a:ext cx="198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int* ptr = &amp;myint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6A885C-F8B8-D24E-A44B-E1DE6C3B3094}" type="datetime1">
              <a:rPr lang="en-US" smtClean="0"/>
              <a:t>6/9/2016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7102305" cy="68580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2EC1A29-1212-4F40-9831-537872844C40}" type="datetime1">
              <a:rPr lang="en-US" smtClean="0"/>
              <a:t>6/9/2016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3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185" y="1543456"/>
            <a:ext cx="8532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</a:t>
            </a:r>
            <a:r>
              <a:rPr lang="en-US" i="1" dirty="0" err="1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pt.cpp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: testing pointers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#include &lt;</a:t>
            </a:r>
            <a:r>
              <a:rPr lang="en-US" dirty="0" err="1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iostream</a:t>
            </a:r>
            <a:r>
              <a:rPr lang="en-US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Andale Mono"/>
                <a:ea typeface="ＭＳ 明朝"/>
                <a:cs typeface="Andale Mono"/>
              </a:rPr>
              <a:t>using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600FF"/>
                </a:solidFill>
                <a:effectLst/>
                <a:latin typeface="Andale Mono"/>
                <a:ea typeface="ＭＳ 明朝"/>
                <a:cs typeface="Andale Mono"/>
              </a:rPr>
              <a:t>namespace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std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Andale Mono"/>
                <a:ea typeface="ＭＳ 明朝"/>
                <a:cs typeface="Andale Mono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swap(</a:t>
            </a:r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a, </a:t>
            </a:r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b) { </a:t>
            </a:r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temp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b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b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temp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}</a:t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main() {</a:t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</a:t>
            </a:r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x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, y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9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swap(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x,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y)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"x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x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x = 9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"y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y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y = 1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Andale Mono"/>
                <a:ea typeface="ＭＳ 明朝"/>
                <a:cs typeface="Andale Mon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}</a:t>
            </a:r>
            <a:r>
              <a:rPr lang="en-US" dirty="0">
                <a:effectLst/>
                <a:latin typeface="Andale Mono"/>
                <a:cs typeface="Andale Mono"/>
              </a:rPr>
              <a:t> 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6125" y="5774939"/>
            <a:ext cx="50837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Didot"/>
                <a:cs typeface="Didot"/>
              </a:rPr>
              <a:t>Note that the pointers a</a:t>
            </a:r>
            <a:r>
              <a:rPr lang="en-US" dirty="0" smtClean="0">
                <a:latin typeface="Didot"/>
                <a:cs typeface="Didot"/>
              </a:rPr>
              <a:t>, b </a:t>
            </a:r>
            <a:r>
              <a:rPr lang="en-US" dirty="0">
                <a:latin typeface="Didot"/>
                <a:cs typeface="Didot"/>
              </a:rPr>
              <a:t>are passed by value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A4E9433-E732-5243-B25A-5B1F4C553B88}" type="datetime1">
              <a:rPr lang="en-US" smtClean="0"/>
              <a:t>6/9/2016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02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: pointer to reference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reference to pointer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A35B06-9DBD-FB40-AE39-7310434517E3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89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</a:t>
            </a:r>
            <a:r>
              <a:rPr lang="en-US" dirty="0" smtClean="0"/>
              <a:t>Objects </a:t>
            </a:r>
            <a:r>
              <a:rPr lang="en-US" dirty="0"/>
              <a:t>and the 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/>
              <a:t> operator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822" y="1918156"/>
            <a:ext cx="87928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print_reversed_sentence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</a:t>
            </a:r>
            <a:r>
              <a:rPr lang="en-US" sz="1600" dirty="0" err="1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{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end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length()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</a:t>
            </a:r>
            <a:r>
              <a:rPr lang="en-US" sz="1600" b="1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or</a:t>
            </a:r>
            <a:r>
              <a:rPr lang="en-US" sz="16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 end = (*</a:t>
            </a:r>
            <a:r>
              <a:rPr lang="en-US" sz="1600" i="1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).length() - 1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sz="1600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(start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-&gt;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length()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&gt;=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{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</a:t>
            </a:r>
            <a:r>
              <a:rPr lang="en-US" sz="1600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 ( (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)[start]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 '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&amp;&amp;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(start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end) ) { 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substr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,end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start)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 '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    end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}   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}   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sz="1600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(start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end)</a:t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s_ptr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substr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,end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start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</a:t>
            </a:r>
            <a:r>
              <a:rPr lang="en-US" sz="16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sz="16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sz="1600" dirty="0">
                <a:effectLst/>
                <a:latin typeface="Consolas"/>
                <a:cs typeface="Consolas"/>
              </a:rPr>
              <a:t> 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2061" y="5624126"/>
            <a:ext cx="63261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(*obj_ptr).member</a:t>
            </a:r>
            <a:r>
              <a:rPr lang="en-US"/>
              <a:t>     is the same as     </a:t>
            </a:r>
            <a:r>
              <a:rPr lang="en-US">
                <a:latin typeface="Courier"/>
                <a:cs typeface="Courier"/>
              </a:rPr>
              <a:t>obj-&gt;member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D65DC1-D0D1-C14F-9256-9177E47EFD71}" type="datetime1">
              <a:rPr lang="en-US" smtClean="0"/>
              <a:t>6/9/2016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7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smtClean="0"/>
              <a:t>Pointer</a:t>
            </a:r>
            <a:r>
              <a:rPr lang="en-US" dirty="0"/>
              <a:t>, </a:t>
            </a:r>
            <a:r>
              <a:rPr lang="en-US" dirty="0" smtClean="0"/>
              <a:t>Ad Infinitum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9011" y="982139"/>
            <a:ext cx="817621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#include &lt;</a:t>
            </a:r>
            <a:r>
              <a:rPr lang="en-US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iostream</a:t>
            </a:r>
            <a:r>
              <a:rPr lang="en-US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std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swap(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a,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b)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{ </a:t>
            </a:r>
            <a:endParaRPr lang="en-US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  </a:t>
            </a:r>
            <a:r>
              <a:rPr lang="en-US" dirty="0" smtClean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temp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a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a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b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b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temp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endParaRPr lang="en-US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main() </a:t>
            </a:r>
            <a:endParaRPr lang="en-US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first(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"David"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last(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"Blaine"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p1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first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p2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last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swap(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p1,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p2)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"p1 points to 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p1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"Blaine"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"p2 points to 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p2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"David"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effectLst/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BFC79AF-AF82-F54B-8C2A-C0D0D1F2E80A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1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Series of elements of the same type placed in contiguous memory locations. </a:t>
            </a:r>
          </a:p>
          <a:p>
            <a:endParaRPr lang="en-US" dirty="0"/>
          </a:p>
          <a:p>
            <a:r>
              <a:rPr lang="en-US" dirty="0" smtClean="0"/>
              <a:t>Like any regular variable, arrays must be declared before it is used. </a:t>
            </a:r>
          </a:p>
          <a:p>
            <a:endParaRPr lang="en-US" dirty="0"/>
          </a:p>
          <a:p>
            <a:r>
              <a:rPr lang="en-US" dirty="0" smtClean="0"/>
              <a:t>Array size must be a constant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F70A146-0268-1D4E-A33B-E0FD86A34CA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2264352"/>
            <a:ext cx="461010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57" y="3948546"/>
            <a:ext cx="3333385" cy="6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extensions use dynamic arrays – but this is not recommended.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327564"/>
            <a:ext cx="7403823" cy="31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Initialization: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foo[5];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foo[5] = { 16, 2, 77, 40, 120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foo[5] = { 16, 2, 3};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foo[5] = { };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46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C++ has led to universal initialization for arrays. What this means is that it is no longer necessary to put the = sign between the declaration and the initialization.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foo[ ] = { 1, 2, 3 , 4, 5};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foo[ ] { 1 , 2, 3 ,4 , 5};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13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46C0A"/>
                </a:solidFill>
              </a:rPr>
              <a:t>Memory regions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</a:rPr>
              <a:t>Pointers</a:t>
            </a:r>
          </a:p>
          <a:p>
            <a:endParaRPr lang="en-US" dirty="0"/>
          </a:p>
          <a:p>
            <a:r>
              <a:rPr lang="en-US" dirty="0" smtClean="0"/>
              <a:t>Arrays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660066"/>
                </a:solidFill>
              </a:rPr>
              <a:t>Arrays and Pointers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BCE8293-CFA7-D043-A40B-1DFA7877B1D9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52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array elements: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foo[2] = 75;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 = foo[2];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C++ , it is syntactically correct to exceed the valid range of indices. Accessing out of range elements do not create problems during compile time but it can cause run time errors.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73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Definition and initialization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398" y="982219"/>
            <a:ext cx="874404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main() </a:t>
            </a:r>
            <a:endParaRPr lang="en-US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s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5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A[s]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B[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{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C[]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{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</a:t>
            </a:r>
            <a:r>
              <a:rPr lang="en-US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the same as saying </a:t>
            </a:r>
            <a:r>
              <a:rPr lang="en-US" i="1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 C[5</a:t>
            </a:r>
            <a:r>
              <a:rPr lang="en-US" i="1" dirty="0" smtClean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]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++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{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</a:t>
            </a:r>
            <a:r>
              <a:rPr lang="en-US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B[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A[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C[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B[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}   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++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C[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 '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effectLst/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5E85D42-274B-0546-967D-B61A35AF9744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0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 style character string that originated with C language continues to be supported in C++</a:t>
            </a:r>
          </a:p>
          <a:p>
            <a:r>
              <a:rPr lang="en-US" dirty="0" smtClean="0"/>
              <a:t>This is actually a 1-D array of characters terminated by a ‘\0’ – NULL character.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char greeting[6] = 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’,’\0’}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81B1D73-E8BB-2546-9F39-8B4B05E7FB70}" type="datetime1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1413164"/>
            <a:ext cx="6909954" cy="333504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653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C-style 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8313" y="1585014"/>
            <a:ext cx="8135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name[]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</a:t>
            </a:r>
            <a:r>
              <a:rPr lang="en-US" sz="2000" dirty="0">
                <a:solidFill>
                  <a:srgbClr val="666666"/>
                </a:solidFill>
                <a:latin typeface="Consolas"/>
                <a:ea typeface="ＭＳ 明朝"/>
                <a:cs typeface="Consolas"/>
              </a:rPr>
              <a:t>David"</a:t>
            </a:r>
            <a: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endParaRPr lang="en-US" sz="2000" dirty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r>
              <a:rPr lang="en-US" sz="2000" i="1" dirty="0" smtClean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</a:t>
            </a:r>
            <a:r>
              <a:rPr lang="en-US" sz="20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 name has 6 elements, the last is implicitly '\</a:t>
            </a:r>
            <a:r>
              <a:rPr lang="en-US" sz="2000" i="1" dirty="0" smtClean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0’</a:t>
            </a:r>
            <a:endParaRPr lang="en-US" sz="2000" dirty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u="sng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  <a:hlinkClick r:id="rId2"/>
              </a:rPr>
              <a:t>sizeof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(name)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prints 6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endParaRPr lang="en-US" sz="2000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20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endParaRPr lang="en-US" sz="2000" dirty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r>
              <a:rPr lang="en-US" sz="2000" dirty="0" smtClean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(name[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!=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sz="2000" b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\</a:t>
            </a:r>
            <a:r>
              <a:rPr lang="en-US" sz="2000" b="1" dirty="0" smtClean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sz="2000" dirty="0" smtClean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’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name[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++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</a:t>
            </a:r>
            <a: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endParaRPr lang="en-US" sz="2000" dirty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b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</a:br>
            <a:endParaRPr lang="en-US" sz="2000" dirty="0">
              <a:solidFill>
                <a:srgbClr val="000000"/>
              </a:solidFill>
              <a:latin typeface="Consolas"/>
              <a:ea typeface="ＭＳ 明朝"/>
              <a:cs typeface="Consolas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sz="2000" dirty="0" smtClean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ＭＳ 明朝"/>
                <a:cs typeface="Consolas"/>
              </a:rPr>
              <a:t>        </a:t>
            </a:r>
            <a:r>
              <a:rPr lang="en-US" sz="2000" i="1" dirty="0">
                <a:solidFill>
                  <a:srgbClr val="008080"/>
                </a:solidFill>
                <a:latin typeface="Consolas"/>
                <a:ea typeface="ＭＳ 明朝"/>
                <a:cs typeface="Consolas"/>
              </a:rPr>
              <a:t>// </a:t>
            </a:r>
            <a:r>
              <a:rPr lang="en-US" sz="2000" i="1" dirty="0" smtClean="0">
                <a:solidFill>
                  <a:srgbClr val="008080"/>
                </a:solidFill>
                <a:latin typeface="Consolas"/>
                <a:ea typeface="ＭＳ 明朝"/>
                <a:cs typeface="Consolas"/>
              </a:rPr>
              <a:t>same effect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endParaRPr lang="en-US" sz="2000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sz="2000" dirty="0" smtClean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name[</a:t>
            </a:r>
            <a:r>
              <a:rPr lang="en-US" sz="20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"David"</a:t>
            </a:r>
            <a:r>
              <a:rPr lang="en-US" sz="20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 </a:t>
            </a:r>
            <a:r>
              <a:rPr lang="en-US" sz="20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compilation error</a:t>
            </a:r>
            <a:r>
              <a:rPr lang="en-US" sz="2000" dirty="0">
                <a:effectLst/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3E4ED1-CEE0-5A47-8BB5-F0A8DA24196D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81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C-style string (char array)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158" y="1720840"/>
            <a:ext cx="846316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#include &lt;</a:t>
            </a:r>
            <a:r>
              <a:rPr lang="en-US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iostream</a:t>
            </a:r>
            <a:r>
              <a:rPr lang="en-US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std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 err="1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main() </a:t>
            </a:r>
            <a:endParaRPr lang="en-US" dirty="0" smtClean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name[]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 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"David"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another[]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{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'a'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'v'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dirty="0" err="1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'd'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,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b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\0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}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another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</a:t>
            </a:r>
            <a:r>
              <a:rPr lang="en-US" dirty="0">
                <a:effectLst/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762D467-04DB-B44C-AE50-71F9E37670D7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576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1813" y="1851710"/>
            <a:ext cx="52784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The expression </a:t>
            </a:r>
            <a:r>
              <a:rPr lang="en-US">
                <a:latin typeface="Courier"/>
                <a:cs typeface="Courier"/>
              </a:rPr>
              <a:t>"David" </a:t>
            </a:r>
            <a:r>
              <a:rPr lang="en-US"/>
              <a:t>is called a string literal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206274"/>
            <a:ext cx="8593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name[] </a:t>
            </a:r>
            <a:r>
              <a:rPr lang="en-US" sz="14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"This is a very long 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      </a:t>
            </a:r>
            <a:r>
              <a:rPr lang="en-US" sz="1400" dirty="0" smtClean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</a:t>
            </a:r>
            <a:r>
              <a:rPr lang="en-US" sz="14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name and thus won't fit 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          </a:t>
            </a:r>
            <a:r>
              <a:rPr lang="en-US" sz="1400" dirty="0" smtClean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</a:t>
            </a:r>
            <a:r>
              <a:rPr lang="en-US" sz="1400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on a line"</a:t>
            </a:r>
            <a:r>
              <a:rPr lang="en-US" sz="14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sz="1400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name</a:t>
            </a:r>
            <a:r>
              <a:rPr lang="en-US" sz="1400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sz="1400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get "This is a very long name and thus won't fit in a line"</a:t>
            </a:r>
            <a:r>
              <a:rPr lang="en-US" sz="1400" dirty="0">
                <a:effectLst/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0730B02-47A8-FC4F-92C3-306136FCB03D}" type="datetime1">
              <a:rPr lang="en-US" smtClean="0"/>
              <a:t>6/9/2016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32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arrays with ‘\0’ in the middle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735" y="1633022"/>
            <a:ext cx="45429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Perfectly fine to have them; just be careful!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064" y="2415779"/>
            <a:ext cx="8590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[]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"Only up to here</a:t>
            </a:r>
            <a:r>
              <a:rPr lang="en-US" b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\0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The rest can still be printed"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endParaRPr lang="en-US" dirty="0">
              <a:solidFill>
                <a:srgbClr val="000000"/>
              </a:solidFill>
              <a:effectLst/>
              <a:latin typeface="Consolas"/>
              <a:ea typeface="ＭＳ 明朝"/>
              <a:cs typeface="Consolas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0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u="sng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  <a:hlinkClick r:id="rId2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++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{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!=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b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\0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)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]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</a:t>
            </a:r>
            <a:r>
              <a:rPr lang="en-US" dirty="0">
                <a:solidFill>
                  <a:srgbClr val="0600FF"/>
                </a:solidFill>
                <a:effectLst/>
                <a:latin typeface="Consolas"/>
                <a:ea typeface="ＭＳ 明朝"/>
                <a:cs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"</a:t>
            </a:r>
            <a:r>
              <a:rPr lang="en-US" dirty="0" smtClean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[NULL </a:t>
            </a:r>
            <a:r>
              <a:rPr lang="en-US" dirty="0">
                <a:solidFill>
                  <a:srgbClr val="666666"/>
                </a:solidFill>
                <a:effectLst/>
                <a:latin typeface="Consolas"/>
                <a:ea typeface="ＭＳ 明朝"/>
                <a:cs typeface="Consolas"/>
              </a:rPr>
              <a:t>CHAR]"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}       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</a:t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>
                <a:solidFill>
                  <a:srgbClr val="FF0000"/>
                </a:solidFill>
                <a:effectLst/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str_obj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sa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str_obj</a:t>
            </a:r>
            <a:r>
              <a:rPr lang="en-US" dirty="0">
                <a:solidFill>
                  <a:srgbClr val="008000"/>
                </a:solidFill>
                <a:effectLst/>
                <a:latin typeface="Consolas"/>
                <a:ea typeface="ＭＳ 明朝"/>
                <a:cs typeface="Consolas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nsolas"/>
                <a:ea typeface="ＭＳ 明朝"/>
                <a:cs typeface="Consolas"/>
              </a:rPr>
              <a:t>     </a:t>
            </a:r>
            <a:r>
              <a:rPr lang="en-US" i="1" dirty="0">
                <a:solidFill>
                  <a:srgbClr val="008080"/>
                </a:solidFill>
                <a:effectLst/>
                <a:latin typeface="Consolas"/>
                <a:ea typeface="ＭＳ 明朝"/>
                <a:cs typeface="Consolas"/>
              </a:rPr>
              <a:t>// prints "Only up to here"</a:t>
            </a:r>
            <a:r>
              <a:rPr lang="en-US" dirty="0">
                <a:effectLst/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077DB56-FC9A-7B45-8A34-3D7E0C15E671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781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 about C-style strings?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They are very efficient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660066"/>
                </a:solidFill>
              </a:rPr>
              <a:t>Necessary </a:t>
            </a:r>
            <a:r>
              <a:rPr lang="en-US" dirty="0">
                <a:solidFill>
                  <a:srgbClr val="660066"/>
                </a:solidFill>
              </a:rPr>
              <a:t>in system programming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6600"/>
                </a:solidFill>
              </a:rPr>
              <a:t>Some </a:t>
            </a:r>
            <a:r>
              <a:rPr lang="en-US" dirty="0">
                <a:solidFill>
                  <a:srgbClr val="FF6600"/>
                </a:solidFill>
              </a:rPr>
              <a:t>C++ functions take C-style string arguments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04AF27-5AB0-3F49-BC9B-7F3115C7ED37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7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191" y="955964"/>
            <a:ext cx="7772399" cy="51701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8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regions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60095" y="1489591"/>
            <a:ext cx="6934618" cy="2345733"/>
          </a:xfrm>
        </p:spPr>
        <p:txBody>
          <a:bodyPr/>
          <a:lstStyle/>
          <a:p>
            <a:r>
              <a:rPr lang="en-US" dirty="0" smtClean="0"/>
              <a:t>Each C++ variable is stored in a memory region</a:t>
            </a:r>
          </a:p>
          <a:p>
            <a:endParaRPr lang="en-US" dirty="0"/>
          </a:p>
          <a:p>
            <a:r>
              <a:rPr lang="en-US" dirty="0"/>
              <a:t>The size of the region depends on the variable’s type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A4E8BD-2C05-CE44-94D5-73DD89BDA4DA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437" y="997528"/>
            <a:ext cx="6587836" cy="46698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24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665" y="2462645"/>
            <a:ext cx="4062124" cy="14807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2825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Task 1 :</a:t>
            </a:r>
          </a:p>
          <a:p>
            <a:pPr marL="0" indent="0">
              <a:buNone/>
            </a:pPr>
            <a:r>
              <a:rPr lang="en-US" dirty="0"/>
              <a:t>Write a program which </a:t>
            </a:r>
            <a:r>
              <a:rPr lang="en-US" dirty="0" smtClean="0"/>
              <a:t>prompts </a:t>
            </a:r>
            <a:r>
              <a:rPr lang="en-US" dirty="0"/>
              <a:t>the user for the name of the input and output </a:t>
            </a:r>
            <a:r>
              <a:rPr lang="en-US" dirty="0" smtClean="0"/>
              <a:t>files. </a:t>
            </a:r>
          </a:p>
          <a:p>
            <a:pPr marL="0" indent="0">
              <a:buNone/>
            </a:pPr>
            <a:r>
              <a:rPr lang="en-US" dirty="0" smtClean="0"/>
              <a:t>Input file name : alice30.txt</a:t>
            </a:r>
          </a:p>
          <a:p>
            <a:pPr marL="0" indent="0">
              <a:buNone/>
            </a:pPr>
            <a:r>
              <a:rPr lang="en-US" dirty="0" smtClean="0"/>
              <a:t>Output file name : </a:t>
            </a:r>
            <a:r>
              <a:rPr lang="en-US" dirty="0"/>
              <a:t>xray_alice.txt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output file, the program should store </a:t>
            </a:r>
            <a:r>
              <a:rPr lang="en-US" dirty="0"/>
              <a:t>the line number and the line itself for each line where the word ‘Alice’ was mentioned irrespective of cases (lower or upper case).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2299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Prompting user input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46908"/>
            <a:ext cx="8219208" cy="39381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8523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the following classes to perform IO from/to files: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have already used </a:t>
            </a:r>
            <a:r>
              <a:rPr lang="en-US" dirty="0" err="1" smtClean="0"/>
              <a:t>cin</a:t>
            </a:r>
            <a:r>
              <a:rPr lang="en-US" dirty="0" smtClean="0"/>
              <a:t> from </a:t>
            </a:r>
            <a:r>
              <a:rPr lang="en-US" dirty="0" err="1" smtClean="0"/>
              <a:t>istream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 from </a:t>
            </a:r>
            <a:r>
              <a:rPr lang="en-US" dirty="0" err="1" smtClean="0"/>
              <a:t>ostream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6" y="2244437"/>
            <a:ext cx="5694219" cy="14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80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Writing to file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194954"/>
            <a:ext cx="8572499" cy="42706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1096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Reading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2" y="1288473"/>
            <a:ext cx="8623756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3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 file for Task 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445" y="935182"/>
            <a:ext cx="7263245" cy="51909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7395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ifstream.open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210740"/>
            <a:ext cx="7589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ifs;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ifs.open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"/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usr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/share/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/words"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5056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AA0D91"/>
                </a:solidFill>
                <a:latin typeface="Consolas"/>
                <a:cs typeface="Consolas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[] = 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"/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usr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/share/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/words"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ifs;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ifs.open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16934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"/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usr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/share/</a:t>
            </a:r>
            <a:r>
              <a:rPr lang="en-US" dirty="0" err="1">
                <a:solidFill>
                  <a:srgbClr val="C41A16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C41A16"/>
                </a:solidFill>
                <a:latin typeface="Consolas"/>
                <a:cs typeface="Consolas"/>
              </a:rPr>
              <a:t>/words"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ifs;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ifs.open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dict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967" y="5260401"/>
            <a:ext cx="75456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Compilation error under C++03 (/</a:t>
            </a:r>
            <a:r>
              <a:rPr lang="en-US" dirty="0" err="1" smtClean="0">
                <a:latin typeface="Consolas"/>
                <a:cs typeface="Consolas"/>
              </a:rPr>
              <a:t>usr</a:t>
            </a:r>
            <a:r>
              <a:rPr lang="en-US" dirty="0" smtClean="0">
                <a:latin typeface="Consolas"/>
                <a:cs typeface="Consolas"/>
              </a:rPr>
              <a:t>/bin/g++ in </a:t>
            </a:r>
            <a:r>
              <a:rPr lang="en-US" dirty="0" err="1" smtClean="0">
                <a:latin typeface="Consolas"/>
                <a:cs typeface="Consolas"/>
              </a:rPr>
              <a:t>timberlake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>
                <a:latin typeface="Consolas"/>
                <a:cs typeface="Consolas"/>
              </a:rPr>
              <a:t>Perfectly valid under C++11 (/</a:t>
            </a:r>
            <a:r>
              <a:rPr lang="en-US" dirty="0" err="1" smtClean="0">
                <a:latin typeface="Consolas"/>
                <a:cs typeface="Consolas"/>
              </a:rPr>
              <a:t>util</a:t>
            </a:r>
            <a:r>
              <a:rPr lang="en-US" dirty="0" smtClean="0">
                <a:latin typeface="Consolas"/>
                <a:cs typeface="Consolas"/>
              </a:rPr>
              <a:t>/bin/g++ in </a:t>
            </a:r>
            <a:r>
              <a:rPr lang="en-US" dirty="0" err="1" smtClean="0">
                <a:latin typeface="Consolas"/>
                <a:cs typeface="Consolas"/>
              </a:rPr>
              <a:t>timberlake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527CCF-9223-1346-8222-9042DFC20C1C}" type="datetime1">
              <a:rPr lang="en-US" smtClean="0"/>
              <a:t>6/9/2016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9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 smtClean="0"/>
              <a:t>Task 2 :</a:t>
            </a:r>
          </a:p>
          <a:p>
            <a:pPr marL="0" indent="0" fontAlgn="base">
              <a:buNone/>
            </a:pPr>
            <a:r>
              <a:rPr lang="en-US" b="1" dirty="0"/>
              <a:t>For your second program, read the same file, alice30.txt (your program should prompt the user for the name of the input and output files), and </a:t>
            </a:r>
            <a:r>
              <a:rPr lang="en-US" b="1" dirty="0" err="1"/>
              <a:t>cout</a:t>
            </a:r>
            <a:r>
              <a:rPr lang="en-US" b="1" dirty="0"/>
              <a:t> the number of occurrences of each character A to Z (irrespective of cases, i.e., do not distinguish between lower and upper cases).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Save the information into letter_count.txt file.</a:t>
            </a:r>
            <a:endParaRPr lang="en-US" b="1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81B1D73-E8BB-2546-9F39-8B4B05E7FB70}" type="datetime1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86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Variable is Stored in a Memory Region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2813" y="1905000"/>
            <a:ext cx="7413625" cy="3992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32375" y="2603500"/>
            <a:ext cx="1746250" cy="3571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2813" y="1485282"/>
            <a:ext cx="12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0x000000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3483" y="5955682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0xffffff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8245" y="3685557"/>
            <a:ext cx="1292842" cy="36933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0xf3c453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2775" y="3406775"/>
            <a:ext cx="1746250" cy="3571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err="1" smtClean="0">
                <a:latin typeface="Courier"/>
                <a:cs typeface="Courier"/>
              </a:rPr>
              <a:t>cse</a:t>
            </a:r>
            <a:r>
              <a:rPr lang="en-US" dirty="0" smtClean="0">
                <a:latin typeface="Courier"/>
                <a:cs typeface="Courier"/>
              </a:rPr>
              <a:t> 250”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032375" y="2960688"/>
            <a:ext cx="0" cy="7248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4304" y="1293449"/>
            <a:ext cx="226249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urier"/>
                <a:cs typeface="Courier"/>
              </a:rPr>
              <a:t>myint</a:t>
            </a:r>
            <a:r>
              <a:rPr lang="en-US" dirty="0">
                <a:solidFill>
                  <a:schemeClr val="tx2"/>
                </a:solidFill>
                <a:latin typeface="Courier"/>
                <a:cs typeface="Courier"/>
              </a:rPr>
              <a:t> = </a:t>
            </a:r>
            <a:r>
              <a:rPr lang="en-US" dirty="0" smtClean="0">
                <a:solidFill>
                  <a:schemeClr val="tx2"/>
                </a:solidFill>
                <a:latin typeface="Courier"/>
                <a:cs typeface="Courier"/>
              </a:rPr>
              <a:t>15;</a:t>
            </a:r>
            <a:endParaRPr lang="en-US" dirty="0">
              <a:solidFill>
                <a:schemeClr val="tx2"/>
              </a:solidFill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7991" y="1300616"/>
            <a:ext cx="30936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  <a:latin typeface="Courier"/>
                <a:cs typeface="Courie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string a = “</a:t>
            </a:r>
            <a:r>
              <a:rPr lang="en-US" dirty="0" err="1"/>
              <a:t>cse</a:t>
            </a:r>
            <a:r>
              <a:rPr lang="en-US" dirty="0"/>
              <a:t> 250”;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8645" y="4488832"/>
            <a:ext cx="1292842" cy="36933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0xfa4bc3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82775" y="3763963"/>
            <a:ext cx="0" cy="724869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15" idx="0"/>
          </p:cNvCxnSpPr>
          <p:nvPr/>
        </p:nvCxnSpPr>
        <p:spPr>
          <a:xfrm flipH="1">
            <a:off x="2755900" y="1669948"/>
            <a:ext cx="1138905" cy="1736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1" idx="0"/>
          </p:cNvCxnSpPr>
          <p:nvPr/>
        </p:nvCxnSpPr>
        <p:spPr>
          <a:xfrm flipH="1">
            <a:off x="5905500" y="1662781"/>
            <a:ext cx="1650052" cy="94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 rot="5400000">
            <a:off x="5799774" y="2227732"/>
            <a:ext cx="211452" cy="1746250"/>
          </a:xfrm>
          <a:prstGeom prst="rightBrace">
            <a:avLst>
              <a:gd name="adj1" fmla="val 28335"/>
              <a:gd name="adj2" fmla="val 492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86553" y="3222109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4 bytes long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4048" y="4996691"/>
            <a:ext cx="1628270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I’m lying to you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H="1" flipV="1">
            <a:off x="2930075" y="3763963"/>
            <a:ext cx="738108" cy="1232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DCFE9F7-096C-1F44-BE23-A96D054AAC35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43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7" grpId="0" animBg="1"/>
      <p:bldP spid="28" grpId="0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of output file for Task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755" y="976745"/>
            <a:ext cx="3594236" cy="514941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15AFA5-34AB-AC4C-B451-3CB2CF5D54F7}" type="datetime1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4078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 of Some Basic Data Types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1752" y="2386504"/>
            <a:ext cx="8531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marR="95250"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 smtClean="0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(char)    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   // 1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(char&amp;)    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char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&amp;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  // 1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)      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    // 4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&amp;)    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&amp;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   // 4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(long 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)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long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// 8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bool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)    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 // 1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(float)    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 // 4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(double)  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 // 8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/>
            </a:r>
            <a:b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"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sizeof</a:t>
            </a:r>
            <a:r>
              <a:rPr lang="en-US" sz="1600" dirty="0">
                <a:solidFill>
                  <a:srgbClr val="666666"/>
                </a:solidFill>
                <a:effectLst/>
                <a:latin typeface="Courier"/>
                <a:ea typeface="ＭＳ 明朝"/>
                <a:cs typeface="Courier"/>
              </a:rPr>
              <a:t>(string)   = "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  <a:hlinkClick r:id="rId2"/>
              </a:rPr>
              <a:t>sizeof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effectLst/>
                <a:latin typeface="Courier"/>
                <a:ea typeface="ＭＳ 明朝"/>
                <a:cs typeface="Courier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r>
              <a:rPr lang="en-US" sz="1600" dirty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/>
                <a:ea typeface="ＭＳ 明朝"/>
                <a:cs typeface="Courier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effectLst/>
                <a:latin typeface="Courier"/>
                <a:ea typeface="ＭＳ 明朝"/>
                <a:cs typeface="Courier"/>
              </a:rPr>
              <a:t>;</a:t>
            </a:r>
            <a:r>
              <a:rPr lang="en-US" sz="1600" dirty="0">
                <a:latin typeface="Courier"/>
                <a:ea typeface="ＭＳ 明朝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明朝"/>
                <a:cs typeface="Courier"/>
              </a:rPr>
              <a:t>// 8</a:t>
            </a:r>
            <a:endParaRPr lang="en-US" sz="1600" dirty="0">
              <a:effectLst/>
              <a:latin typeface="Courier"/>
              <a:ea typeface="ＭＳ 明朝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1127" y="5452121"/>
            <a:ext cx="68550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This returns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, believe it or not; The theoretical limit is given by</a:t>
            </a:r>
          </a:p>
          <a:p>
            <a:r>
              <a:rPr lang="en-US" dirty="0" smtClean="0">
                <a:latin typeface="Andale Mono"/>
                <a:cs typeface="Andale Mono"/>
              </a:rPr>
              <a:t>string().</a:t>
            </a:r>
            <a:r>
              <a:rPr lang="en-US" dirty="0" err="1" smtClean="0">
                <a:latin typeface="Andale Mono"/>
                <a:cs typeface="Andale Mono"/>
              </a:rPr>
              <a:t>max_size</a:t>
            </a:r>
            <a:r>
              <a:rPr lang="en-US" dirty="0" smtClean="0">
                <a:latin typeface="Andale Mono"/>
                <a:cs typeface="Andale Mono"/>
              </a:rPr>
              <a:t>()</a:t>
            </a:r>
            <a:r>
              <a:rPr lang="en-US" dirty="0" smtClean="0"/>
              <a:t> gives </a:t>
            </a:r>
            <a:r>
              <a:rPr lang="en-US" dirty="0" smtClean="0">
                <a:latin typeface="Andale Mono"/>
                <a:cs typeface="Andale Mono"/>
              </a:rPr>
              <a:t>4,611,686,018,427,387,897</a:t>
            </a:r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578639" y="4618615"/>
            <a:ext cx="0" cy="8335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0EA2BFA-C595-1247-8A8A-CBA860A2347B}" type="datetime1">
              <a:rPr lang="en-US" smtClean="0"/>
              <a:t>6/9/2016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124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 in memory? Use “address of” op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2709" y="4397376"/>
            <a:ext cx="7111984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32-bit architecture: an address is 4 bytes long</a:t>
            </a:r>
          </a:p>
          <a:p>
            <a:r>
              <a:rPr lang="en-US" sz="2800" dirty="0"/>
              <a:t>64-bit architecture: an address is 8 bytes </a:t>
            </a:r>
            <a:r>
              <a:rPr lang="en-US" sz="2800" dirty="0" smtClean="0"/>
              <a:t>long</a:t>
            </a:r>
          </a:p>
          <a:p>
            <a:r>
              <a:rPr lang="en-US" sz="2800" dirty="0" smtClean="0"/>
              <a:t>These are </a:t>
            </a:r>
            <a:r>
              <a:rPr lang="en-US" sz="2800" i="1" dirty="0" smtClean="0"/>
              <a:t>virtual addresses</a:t>
            </a:r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641243" y="1332933"/>
            <a:ext cx="8160132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3820"/>
                </a:solidFill>
                <a:latin typeface="Andale Mono"/>
                <a:cs typeface="Andale Mono"/>
              </a:rPr>
              <a:t>#include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&lt;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iostream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&gt;</a:t>
            </a:r>
            <a:endParaRPr lang="en-US" dirty="0">
              <a:solidFill>
                <a:srgbClr val="643820"/>
              </a:solidFill>
              <a:latin typeface="Andale Mono"/>
              <a:cs typeface="Andale Mono"/>
            </a:endParaRPr>
          </a:p>
          <a:p>
            <a:r>
              <a:rPr lang="en-US" dirty="0">
                <a:solidFill>
                  <a:srgbClr val="AA0D91"/>
                </a:solidFill>
                <a:latin typeface="Andale Mono"/>
                <a:cs typeface="Andale Mono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AA0D91"/>
                </a:solidFill>
                <a:latin typeface="Andale Mono"/>
                <a:cs typeface="Andale Mono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std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</a:p>
          <a:p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main() 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hu-HU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hu-HU" dirty="0">
                <a:solidFill>
                  <a:srgbClr val="AA0D91"/>
                </a:solidFill>
                <a:latin typeface="Andale Mono"/>
                <a:cs typeface="Andale Mono"/>
              </a:rPr>
              <a:t>int</a:t>
            </a:r>
            <a:r>
              <a:rPr lang="hu-HU" dirty="0">
                <a:solidFill>
                  <a:srgbClr val="000000"/>
                </a:solidFill>
                <a:latin typeface="Andale Mono"/>
                <a:cs typeface="Andale Mono"/>
              </a:rPr>
              <a:t> a = </a:t>
            </a:r>
            <a:r>
              <a:rPr lang="hu-HU" dirty="0">
                <a:solidFill>
                  <a:srgbClr val="1C00CF"/>
                </a:solidFill>
                <a:latin typeface="Andale Mono"/>
                <a:cs typeface="Andale Mono"/>
              </a:rPr>
              <a:t>12345</a:t>
            </a:r>
            <a:r>
              <a:rPr lang="hu-HU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"Address of a is at: "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&amp;a &lt;&lt;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endParaRPr lang="en-US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dirty="0" smtClean="0">
                <a:solidFill>
                  <a:srgbClr val="007400"/>
                </a:solidFill>
                <a:latin typeface="Andale Mono"/>
                <a:cs typeface="Andale Mono"/>
              </a:rPr>
              <a:t>/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/ </a:t>
            </a:r>
            <a:r>
              <a:rPr lang="en-US" dirty="0" smtClean="0">
                <a:solidFill>
                  <a:srgbClr val="007400"/>
                </a:solidFill>
                <a:latin typeface="Andale Mono"/>
                <a:cs typeface="Andale Mono"/>
              </a:rPr>
              <a:t>get something 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like 0x7fff6425d7c4 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is-I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is-IS" dirty="0">
                <a:solidFill>
                  <a:srgbClr val="AA0D91"/>
                </a:solidFill>
                <a:latin typeface="Andale Mono"/>
                <a:cs typeface="Andale Mono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is-IS" dirty="0">
                <a:solidFill>
                  <a:srgbClr val="1C00CF"/>
                </a:solidFill>
                <a:latin typeface="Andale Mono"/>
                <a:cs typeface="Andale Mono"/>
              </a:rPr>
              <a:t>0</a:t>
            </a:r>
            <a:r>
              <a:rPr lang="is-I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86E5E8-4120-BD47-8764-43A4CEC295AA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96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60095" y="1489592"/>
            <a:ext cx="6934618" cy="21614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A pointer is a variable that holds a memory address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 often want a pointer </a:t>
            </a:r>
            <a:r>
              <a:rPr lang="en-US" i="1" dirty="0" smtClean="0"/>
              <a:t>to</a:t>
            </a:r>
            <a:r>
              <a:rPr lang="en-US" dirty="0" smtClean="0"/>
              <a:t> a particular type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Pointers are extremely powerful (java hides it from us!)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48FB2-5600-2E41-AEA4-2A4B75EE9AF4}" type="datetime1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250, Summer 2016, SUNY Buffalo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Pointers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74739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A0D91"/>
                </a:solidFill>
                <a:latin typeface="Andale Mono"/>
                <a:cs typeface="Andale Mono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    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// </a:t>
            </a:r>
            <a:r>
              <a:rPr lang="en-US" dirty="0" err="1">
                <a:solidFill>
                  <a:srgbClr val="007400"/>
                </a:solidFill>
                <a:latin typeface="Andale Mono"/>
                <a:cs typeface="Andale Mono"/>
              </a:rPr>
              <a:t>i_ptr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 is a pointer to an integer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AA0D91"/>
                </a:solidFill>
                <a:latin typeface="Andale Mono"/>
                <a:cs typeface="Andale Mono"/>
              </a:rPr>
              <a:t>char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c_ptr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   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// </a:t>
            </a:r>
            <a:r>
              <a:rPr lang="en-US" dirty="0" err="1">
                <a:solidFill>
                  <a:srgbClr val="007400"/>
                </a:solidFill>
                <a:latin typeface="Andale Mono"/>
                <a:cs typeface="Andale Mono"/>
              </a:rPr>
              <a:t>c_ptr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 is a pointer to a character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string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s_ptr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 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// </a:t>
            </a:r>
            <a:r>
              <a:rPr lang="en-US" dirty="0" err="1">
                <a:solidFill>
                  <a:srgbClr val="007400"/>
                </a:solidFill>
                <a:latin typeface="Andale Mono"/>
                <a:cs typeface="Andale Mono"/>
              </a:rPr>
              <a:t>s_ptr</a:t>
            </a:r>
            <a:r>
              <a:rPr lang="en-US" dirty="0">
                <a:solidFill>
                  <a:srgbClr val="007400"/>
                </a:solidFill>
                <a:latin typeface="Andale Mono"/>
                <a:cs typeface="Andale Mono"/>
              </a:rPr>
              <a:t> is a pointer to a string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29938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i_ptr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)    = "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AA0D91"/>
                </a:solidFill>
                <a:latin typeface="Andale Mono"/>
                <a:cs typeface="Andale Mon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*) &lt;&lt;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(char*)    = "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AA0D91"/>
                </a:solidFill>
                <a:latin typeface="Andale Mono"/>
                <a:cs typeface="Andale Mono"/>
              </a:rPr>
              <a:t>char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*) &lt;&lt;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*)     = "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*) &lt;&lt;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"</a:t>
            </a:r>
            <a:r>
              <a:rPr lang="en-US" dirty="0" err="1">
                <a:solidFill>
                  <a:srgbClr val="C41A16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C41A16"/>
                </a:solidFill>
                <a:latin typeface="Andale Mono"/>
                <a:cs typeface="Andale Mono"/>
              </a:rPr>
              <a:t>(string*)  = "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&lt;&lt; </a:t>
            </a:r>
            <a:r>
              <a:rPr lang="en-US" dirty="0" err="1">
                <a:solidFill>
                  <a:srgbClr val="AA0D91"/>
                </a:solidFill>
                <a:latin typeface="Andale Mono"/>
                <a:cs typeface="Andale Mono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(string*) &lt;&lt;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endl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65954BC-4314-B543-86D7-D9C7838FD076}" type="datetime1">
              <a:rPr lang="en-US" smtClean="0"/>
              <a:t>6/9/2016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708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and Dereferencing Pointers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589" y="1464483"/>
            <a:ext cx="847407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x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10</a:t>
            </a:r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x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</a:t>
            </a:r>
            <a:r>
              <a:rPr lang="en-US" i="1" dirty="0" err="1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addr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 of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1st byte of the 4 bytes long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x.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"x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x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this prints x =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10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"x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also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prints x = 10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/>
            </a:r>
            <a:b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</a:br>
            <a:endParaRPr lang="en-US" dirty="0">
              <a:solidFill>
                <a:srgbClr val="000000"/>
              </a:solidFill>
              <a:effectLst/>
              <a:latin typeface="Andale Mono"/>
              <a:ea typeface="ＭＳ 明朝"/>
              <a:cs typeface="Andale Mono"/>
            </a:endParaRPr>
          </a:p>
          <a:p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20</a:t>
            </a:r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"x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x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this prints x =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20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"x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also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prints x =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20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endParaRPr lang="en-US" dirty="0">
              <a:solidFill>
                <a:srgbClr val="000000"/>
              </a:solidFill>
              <a:effectLst/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int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y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30</a:t>
            </a:r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y</a:t>
            </a:r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"y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this prints y = </a:t>
            </a:r>
            <a:r>
              <a:rPr lang="en-US" i="1" dirty="0" smtClean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30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smtClean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*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i_ptr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Andale Mono"/>
                <a:ea typeface="ＭＳ 明朝"/>
                <a:cs typeface="Andale Mono"/>
              </a:rPr>
              <a:t>40</a:t>
            </a:r>
            <a:endParaRPr lang="en-US" dirty="0">
              <a:solidFill>
                <a:srgbClr val="000000"/>
              </a:solidFill>
              <a:latin typeface="Andale Mono"/>
              <a:ea typeface="ＭＳ 明朝"/>
              <a:cs typeface="Andale Mono"/>
            </a:endParaRPr>
          </a:p>
          <a:p>
            <a:r>
              <a:rPr lang="en-US" dirty="0" err="1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cout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Andale Mono"/>
                <a:ea typeface="ＭＳ 明朝"/>
                <a:cs typeface="Andale Mono"/>
              </a:rPr>
              <a:t>"y = "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y 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&lt;&lt;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endl</a:t>
            </a:r>
            <a:r>
              <a:rPr lang="en-US" dirty="0">
                <a:solidFill>
                  <a:srgbClr val="008000"/>
                </a:solidFill>
                <a:effectLst/>
                <a:latin typeface="Andale Mono"/>
                <a:ea typeface="ＭＳ 明朝"/>
                <a:cs typeface="Andale Mono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  </a:t>
            </a:r>
            <a:r>
              <a:rPr lang="en-US" dirty="0" smtClean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Andale Mono"/>
                <a:ea typeface="ＭＳ 明朝"/>
                <a:cs typeface="Andale Mono"/>
              </a:rPr>
              <a:t> </a:t>
            </a:r>
            <a:r>
              <a:rPr lang="en-US" i="1" dirty="0">
                <a:solidFill>
                  <a:srgbClr val="008080"/>
                </a:solidFill>
                <a:effectLst/>
                <a:latin typeface="Andale Mono"/>
                <a:ea typeface="ＭＳ 明朝"/>
                <a:cs typeface="Andale Mono"/>
              </a:rPr>
              <a:t>// this prints y = 40</a:t>
            </a:r>
            <a:r>
              <a:rPr lang="en-US" dirty="0">
                <a:effectLst/>
                <a:latin typeface="Andale Mono"/>
                <a:cs typeface="Andale Mono"/>
              </a:rPr>
              <a:t> 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0729" y="1464483"/>
            <a:ext cx="1912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0729" y="1060824"/>
            <a:ext cx="0" cy="403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0729" y="1464483"/>
            <a:ext cx="1912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2091" y="733564"/>
            <a:ext cx="8772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/>
                <a:ea typeface="ＭＳ 明朝"/>
                <a:cs typeface="Courier"/>
              </a:rPr>
              <a:t>i_ptr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0729" y="4679825"/>
            <a:ext cx="1912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0729" y="4679825"/>
            <a:ext cx="1912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AF80B34-A313-4F4E-B14B-6AE05B1FAAC9}" type="datetime1">
              <a:rPr lang="en-US" smtClean="0"/>
              <a:t>6/9/2016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CSE 250, Summer 2016, SUNY Buffalo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23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0087 0.4296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48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-0.00087 0.461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cse250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cse250-theme.thmx</Template>
  <TotalTime>2630</TotalTime>
  <Words>1370</Words>
  <Application>Microsoft Office PowerPoint</Application>
  <PresentationFormat>On-screen Show (4:3)</PresentationFormat>
  <Paragraphs>275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Andale Mono</vt:lpstr>
      <vt:lpstr>Arial</vt:lpstr>
      <vt:lpstr>Calibri</vt:lpstr>
      <vt:lpstr>Consolas</vt:lpstr>
      <vt:lpstr>Courier</vt:lpstr>
      <vt:lpstr>Didot</vt:lpstr>
      <vt:lpstr>Helvetica</vt:lpstr>
      <vt:lpstr>ＭＳ 明朝</vt:lpstr>
      <vt:lpstr>cse250-theme</vt:lpstr>
      <vt:lpstr>Pointers and Arrays</vt:lpstr>
      <vt:lpstr>Agenda</vt:lpstr>
      <vt:lpstr>Memory regions</vt:lpstr>
      <vt:lpstr>Each Variable is Stored in a Memory Region</vt:lpstr>
      <vt:lpstr>Sizes of Some Basic Data Types</vt:lpstr>
      <vt:lpstr>Where in memory? Use “address of” op</vt:lpstr>
      <vt:lpstr>Pointers</vt:lpstr>
      <vt:lpstr>Declaring Pointers</vt:lpstr>
      <vt:lpstr>Assigning and Dereferencing Pointers</vt:lpstr>
      <vt:lpstr>Visualize</vt:lpstr>
      <vt:lpstr>PowerPoint Presentation</vt:lpstr>
      <vt:lpstr>Pointers and References</vt:lpstr>
      <vt:lpstr>Pointers and References</vt:lpstr>
      <vt:lpstr>Pointers to Objects and the -&gt; operator</vt:lpstr>
      <vt:lpstr>Pointer to Pointer, Ad Infinitum</vt:lpstr>
      <vt:lpstr>ARRAYS</vt:lpstr>
      <vt:lpstr>PowerPoint Presentation</vt:lpstr>
      <vt:lpstr>PowerPoint Presentation</vt:lpstr>
      <vt:lpstr>PowerPoint Presentation</vt:lpstr>
      <vt:lpstr>PowerPoint Presentation</vt:lpstr>
      <vt:lpstr>Example : Definition and initialization</vt:lpstr>
      <vt:lpstr>Strings in C++</vt:lpstr>
      <vt:lpstr>PowerPoint Presentation</vt:lpstr>
      <vt:lpstr>Examples : C-style strings</vt:lpstr>
      <vt:lpstr>Initializing C-style string (char array)</vt:lpstr>
      <vt:lpstr>String literals</vt:lpstr>
      <vt:lpstr>Character arrays with ‘\0’ in the middle</vt:lpstr>
      <vt:lpstr>Why do we care about C-style strings?</vt:lpstr>
      <vt:lpstr>String functions</vt:lpstr>
      <vt:lpstr>Example</vt:lpstr>
      <vt:lpstr>Output </vt:lpstr>
      <vt:lpstr>Quiz 2 discussion</vt:lpstr>
      <vt:lpstr>Prompting user input</vt:lpstr>
      <vt:lpstr>File IO</vt:lpstr>
      <vt:lpstr>Example: Writing to file</vt:lpstr>
      <vt:lpstr>Example: Reading from file</vt:lpstr>
      <vt:lpstr>Screenshot of output file for Task 1</vt:lpstr>
      <vt:lpstr>ifstream.open()</vt:lpstr>
      <vt:lpstr>PowerPoint Presentation</vt:lpstr>
      <vt:lpstr>Screenshot of output file for Task 2</vt:lpstr>
    </vt:vector>
  </TitlesOfParts>
  <Company>SUNY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250 – Data structures in C++</dc:title>
  <dc:creator>Hung Ngo</dc:creator>
  <cp:lastModifiedBy>Manjusha Choorakuzil</cp:lastModifiedBy>
  <cp:revision>121</cp:revision>
  <dcterms:created xsi:type="dcterms:W3CDTF">2012-01-17T14:06:43Z</dcterms:created>
  <dcterms:modified xsi:type="dcterms:W3CDTF">2016-06-09T15:55:51Z</dcterms:modified>
</cp:coreProperties>
</file>