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p:restoredTop sz="94660"/>
  </p:normalViewPr>
  <p:slideViewPr>
    <p:cSldViewPr snapToGrid="0">
      <p:cViewPr>
        <p:scale>
          <a:sx n="44" d="100"/>
          <a:sy n="44" d="100"/>
        </p:scale>
        <p:origin x="144" y="-2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8C63F-BD3E-C449-AE75-B879218322F4}" type="datetimeFigureOut">
              <a:rPr lang="en-US" smtClean="0"/>
              <a:t>7/23/24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F872F-3331-D24D-901C-0B7253D95FB3}" type="slidenum">
              <a:rPr lang="en-US" smtClean="0"/>
              <a:t>‹#›</a:t>
            </a:fld>
            <a:endParaRPr lang="en-US"/>
          </a:p>
        </p:txBody>
      </p:sp>
    </p:spTree>
    <p:extLst>
      <p:ext uri="{BB962C8B-B14F-4D97-AF65-F5344CB8AC3E}">
        <p14:creationId xmlns:p14="http://schemas.microsoft.com/office/powerpoint/2010/main" val="2288886421"/>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public control, shorten background 2/3, change flow diagram, keep </a:t>
            </a:r>
            <a:r>
              <a:rPr lang="en-US" dirty="0" err="1"/>
              <a:t>cocorv</a:t>
            </a:r>
            <a:r>
              <a:rPr lang="en-US" dirty="0"/>
              <a:t>, only tested on small dataset, </a:t>
            </a:r>
            <a:r>
              <a:rPr lang="en-US" dirty="0" err="1"/>
              <a:t>pipeoline</a:t>
            </a:r>
            <a:r>
              <a:rPr lang="en-US" dirty="0"/>
              <a:t> design only, discussion, from raw data </a:t>
            </a:r>
            <a:r>
              <a:rPr lang="en-US" dirty="0">
                <a:sym typeface="Wingdings" pitchFamily="2" charset="2"/>
              </a:rPr>
              <a:t> rare variant table results, gene list used for further studies </a:t>
            </a:r>
            <a:endParaRPr lang="en-US" dirty="0"/>
          </a:p>
        </p:txBody>
      </p:sp>
      <p:sp>
        <p:nvSpPr>
          <p:cNvPr id="4" name="Slide Number Placeholder 3"/>
          <p:cNvSpPr>
            <a:spLocks noGrp="1"/>
          </p:cNvSpPr>
          <p:nvPr>
            <p:ph type="sldNum" sz="quarter" idx="5"/>
          </p:nvPr>
        </p:nvSpPr>
        <p:spPr/>
        <p:txBody>
          <a:bodyPr/>
          <a:lstStyle/>
          <a:p>
            <a:fld id="{667F872F-3331-D24D-901C-0B7253D95FB3}" type="slidenum">
              <a:rPr lang="en-US" smtClean="0"/>
              <a:t>1</a:t>
            </a:fld>
            <a:endParaRPr lang="en-US"/>
          </a:p>
        </p:txBody>
      </p:sp>
    </p:spTree>
    <p:extLst>
      <p:ext uri="{BB962C8B-B14F-4D97-AF65-F5344CB8AC3E}">
        <p14:creationId xmlns:p14="http://schemas.microsoft.com/office/powerpoint/2010/main" val="62674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44E313-17CB-B641-A56F-42472AD91886}" type="datetime1">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34915-5606-7249-B30D-DC3F08B77068}" type="slidenum">
              <a:rPr lang="en-US" smtClean="0"/>
              <a:t>‹#›</a:t>
            </a:fld>
            <a:endParaRPr lang="en-US"/>
          </a:p>
        </p:txBody>
      </p:sp>
    </p:spTree>
    <p:extLst>
      <p:ext uri="{BB962C8B-B14F-4D97-AF65-F5344CB8AC3E}">
        <p14:creationId xmlns:p14="http://schemas.microsoft.com/office/powerpoint/2010/main" val="113010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9B778-E1E9-304E-8AC7-A0F9AEA49068}" type="datetime1">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34915-5606-7249-B30D-DC3F08B77068}" type="slidenum">
              <a:rPr lang="en-US" smtClean="0"/>
              <a:t>‹#›</a:t>
            </a:fld>
            <a:endParaRPr lang="en-US"/>
          </a:p>
        </p:txBody>
      </p:sp>
    </p:spTree>
    <p:extLst>
      <p:ext uri="{BB962C8B-B14F-4D97-AF65-F5344CB8AC3E}">
        <p14:creationId xmlns:p14="http://schemas.microsoft.com/office/powerpoint/2010/main" val="351914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3B464-8DB8-C14B-AE8F-15E3459D82D2}" type="datetime1">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34915-5606-7249-B30D-DC3F08B77068}" type="slidenum">
              <a:rPr lang="en-US" smtClean="0"/>
              <a:t>‹#›</a:t>
            </a:fld>
            <a:endParaRPr lang="en-US"/>
          </a:p>
        </p:txBody>
      </p:sp>
    </p:spTree>
    <p:extLst>
      <p:ext uri="{BB962C8B-B14F-4D97-AF65-F5344CB8AC3E}">
        <p14:creationId xmlns:p14="http://schemas.microsoft.com/office/powerpoint/2010/main" val="162293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7BEC9A-ECC7-8E40-BAD5-B761C449A986}" type="datetime1">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34915-5606-7249-B30D-DC3F08B77068}" type="slidenum">
              <a:rPr lang="en-US" smtClean="0"/>
              <a:t>‹#›</a:t>
            </a:fld>
            <a:endParaRPr lang="en-US"/>
          </a:p>
        </p:txBody>
      </p:sp>
    </p:spTree>
    <p:extLst>
      <p:ext uri="{BB962C8B-B14F-4D97-AF65-F5344CB8AC3E}">
        <p14:creationId xmlns:p14="http://schemas.microsoft.com/office/powerpoint/2010/main" val="365560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335139-26DC-8C42-B317-7BCB6CDFB9C3}" type="datetime1">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34915-5606-7249-B30D-DC3F08B77068}" type="slidenum">
              <a:rPr lang="en-US" smtClean="0"/>
              <a:t>‹#›</a:t>
            </a:fld>
            <a:endParaRPr lang="en-US"/>
          </a:p>
        </p:txBody>
      </p:sp>
    </p:spTree>
    <p:extLst>
      <p:ext uri="{BB962C8B-B14F-4D97-AF65-F5344CB8AC3E}">
        <p14:creationId xmlns:p14="http://schemas.microsoft.com/office/powerpoint/2010/main" val="119438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F81683-AD5A-0648-BB1F-C556240A56B5}" type="datetime1">
              <a:rPr lang="en-US" smtClean="0"/>
              <a:t>7/23/24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34915-5606-7249-B30D-DC3F08B77068}" type="slidenum">
              <a:rPr lang="en-US" smtClean="0"/>
              <a:t>‹#›</a:t>
            </a:fld>
            <a:endParaRPr lang="en-US"/>
          </a:p>
        </p:txBody>
      </p:sp>
    </p:spTree>
    <p:extLst>
      <p:ext uri="{BB962C8B-B14F-4D97-AF65-F5344CB8AC3E}">
        <p14:creationId xmlns:p14="http://schemas.microsoft.com/office/powerpoint/2010/main" val="165931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10D8C-30C7-4748-8E95-3C083D466DC5}" type="datetime1">
              <a:rPr lang="en-US" smtClean="0"/>
              <a:t>7/23/24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F34915-5606-7249-B30D-DC3F08B77068}" type="slidenum">
              <a:rPr lang="en-US" smtClean="0"/>
              <a:t>‹#›</a:t>
            </a:fld>
            <a:endParaRPr lang="en-US"/>
          </a:p>
        </p:txBody>
      </p:sp>
    </p:spTree>
    <p:extLst>
      <p:ext uri="{BB962C8B-B14F-4D97-AF65-F5344CB8AC3E}">
        <p14:creationId xmlns:p14="http://schemas.microsoft.com/office/powerpoint/2010/main" val="63345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AD1F0-E95D-384D-8F35-BDA26AA903B0}" type="datetime1">
              <a:rPr lang="en-US" smtClean="0"/>
              <a:t>7/23/24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F34915-5606-7249-B30D-DC3F08B77068}" type="slidenum">
              <a:rPr lang="en-US" smtClean="0"/>
              <a:t>‹#›</a:t>
            </a:fld>
            <a:endParaRPr lang="en-US"/>
          </a:p>
        </p:txBody>
      </p:sp>
    </p:spTree>
    <p:extLst>
      <p:ext uri="{BB962C8B-B14F-4D97-AF65-F5344CB8AC3E}">
        <p14:creationId xmlns:p14="http://schemas.microsoft.com/office/powerpoint/2010/main" val="92884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E5EFA-BA8B-314C-9627-9EB61D79F3FC}" type="datetime1">
              <a:rPr lang="en-US" smtClean="0"/>
              <a:t>7/23/24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F34915-5606-7249-B30D-DC3F08B77068}" type="slidenum">
              <a:rPr lang="en-US" smtClean="0"/>
              <a:t>‹#›</a:t>
            </a:fld>
            <a:endParaRPr lang="en-US"/>
          </a:p>
        </p:txBody>
      </p:sp>
    </p:spTree>
    <p:extLst>
      <p:ext uri="{BB962C8B-B14F-4D97-AF65-F5344CB8AC3E}">
        <p14:creationId xmlns:p14="http://schemas.microsoft.com/office/powerpoint/2010/main" val="151991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3FB4C2C-EC40-2E4A-B752-C542B1F7E08B}" type="datetime1">
              <a:rPr lang="en-US" smtClean="0"/>
              <a:t>7/23/24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34915-5606-7249-B30D-DC3F08B77068}" type="slidenum">
              <a:rPr lang="en-US" smtClean="0"/>
              <a:t>‹#›</a:t>
            </a:fld>
            <a:endParaRPr lang="en-US"/>
          </a:p>
        </p:txBody>
      </p:sp>
    </p:spTree>
    <p:extLst>
      <p:ext uri="{BB962C8B-B14F-4D97-AF65-F5344CB8AC3E}">
        <p14:creationId xmlns:p14="http://schemas.microsoft.com/office/powerpoint/2010/main" val="61928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5824E36-F51D-7F41-924C-DBF9A78634E8}" type="datetime1">
              <a:rPr lang="en-US" smtClean="0"/>
              <a:t>7/23/24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34915-5606-7249-B30D-DC3F08B77068}" type="slidenum">
              <a:rPr lang="en-US" smtClean="0"/>
              <a:t>‹#›</a:t>
            </a:fld>
            <a:endParaRPr lang="en-US"/>
          </a:p>
        </p:txBody>
      </p:sp>
    </p:spTree>
    <p:extLst>
      <p:ext uri="{BB962C8B-B14F-4D97-AF65-F5344CB8AC3E}">
        <p14:creationId xmlns:p14="http://schemas.microsoft.com/office/powerpoint/2010/main" val="244825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F6780C6E-5F44-3649-AF18-4E7CD9D0630E}" type="datetime1">
              <a:rPr lang="en-US" smtClean="0"/>
              <a:t>7/23/24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9AF34915-5606-7249-B30D-DC3F08B77068}" type="slidenum">
              <a:rPr lang="en-US" smtClean="0"/>
              <a:t>‹#›</a:t>
            </a:fld>
            <a:endParaRPr lang="en-US"/>
          </a:p>
        </p:txBody>
      </p:sp>
    </p:spTree>
    <p:extLst>
      <p:ext uri="{BB962C8B-B14F-4D97-AF65-F5344CB8AC3E}">
        <p14:creationId xmlns:p14="http://schemas.microsoft.com/office/powerpoint/2010/main" val="4268964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EAEA273-22DB-A448-FFB7-C1B37FFC820F}"/>
              </a:ext>
            </a:extLst>
          </p:cNvPr>
          <p:cNvGrpSpPr/>
          <p:nvPr/>
        </p:nvGrpSpPr>
        <p:grpSpPr>
          <a:xfrm>
            <a:off x="32049402" y="21390899"/>
            <a:ext cx="10163625" cy="10201619"/>
            <a:chOff x="1039245" y="16000923"/>
            <a:chExt cx="9762580" cy="10363463"/>
          </a:xfrm>
        </p:grpSpPr>
        <p:sp>
          <p:nvSpPr>
            <p:cNvPr id="27" name="Rectangle 26">
              <a:extLst>
                <a:ext uri="{FF2B5EF4-FFF2-40B4-BE49-F238E27FC236}">
                  <a16:creationId xmlns:a16="http://schemas.microsoft.com/office/drawing/2014/main" id="{9907D6E7-4DA0-0FFA-52D9-54AD927898E2}"/>
                </a:ext>
              </a:extLst>
            </p:cNvPr>
            <p:cNvSpPr/>
            <p:nvPr/>
          </p:nvSpPr>
          <p:spPr>
            <a:xfrm>
              <a:off x="1063465" y="16000923"/>
              <a:ext cx="9738360" cy="1311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References</a:t>
              </a:r>
            </a:p>
          </p:txBody>
        </p:sp>
        <p:sp>
          <p:nvSpPr>
            <p:cNvPr id="28" name="Rectangle 27">
              <a:extLst>
                <a:ext uri="{FF2B5EF4-FFF2-40B4-BE49-F238E27FC236}">
                  <a16:creationId xmlns:a16="http://schemas.microsoft.com/office/drawing/2014/main" id="{FF3989A0-A740-FDB0-020C-4FB72E34DB6A}"/>
                </a:ext>
              </a:extLst>
            </p:cNvPr>
            <p:cNvSpPr/>
            <p:nvPr/>
          </p:nvSpPr>
          <p:spPr>
            <a:xfrm>
              <a:off x="1039245" y="17312853"/>
              <a:ext cx="9738360" cy="90515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52D4466D-86D8-CBCD-C8B1-68C2881B04D7}"/>
              </a:ext>
            </a:extLst>
          </p:cNvPr>
          <p:cNvGrpSpPr/>
          <p:nvPr/>
        </p:nvGrpSpPr>
        <p:grpSpPr>
          <a:xfrm>
            <a:off x="1588770" y="5943599"/>
            <a:ext cx="10138410" cy="25648921"/>
            <a:chOff x="982980" y="6583679"/>
            <a:chExt cx="9738360" cy="21031201"/>
          </a:xfrm>
        </p:grpSpPr>
        <p:sp>
          <p:nvSpPr>
            <p:cNvPr id="5" name="Rectangle 4">
              <a:extLst>
                <a:ext uri="{FF2B5EF4-FFF2-40B4-BE49-F238E27FC236}">
                  <a16:creationId xmlns:a16="http://schemas.microsoft.com/office/drawing/2014/main" id="{C1A6EFBF-1BF8-30CB-86FD-0110EAB232E0}"/>
                </a:ext>
              </a:extLst>
            </p:cNvPr>
            <p:cNvSpPr/>
            <p:nvPr/>
          </p:nvSpPr>
          <p:spPr>
            <a:xfrm>
              <a:off x="982980" y="6583679"/>
              <a:ext cx="9738360" cy="1068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Background</a:t>
              </a:r>
            </a:p>
          </p:txBody>
        </p:sp>
        <p:sp>
          <p:nvSpPr>
            <p:cNvPr id="7" name="Rectangle 6">
              <a:extLst>
                <a:ext uri="{FF2B5EF4-FFF2-40B4-BE49-F238E27FC236}">
                  <a16:creationId xmlns:a16="http://schemas.microsoft.com/office/drawing/2014/main" id="{CC8797CF-399B-4F52-28FE-8FC165627609}"/>
                </a:ext>
              </a:extLst>
            </p:cNvPr>
            <p:cNvSpPr/>
            <p:nvPr/>
          </p:nvSpPr>
          <p:spPr>
            <a:xfrm>
              <a:off x="982980" y="7651928"/>
              <a:ext cx="9738360" cy="199629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Rectangle 1">
            <a:extLst>
              <a:ext uri="{FF2B5EF4-FFF2-40B4-BE49-F238E27FC236}">
                <a16:creationId xmlns:a16="http://schemas.microsoft.com/office/drawing/2014/main" id="{A9A0552C-5DC4-BBB5-31AA-AF4C2FC1A43C}"/>
              </a:ext>
            </a:extLst>
          </p:cNvPr>
          <p:cNvSpPr/>
          <p:nvPr/>
        </p:nvSpPr>
        <p:spPr>
          <a:xfrm>
            <a:off x="0" y="1325880"/>
            <a:ext cx="43891200" cy="40244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B64E65F-2545-82C4-5CF8-929F05B0CD93}"/>
              </a:ext>
            </a:extLst>
          </p:cNvPr>
          <p:cNvSpPr txBox="1"/>
          <p:nvPr/>
        </p:nvSpPr>
        <p:spPr>
          <a:xfrm>
            <a:off x="3994888" y="1645671"/>
            <a:ext cx="35261344" cy="3385542"/>
          </a:xfrm>
          <a:prstGeom prst="rect">
            <a:avLst/>
          </a:prstGeom>
          <a:noFill/>
        </p:spPr>
        <p:txBody>
          <a:bodyPr wrap="square" rtlCol="0">
            <a:spAutoFit/>
          </a:bodyPr>
          <a:lstStyle/>
          <a:p>
            <a:pPr algn="ctr"/>
            <a:r>
              <a:rPr lang="en-US" sz="8000" b="0" u="none" strike="noStrike" dirty="0">
                <a:solidFill>
                  <a:schemeClr val="bg1"/>
                </a:solidFill>
                <a:effectLst/>
                <a:latin typeface="+mj-lt"/>
              </a:rPr>
              <a:t>Rare-variant association analysis of acquired aplastic anemia using whole exome sequencing and public genotype controls data</a:t>
            </a:r>
          </a:p>
          <a:p>
            <a:pPr algn="ctr"/>
            <a:r>
              <a:rPr lang="en-US" sz="5400" dirty="0">
                <a:solidFill>
                  <a:schemeClr val="bg1"/>
                </a:solidFill>
                <a:latin typeface="+mj-lt"/>
              </a:rPr>
              <a:t>Jerry Sheng, </a:t>
            </a:r>
            <a:r>
              <a:rPr lang="en-US" sz="5400" dirty="0" err="1">
                <a:solidFill>
                  <a:schemeClr val="bg1"/>
                </a:solidFill>
                <a:latin typeface="+mj-lt"/>
              </a:rPr>
              <a:t>Shouguo</a:t>
            </a:r>
            <a:r>
              <a:rPr lang="en-US" sz="5400" dirty="0">
                <a:solidFill>
                  <a:schemeClr val="bg1"/>
                </a:solidFill>
                <a:latin typeface="+mj-lt"/>
              </a:rPr>
              <a:t> Gao, Hiroki </a:t>
            </a:r>
            <a:r>
              <a:rPr lang="en-US" sz="5400" dirty="0" err="1">
                <a:solidFill>
                  <a:schemeClr val="bg1"/>
                </a:solidFill>
                <a:latin typeface="+mj-lt"/>
              </a:rPr>
              <a:t>Mizumaki</a:t>
            </a:r>
            <a:r>
              <a:rPr lang="en-US" sz="5400" dirty="0">
                <a:solidFill>
                  <a:schemeClr val="bg1"/>
                </a:solidFill>
                <a:latin typeface="+mj-lt"/>
              </a:rPr>
              <a:t>, </a:t>
            </a:r>
            <a:r>
              <a:rPr lang="en-US" sz="5400" dirty="0" err="1">
                <a:solidFill>
                  <a:schemeClr val="bg1"/>
                </a:solidFill>
                <a:latin typeface="+mj-lt"/>
              </a:rPr>
              <a:t>Zhijie</a:t>
            </a:r>
            <a:r>
              <a:rPr lang="en-US" sz="5400" dirty="0">
                <a:solidFill>
                  <a:schemeClr val="bg1"/>
                </a:solidFill>
                <a:latin typeface="+mj-lt"/>
              </a:rPr>
              <a:t> Wu, Neal S. Young</a:t>
            </a:r>
          </a:p>
        </p:txBody>
      </p:sp>
      <p:pic>
        <p:nvPicPr>
          <p:cNvPr id="1036" name="Picture 12" descr="NeutGX">
            <a:extLst>
              <a:ext uri="{FF2B5EF4-FFF2-40B4-BE49-F238E27FC236}">
                <a16:creationId xmlns:a16="http://schemas.microsoft.com/office/drawing/2014/main" id="{DE45122A-B759-4E6B-C31B-3F451309CE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8479"/>
          <a:stretch/>
        </p:blipFill>
        <p:spPr bwMode="auto">
          <a:xfrm>
            <a:off x="548640" y="2161483"/>
            <a:ext cx="4141007" cy="2605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0429D08-7281-2D90-4DA2-A5AA79C61DA8}"/>
              </a:ext>
            </a:extLst>
          </p:cNvPr>
          <p:cNvSpPr/>
          <p:nvPr/>
        </p:nvSpPr>
        <p:spPr>
          <a:xfrm>
            <a:off x="0" y="5350370"/>
            <a:ext cx="868680" cy="27659471"/>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6335D77-77DD-B917-E1C3-BA5AF7DE8185}"/>
              </a:ext>
            </a:extLst>
          </p:cNvPr>
          <p:cNvSpPr/>
          <p:nvPr/>
        </p:nvSpPr>
        <p:spPr>
          <a:xfrm>
            <a:off x="43022520" y="5350369"/>
            <a:ext cx="868680" cy="27659471"/>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DE83DA0-D4D7-3A48-EE8F-FA7FB4694D3E}"/>
              </a:ext>
            </a:extLst>
          </p:cNvPr>
          <p:cNvGrpSpPr/>
          <p:nvPr/>
        </p:nvGrpSpPr>
        <p:grpSpPr>
          <a:xfrm>
            <a:off x="12438801" y="5943600"/>
            <a:ext cx="19005129" cy="14949383"/>
            <a:chOff x="982980" y="6583680"/>
            <a:chExt cx="9738360" cy="8813057"/>
          </a:xfrm>
        </p:grpSpPr>
        <p:sp>
          <p:nvSpPr>
            <p:cNvPr id="12" name="Rectangle 11">
              <a:extLst>
                <a:ext uri="{FF2B5EF4-FFF2-40B4-BE49-F238E27FC236}">
                  <a16:creationId xmlns:a16="http://schemas.microsoft.com/office/drawing/2014/main" id="{0D26752D-78AF-EF1A-74D9-DAECDE566A96}"/>
                </a:ext>
              </a:extLst>
            </p:cNvPr>
            <p:cNvSpPr/>
            <p:nvPr/>
          </p:nvSpPr>
          <p:spPr>
            <a:xfrm>
              <a:off x="982980" y="6583680"/>
              <a:ext cx="9738360" cy="838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Methods</a:t>
              </a:r>
            </a:p>
          </p:txBody>
        </p:sp>
        <p:sp>
          <p:nvSpPr>
            <p:cNvPr id="13" name="Rectangle 12">
              <a:extLst>
                <a:ext uri="{FF2B5EF4-FFF2-40B4-BE49-F238E27FC236}">
                  <a16:creationId xmlns:a16="http://schemas.microsoft.com/office/drawing/2014/main" id="{4313A08E-7F7F-7A99-01EA-C5A617813AD0}"/>
                </a:ext>
              </a:extLst>
            </p:cNvPr>
            <p:cNvSpPr/>
            <p:nvPr/>
          </p:nvSpPr>
          <p:spPr>
            <a:xfrm>
              <a:off x="982980" y="7329994"/>
              <a:ext cx="9738360" cy="80667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51259B40-65F4-C4BD-02E6-7D03DBE61B17}"/>
              </a:ext>
            </a:extLst>
          </p:cNvPr>
          <p:cNvSpPr txBox="1"/>
          <p:nvPr/>
        </p:nvSpPr>
        <p:spPr>
          <a:xfrm>
            <a:off x="1960038" y="7630570"/>
            <a:ext cx="9332802" cy="24160460"/>
          </a:xfrm>
          <a:prstGeom prst="rect">
            <a:avLst/>
          </a:prstGeom>
          <a:noFill/>
        </p:spPr>
        <p:txBody>
          <a:bodyPr wrap="square" rtlCol="0">
            <a:spAutoFit/>
          </a:bodyPr>
          <a:lstStyle/>
          <a:p>
            <a:r>
              <a:rPr lang="en-US" sz="3400" dirty="0"/>
              <a:t>	</a:t>
            </a:r>
            <a:r>
              <a:rPr lang="en-US" sz="3400" b="1" dirty="0"/>
              <a:t>Acquired aplastic anemia (AA) </a:t>
            </a:r>
            <a:r>
              <a:rPr lang="en-US" sz="3400" dirty="0"/>
              <a:t>is an autoimmune disorder characterized by the destruction of hematopoietic stem cells, resulting in bone marrow failure and pancytopenia</a:t>
            </a:r>
            <a:r>
              <a:rPr lang="en-US" sz="3400" baseline="30000" dirty="0"/>
              <a:t>1</a:t>
            </a:r>
            <a:r>
              <a:rPr lang="en-US" sz="3400" dirty="0"/>
              <a:t>. While immunosuppressive therapy can be effective for many, ~15% of patients progress to myelodysplastic syndrome (MDS) or acute myeloid leukemia (AML) during long-term follow-up. Clonal hematopoiesis, involving mutations in genes such as DNMT3A, ASXL1, and TET2, contributes to disease progression and is associated with adverse survival outcomes</a:t>
            </a:r>
            <a:r>
              <a:rPr lang="en-US" sz="3400" baseline="30000" dirty="0"/>
              <a:t>2</a:t>
            </a:r>
            <a:r>
              <a:rPr lang="en-US" sz="3400" dirty="0"/>
              <a:t>.</a:t>
            </a:r>
          </a:p>
          <a:p>
            <a:endParaRPr lang="en-US" sz="3400" dirty="0"/>
          </a:p>
          <a:p>
            <a:endParaRPr lang="en-US" sz="3400" dirty="0"/>
          </a:p>
          <a:p>
            <a:endParaRPr lang="en-US" sz="3400" dirty="0"/>
          </a:p>
          <a:p>
            <a:endParaRPr lang="en-US" sz="3400" dirty="0"/>
          </a:p>
          <a:p>
            <a:endParaRPr lang="en-US" sz="3400" dirty="0"/>
          </a:p>
          <a:p>
            <a:endParaRPr lang="en-US" sz="3400" dirty="0"/>
          </a:p>
          <a:p>
            <a:endParaRPr lang="en-US" sz="3400" dirty="0"/>
          </a:p>
          <a:p>
            <a:endParaRPr lang="en-US" sz="3400" dirty="0"/>
          </a:p>
          <a:p>
            <a:endParaRPr lang="en-US" sz="3400" dirty="0"/>
          </a:p>
          <a:p>
            <a:endParaRPr lang="en-US" sz="3400" dirty="0"/>
          </a:p>
          <a:p>
            <a:endParaRPr lang="en-US" sz="3400" dirty="0"/>
          </a:p>
          <a:p>
            <a:endParaRPr lang="en-US" sz="3400" dirty="0"/>
          </a:p>
          <a:p>
            <a:r>
              <a:rPr lang="en-US" sz="3400" dirty="0"/>
              <a:t>	</a:t>
            </a:r>
          </a:p>
          <a:p>
            <a:r>
              <a:rPr lang="en-US" sz="3400" dirty="0"/>
              <a:t>	</a:t>
            </a:r>
          </a:p>
          <a:p>
            <a:r>
              <a:rPr lang="en-US" sz="3400" dirty="0"/>
              <a:t>	</a:t>
            </a:r>
          </a:p>
          <a:p>
            <a:r>
              <a:rPr lang="en-US" sz="3400" dirty="0"/>
              <a:t>	Recent studies emphasize the role of rare genetic variants in AA’s pathogenesis, which conventional genetic association studies may not fully capture. Rare-variant collapsing analyses aggregate these variants to identify genetic risk factors for AA, offering a promising approach for studying complex traits</a:t>
            </a:r>
            <a:r>
              <a:rPr lang="en-US" sz="3400" baseline="30000" dirty="0"/>
              <a:t>3,4</a:t>
            </a:r>
            <a:r>
              <a:rPr lang="en-US" sz="3400" dirty="0"/>
              <a:t>. </a:t>
            </a:r>
          </a:p>
          <a:p>
            <a:endParaRPr lang="en-US" sz="3400" dirty="0"/>
          </a:p>
          <a:p>
            <a:r>
              <a:rPr lang="en-US" sz="3400" dirty="0"/>
              <a:t>	Advances in frameworks using public genotype data also aid in prioritizing disease-predisposition genes for conditions like AA</a:t>
            </a:r>
            <a:r>
              <a:rPr lang="en-US" sz="3400" baseline="30000" dirty="0"/>
              <a:t>5</a:t>
            </a:r>
            <a:r>
              <a:rPr lang="en-US" sz="3400" dirty="0"/>
              <a:t>. Incorporating public control data is important for rare-variant analyses in AA as it provides a broad genetic reference that enhances the ability to detect disease-associated rare variants by offering a comparison against a diverse control pool.</a:t>
            </a:r>
          </a:p>
          <a:p>
            <a:r>
              <a:rPr lang="en-US" sz="3400" dirty="0"/>
              <a:t>	</a:t>
            </a:r>
          </a:p>
        </p:txBody>
      </p:sp>
      <p:sp>
        <p:nvSpPr>
          <p:cNvPr id="21" name="TextBox 20">
            <a:extLst>
              <a:ext uri="{FF2B5EF4-FFF2-40B4-BE49-F238E27FC236}">
                <a16:creationId xmlns:a16="http://schemas.microsoft.com/office/drawing/2014/main" id="{EEF5A07B-D650-CEAD-3D57-BC7607CB9A33}"/>
              </a:ext>
            </a:extLst>
          </p:cNvPr>
          <p:cNvSpPr txBox="1"/>
          <p:nvPr/>
        </p:nvSpPr>
        <p:spPr>
          <a:xfrm>
            <a:off x="32224035" y="22997835"/>
            <a:ext cx="9829800" cy="8279190"/>
          </a:xfrm>
          <a:prstGeom prst="rect">
            <a:avLst/>
          </a:prstGeom>
          <a:noFill/>
        </p:spPr>
        <p:txBody>
          <a:bodyPr wrap="square" rtlCol="0">
            <a:spAutoFit/>
          </a:bodyPr>
          <a:lstStyle/>
          <a:p>
            <a:pPr marL="514350" indent="-514350">
              <a:buAutoNum type="arabicPeriod"/>
            </a:pPr>
            <a:r>
              <a:rPr lang="en-US" sz="2800" dirty="0"/>
              <a:t>Young, N. S. Aplastic anemia. </a:t>
            </a:r>
            <a:r>
              <a:rPr lang="en-US" sz="2800" b="1" i="1" dirty="0"/>
              <a:t>New England Journal of Medicine. </a:t>
            </a:r>
            <a:r>
              <a:rPr lang="en-US" sz="2800" b="1" dirty="0"/>
              <a:t>2018.</a:t>
            </a:r>
            <a:r>
              <a:rPr lang="en-US" sz="2800" dirty="0"/>
              <a:t> 379(17), 1649-1660. </a:t>
            </a:r>
          </a:p>
          <a:p>
            <a:pPr marL="514350" indent="-514350">
              <a:buFontTx/>
              <a:buAutoNum type="arabicPeriod"/>
            </a:pPr>
            <a:r>
              <a:rPr lang="en-US" sz="2800" dirty="0" err="1">
                <a:solidFill>
                  <a:srgbClr val="000000"/>
                </a:solidFill>
                <a:effectLst/>
                <a:latin typeface="Aptos" panose="020B0004020202020204" pitchFamily="34" charset="0"/>
              </a:rPr>
              <a:t>Yoshizato</a:t>
            </a:r>
            <a:r>
              <a:rPr lang="en-US" sz="2800" dirty="0">
                <a:solidFill>
                  <a:srgbClr val="000000"/>
                </a:solidFill>
                <a:effectLst/>
                <a:latin typeface="Aptos" panose="020B0004020202020204" pitchFamily="34" charset="0"/>
              </a:rPr>
              <a:t> T, </a:t>
            </a:r>
            <a:r>
              <a:rPr lang="en-US" sz="2800" dirty="0" err="1">
                <a:solidFill>
                  <a:srgbClr val="000000"/>
                </a:solidFill>
                <a:effectLst/>
                <a:latin typeface="Aptos" panose="020B0004020202020204" pitchFamily="34" charset="0"/>
              </a:rPr>
              <a:t>Dumitriu</a:t>
            </a:r>
            <a:r>
              <a:rPr lang="en-US" sz="2800" dirty="0">
                <a:solidFill>
                  <a:srgbClr val="000000"/>
                </a:solidFill>
                <a:effectLst/>
                <a:latin typeface="Aptos" panose="020B0004020202020204" pitchFamily="34" charset="0"/>
              </a:rPr>
              <a:t> B, Hosokawa K, et al. Somatic Mutations and Clonal Hematopoiesis in Aplastic Anemia. </a:t>
            </a:r>
            <a:r>
              <a:rPr lang="en-US" sz="2800" b="1" i="1" dirty="0">
                <a:solidFill>
                  <a:srgbClr val="000000"/>
                </a:solidFill>
                <a:effectLst/>
                <a:latin typeface="Aptos" panose="020B0004020202020204" pitchFamily="34" charset="0"/>
              </a:rPr>
              <a:t>N Engl J Med</a:t>
            </a:r>
            <a:r>
              <a:rPr lang="en-US" sz="2800" b="1" dirty="0">
                <a:solidFill>
                  <a:srgbClr val="000000"/>
                </a:solidFill>
                <a:effectLst/>
                <a:latin typeface="Aptos" panose="020B0004020202020204" pitchFamily="34" charset="0"/>
              </a:rPr>
              <a:t>. 2015</a:t>
            </a:r>
            <a:r>
              <a:rPr lang="en-US" sz="2800" dirty="0">
                <a:solidFill>
                  <a:srgbClr val="000000"/>
                </a:solidFill>
                <a:effectLst/>
                <a:latin typeface="Aptos" panose="020B0004020202020204" pitchFamily="34" charset="0"/>
              </a:rPr>
              <a:t>;373(1):35-47.</a:t>
            </a:r>
            <a:endParaRPr lang="en-US" sz="2800" baseline="30000" dirty="0"/>
          </a:p>
          <a:p>
            <a:pPr marL="514350" indent="-514350">
              <a:buAutoNum type="arabicPeriod"/>
            </a:pPr>
            <a:r>
              <a:rPr lang="en-US" sz="2800" dirty="0" err="1">
                <a:solidFill>
                  <a:srgbClr val="000000"/>
                </a:solidFill>
                <a:latin typeface="Aptos" panose="020B0004020202020204" pitchFamily="34" charset="0"/>
              </a:rPr>
              <a:t>P</a:t>
            </a:r>
            <a:r>
              <a:rPr lang="en-US" sz="2800" dirty="0" err="1">
                <a:solidFill>
                  <a:srgbClr val="000000"/>
                </a:solidFill>
                <a:effectLst/>
                <a:latin typeface="Aptos" panose="020B0004020202020204" pitchFamily="34" charset="0"/>
              </a:rPr>
              <a:t>ovysil</a:t>
            </a:r>
            <a:r>
              <a:rPr lang="en-US" sz="2800" dirty="0">
                <a:solidFill>
                  <a:srgbClr val="000000"/>
                </a:solidFill>
                <a:effectLst/>
                <a:latin typeface="Aptos" panose="020B0004020202020204" pitchFamily="34" charset="0"/>
              </a:rPr>
              <a:t> G, </a:t>
            </a:r>
            <a:r>
              <a:rPr lang="en-US" sz="2800" dirty="0" err="1">
                <a:solidFill>
                  <a:srgbClr val="000000"/>
                </a:solidFill>
                <a:effectLst/>
                <a:latin typeface="Aptos" panose="020B0004020202020204" pitchFamily="34" charset="0"/>
              </a:rPr>
              <a:t>Petrovski</a:t>
            </a:r>
            <a:r>
              <a:rPr lang="en-US" sz="2800" dirty="0">
                <a:solidFill>
                  <a:srgbClr val="000000"/>
                </a:solidFill>
                <a:effectLst/>
                <a:latin typeface="Aptos" panose="020B0004020202020204" pitchFamily="34" charset="0"/>
              </a:rPr>
              <a:t> S, </a:t>
            </a:r>
            <a:r>
              <a:rPr lang="en-US" sz="2800" dirty="0" err="1">
                <a:solidFill>
                  <a:srgbClr val="000000"/>
                </a:solidFill>
                <a:effectLst/>
                <a:latin typeface="Aptos" panose="020B0004020202020204" pitchFamily="34" charset="0"/>
              </a:rPr>
              <a:t>Hostyk</a:t>
            </a:r>
            <a:r>
              <a:rPr lang="en-US" sz="2800" dirty="0">
                <a:solidFill>
                  <a:srgbClr val="000000"/>
                </a:solidFill>
                <a:effectLst/>
                <a:latin typeface="Aptos" panose="020B0004020202020204" pitchFamily="34" charset="0"/>
              </a:rPr>
              <a:t> J, et al. Rare-variant collapsing analyses for complex traits: guidelines and applications. </a:t>
            </a:r>
            <a:r>
              <a:rPr lang="en-US" sz="2800" b="1" i="1" dirty="0">
                <a:solidFill>
                  <a:srgbClr val="000000"/>
                </a:solidFill>
                <a:effectLst/>
                <a:latin typeface="Aptos" panose="020B0004020202020204" pitchFamily="34" charset="0"/>
              </a:rPr>
              <a:t>Nat Rev Genet.</a:t>
            </a:r>
            <a:r>
              <a:rPr lang="en-US" sz="2800" b="1" dirty="0">
                <a:solidFill>
                  <a:srgbClr val="000000"/>
                </a:solidFill>
                <a:effectLst/>
                <a:latin typeface="Aptos" panose="020B0004020202020204" pitchFamily="34" charset="0"/>
              </a:rPr>
              <a:t> 2019</a:t>
            </a:r>
            <a:r>
              <a:rPr lang="en-US" sz="2800" dirty="0">
                <a:solidFill>
                  <a:srgbClr val="000000"/>
                </a:solidFill>
                <a:effectLst/>
                <a:latin typeface="Aptos" panose="020B0004020202020204" pitchFamily="34" charset="0"/>
              </a:rPr>
              <a:t>;20(12):747-759. </a:t>
            </a:r>
          </a:p>
          <a:p>
            <a:pPr marL="514350" indent="-514350">
              <a:buAutoNum type="arabicPeriod"/>
            </a:pPr>
            <a:r>
              <a:rPr lang="en-US" sz="2800" dirty="0">
                <a:solidFill>
                  <a:srgbClr val="000000"/>
                </a:solidFill>
                <a:effectLst/>
                <a:latin typeface="Aptos" panose="020B0004020202020204" pitchFamily="34" charset="0"/>
              </a:rPr>
              <a:t>Lee S, </a:t>
            </a:r>
            <a:r>
              <a:rPr lang="en-US" sz="2800" dirty="0" err="1">
                <a:solidFill>
                  <a:srgbClr val="000000"/>
                </a:solidFill>
                <a:effectLst/>
                <a:latin typeface="Aptos" panose="020B0004020202020204" pitchFamily="34" charset="0"/>
              </a:rPr>
              <a:t>Abecasis</a:t>
            </a:r>
            <a:r>
              <a:rPr lang="en-US" sz="2800" dirty="0">
                <a:solidFill>
                  <a:srgbClr val="000000"/>
                </a:solidFill>
                <a:effectLst/>
                <a:latin typeface="Aptos" panose="020B0004020202020204" pitchFamily="34" charset="0"/>
              </a:rPr>
              <a:t> GR, </a:t>
            </a:r>
            <a:r>
              <a:rPr lang="en-US" sz="2800" dirty="0" err="1">
                <a:solidFill>
                  <a:srgbClr val="000000"/>
                </a:solidFill>
                <a:effectLst/>
                <a:latin typeface="Aptos" panose="020B0004020202020204" pitchFamily="34" charset="0"/>
              </a:rPr>
              <a:t>Boehnke</a:t>
            </a:r>
            <a:r>
              <a:rPr lang="en-US" sz="2800" dirty="0">
                <a:solidFill>
                  <a:srgbClr val="000000"/>
                </a:solidFill>
                <a:effectLst/>
                <a:latin typeface="Aptos" panose="020B0004020202020204" pitchFamily="34" charset="0"/>
              </a:rPr>
              <a:t> M, et al. Rare-variant association analysis: study designs and statistical tests. </a:t>
            </a:r>
            <a:r>
              <a:rPr lang="en-US" sz="2800" b="1" i="1" dirty="0">
                <a:solidFill>
                  <a:srgbClr val="000000"/>
                </a:solidFill>
                <a:effectLst/>
                <a:latin typeface="Aptos" panose="020B0004020202020204" pitchFamily="34" charset="0"/>
              </a:rPr>
              <a:t>Am J Hum Genet</a:t>
            </a:r>
            <a:r>
              <a:rPr lang="en-US" sz="2800" b="1" dirty="0">
                <a:solidFill>
                  <a:srgbClr val="000000"/>
                </a:solidFill>
                <a:effectLst/>
                <a:latin typeface="Aptos" panose="020B0004020202020204" pitchFamily="34" charset="0"/>
              </a:rPr>
              <a:t>. 2014</a:t>
            </a:r>
            <a:r>
              <a:rPr lang="en-US" sz="2800" dirty="0">
                <a:solidFill>
                  <a:srgbClr val="000000"/>
                </a:solidFill>
                <a:effectLst/>
                <a:latin typeface="Aptos" panose="020B0004020202020204" pitchFamily="34" charset="0"/>
              </a:rPr>
              <a:t>;95(1):5-23. </a:t>
            </a:r>
          </a:p>
          <a:p>
            <a:pPr marL="514350" indent="-514350">
              <a:buAutoNum type="arabicPeriod"/>
            </a:pPr>
            <a:r>
              <a:rPr lang="en-US" sz="2800" dirty="0">
                <a:solidFill>
                  <a:srgbClr val="000000"/>
                </a:solidFill>
                <a:latin typeface="Aptos" panose="020B0004020202020204" pitchFamily="34" charset="0"/>
              </a:rPr>
              <a:t> </a:t>
            </a:r>
            <a:r>
              <a:rPr lang="en-US" sz="2800" dirty="0">
                <a:solidFill>
                  <a:srgbClr val="000000"/>
                </a:solidFill>
                <a:effectLst/>
                <a:latin typeface="Aptos" panose="020B0004020202020204" pitchFamily="34" charset="0"/>
              </a:rPr>
              <a:t>Chen, W., Wang, S., </a:t>
            </a:r>
            <a:r>
              <a:rPr lang="en-US" sz="2800" dirty="0" err="1">
                <a:solidFill>
                  <a:srgbClr val="000000"/>
                </a:solidFill>
                <a:effectLst/>
                <a:latin typeface="Aptos" panose="020B0004020202020204" pitchFamily="34" charset="0"/>
              </a:rPr>
              <a:t>Tithi</a:t>
            </a:r>
            <a:r>
              <a:rPr lang="en-US" sz="2800" dirty="0">
                <a:solidFill>
                  <a:srgbClr val="000000"/>
                </a:solidFill>
                <a:effectLst/>
                <a:latin typeface="Aptos" panose="020B0004020202020204" pitchFamily="34" charset="0"/>
              </a:rPr>
              <a:t>, S.S. et al. A rare variant analysis framework using public genotype summary counts to prioritize disease-predisposition genes. </a:t>
            </a:r>
            <a:r>
              <a:rPr lang="en-US" sz="2800" b="1" i="1" dirty="0">
                <a:solidFill>
                  <a:srgbClr val="000000"/>
                </a:solidFill>
                <a:effectLst/>
                <a:latin typeface="Aptos" panose="020B0004020202020204" pitchFamily="34" charset="0"/>
              </a:rPr>
              <a:t>Nat </a:t>
            </a:r>
            <a:r>
              <a:rPr lang="en-US" sz="2800" b="1" i="1" dirty="0" err="1">
                <a:solidFill>
                  <a:srgbClr val="000000"/>
                </a:solidFill>
                <a:effectLst/>
                <a:latin typeface="Aptos" panose="020B0004020202020204" pitchFamily="34" charset="0"/>
              </a:rPr>
              <a:t>Commun</a:t>
            </a:r>
            <a:r>
              <a:rPr lang="en-US" sz="2800" b="1" i="1" dirty="0">
                <a:solidFill>
                  <a:srgbClr val="000000"/>
                </a:solidFill>
                <a:latin typeface="Aptos" panose="020B0004020202020204" pitchFamily="34" charset="0"/>
              </a:rPr>
              <a:t>. </a:t>
            </a:r>
            <a:r>
              <a:rPr lang="en-US" sz="2800" b="1" dirty="0">
                <a:solidFill>
                  <a:srgbClr val="000000"/>
                </a:solidFill>
                <a:effectLst/>
                <a:latin typeface="Aptos" panose="020B0004020202020204" pitchFamily="34" charset="0"/>
              </a:rPr>
              <a:t>2022</a:t>
            </a:r>
            <a:r>
              <a:rPr lang="en-US" sz="2800" b="1" dirty="0">
                <a:solidFill>
                  <a:srgbClr val="000000"/>
                </a:solidFill>
                <a:latin typeface="Aptos" panose="020B0004020202020204" pitchFamily="34" charset="0"/>
              </a:rPr>
              <a:t>; </a:t>
            </a:r>
            <a:r>
              <a:rPr lang="en-US" sz="2800" b="0" i="0" dirty="0">
                <a:effectLst/>
                <a:highlight>
                  <a:srgbClr val="FFFFFF"/>
                </a:highlight>
                <a:latin typeface="+mj-lt"/>
              </a:rPr>
              <a:t>13(1):2592.</a:t>
            </a:r>
          </a:p>
          <a:p>
            <a:pPr marL="514350" indent="-514350">
              <a:buAutoNum type="arabicPeriod"/>
            </a:pPr>
            <a:r>
              <a:rPr lang="en-US" sz="2800" dirty="0"/>
              <a:t>McReynolds LJ, </a:t>
            </a:r>
            <a:r>
              <a:rPr lang="en-US" sz="2800" dirty="0" err="1"/>
              <a:t>Rafati</a:t>
            </a:r>
            <a:r>
              <a:rPr lang="en-US" sz="2800" dirty="0"/>
              <a:t> M, Wang Y, et al. Whole Exome Sequencing in Severe Aplastic Anemia Identifies Unrecognized Inherited Subset with Inferior Survival after Hematopoietic Cell Transplant. </a:t>
            </a:r>
            <a:r>
              <a:rPr lang="en-US" sz="2800" b="1" i="1" dirty="0"/>
              <a:t>Blood. </a:t>
            </a:r>
            <a:r>
              <a:rPr lang="en-US" sz="2800" b="1" dirty="0"/>
              <a:t>2021</a:t>
            </a:r>
            <a:r>
              <a:rPr lang="en-US" sz="2800" dirty="0"/>
              <a:t>;138(1):605.</a:t>
            </a:r>
            <a:endParaRPr lang="en-US" sz="2800" dirty="0">
              <a:effectLst/>
              <a:latin typeface="+mj-lt"/>
            </a:endParaRPr>
          </a:p>
        </p:txBody>
      </p:sp>
      <p:sp>
        <p:nvSpPr>
          <p:cNvPr id="22" name="TextBox 21">
            <a:extLst>
              <a:ext uri="{FF2B5EF4-FFF2-40B4-BE49-F238E27FC236}">
                <a16:creationId xmlns:a16="http://schemas.microsoft.com/office/drawing/2014/main" id="{74D77F0E-A116-F525-7962-035A4F26ACE0}"/>
              </a:ext>
            </a:extLst>
          </p:cNvPr>
          <p:cNvSpPr txBox="1"/>
          <p:nvPr/>
        </p:nvSpPr>
        <p:spPr>
          <a:xfrm>
            <a:off x="13318925" y="12900458"/>
            <a:ext cx="17441491" cy="2616101"/>
          </a:xfrm>
          <a:prstGeom prst="rect">
            <a:avLst/>
          </a:prstGeom>
          <a:noFill/>
        </p:spPr>
        <p:txBody>
          <a:bodyPr wrap="square" rtlCol="0">
            <a:spAutoFit/>
          </a:bodyPr>
          <a:lstStyle/>
          <a:p>
            <a:pPr algn="ctr"/>
            <a:endParaRPr lang="en-US" sz="2800" dirty="0"/>
          </a:p>
          <a:p>
            <a:r>
              <a:rPr lang="en-US" sz="3400" dirty="0"/>
              <a:t>	gVCF files were generated through variant calling for each sample (n=32), then performed joint genotyping to merge these into a single VCF file. VQSR was applied for variant recalibration and filtering with additional quality. The final VCF was annotated for biological significance and converted to a GDS format for further rare variant analysis using </a:t>
            </a:r>
            <a:r>
              <a:rPr lang="en-US" sz="3400" b="1" dirty="0"/>
              <a:t>CoCoRV. </a:t>
            </a:r>
          </a:p>
        </p:txBody>
      </p:sp>
      <p:grpSp>
        <p:nvGrpSpPr>
          <p:cNvPr id="23" name="Group 22">
            <a:extLst>
              <a:ext uri="{FF2B5EF4-FFF2-40B4-BE49-F238E27FC236}">
                <a16:creationId xmlns:a16="http://schemas.microsoft.com/office/drawing/2014/main" id="{B6A1055A-2BC3-2255-5C59-08320291B05C}"/>
              </a:ext>
            </a:extLst>
          </p:cNvPr>
          <p:cNvGrpSpPr/>
          <p:nvPr/>
        </p:nvGrpSpPr>
        <p:grpSpPr>
          <a:xfrm>
            <a:off x="32049402" y="5943598"/>
            <a:ext cx="10138410" cy="14949385"/>
            <a:chOff x="1039245" y="14778628"/>
            <a:chExt cx="9738360" cy="13752482"/>
          </a:xfrm>
        </p:grpSpPr>
        <p:sp>
          <p:nvSpPr>
            <p:cNvPr id="24" name="Rectangle 23">
              <a:extLst>
                <a:ext uri="{FF2B5EF4-FFF2-40B4-BE49-F238E27FC236}">
                  <a16:creationId xmlns:a16="http://schemas.microsoft.com/office/drawing/2014/main" id="{A49843A3-7668-28F7-D0B6-9FEE12C68777}"/>
                </a:ext>
              </a:extLst>
            </p:cNvPr>
            <p:cNvSpPr/>
            <p:nvPr/>
          </p:nvSpPr>
          <p:spPr>
            <a:xfrm>
              <a:off x="1039245" y="14778628"/>
              <a:ext cx="9738360" cy="1338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Discussion</a:t>
              </a:r>
            </a:p>
          </p:txBody>
        </p:sp>
        <p:sp>
          <p:nvSpPr>
            <p:cNvPr id="25" name="Rectangle 24">
              <a:extLst>
                <a:ext uri="{FF2B5EF4-FFF2-40B4-BE49-F238E27FC236}">
                  <a16:creationId xmlns:a16="http://schemas.microsoft.com/office/drawing/2014/main" id="{F4D863A5-0C42-2BCB-C620-0694661960C3}"/>
                </a:ext>
              </a:extLst>
            </p:cNvPr>
            <p:cNvSpPr/>
            <p:nvPr/>
          </p:nvSpPr>
          <p:spPr>
            <a:xfrm>
              <a:off x="1039245" y="16090556"/>
              <a:ext cx="9738360" cy="124405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TextBox 28">
            <a:extLst>
              <a:ext uri="{FF2B5EF4-FFF2-40B4-BE49-F238E27FC236}">
                <a16:creationId xmlns:a16="http://schemas.microsoft.com/office/drawing/2014/main" id="{2142CFF6-6487-399A-95ED-28CEF2BCB21E}"/>
              </a:ext>
            </a:extLst>
          </p:cNvPr>
          <p:cNvSpPr txBox="1"/>
          <p:nvPr/>
        </p:nvSpPr>
        <p:spPr>
          <a:xfrm>
            <a:off x="32598360" y="7746311"/>
            <a:ext cx="9006840" cy="12126397"/>
          </a:xfrm>
          <a:prstGeom prst="rect">
            <a:avLst/>
          </a:prstGeom>
          <a:noFill/>
        </p:spPr>
        <p:txBody>
          <a:bodyPr wrap="square" rtlCol="0">
            <a:spAutoFit/>
          </a:bodyPr>
          <a:lstStyle/>
          <a:p>
            <a:r>
              <a:rPr lang="en-US" sz="3400" dirty="0"/>
              <a:t>	Our project focused on developing a robust pipeline for identifying rare genetic variants associated with (AA), from raw exome sequencing data to the creation of a rare variant table and a preliminary gene list. While the pipeline was effective in processing data, the study's conclusions are limited using a relatively small dataset and did not include detailed genetic analyses.</a:t>
            </a:r>
          </a:p>
          <a:p>
            <a:endParaRPr lang="en-US" sz="3400" dirty="0"/>
          </a:p>
          <a:p>
            <a:r>
              <a:rPr lang="en-US" sz="3400" dirty="0"/>
              <a:t>	Although we utilized publicly available genomic data to enhance statistical power, future studies should focus on enlarging sample cohorts; despite analyzing only 32 samples, resources like </a:t>
            </a:r>
            <a:r>
              <a:rPr lang="en-US" sz="3400" dirty="0" err="1"/>
              <a:t>gnomAD</a:t>
            </a:r>
            <a:r>
              <a:rPr lang="en-US" sz="3400" dirty="0"/>
              <a:t> and SAAWES</a:t>
            </a:r>
            <a:r>
              <a:rPr lang="en-US" sz="3400" baseline="30000" dirty="0"/>
              <a:t>6 </a:t>
            </a:r>
            <a:r>
              <a:rPr lang="en-US" sz="3400" dirty="0"/>
              <a:t>offer hundreds of human DNA references that could augment future studies. </a:t>
            </a:r>
          </a:p>
          <a:p>
            <a:endParaRPr lang="en-US" sz="3400" dirty="0"/>
          </a:p>
          <a:p>
            <a:r>
              <a:rPr lang="en-US" sz="3400" dirty="0"/>
              <a:t>	Additionally, conducting thorough genetic analyses on results to validate and understand the functional impact of these variants will be crucial for advancing our understanding of AA and identifying potential therapeutic targets.</a:t>
            </a:r>
          </a:p>
        </p:txBody>
      </p:sp>
      <p:pic>
        <p:nvPicPr>
          <p:cNvPr id="31" name="Picture 30" descr="A diagram of a data analysis&#10;&#10;Description automatically generated">
            <a:extLst>
              <a:ext uri="{FF2B5EF4-FFF2-40B4-BE49-F238E27FC236}">
                <a16:creationId xmlns:a16="http://schemas.microsoft.com/office/drawing/2014/main" id="{24D9E3D1-2EAA-1F71-0DAE-00FB826EC5AA}"/>
              </a:ext>
            </a:extLst>
          </p:cNvPr>
          <p:cNvPicPr>
            <a:picLocks noChangeAspect="1"/>
          </p:cNvPicPr>
          <p:nvPr/>
        </p:nvPicPr>
        <p:blipFill>
          <a:blip r:embed="rId4"/>
          <a:stretch>
            <a:fillRect/>
          </a:stretch>
        </p:blipFill>
        <p:spPr>
          <a:xfrm>
            <a:off x="15512081" y="7537871"/>
            <a:ext cx="12809728" cy="4958603"/>
          </a:xfrm>
          <a:prstGeom prst="rect">
            <a:avLst/>
          </a:prstGeom>
        </p:spPr>
      </p:pic>
      <p:pic>
        <p:nvPicPr>
          <p:cNvPr id="1044" name="Picture 20" descr="National Heart, Lung and Blood Institute · GitHub">
            <a:extLst>
              <a:ext uri="{FF2B5EF4-FFF2-40B4-BE49-F238E27FC236}">
                <a16:creationId xmlns:a16="http://schemas.microsoft.com/office/drawing/2014/main" id="{10434F67-0BB7-B418-B4A1-B5B2ED239F5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191618" y="1449647"/>
            <a:ext cx="3830902" cy="383090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9F78C719-7501-2720-DBBD-D73EC87F5E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3092" y="15071874"/>
            <a:ext cx="9258225" cy="5821109"/>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F7E21DD2-A7DF-31CB-2536-A68D0A8ED229}"/>
              </a:ext>
            </a:extLst>
          </p:cNvPr>
          <p:cNvGrpSpPr/>
          <p:nvPr/>
        </p:nvGrpSpPr>
        <p:grpSpPr>
          <a:xfrm>
            <a:off x="12384198" y="21390900"/>
            <a:ext cx="19005129" cy="10201619"/>
            <a:chOff x="982980" y="6275118"/>
            <a:chExt cx="9738360" cy="6014124"/>
          </a:xfrm>
        </p:grpSpPr>
        <p:sp>
          <p:nvSpPr>
            <p:cNvPr id="33" name="Rectangle 32">
              <a:extLst>
                <a:ext uri="{FF2B5EF4-FFF2-40B4-BE49-F238E27FC236}">
                  <a16:creationId xmlns:a16="http://schemas.microsoft.com/office/drawing/2014/main" id="{6609A8B9-1080-3C4B-4CB3-52FE9B314D57}"/>
                </a:ext>
              </a:extLst>
            </p:cNvPr>
            <p:cNvSpPr/>
            <p:nvPr/>
          </p:nvSpPr>
          <p:spPr>
            <a:xfrm>
              <a:off x="982980" y="6275118"/>
              <a:ext cx="9738360" cy="7613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Results</a:t>
              </a:r>
            </a:p>
          </p:txBody>
        </p:sp>
        <p:sp>
          <p:nvSpPr>
            <p:cNvPr id="34" name="Rectangle 33">
              <a:extLst>
                <a:ext uri="{FF2B5EF4-FFF2-40B4-BE49-F238E27FC236}">
                  <a16:creationId xmlns:a16="http://schemas.microsoft.com/office/drawing/2014/main" id="{BBC355B0-18BB-78DD-73EB-03922683DD30}"/>
                </a:ext>
              </a:extLst>
            </p:cNvPr>
            <p:cNvSpPr/>
            <p:nvPr/>
          </p:nvSpPr>
          <p:spPr>
            <a:xfrm>
              <a:off x="982980" y="7036458"/>
              <a:ext cx="9738360" cy="52527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52" name="Picture 28" descr="Fig. 1">
            <a:extLst>
              <a:ext uri="{FF2B5EF4-FFF2-40B4-BE49-F238E27FC236}">
                <a16:creationId xmlns:a16="http://schemas.microsoft.com/office/drawing/2014/main" id="{597863BD-4795-FCC1-040E-DBD12571058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61186"/>
          <a:stretch/>
        </p:blipFill>
        <p:spPr bwMode="auto">
          <a:xfrm>
            <a:off x="13349108" y="15517794"/>
            <a:ext cx="17078366" cy="451495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7117BB35-BE5E-291C-BC1C-47B2DF07702C}"/>
              </a:ext>
            </a:extLst>
          </p:cNvPr>
          <p:cNvSpPr txBox="1"/>
          <p:nvPr/>
        </p:nvSpPr>
        <p:spPr>
          <a:xfrm>
            <a:off x="10652760" y="12669291"/>
            <a:ext cx="21945600" cy="523220"/>
          </a:xfrm>
          <a:prstGeom prst="rect">
            <a:avLst/>
          </a:prstGeom>
          <a:noFill/>
        </p:spPr>
        <p:txBody>
          <a:bodyPr wrap="square">
            <a:spAutoFit/>
          </a:bodyPr>
          <a:lstStyle/>
          <a:p>
            <a:pPr algn="ctr"/>
            <a:r>
              <a:rPr lang="en-US" sz="2800" dirty="0"/>
              <a:t>Figure 2. Variant discovery and analysis pipeline with GATK Best Practices and CoCoRV. </a:t>
            </a:r>
          </a:p>
        </p:txBody>
      </p:sp>
      <p:sp>
        <p:nvSpPr>
          <p:cNvPr id="37" name="TextBox 36">
            <a:extLst>
              <a:ext uri="{FF2B5EF4-FFF2-40B4-BE49-F238E27FC236}">
                <a16:creationId xmlns:a16="http://schemas.microsoft.com/office/drawing/2014/main" id="{6F12C673-C4AD-7D63-E1B3-9EEB58DDFEB2}"/>
              </a:ext>
            </a:extLst>
          </p:cNvPr>
          <p:cNvSpPr txBox="1"/>
          <p:nvPr/>
        </p:nvSpPr>
        <p:spPr>
          <a:xfrm>
            <a:off x="10915491" y="20176882"/>
            <a:ext cx="21945600" cy="523220"/>
          </a:xfrm>
          <a:prstGeom prst="rect">
            <a:avLst/>
          </a:prstGeom>
          <a:noFill/>
        </p:spPr>
        <p:txBody>
          <a:bodyPr wrap="square">
            <a:spAutoFit/>
          </a:bodyPr>
          <a:lstStyle/>
          <a:p>
            <a:pPr algn="ctr"/>
            <a:r>
              <a:rPr lang="en-US" sz="2800" dirty="0"/>
              <a:t>Figure 3. Schematic representation of main input and preprocessing of variants in CoCoRV.</a:t>
            </a:r>
          </a:p>
        </p:txBody>
      </p:sp>
      <p:sp>
        <p:nvSpPr>
          <p:cNvPr id="38" name="TextBox 37">
            <a:extLst>
              <a:ext uri="{FF2B5EF4-FFF2-40B4-BE49-F238E27FC236}">
                <a16:creationId xmlns:a16="http://schemas.microsoft.com/office/drawing/2014/main" id="{5CDBCC9C-06AB-CDBA-2CCD-A2F3EEDAAA52}"/>
              </a:ext>
            </a:extLst>
          </p:cNvPr>
          <p:cNvSpPr txBox="1"/>
          <p:nvPr/>
        </p:nvSpPr>
        <p:spPr>
          <a:xfrm>
            <a:off x="868680" y="21214945"/>
            <a:ext cx="11407140" cy="523220"/>
          </a:xfrm>
          <a:prstGeom prst="rect">
            <a:avLst/>
          </a:prstGeom>
          <a:noFill/>
        </p:spPr>
        <p:txBody>
          <a:bodyPr wrap="square">
            <a:spAutoFit/>
          </a:bodyPr>
          <a:lstStyle/>
          <a:p>
            <a:pPr algn="ctr"/>
            <a:r>
              <a:rPr lang="en-US" sz="2800" dirty="0"/>
              <a:t>Figure 1. Relationship of aplastic anemia to other diseases.</a:t>
            </a:r>
          </a:p>
        </p:txBody>
      </p:sp>
      <p:grpSp>
        <p:nvGrpSpPr>
          <p:cNvPr id="51" name="Group 50">
            <a:extLst>
              <a:ext uri="{FF2B5EF4-FFF2-40B4-BE49-F238E27FC236}">
                <a16:creationId xmlns:a16="http://schemas.microsoft.com/office/drawing/2014/main" id="{D90DBDCC-A231-ABAA-942A-2A5027CA4B47}"/>
              </a:ext>
            </a:extLst>
          </p:cNvPr>
          <p:cNvGrpSpPr/>
          <p:nvPr/>
        </p:nvGrpSpPr>
        <p:grpSpPr>
          <a:xfrm>
            <a:off x="13406417" y="22948796"/>
            <a:ext cx="10720372" cy="4188635"/>
            <a:chOff x="13349108" y="23495838"/>
            <a:chExt cx="10720372" cy="4188635"/>
          </a:xfrm>
        </p:grpSpPr>
        <p:pic>
          <p:nvPicPr>
            <p:cNvPr id="48" name="Picture 47" descr="A table with numbers and letters&#10;&#10;Description automatically generated">
              <a:extLst>
                <a:ext uri="{FF2B5EF4-FFF2-40B4-BE49-F238E27FC236}">
                  <a16:creationId xmlns:a16="http://schemas.microsoft.com/office/drawing/2014/main" id="{FECED9DA-1444-71EB-AA57-F36B5B73A728}"/>
                </a:ext>
              </a:extLst>
            </p:cNvPr>
            <p:cNvPicPr>
              <a:picLocks noChangeAspect="1"/>
            </p:cNvPicPr>
            <p:nvPr/>
          </p:nvPicPr>
          <p:blipFill>
            <a:blip r:embed="rId9"/>
            <a:stretch>
              <a:fillRect/>
            </a:stretch>
          </p:blipFill>
          <p:spPr>
            <a:xfrm>
              <a:off x="13349108" y="23495838"/>
              <a:ext cx="5366689" cy="4188635"/>
            </a:xfrm>
            <a:prstGeom prst="rect">
              <a:avLst/>
            </a:prstGeom>
          </p:spPr>
        </p:pic>
        <p:pic>
          <p:nvPicPr>
            <p:cNvPr id="50" name="Picture 49" descr="A table with numbers and letters&#10;&#10;Description automatically generated">
              <a:extLst>
                <a:ext uri="{FF2B5EF4-FFF2-40B4-BE49-F238E27FC236}">
                  <a16:creationId xmlns:a16="http://schemas.microsoft.com/office/drawing/2014/main" id="{678EC5BE-D0DD-30D8-A300-46C320EA853C}"/>
                </a:ext>
              </a:extLst>
            </p:cNvPr>
            <p:cNvPicPr>
              <a:picLocks noChangeAspect="1"/>
            </p:cNvPicPr>
            <p:nvPr/>
          </p:nvPicPr>
          <p:blipFill>
            <a:blip r:embed="rId10"/>
            <a:stretch>
              <a:fillRect/>
            </a:stretch>
          </p:blipFill>
          <p:spPr>
            <a:xfrm>
              <a:off x="18702791" y="23497544"/>
              <a:ext cx="5366689" cy="4159618"/>
            </a:xfrm>
            <a:prstGeom prst="rect">
              <a:avLst/>
            </a:prstGeom>
          </p:spPr>
        </p:pic>
      </p:grpSp>
      <p:sp>
        <p:nvSpPr>
          <p:cNvPr id="52" name="TextBox 51">
            <a:extLst>
              <a:ext uri="{FF2B5EF4-FFF2-40B4-BE49-F238E27FC236}">
                <a16:creationId xmlns:a16="http://schemas.microsoft.com/office/drawing/2014/main" id="{05BB64F2-211B-79A7-9002-42138610853F}"/>
              </a:ext>
            </a:extLst>
          </p:cNvPr>
          <p:cNvSpPr txBox="1"/>
          <p:nvPr/>
        </p:nvSpPr>
        <p:spPr>
          <a:xfrm>
            <a:off x="12731954" y="27403884"/>
            <a:ext cx="18369981" cy="523220"/>
          </a:xfrm>
          <a:prstGeom prst="rect">
            <a:avLst/>
          </a:prstGeom>
          <a:noFill/>
        </p:spPr>
        <p:txBody>
          <a:bodyPr wrap="square">
            <a:spAutoFit/>
          </a:bodyPr>
          <a:lstStyle/>
          <a:p>
            <a:pPr algn="ctr"/>
            <a:r>
              <a:rPr lang="en-US" sz="2800" dirty="0"/>
              <a:t>Figure 4 &amp; 5. Top rare variants associated with AA and their raw P values. Pipeline can be accessed through GitHub. </a:t>
            </a:r>
          </a:p>
        </p:txBody>
      </p:sp>
      <p:pic>
        <p:nvPicPr>
          <p:cNvPr id="54" name="Picture 53" descr="A qr code with a blue arrow&#10;&#10;Description automatically generated">
            <a:extLst>
              <a:ext uri="{FF2B5EF4-FFF2-40B4-BE49-F238E27FC236}">
                <a16:creationId xmlns:a16="http://schemas.microsoft.com/office/drawing/2014/main" id="{A1A2F525-8ACB-279E-BC78-6CB011733998}"/>
              </a:ext>
            </a:extLst>
          </p:cNvPr>
          <p:cNvPicPr>
            <a:picLocks noChangeAspect="1"/>
          </p:cNvPicPr>
          <p:nvPr/>
        </p:nvPicPr>
        <p:blipFill rotWithShape="1">
          <a:blip r:embed="rId11"/>
          <a:srcRect b="22385"/>
          <a:stretch/>
        </p:blipFill>
        <p:spPr>
          <a:xfrm>
            <a:off x="26214746" y="22949649"/>
            <a:ext cx="4136950" cy="4161324"/>
          </a:xfrm>
          <a:prstGeom prst="rect">
            <a:avLst/>
          </a:prstGeom>
        </p:spPr>
      </p:pic>
      <p:sp>
        <p:nvSpPr>
          <p:cNvPr id="55" name="TextBox 54">
            <a:extLst>
              <a:ext uri="{FF2B5EF4-FFF2-40B4-BE49-F238E27FC236}">
                <a16:creationId xmlns:a16="http://schemas.microsoft.com/office/drawing/2014/main" id="{6F626A1E-A74C-94F8-7F98-B88A992F24DA}"/>
              </a:ext>
            </a:extLst>
          </p:cNvPr>
          <p:cNvSpPr txBox="1"/>
          <p:nvPr/>
        </p:nvSpPr>
        <p:spPr>
          <a:xfrm>
            <a:off x="13318925" y="28220015"/>
            <a:ext cx="17135674" cy="2708434"/>
          </a:xfrm>
          <a:prstGeom prst="rect">
            <a:avLst/>
          </a:prstGeom>
          <a:noFill/>
        </p:spPr>
        <p:txBody>
          <a:bodyPr wrap="square" rtlCol="0">
            <a:spAutoFit/>
          </a:bodyPr>
          <a:lstStyle/>
          <a:p>
            <a:r>
              <a:rPr lang="en-US" sz="3400" dirty="0"/>
              <a:t>	The study identified </a:t>
            </a:r>
            <a:r>
              <a:rPr lang="en-US" sz="3400" b="1" dirty="0"/>
              <a:t>FLG2, GPRC6A, and ABCB5</a:t>
            </a:r>
            <a:r>
              <a:rPr lang="en-US" sz="3400" dirty="0"/>
              <a:t> as three of the top rare variants in a preliminary gene list associated with AA using exome sequencing data. However, any conclusions are tempered by the small dataset used, underscoring the need for larger cohorts to validate findings.. The publicly available code repository on GitHub facilitates transparency and future collaborations in further genetic analyses of AA.</a:t>
            </a:r>
          </a:p>
        </p:txBody>
      </p:sp>
    </p:spTree>
    <p:extLst>
      <p:ext uri="{BB962C8B-B14F-4D97-AF65-F5344CB8AC3E}">
        <p14:creationId xmlns:p14="http://schemas.microsoft.com/office/powerpoint/2010/main" val="30582943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14681</TotalTime>
  <Words>810</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 Display</vt:lpstr>
      <vt:lpstr>Aptos</vt:lpstr>
      <vt:lpstr>Arial</vt:lpstr>
      <vt:lpstr>Wingdings</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Sheng, Jerry (NIH/NHLBI) [F]</dc:creator>
  <cp:keywords/>
  <dc:description/>
  <cp:lastModifiedBy>Sheng, Jerry (NIH/NHLBI) [F]</cp:lastModifiedBy>
  <cp:revision>12</cp:revision>
  <cp:lastPrinted>2024-07-12T14:34:20Z</cp:lastPrinted>
  <dcterms:created xsi:type="dcterms:W3CDTF">2024-07-12T14:17:36Z</dcterms:created>
  <dcterms:modified xsi:type="dcterms:W3CDTF">2024-07-23T13:53:08Z</dcterms:modified>
  <cp:category/>
</cp:coreProperties>
</file>