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56" r:id="rId4"/>
    <p:sldId id="257" r:id="rId5"/>
    <p:sldId id="259" r:id="rId6"/>
    <p:sldId id="261" r:id="rId7"/>
    <p:sldId id="260" r:id="rId8"/>
    <p:sldId id="271" r:id="rId9"/>
    <p:sldId id="265" r:id="rId10"/>
    <p:sldId id="267" r:id="rId11"/>
    <p:sldId id="268" r:id="rId12"/>
    <p:sldId id="270" r:id="rId13"/>
    <p:sldId id="272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14175"/>
    <a:srgbClr val="0C8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8" autoAdjust="0"/>
    <p:restoredTop sz="94711" autoAdjust="0"/>
  </p:normalViewPr>
  <p:slideViewPr>
    <p:cSldViewPr>
      <p:cViewPr>
        <p:scale>
          <a:sx n="66" d="100"/>
          <a:sy n="66" d="100"/>
        </p:scale>
        <p:origin x="-1152" y="-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08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05691-18FB-43C0-8C72-89DA600E0B6C}" type="datetimeFigureOut">
              <a:rPr lang="es-CO" smtClean="0"/>
              <a:t>16/06/2017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CB916-7994-4585-B27F-F405B5D213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93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B916-7994-4585-B27F-F405B5D213FA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32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B916-7994-4585-B27F-F405B5D213FA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91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52CD-8974-43DC-8AE7-B9678BAE1A8E}" type="datetime1">
              <a:rPr lang="es-CO" smtClean="0"/>
              <a:t>16/06/2017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592A-2830-4320-8666-C63903E1D5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2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15F8-DF88-4DD3-86CB-966573BE24E0}" type="datetime1">
              <a:rPr lang="es-CO" smtClean="0"/>
              <a:t>16/06/2017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FD94-AE9C-423C-8B0D-63AD319A5A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094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B3A-A95C-4A16-83D9-7089CB2F092E}" type="datetime1">
              <a:rPr lang="es-CO" smtClean="0"/>
              <a:t>16/06/2017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4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92918"/>
            <a:ext cx="11811000" cy="6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B5C7-5822-4E94-91CD-FE42AA1EC89A}" type="datetime1">
              <a:rPr lang="es-CO" smtClean="0"/>
              <a:t>16/06/2017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592A-2830-4320-8666-C63903E1D517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4" descr="LOGO COLFONDOS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8"/>
          <a:stretch/>
        </p:blipFill>
        <p:spPr bwMode="auto">
          <a:xfrm>
            <a:off x="8833148" y="2235210"/>
            <a:ext cx="3240000" cy="10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58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E419-C151-4F61-A852-3779E845A806}" type="datetime1">
              <a:rPr lang="es-CO" smtClean="0"/>
              <a:t>16/06/2017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FD94-AE9C-423C-8B0D-63AD319A5A0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2" descr="barra larga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34" y="3073401"/>
            <a:ext cx="6773333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4" descr="LOGO COLFONDOS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694" y="2235989"/>
            <a:ext cx="2764999" cy="84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3" descr="ROJO1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41" y="2819400"/>
            <a:ext cx="142663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35291" y="3284985"/>
            <a:ext cx="4316893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633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C58E-7E8B-4939-93A9-375F645522FF}" type="datetime1">
              <a:rPr lang="es-CO" smtClean="0"/>
              <a:t>16/06/2017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347200" y="64991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002060"/>
                </a:solidFill>
              </a:defRPr>
            </a:lvl1pPr>
          </a:lstStyle>
          <a:p>
            <a:fld id="{9D030A1B-2D69-4E70-8BD1-CE6A9999758C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Imagen 2" descr="BARRA LOGO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42"/>
          <a:stretch>
            <a:fillRect/>
          </a:stretch>
        </p:blipFill>
        <p:spPr bwMode="auto">
          <a:xfrm>
            <a:off x="10128448" y="5877271"/>
            <a:ext cx="2027509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dondear rectángulo de esquina diagonal 8"/>
          <p:cNvSpPr/>
          <p:nvPr userDrawn="1"/>
        </p:nvSpPr>
        <p:spPr>
          <a:xfrm>
            <a:off x="239349" y="6349974"/>
            <a:ext cx="9889099" cy="331787"/>
          </a:xfrm>
          <a:prstGeom prst="round2DiagRect">
            <a:avLst>
              <a:gd name="adj1" fmla="val 48776"/>
              <a:gd name="adj2" fmla="val 0"/>
            </a:avLst>
          </a:prstGeom>
          <a:gradFill flip="none" rotWithShape="1">
            <a:gsLst>
              <a:gs pos="12000">
                <a:srgbClr val="114175"/>
              </a:gs>
              <a:gs pos="0">
                <a:srgbClr val="114175"/>
              </a:gs>
              <a:gs pos="0">
                <a:schemeClr val="tx2">
                  <a:lumMod val="50000"/>
                </a:schemeClr>
              </a:gs>
              <a:gs pos="100000">
                <a:srgbClr val="0C88D0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>
              <a:gradFill>
                <a:gsLst>
                  <a:gs pos="94730">
                    <a:srgbClr val="C2D3E8"/>
                  </a:gs>
                  <a:gs pos="0">
                    <a:schemeClr val="tx2">
                      <a:lumMod val="5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613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3791744" y="3284984"/>
            <a:ext cx="3958208" cy="748632"/>
          </a:xfrm>
        </p:spPr>
        <p:txBody>
          <a:bodyPr>
            <a:noAutofit/>
          </a:bodyPr>
          <a:lstStyle/>
          <a:p>
            <a:pPr algn="l"/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Rentabilidades en Contexto </a:t>
            </a:r>
            <a:endParaRPr lang="es-CO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35760" y="4033616"/>
            <a:ext cx="3073845" cy="360040"/>
          </a:xfrm>
        </p:spPr>
        <p:txBody>
          <a:bodyPr>
            <a:normAutofit lnSpcReduction="10000"/>
          </a:bodyPr>
          <a:lstStyle/>
          <a:p>
            <a:pPr algn="l"/>
            <a:r>
              <a:rPr lang="es-CO" sz="19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Junio 2017</a:t>
            </a:r>
            <a:endParaRPr lang="es-CO" sz="19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592A-2830-4320-8666-C63903E1D51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9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10</a:t>
            </a:fld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822801"/>
            <a:ext cx="931890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5"/>
          <p:cNvSpPr txBox="1"/>
          <p:nvPr/>
        </p:nvSpPr>
        <p:spPr>
          <a:xfrm>
            <a:off x="3359696" y="1059906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Evolución Balance Banco Centrales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uadroTexto 2"/>
          <p:cNvSpPr txBox="1"/>
          <p:nvPr/>
        </p:nvSpPr>
        <p:spPr>
          <a:xfrm>
            <a:off x="263352" y="260648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Entorno </a:t>
            </a:r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Bancos Centrales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600056" y="3356992"/>
            <a:ext cx="158417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6614007" y="3798001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>
                <a:solidFill>
                  <a:srgbClr val="000000"/>
                </a:solidFill>
              </a:rPr>
              <a:t>Tapering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968208" y="312705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rgbClr val="000000"/>
                </a:solidFill>
              </a:rPr>
              <a:t>Aumento compras BCE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508268" y="2048505"/>
            <a:ext cx="122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rgbClr val="000000"/>
                </a:solidFill>
              </a:rPr>
              <a:t>Administración Curva Japón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Rectángulo 7"/>
          <p:cNvSpPr/>
          <p:nvPr/>
        </p:nvSpPr>
        <p:spPr>
          <a:xfrm>
            <a:off x="1775520" y="1429237"/>
            <a:ext cx="342439" cy="32036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2" name="Rectángulo 7"/>
          <p:cNvSpPr/>
          <p:nvPr/>
        </p:nvSpPr>
        <p:spPr>
          <a:xfrm>
            <a:off x="6168008" y="1357230"/>
            <a:ext cx="342439" cy="327560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3" name="Rectángulo 7"/>
          <p:cNvSpPr/>
          <p:nvPr/>
        </p:nvSpPr>
        <p:spPr>
          <a:xfrm>
            <a:off x="5977969" y="1357230"/>
            <a:ext cx="342439" cy="32866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4" name="Rectángulo 7"/>
          <p:cNvSpPr/>
          <p:nvPr/>
        </p:nvSpPr>
        <p:spPr>
          <a:xfrm>
            <a:off x="4241393" y="1366522"/>
            <a:ext cx="342439" cy="32866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5" name="Rectángulo 7"/>
          <p:cNvSpPr/>
          <p:nvPr/>
        </p:nvSpPr>
        <p:spPr>
          <a:xfrm>
            <a:off x="8777897" y="1412776"/>
            <a:ext cx="342439" cy="32036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t="1796" r="1108" b="2197"/>
          <a:stretch/>
        </p:blipFill>
        <p:spPr bwMode="auto">
          <a:xfrm>
            <a:off x="1062373" y="967378"/>
            <a:ext cx="9311969" cy="431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11</a:t>
            </a:fld>
            <a:endParaRPr lang="es-CO"/>
          </a:p>
        </p:txBody>
      </p:sp>
      <p:sp>
        <p:nvSpPr>
          <p:cNvPr id="4" name="CuadroTexto 5"/>
          <p:cNvSpPr txBox="1"/>
          <p:nvPr/>
        </p:nvSpPr>
        <p:spPr>
          <a:xfrm>
            <a:off x="3568838" y="629980"/>
            <a:ext cx="404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Cambio Mensual Compras Bancos Centrales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uadroTexto 2"/>
          <p:cNvSpPr txBox="1"/>
          <p:nvPr/>
        </p:nvSpPr>
        <p:spPr>
          <a:xfrm>
            <a:off x="263352" y="260648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Entorno </a:t>
            </a:r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Bancos Centrales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600056" y="3356992"/>
            <a:ext cx="158417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4312514" y="3798001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>
                <a:solidFill>
                  <a:srgbClr val="000000"/>
                </a:solidFill>
              </a:rPr>
              <a:t>Tapering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083631" y="312615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rgbClr val="000000"/>
                </a:solidFill>
              </a:rPr>
              <a:t>Aumento compras BCE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896010" y="4176986"/>
            <a:ext cx="122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rgbClr val="000000"/>
                </a:solidFill>
              </a:rPr>
              <a:t>Administración Curva Japón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Rectángulo 7"/>
          <p:cNvSpPr/>
          <p:nvPr/>
        </p:nvSpPr>
        <p:spPr>
          <a:xfrm>
            <a:off x="1775520" y="1429237"/>
            <a:ext cx="342439" cy="32036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2" name="Rectángulo 7"/>
          <p:cNvSpPr/>
          <p:nvPr/>
        </p:nvSpPr>
        <p:spPr>
          <a:xfrm>
            <a:off x="6168008" y="1357230"/>
            <a:ext cx="342439" cy="327560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3" name="Rectángulo 7"/>
          <p:cNvSpPr/>
          <p:nvPr/>
        </p:nvSpPr>
        <p:spPr>
          <a:xfrm>
            <a:off x="5977969" y="1357230"/>
            <a:ext cx="342439" cy="32866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4" name="Rectángulo 7"/>
          <p:cNvSpPr/>
          <p:nvPr/>
        </p:nvSpPr>
        <p:spPr>
          <a:xfrm>
            <a:off x="4241393" y="1366522"/>
            <a:ext cx="342439" cy="32866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5" name="Rectángulo 7"/>
          <p:cNvSpPr/>
          <p:nvPr/>
        </p:nvSpPr>
        <p:spPr>
          <a:xfrm>
            <a:off x="8777897" y="1412776"/>
            <a:ext cx="342439" cy="32036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2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Subtítulo"/>
          <p:cNvSpPr>
            <a:spLocks noGrp="1"/>
          </p:cNvSpPr>
          <p:nvPr>
            <p:ph type="subTitle" idx="4294967295"/>
          </p:nvPr>
        </p:nvSpPr>
        <p:spPr>
          <a:xfrm>
            <a:off x="3938374" y="3347253"/>
            <a:ext cx="3816424" cy="504056"/>
          </a:xfrm>
        </p:spPr>
        <p:txBody>
          <a:bodyPr>
            <a:normAutofit lnSpcReduction="10000"/>
          </a:bodyPr>
          <a:lstStyle/>
          <a:p>
            <a:r>
              <a:rPr lang="es-CO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SUBTITULO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112224" y="290578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FD94-AE9C-423C-8B0D-63AD319A5A0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2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54" y="248601"/>
            <a:ext cx="4743554" cy="2742857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3</a:t>
            </a:fld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380570"/>
            <a:ext cx="6675890" cy="396044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083894" y="7251"/>
            <a:ext cx="7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ACWI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083894" y="2991458"/>
            <a:ext cx="9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COLCAP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03512" y="692696"/>
            <a:ext cx="404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Evolución Rentabilidad Anual</a:t>
            </a:r>
          </a:p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Y fechas clave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41180" y="1450704"/>
            <a:ext cx="253593" cy="295232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165938" y="1471845"/>
            <a:ext cx="288032" cy="295232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070359" y="1471845"/>
            <a:ext cx="253593" cy="295232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021604" y="1450704"/>
            <a:ext cx="253593" cy="295232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265" y="3275533"/>
            <a:ext cx="4684343" cy="2752381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5131256" y="1471845"/>
            <a:ext cx="253593" cy="29523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841254" y="1460405"/>
            <a:ext cx="253593" cy="295232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512655" y="1627967"/>
            <a:ext cx="1744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100" b="1" dirty="0" smtClean="0">
                <a:solidFill>
                  <a:schemeClr val="tx1">
                    <a:lumMod val="50000"/>
                  </a:schemeClr>
                </a:solidFill>
              </a:rPr>
              <a:t>Momento de recuperación</a:t>
            </a:r>
            <a:endParaRPr lang="es-CO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669980" y="2564904"/>
            <a:ext cx="13099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100" b="1" dirty="0" smtClean="0">
                <a:solidFill>
                  <a:schemeClr val="tx1">
                    <a:lumMod val="50000"/>
                  </a:schemeClr>
                </a:solidFill>
              </a:rPr>
              <a:t>Calma previa crisis.</a:t>
            </a:r>
            <a:endParaRPr lang="es-CO" sz="11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CO" sz="1100" b="1" dirty="0" smtClean="0">
                <a:solidFill>
                  <a:schemeClr val="tx1">
                    <a:lumMod val="50000"/>
                  </a:schemeClr>
                </a:solidFill>
              </a:rPr>
              <a:t>Boom demanda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1167319" y="1866653"/>
            <a:ext cx="1507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100" b="1" dirty="0" smtClean="0">
                <a:solidFill>
                  <a:schemeClr val="tx1">
                    <a:lumMod val="50000"/>
                  </a:schemeClr>
                </a:solidFill>
              </a:rPr>
              <a:t>Post Crisis Emergentes</a:t>
            </a:r>
            <a:endParaRPr lang="es-CO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6004446" y="2298332"/>
            <a:ext cx="570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100" b="1" dirty="0" err="1" smtClean="0">
                <a:solidFill>
                  <a:schemeClr val="tx1">
                    <a:lumMod val="50000"/>
                  </a:schemeClr>
                </a:solidFill>
              </a:rPr>
              <a:t>Trump</a:t>
            </a:r>
            <a:endParaRPr lang="es-CO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4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263352" y="260648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Entorno Macro Global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94192"/>
            <a:ext cx="8280920" cy="42659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59696" y="1059906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Crecimiento del PIB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7297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29425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5356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47364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608168" y="1412776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34469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0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12776"/>
            <a:ext cx="6696744" cy="4247344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5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263352" y="260648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Entorno Macro Global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59696" y="1059906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Crecimiento del PIB promedio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7297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29425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5356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47364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608168" y="1412776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34469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0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6</a:t>
            </a:fld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75" t="2616" r="764" b="3200"/>
          <a:stretch/>
        </p:blipFill>
        <p:spPr>
          <a:xfrm>
            <a:off x="191344" y="764702"/>
            <a:ext cx="6820756" cy="39604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07368" y="5085184"/>
            <a:ext cx="6818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Valor Teórico</a:t>
            </a:r>
          </a:p>
          <a:p>
            <a:r>
              <a:rPr lang="es-CO" dirty="0">
                <a:solidFill>
                  <a:schemeClr val="tx1">
                    <a:lumMod val="50000"/>
                  </a:schemeClr>
                </a:solidFill>
              </a:rPr>
              <a:t> ACWI ANUAL = -</a:t>
            </a:r>
            <a:r>
              <a:rPr lang="es-CO" dirty="0" smtClean="0">
                <a:solidFill>
                  <a:schemeClr val="tx1">
                    <a:lumMod val="50000"/>
                  </a:schemeClr>
                </a:solidFill>
              </a:rPr>
              <a:t>18,6374420760004+7,37677451473116(Crecimiento)</a:t>
            </a:r>
          </a:p>
          <a:p>
            <a:r>
              <a:rPr lang="es-CO" dirty="0" smtClean="0">
                <a:solidFill>
                  <a:schemeClr val="tx1">
                    <a:lumMod val="50000"/>
                  </a:schemeClr>
                </a:solidFill>
              </a:rPr>
              <a:t>3,49288147% anual supuesto un crecimiento de 3 en el PIB del Mundo.</a:t>
            </a:r>
            <a:endParaRPr lang="es-CO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72" y="2124607"/>
            <a:ext cx="4752528" cy="275238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842403" y="1463514"/>
            <a:ext cx="404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Evolución retornos anuales ACWI</a:t>
            </a:r>
          </a:p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Vs PIB Mundial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4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b="2817"/>
          <a:stretch/>
        </p:blipFill>
        <p:spPr>
          <a:xfrm>
            <a:off x="1821819" y="1268760"/>
            <a:ext cx="6565891" cy="4968552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7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263352" y="260648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Entorno Macro Global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59696" y="1059906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Tasas de política Bancos Centrales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7297" y="1429238"/>
            <a:ext cx="342439" cy="3583938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29425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5356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47364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608168" y="1412776"/>
            <a:ext cx="342439" cy="3583938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34469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3" name="CuadroTexto 5"/>
          <p:cNvSpPr txBox="1"/>
          <p:nvPr/>
        </p:nvSpPr>
        <p:spPr>
          <a:xfrm>
            <a:off x="2981824" y="1452942"/>
            <a:ext cx="1133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Perspectiva de Reactivación económica.</a:t>
            </a:r>
          </a:p>
          <a:p>
            <a:pPr algn="ctr"/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Europa sigue ciclo USA</a:t>
            </a:r>
            <a:endParaRPr lang="es-CO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CuadroTexto 5"/>
          <p:cNvSpPr txBox="1"/>
          <p:nvPr/>
        </p:nvSpPr>
        <p:spPr>
          <a:xfrm>
            <a:off x="9329790" y="1820871"/>
            <a:ext cx="2233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u="sng" dirty="0" smtClean="0">
                <a:solidFill>
                  <a:schemeClr val="tx1">
                    <a:lumMod val="50000"/>
                  </a:schemeClr>
                </a:solidFill>
              </a:rPr>
              <a:t>Perspectiva: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RVI: Europa mejor que USA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BCE sigue con rezago las acciones de la Fed</a:t>
            </a:r>
            <a:r>
              <a:rPr lang="es-CO" sz="1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s-CO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CuadroTexto 5"/>
          <p:cNvSpPr txBox="1"/>
          <p:nvPr/>
        </p:nvSpPr>
        <p:spPr>
          <a:xfrm>
            <a:off x="7076908" y="1559174"/>
            <a:ext cx="149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Ciclo de tasas aumentos EEUU, esperando a Europa.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Ruidos políticos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Miedo China</a:t>
            </a:r>
            <a:endParaRPr lang="es-CO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CuadroTexto 5"/>
          <p:cNvSpPr txBox="1"/>
          <p:nvPr/>
        </p:nvSpPr>
        <p:spPr>
          <a:xfrm>
            <a:off x="5094451" y="1729940"/>
            <a:ext cx="149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Compra de Activos US</a:t>
            </a:r>
            <a:r>
              <a:rPr lang="es-CO" sz="1200" b="1" dirty="0">
                <a:solidFill>
                  <a:schemeClr val="tx1">
                    <a:lumMod val="50000"/>
                  </a:schemeClr>
                </a:solidFill>
              </a:rPr>
              <a:t>A</a:t>
            </a:r>
            <a:endParaRPr lang="es-CO" sz="12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CuadroTexto 5"/>
          <p:cNvSpPr txBox="1"/>
          <p:nvPr/>
        </p:nvSpPr>
        <p:spPr>
          <a:xfrm>
            <a:off x="6195596" y="2852936"/>
            <a:ext cx="12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Finales 2013 </a:t>
            </a:r>
            <a:r>
              <a:rPr lang="es-CO" sz="1200" b="1" dirty="0" err="1" smtClean="0">
                <a:solidFill>
                  <a:schemeClr val="tx1">
                    <a:lumMod val="50000"/>
                  </a:schemeClr>
                </a:solidFill>
              </a:rPr>
              <a:t>Tapering</a:t>
            </a:r>
            <a:endParaRPr lang="es-CO" sz="12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CuadroTexto 5"/>
          <p:cNvSpPr txBox="1"/>
          <p:nvPr/>
        </p:nvSpPr>
        <p:spPr>
          <a:xfrm>
            <a:off x="4046088" y="1729940"/>
            <a:ext cx="1213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Previo Crisis</a:t>
            </a:r>
          </a:p>
        </p:txBody>
      </p:sp>
    </p:spTree>
    <p:extLst>
      <p:ext uri="{BB962C8B-B14F-4D97-AF65-F5344CB8AC3E}">
        <p14:creationId xmlns:p14="http://schemas.microsoft.com/office/powerpoint/2010/main" val="281517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269904"/>
            <a:ext cx="6552728" cy="4751383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8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263352" y="260648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Entorno Macro Local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59696" y="1059906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Crecimiento del  PIB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7297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29425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5356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47364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608168" y="1412776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34469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4" name="CuadroTexto 5"/>
          <p:cNvSpPr txBox="1"/>
          <p:nvPr/>
        </p:nvSpPr>
        <p:spPr>
          <a:xfrm>
            <a:off x="6289622" y="1844736"/>
            <a:ext cx="105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Ciclo petrolero </a:t>
            </a:r>
            <a:endParaRPr lang="es-CO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CuadroTexto 5"/>
          <p:cNvSpPr txBox="1"/>
          <p:nvPr/>
        </p:nvSpPr>
        <p:spPr>
          <a:xfrm>
            <a:off x="3022058" y="1791993"/>
            <a:ext cx="105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Recuperación post 99</a:t>
            </a:r>
            <a:endParaRPr lang="es-CO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CuadroTexto 5"/>
          <p:cNvSpPr txBox="1"/>
          <p:nvPr/>
        </p:nvSpPr>
        <p:spPr>
          <a:xfrm>
            <a:off x="4315034" y="1429238"/>
            <a:ext cx="105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Llegada IED al Sector Petrolero</a:t>
            </a:r>
            <a:endParaRPr lang="es-CO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CuadroTexto 5"/>
          <p:cNvSpPr txBox="1"/>
          <p:nvPr/>
        </p:nvSpPr>
        <p:spPr>
          <a:xfrm>
            <a:off x="7252929" y="2973912"/>
            <a:ext cx="105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chemeClr val="tx1">
                    <a:lumMod val="50000"/>
                  </a:schemeClr>
                </a:solidFill>
              </a:rPr>
              <a:t>Ciclo petrolero </a:t>
            </a:r>
            <a:endParaRPr lang="es-CO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1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46" y="1353376"/>
            <a:ext cx="6108210" cy="4451888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0A1B-2D69-4E70-8BD1-CE6A9999758C}" type="slidenum">
              <a:rPr lang="es-CO" smtClean="0"/>
              <a:t>9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263352" y="260648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Entorno Macro Local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59696" y="1059906"/>
            <a:ext cx="40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50000"/>
                  </a:schemeClr>
                </a:solidFill>
              </a:rPr>
              <a:t>PIB público vs Privado</a:t>
            </a:r>
            <a:endParaRPr lang="es-CO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7297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29425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5356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473641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608168" y="1412776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34469" y="1429238"/>
            <a:ext cx="342439" cy="358393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78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COLFONDOS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548DD4"/>
      </a:accent1>
      <a:accent2>
        <a:srgbClr val="92D050"/>
      </a:accent2>
      <a:accent3>
        <a:srgbClr val="7030A0"/>
      </a:accent3>
      <a:accent4>
        <a:srgbClr val="95B3D7"/>
      </a:accent4>
      <a:accent5>
        <a:srgbClr val="31859B"/>
      </a:accent5>
      <a:accent6>
        <a:srgbClr val="F79646"/>
      </a:accent6>
      <a:hlink>
        <a:srgbClr val="92CDDC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197</Words>
  <Application>Microsoft Office PowerPoint</Application>
  <PresentationFormat>Personalizado</PresentationFormat>
  <Paragraphs>66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Tema de Office</vt:lpstr>
      <vt:lpstr>Diseño personalizado</vt:lpstr>
      <vt:lpstr>1_Diseño personalizado</vt:lpstr>
      <vt:lpstr>Rentabilidades en Contexto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Liliana A. Alonso Ospina</dc:creator>
  <cp:lastModifiedBy>Windows User</cp:lastModifiedBy>
  <cp:revision>37</cp:revision>
  <dcterms:created xsi:type="dcterms:W3CDTF">2013-05-08T21:06:19Z</dcterms:created>
  <dcterms:modified xsi:type="dcterms:W3CDTF">2017-06-16T21:14:23Z</dcterms:modified>
</cp:coreProperties>
</file>