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22" r:id="rId3"/>
    <p:sldId id="324" r:id="rId4"/>
    <p:sldId id="323" r:id="rId5"/>
    <p:sldId id="325" r:id="rId6"/>
    <p:sldId id="326" r:id="rId7"/>
    <p:sldId id="32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FF"/>
    <a:srgbClr val="E1FDBB"/>
    <a:srgbClr val="A2EBFF"/>
    <a:srgbClr val="CDBBE9"/>
    <a:srgbClr val="343299"/>
    <a:srgbClr val="83B566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0236" autoAdjust="0"/>
  </p:normalViewPr>
  <p:slideViewPr>
    <p:cSldViewPr snapToGrid="0">
      <p:cViewPr varScale="1">
        <p:scale>
          <a:sx n="77" d="100"/>
          <a:sy n="77" d="100"/>
        </p:scale>
        <p:origin x="80" y="488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406D0F-76F7-9509-8CCF-C8AE07210D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89236-3797-2051-390B-8B17764C2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1AA85-3E82-4F70-A3D7-7A3D2FB1574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577C-26B5-D518-D329-CFD034AA68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71DED-227D-9AE2-0E83-4EC6B3436E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20F51-AC13-4804-9BDD-CBA0A3BF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1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A718-E923-5840-9409-0CA5E87D2DAD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88A34-A6E5-F94E-B543-F2D6AC104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4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3750"/>
              </a:lnSpc>
              <a:spcAft>
                <a:spcPct val="0"/>
              </a:spcAft>
              <a:defRPr/>
            </a:pPr>
            <a:r>
              <a:rPr lang="zh-CN" altLang="en-GB" b="0" noProof="0" dirty="0"/>
              <a:t>老师同学们大家好</a:t>
            </a:r>
            <a:r>
              <a:rPr lang="zh-CN" altLang="en-US" b="0" noProof="0" dirty="0"/>
              <a:t>，我今天开题的题目是“</a:t>
            </a:r>
            <a:r>
              <a:rPr lang="zh-CN" altLang="en-US" sz="1200" b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基于综合评估模型，的中国住宅建筑物质效率提升潜力、减排效应及能源系统响应”。</a:t>
            </a:r>
            <a:endParaRPr lang="en-HK" altLang="zh-CN" sz="1200" b="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  <a:p>
            <a:pPr algn="l" fontAlgn="base">
              <a:lnSpc>
                <a:spcPts val="3750"/>
              </a:lnSpc>
              <a:spcAft>
                <a:spcPct val="0"/>
              </a:spcAft>
              <a:defRPr/>
            </a:pPr>
            <a:r>
              <a:rPr lang="zh-CN" altLang="en-US" sz="1200" b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以下我讲开启我的汇报。</a:t>
            </a:r>
            <a:endParaRPr lang="en-US" altLang="zh-CN" sz="1200" b="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  <a:p>
            <a:pPr algn="l"/>
            <a:endParaRPr lang="zh-CN" altLang="en-GB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88A34-A6E5-F94E-B543-F2D6AC1047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88A34-A6E5-F94E-B543-F2D6AC1047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FE-444E-E242-8BC8-87DFAFAE7F1B}" type="datetime1">
              <a:rPr lang="en-GB" smtClean="0"/>
              <a:t>23/07/2024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06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2E65-E523-9643-B66A-17115445AF7F}" type="datetime1">
              <a:rPr lang="en-GB" smtClean="0"/>
              <a:t>23/07/2024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27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2584-4FD2-C043-BA6C-B678A86477CB}" type="datetime1">
              <a:rPr lang="en-GB" smtClean="0"/>
              <a:t>23/07/2024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72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361-37A6-B64F-B0D0-2875984A424F}" type="datetime1">
              <a:rPr lang="en-GB" smtClean="0"/>
              <a:t>23/07/2024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5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851F-537F-CE4B-BE80-14846F9AF076}" type="datetime1">
              <a:rPr lang="en-GB" smtClean="0"/>
              <a:t>23/07/2024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5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683C-CD88-4046-B3FD-32937445C71F}" type="datetime1">
              <a:rPr lang="en-GB" smtClean="0"/>
              <a:t>23/07/2024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E87-3F71-B644-B3B6-A001B651A6CC}" type="datetime1">
              <a:rPr lang="en-GB" smtClean="0"/>
              <a:t>23/07/2024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811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7670-42F9-6344-B565-F2908F6769A9}" type="datetime1">
              <a:rPr lang="en-GB" smtClean="0"/>
              <a:t>23/07/2024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3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927C-6FE6-5B4D-9516-106461B631D0}" type="datetime1">
              <a:rPr lang="en-GB" smtClean="0"/>
              <a:t>23/07/2024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762007CC-8A15-4ED9-9F0B-909ADCDBD63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31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BFD-B37D-394A-B4E9-07D28FFD6B13}" type="datetime1">
              <a:rPr lang="en-GB" smtClean="0"/>
              <a:t>23/07/2024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39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3D11-8119-B448-AFFC-89603FADF5F4}" type="datetime1">
              <a:rPr lang="en-GB" smtClean="0"/>
              <a:t>23/07/2024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5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>
            <a:extLst>
              <a:ext uri="{FF2B5EF4-FFF2-40B4-BE49-F238E27FC236}">
                <a16:creationId xmlns:a16="http://schemas.microsoft.com/office/drawing/2014/main" id="{EA363B8B-F4F4-DED4-FEA1-6B382E57A57A}"/>
              </a:ext>
            </a:extLst>
          </p:cNvPr>
          <p:cNvSpPr/>
          <p:nvPr userDrawn="1"/>
        </p:nvSpPr>
        <p:spPr>
          <a:xfrm>
            <a:off x="-26987" y="1379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0742-16B6-A54A-AB94-D968F6821D1D}" type="datetime1">
              <a:rPr lang="en-GB" smtClean="0"/>
              <a:t>23/07/2024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78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07CC-8A15-4ED9-9F0B-909ADCDBD635}" type="slidenum">
              <a:rPr lang="da-DK" smtClean="0"/>
              <a:pPr/>
              <a:t>‹#›</a:t>
            </a:fld>
            <a:endParaRPr lang="da-DK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249F76-0FD1-B756-7156-778BE5CB6342}"/>
              </a:ext>
            </a:extLst>
          </p:cNvPr>
          <p:cNvGrpSpPr/>
          <p:nvPr userDrawn="1"/>
        </p:nvGrpSpPr>
        <p:grpSpPr>
          <a:xfrm>
            <a:off x="47624" y="72023"/>
            <a:ext cx="3082600" cy="338554"/>
            <a:chOff x="833966" y="75758"/>
            <a:chExt cx="3082600" cy="338554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334051F2-2E9E-EF6F-B788-16003AA542F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33966" y="75758"/>
              <a:ext cx="1604433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6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ISIE-SEM2024</a:t>
              </a:r>
              <a:endParaRPr lang="nb-NO" altLang="nb-NO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D453D472-BB21-FA70-54ED-9B8C0DECF9E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515621" y="75758"/>
              <a:ext cx="1400945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da-DK" altLang="nb-NO" sz="16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</a:t>
              </a:r>
              <a:r>
                <a:rPr lang="en-US" altLang="nb-NO" sz="16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4.08.26</a:t>
              </a:r>
              <a:endParaRPr lang="nb-NO" altLang="nb-NO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50544E-2FD6-B2C5-38E3-70FE95D9AD6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-171475"/>
            <a:ext cx="2248677" cy="8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rysong0128@nankai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zhicao@nankai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893-022-00857-0" TargetMode="External"/><Relationship Id="rId3" Type="http://schemas.openxmlformats.org/officeDocument/2006/relationships/hyperlink" Target="https://doi.org/10.1016/j.jclepro.2019.118658" TargetMode="External"/><Relationship Id="rId7" Type="http://schemas.openxmlformats.org/officeDocument/2006/relationships/hyperlink" Target="https://zenodo.org/records/5171943" TargetMode="External"/><Relationship Id="rId2" Type="http://schemas.openxmlformats.org/officeDocument/2006/relationships/hyperlink" Target="https://github.com/IndEcol/ODY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38/s41467-021-26212-z" TargetMode="External"/><Relationship Id="rId5" Type="http://schemas.openxmlformats.org/officeDocument/2006/relationships/hyperlink" Target="https://github.com/SPDeetman/BUMA" TargetMode="External"/><Relationship Id="rId10" Type="http://schemas.openxmlformats.org/officeDocument/2006/relationships/hyperlink" Target="https://github.com/jerrysong0128/GloBUS_Tutorials" TargetMode="External"/><Relationship Id="rId4" Type="http://schemas.openxmlformats.org/officeDocument/2006/relationships/hyperlink" Target="https://doi.org/10.1016/j.jclepro.2019.119146" TargetMode="External"/><Relationship Id="rId9" Type="http://schemas.openxmlformats.org/officeDocument/2006/relationships/hyperlink" Target="https://github.com/Zh-xy/GloB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6B1C01-1236-49F4-B43A-E2D8585B6F4F}"/>
              </a:ext>
            </a:extLst>
          </p:cNvPr>
          <p:cNvSpPr txBox="1">
            <a:spLocks/>
          </p:cNvSpPr>
          <p:nvPr/>
        </p:nvSpPr>
        <p:spPr>
          <a:xfrm>
            <a:off x="1287329" y="1058754"/>
            <a:ext cx="9617341" cy="5922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ts val="4200"/>
              </a:lnSpc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Dynamic Material Flow Analysis with Python for Designing Eco-civilization</a:t>
            </a:r>
          </a:p>
          <a:p>
            <a:pPr algn="ctr" fontAlgn="base">
              <a:lnSpc>
                <a:spcPts val="4200"/>
              </a:lnSpc>
              <a:spcAft>
                <a:spcPct val="0"/>
              </a:spcAft>
              <a:defRPr/>
            </a:pPr>
            <a:endParaRPr lang="en-US" altLang="zh-CN" sz="36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  <a:p>
            <a:pPr algn="ctr" fontAlgn="base">
              <a:lnSpc>
                <a:spcPts val="4200"/>
              </a:lnSpc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Tutorial Example III: GloBus</a:t>
            </a:r>
          </a:p>
          <a:p>
            <a:pPr algn="ctr" fontAlgn="base">
              <a:lnSpc>
                <a:spcPts val="4200"/>
              </a:lnSpc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Global Dynamic Building-sand Model</a:t>
            </a:r>
            <a:endParaRPr lang="da-DK" altLang="zh-CN" sz="36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A634DF-F5C3-4491-82E5-C61C5CAE959A}"/>
              </a:ext>
            </a:extLst>
          </p:cNvPr>
          <p:cNvSpPr txBox="1">
            <a:spLocks/>
          </p:cNvSpPr>
          <p:nvPr/>
        </p:nvSpPr>
        <p:spPr bwMode="auto">
          <a:xfrm>
            <a:off x="1654690" y="4373749"/>
            <a:ext cx="8882618" cy="166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defTabSz="342900">
              <a:spcBef>
                <a:spcPct val="0"/>
              </a:spcBef>
              <a:buFont typeface="Arial" panose="020B0604020202020204" pitchFamily="34" charset="0"/>
              <a:buNone/>
              <a:defRPr sz="2800" b="1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altLang="zh-CN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Jingyang Song, Nankai University, </a:t>
            </a:r>
            <a:r>
              <a:rPr lang="en-US" altLang="zh-CN" sz="1800" i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jerrysong0128@nankai.edu.cn</a:t>
            </a:r>
            <a:endParaRPr lang="zh-CN" altLang="zh-CN" sz="1800" i="1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altLang="zh-CN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Zhi Cao*, Nankai University, </a:t>
            </a:r>
            <a:r>
              <a:rPr lang="en-US" altLang="zh-CN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zhicao@nankai.edu.cn</a:t>
            </a:r>
            <a:endParaRPr lang="zh-CN" altLang="zh-CN" sz="1800" i="1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College of Environmental Science and Engineering, Nankai University</a:t>
            </a:r>
          </a:p>
          <a:p>
            <a:pPr>
              <a:lnSpc>
                <a:spcPct val="150000"/>
              </a:lnSpc>
            </a:pPr>
            <a:r>
              <a:rPr lang="en-US" altLang="zh-CN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Date: 2024.08.26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D035-908D-AAE3-828E-C9EDFDA7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74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7A443-C960-5E5A-2404-8FB15D20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E350-31D7-C17D-FF7E-46A2339A1B5C}"/>
              </a:ext>
            </a:extLst>
          </p:cNvPr>
          <p:cNvSpPr/>
          <p:nvPr/>
        </p:nvSpPr>
        <p:spPr>
          <a:xfrm>
            <a:off x="379579" y="1117525"/>
            <a:ext cx="14732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ODYM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70561-9D5F-D212-BF7B-F02102075135}"/>
              </a:ext>
            </a:extLst>
          </p:cNvPr>
          <p:cNvSpPr txBox="1"/>
          <p:nvPr/>
        </p:nvSpPr>
        <p:spPr>
          <a:xfrm>
            <a:off x="1852779" y="1117525"/>
            <a:ext cx="6129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 Dynamic Material Systems Model</a:t>
            </a:r>
            <a:endParaRPr lang="zh-CN" altLang="en-US" sz="16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FA1F69-14E2-FA9E-81BA-434E79D399F5}"/>
              </a:ext>
            </a:extLst>
          </p:cNvPr>
          <p:cNvSpPr/>
          <p:nvPr/>
        </p:nvSpPr>
        <p:spPr>
          <a:xfrm>
            <a:off x="984099" y="1896952"/>
            <a:ext cx="259080" cy="259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7B8AFF71-D855-0937-31F3-746675BFAAEE}"/>
              </a:ext>
            </a:extLst>
          </p:cNvPr>
          <p:cNvSpPr/>
          <p:nvPr/>
        </p:nvSpPr>
        <p:spPr>
          <a:xfrm rot="5400000">
            <a:off x="-267880" y="4291893"/>
            <a:ext cx="1846561" cy="349417"/>
          </a:xfrm>
          <a:prstGeom prst="bentUpArrow">
            <a:avLst>
              <a:gd name="adj1" fmla="val 30906"/>
              <a:gd name="adj2" fmla="val 35677"/>
              <a:gd name="adj3" fmla="val 404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E38D6-96B6-2629-5B6D-F2B6C758CB48}"/>
              </a:ext>
            </a:extLst>
          </p:cNvPr>
          <p:cNvSpPr txBox="1"/>
          <p:nvPr/>
        </p:nvSpPr>
        <p:spPr>
          <a:xfrm>
            <a:off x="1859280" y="1398352"/>
            <a:ext cx="24989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i="1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/>
              <a:t>Repo: </a:t>
            </a:r>
            <a:r>
              <a:rPr lang="en-US" altLang="zh-CN" dirty="0">
                <a:hlinkClick r:id="rId2"/>
              </a:rPr>
              <a:t>https://github.com/IndEcol/ODYM</a:t>
            </a:r>
            <a:endParaRPr lang="en-US" altLang="zh-C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9A92A6-F2ED-7DC6-2590-5F78E1D02DB9}"/>
              </a:ext>
            </a:extLst>
          </p:cNvPr>
          <p:cNvGrpSpPr/>
          <p:nvPr/>
        </p:nvGrpSpPr>
        <p:grpSpPr>
          <a:xfrm>
            <a:off x="386080" y="2208552"/>
            <a:ext cx="11226800" cy="1234934"/>
            <a:chOff x="330200" y="2715378"/>
            <a:chExt cx="11226800" cy="12349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1A4B6E-7BFB-D87B-A676-178EF6BA4F9F}"/>
                </a:ext>
              </a:extLst>
            </p:cNvPr>
            <p:cNvGrpSpPr/>
            <p:nvPr/>
          </p:nvGrpSpPr>
          <p:grpSpPr>
            <a:xfrm>
              <a:off x="330200" y="2715378"/>
              <a:ext cx="11226800" cy="1234934"/>
              <a:chOff x="502920" y="1968618"/>
              <a:chExt cx="11226800" cy="12349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C1A1A-6296-C0FD-AF92-4BEFAAE7C257}"/>
                  </a:ext>
                </a:extLst>
              </p:cNvPr>
              <p:cNvSpPr/>
              <p:nvPr/>
            </p:nvSpPr>
            <p:spPr>
              <a:xfrm>
                <a:off x="502920" y="1970126"/>
                <a:ext cx="1473200" cy="12245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BUMA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852239-1B66-820F-D7B7-55DC676EE8AC}"/>
                  </a:ext>
                </a:extLst>
              </p:cNvPr>
              <p:cNvSpPr txBox="1"/>
              <p:nvPr/>
            </p:nvSpPr>
            <p:spPr>
              <a:xfrm>
                <a:off x="1972310" y="2495666"/>
                <a:ext cx="975741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000" i="1"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dirty="0" err="1"/>
                  <a:t>Deetman</a:t>
                </a:r>
                <a:r>
                  <a:rPr lang="en-US" altLang="zh-CN" dirty="0"/>
                  <a:t>, S., </a:t>
                </a:r>
                <a:r>
                  <a:rPr lang="en-US" altLang="zh-CN" dirty="0" err="1"/>
                  <a:t>Marinova</a:t>
                </a:r>
                <a:r>
                  <a:rPr lang="en-US" altLang="zh-CN" dirty="0"/>
                  <a:t>, S., Van Der </a:t>
                </a:r>
                <a:r>
                  <a:rPr lang="en-US" altLang="zh-CN" dirty="0" err="1"/>
                  <a:t>Voet</a:t>
                </a:r>
                <a:r>
                  <a:rPr lang="en-US" altLang="zh-CN" dirty="0"/>
                  <a:t>, E., Van Vuuren, D. P., </a:t>
                </a:r>
                <a:r>
                  <a:rPr lang="en-US" altLang="zh-CN" dirty="0" err="1"/>
                  <a:t>Edelenbosch</a:t>
                </a:r>
                <a:r>
                  <a:rPr lang="en-US" altLang="zh-CN" dirty="0"/>
                  <a:t>, O., &amp; </a:t>
                </a:r>
                <a:r>
                  <a:rPr lang="en-US" altLang="zh-CN" dirty="0" err="1"/>
                  <a:t>Heijungs</a:t>
                </a:r>
                <a:r>
                  <a:rPr lang="en-US" altLang="zh-CN" dirty="0"/>
                  <a:t>, R. (2020). Modelling global material stocks and flows for residential and service sector buildings towards 2050. Journal of Cleaner Production, 245, 118658. </a:t>
                </a:r>
                <a:r>
                  <a:rPr lang="en-US" altLang="zh-CN" dirty="0">
                    <a:hlinkClick r:id="rId3"/>
                  </a:rPr>
                  <a:t>https://doi.org/10.1016/j.jclepro.2019.118658</a:t>
                </a:r>
                <a:endParaRPr lang="en-US" altLang="zh-CN" dirty="0"/>
              </a:p>
              <a:p>
                <a:r>
                  <a:rPr lang="en-US" altLang="zh-CN" dirty="0" err="1"/>
                  <a:t>Marinova</a:t>
                </a:r>
                <a:r>
                  <a:rPr lang="en-US" altLang="zh-CN" dirty="0"/>
                  <a:t>, S., </a:t>
                </a:r>
                <a:r>
                  <a:rPr lang="en-US" altLang="zh-CN" dirty="0" err="1"/>
                  <a:t>Deetman</a:t>
                </a:r>
                <a:r>
                  <a:rPr lang="en-US" altLang="zh-CN" dirty="0"/>
                  <a:t>, S., Van Der </a:t>
                </a:r>
                <a:r>
                  <a:rPr lang="en-US" altLang="zh-CN" dirty="0" err="1"/>
                  <a:t>Voet</a:t>
                </a:r>
                <a:r>
                  <a:rPr lang="en-US" altLang="zh-CN" dirty="0"/>
                  <a:t>, E., &amp; </a:t>
                </a:r>
                <a:r>
                  <a:rPr lang="en-US" altLang="zh-CN" dirty="0" err="1"/>
                  <a:t>Daioglou</a:t>
                </a:r>
                <a:r>
                  <a:rPr lang="en-US" altLang="zh-CN" dirty="0"/>
                  <a:t>, V. (2020). Global construction materials database and stock analysis of residential buildings between 1970-2050. Journal of Cleaner Production, 247, 119146. </a:t>
                </a:r>
                <a:r>
                  <a:rPr lang="en-US" altLang="zh-CN" dirty="0">
                    <a:hlinkClick r:id="rId4"/>
                  </a:rPr>
                  <a:t>https://doi.org/10.1016/j.jclepro.2019.119146</a:t>
                </a:r>
                <a:endParaRPr lang="en-US" altLang="zh-C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D2DA5F-1245-0421-7069-B44A5AE44942}"/>
                  </a:ext>
                </a:extLst>
              </p:cNvPr>
              <p:cNvSpPr txBox="1"/>
              <p:nvPr/>
            </p:nvSpPr>
            <p:spPr>
              <a:xfrm>
                <a:off x="1971040" y="1968618"/>
                <a:ext cx="95605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BUilding</a:t>
                </a:r>
                <a:r>
                  <a:rPr lang="en-US" altLang="zh-CN" sz="16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MAterials</a:t>
                </a:r>
                <a:r>
                  <a:rPr lang="en-US" altLang="zh-CN" sz="16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model </a:t>
                </a:r>
                <a:r>
                  <a:rPr lang="en-US" altLang="zh-CN" sz="1600" i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– 2020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Journal of Cleaner Production</a:t>
                </a:r>
                <a:endParaRPr lang="zh-CN" altLang="en-US" sz="160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A46E06-8E1C-8185-D0A3-70A2C59CF9BC}"/>
                </a:ext>
              </a:extLst>
            </p:cNvPr>
            <p:cNvSpPr txBox="1"/>
            <p:nvPr/>
          </p:nvSpPr>
          <p:spPr>
            <a:xfrm>
              <a:off x="1798320" y="3018669"/>
              <a:ext cx="38046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 i="1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1" dirty="0"/>
                <a:t>Repo: </a:t>
              </a:r>
              <a:r>
                <a:rPr lang="en-US" altLang="zh-CN" dirty="0">
                  <a:hlinkClick r:id="rId5"/>
                </a:rPr>
                <a:t>https://github.com/SPDeetman/BUMA</a:t>
              </a:r>
              <a:endParaRPr lang="en-US" altLang="zh-C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4B071E-8A63-D3D7-95DA-DA5D7967CDDA}"/>
              </a:ext>
            </a:extLst>
          </p:cNvPr>
          <p:cNvGrpSpPr/>
          <p:nvPr/>
        </p:nvGrpSpPr>
        <p:grpSpPr>
          <a:xfrm>
            <a:off x="479270" y="3543321"/>
            <a:ext cx="11157589" cy="1099428"/>
            <a:chOff x="424811" y="3862109"/>
            <a:chExt cx="11157589" cy="10994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553F98-0FCC-67E9-05DA-BF142EE96A40}"/>
                </a:ext>
              </a:extLst>
            </p:cNvPr>
            <p:cNvSpPr txBox="1"/>
            <p:nvPr/>
          </p:nvSpPr>
          <p:spPr>
            <a:xfrm>
              <a:off x="1823720" y="4561427"/>
              <a:ext cx="97586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i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Zhong, X., Hu, M., </a:t>
              </a:r>
              <a:r>
                <a:rPr lang="en-US" altLang="zh-CN" sz="1000" i="1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Deetman</a:t>
              </a:r>
              <a:r>
                <a:rPr lang="en-US" altLang="zh-CN" sz="1000" i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S., </a:t>
              </a:r>
              <a:r>
                <a:rPr lang="en-US" altLang="zh-CN" sz="1000" i="1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Steubing</a:t>
              </a:r>
              <a:r>
                <a:rPr lang="en-US" altLang="zh-CN" sz="1000" i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B., Lin, H. X., Hernandez, G. A., </a:t>
              </a:r>
              <a:r>
                <a:rPr lang="en-US" altLang="zh-CN" sz="1000" i="1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Harpprecht</a:t>
              </a:r>
              <a:r>
                <a:rPr lang="en-US" altLang="zh-CN" sz="1000" i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C., Zhang, C., </a:t>
              </a:r>
              <a:r>
                <a:rPr lang="en-US" altLang="zh-CN" sz="1000" i="1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Tukker</a:t>
              </a:r>
              <a:r>
                <a:rPr lang="en-US" altLang="zh-CN" sz="1000" i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A., &amp; Behrens, P. (2021). Global greenhouse gas emissions from residential and commercial building materials and mitigation strategies to 2060. Nature Communications, 12(1), 6126. </a:t>
              </a:r>
              <a:r>
                <a:rPr lang="en-US" altLang="zh-CN" sz="1000" i="1" dirty="0"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https://doi.org/10.1038/s41467-021-26212-z</a:t>
              </a:r>
              <a:endParaRPr lang="en-US" altLang="zh-CN" sz="1000" i="1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A76F09-25C1-FE66-8045-C665C6EBBABB}"/>
                </a:ext>
              </a:extLst>
            </p:cNvPr>
            <p:cNvSpPr/>
            <p:nvPr/>
          </p:nvSpPr>
          <p:spPr>
            <a:xfrm>
              <a:off x="863600" y="4041227"/>
              <a:ext cx="934720" cy="875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GloBUME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035D6E-05C7-2A60-4D1A-7749E53D1365}"/>
                </a:ext>
              </a:extLst>
            </p:cNvPr>
            <p:cNvSpPr txBox="1"/>
            <p:nvPr/>
          </p:nvSpPr>
          <p:spPr>
            <a:xfrm>
              <a:off x="1798320" y="4035442"/>
              <a:ext cx="95605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Global Building Material Demand and Embodied GHG emissions </a:t>
              </a:r>
              <a:r>
                <a:rPr lang="en-US" altLang="zh-CN" sz="160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– 2021 </a:t>
              </a:r>
              <a:r>
                <a: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Nature Communications</a:t>
              </a:r>
              <a:endParaRPr lang="zh-CN" altLang="en-US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Arrow: Bent-Up 25">
              <a:extLst>
                <a:ext uri="{FF2B5EF4-FFF2-40B4-BE49-F238E27FC236}">
                  <a16:creationId xmlns:a16="http://schemas.microsoft.com/office/drawing/2014/main" id="{679F5E7D-F858-98A5-AF30-1C42D7E4C493}"/>
                </a:ext>
              </a:extLst>
            </p:cNvPr>
            <p:cNvSpPr/>
            <p:nvPr/>
          </p:nvSpPr>
          <p:spPr>
            <a:xfrm rot="5400000">
              <a:off x="203290" y="4083630"/>
              <a:ext cx="792459" cy="349417"/>
            </a:xfrm>
            <a:prstGeom prst="bentUpArrow">
              <a:avLst>
                <a:gd name="adj1" fmla="val 30906"/>
                <a:gd name="adj2" fmla="val 35677"/>
                <a:gd name="adj3" fmla="val 4044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2A24FF-9B78-21AD-8958-7AE04B6DD418}"/>
                </a:ext>
              </a:extLst>
            </p:cNvPr>
            <p:cNvSpPr txBox="1"/>
            <p:nvPr/>
          </p:nvSpPr>
          <p:spPr>
            <a:xfrm>
              <a:off x="1823720" y="4329371"/>
              <a:ext cx="38046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 i="1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1" dirty="0"/>
                <a:t>Repo: </a:t>
              </a:r>
              <a:r>
                <a:rPr lang="en-US" altLang="zh-CN" dirty="0">
                  <a:hlinkClick r:id="rId7"/>
                </a:rPr>
                <a:t>https://zenodo.org/records/5171943</a:t>
              </a:r>
              <a:endParaRPr lang="en-US" altLang="zh-C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1AA70B-FBAC-DE45-4FBE-D442AD0D6307}"/>
              </a:ext>
            </a:extLst>
          </p:cNvPr>
          <p:cNvGrpSpPr/>
          <p:nvPr/>
        </p:nvGrpSpPr>
        <p:grpSpPr>
          <a:xfrm>
            <a:off x="918059" y="4822629"/>
            <a:ext cx="10693400" cy="875206"/>
            <a:chOff x="863600" y="4983773"/>
            <a:chExt cx="10693400" cy="8752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36F518-1CF1-85AB-8EFD-A3EEBA212BEF}"/>
                </a:ext>
              </a:extLst>
            </p:cNvPr>
            <p:cNvSpPr/>
            <p:nvPr/>
          </p:nvSpPr>
          <p:spPr>
            <a:xfrm>
              <a:off x="863600" y="4983773"/>
              <a:ext cx="934720" cy="875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GloBus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0BBCF4-BD23-628A-0435-8AD5F4EFD673}"/>
                </a:ext>
              </a:extLst>
            </p:cNvPr>
            <p:cNvSpPr txBox="1"/>
            <p:nvPr/>
          </p:nvSpPr>
          <p:spPr>
            <a:xfrm>
              <a:off x="1798320" y="4985282"/>
              <a:ext cx="7447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Global Dynamic Building Sand Model </a:t>
              </a:r>
              <a:r>
                <a:rPr lang="en-US" altLang="zh-CN" sz="160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– 2022 </a:t>
              </a:r>
              <a:r>
                <a: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Nature Sustainability</a:t>
              </a:r>
              <a:endParaRPr lang="zh-CN" altLang="en-US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164E1-E81E-6DF9-8181-63832AD47F32}"/>
                </a:ext>
              </a:extLst>
            </p:cNvPr>
            <p:cNvSpPr txBox="1"/>
            <p:nvPr/>
          </p:nvSpPr>
          <p:spPr>
            <a:xfrm>
              <a:off x="1798320" y="5458869"/>
              <a:ext cx="97586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 i="1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Zhong, X., </a:t>
              </a:r>
              <a:r>
                <a:rPr lang="en-US" altLang="zh-CN" dirty="0" err="1"/>
                <a:t>Deetman</a:t>
              </a:r>
              <a:r>
                <a:rPr lang="en-US" altLang="zh-CN" dirty="0"/>
                <a:t>, S., </a:t>
              </a:r>
              <a:r>
                <a:rPr lang="en-US" altLang="zh-CN" dirty="0" err="1"/>
                <a:t>Tukker</a:t>
              </a:r>
              <a:r>
                <a:rPr lang="en-US" altLang="zh-CN" dirty="0"/>
                <a:t>, A., &amp; Behrens, P. (2022). Increasing material efficiencies of buildings to address the global sand crisis. Nature Sustainability, 5(5), 389–392. </a:t>
              </a:r>
              <a:r>
                <a:rPr lang="en-US" altLang="zh-CN" dirty="0">
                  <a:hlinkClick r:id="rId8"/>
                </a:rPr>
                <a:t>https://doi.org/10.1038/s41893-022-00857-0</a:t>
              </a:r>
              <a:endParaRPr lang="en-US" altLang="zh-C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E858EF-CA7F-BFE2-2C46-E60C13805D7F}"/>
                </a:ext>
              </a:extLst>
            </p:cNvPr>
            <p:cNvSpPr txBox="1"/>
            <p:nvPr/>
          </p:nvSpPr>
          <p:spPr>
            <a:xfrm>
              <a:off x="1823720" y="5235417"/>
              <a:ext cx="38046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 i="1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1" dirty="0"/>
                <a:t>Repo: </a:t>
              </a:r>
              <a:r>
                <a:rPr lang="en-US" altLang="zh-CN" dirty="0">
                  <a:hlinkClick r:id="rId9"/>
                </a:rPr>
                <a:t>https://github.com/Zh-xy/GloBus</a:t>
              </a:r>
              <a:endParaRPr lang="en-US" altLang="zh-CN" dirty="0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45C7DAF3-B843-360F-8B18-D550783795B8}"/>
              </a:ext>
            </a:extLst>
          </p:cNvPr>
          <p:cNvSpPr txBox="1">
            <a:spLocks/>
          </p:cNvSpPr>
          <p:nvPr/>
        </p:nvSpPr>
        <p:spPr>
          <a:xfrm>
            <a:off x="0" y="365257"/>
            <a:ext cx="12192001" cy="5485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ts val="3750"/>
              </a:lnSpc>
              <a:spcAft>
                <a:spcPct val="0"/>
              </a:spcAft>
              <a:defRPr/>
            </a:pPr>
            <a:r>
              <a:rPr lang="en-HK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ODYM Applications</a:t>
            </a:r>
            <a:endParaRPr lang="en-US" altLang="zh-CN" sz="28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C70D0-B21B-BC68-C9A5-D9403ED519A8}"/>
              </a:ext>
            </a:extLst>
          </p:cNvPr>
          <p:cNvSpPr/>
          <p:nvPr/>
        </p:nvSpPr>
        <p:spPr>
          <a:xfrm>
            <a:off x="918059" y="5697835"/>
            <a:ext cx="934720" cy="5673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GloBus</a:t>
            </a: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C4D94-3362-FCFF-8E46-E6E6970A43F1}"/>
              </a:ext>
            </a:extLst>
          </p:cNvPr>
          <p:cNvSpPr txBox="1"/>
          <p:nvPr/>
        </p:nvSpPr>
        <p:spPr>
          <a:xfrm>
            <a:off x="1878179" y="5858391"/>
            <a:ext cx="38046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i="1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/>
              <a:t>Repo: </a:t>
            </a:r>
            <a:r>
              <a:rPr lang="en-US" altLang="zh-CN" dirty="0">
                <a:hlinkClick r:id="rId10"/>
              </a:rPr>
              <a:t>https://github.com/jerrysong0128/GloBUS_Tutorials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4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5798F-C046-EC24-9ECD-353D168A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EE16F-A6A3-5132-90B3-E6AAC05D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10" y="782894"/>
            <a:ext cx="7444779" cy="570998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821DCA2-DA65-9990-092E-F0911411516B}"/>
              </a:ext>
            </a:extLst>
          </p:cNvPr>
          <p:cNvSpPr txBox="1">
            <a:spLocks/>
          </p:cNvSpPr>
          <p:nvPr/>
        </p:nvSpPr>
        <p:spPr>
          <a:xfrm>
            <a:off x="0" y="365257"/>
            <a:ext cx="12192001" cy="5485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ts val="3750"/>
              </a:lnSpc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GloBus</a:t>
            </a:r>
            <a:r>
              <a:rPr lang="en-HK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 Framework</a:t>
            </a:r>
            <a:endParaRPr lang="en-US" altLang="zh-CN" sz="28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738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D3298F-4B21-07A5-B630-A27D3FDB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53" y="913812"/>
            <a:ext cx="3372321" cy="535379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BA2487-86AD-1B4E-92C9-6EB28A949C5D}"/>
              </a:ext>
            </a:extLst>
          </p:cNvPr>
          <p:cNvCxnSpPr>
            <a:cxnSpLocks/>
          </p:cNvCxnSpPr>
          <p:nvPr/>
        </p:nvCxnSpPr>
        <p:spPr>
          <a:xfrm flipH="1" flipV="1">
            <a:off x="3669846" y="2181366"/>
            <a:ext cx="3797754" cy="177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C5A35-D4E6-F373-3938-C7B3FAD1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pPr/>
              <a:t>4</a:t>
            </a:fld>
            <a:endParaRPr lang="da-DK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A88948-996B-5291-D689-4974593C8B93}"/>
              </a:ext>
            </a:extLst>
          </p:cNvPr>
          <p:cNvGrpSpPr/>
          <p:nvPr/>
        </p:nvGrpSpPr>
        <p:grpSpPr>
          <a:xfrm>
            <a:off x="4497210" y="4922514"/>
            <a:ext cx="2778279" cy="564366"/>
            <a:chOff x="4497210" y="4897114"/>
            <a:chExt cx="2778279" cy="56436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2854EC-AB72-5BAA-24EE-E63C0DC9AD16}"/>
                </a:ext>
              </a:extLst>
            </p:cNvPr>
            <p:cNvSpPr/>
            <p:nvPr/>
          </p:nvSpPr>
          <p:spPr>
            <a:xfrm>
              <a:off x="5713909" y="4897114"/>
              <a:ext cx="1557867" cy="56436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87467B-FCA2-EC71-3BF7-8172F4E73530}"/>
                </a:ext>
              </a:extLst>
            </p:cNvPr>
            <p:cNvSpPr txBox="1"/>
            <p:nvPr/>
          </p:nvSpPr>
          <p:spPr>
            <a:xfrm>
              <a:off x="5717622" y="5010020"/>
              <a:ext cx="1557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ODYM</a:t>
              </a:r>
              <a:endParaRPr lang="zh-CN" altLang="zh-CN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27C968-24E6-52B6-5CE1-9B08C4FE3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7210" y="5181102"/>
              <a:ext cx="12204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DE9F07-B288-AB74-D376-1292D58E6ADF}"/>
              </a:ext>
            </a:extLst>
          </p:cNvPr>
          <p:cNvGrpSpPr/>
          <p:nvPr/>
        </p:nvGrpSpPr>
        <p:grpSpPr>
          <a:xfrm>
            <a:off x="3531734" y="2363116"/>
            <a:ext cx="2852397" cy="648232"/>
            <a:chOff x="2262681" y="1988529"/>
            <a:chExt cx="2852397" cy="6482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AD9539-9403-1A95-2993-2AEFA0FA6E2D}"/>
                </a:ext>
              </a:extLst>
            </p:cNvPr>
            <p:cNvGrpSpPr/>
            <p:nvPr/>
          </p:nvGrpSpPr>
          <p:grpSpPr>
            <a:xfrm>
              <a:off x="3557211" y="1988529"/>
              <a:ext cx="1557867" cy="648232"/>
              <a:chOff x="3065219" y="1248301"/>
              <a:chExt cx="1557867" cy="648232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76F84DA-4A70-13EC-7F13-BFB3DAF2DB7B}"/>
                  </a:ext>
                </a:extLst>
              </p:cNvPr>
              <p:cNvSpPr/>
              <p:nvPr/>
            </p:nvSpPr>
            <p:spPr>
              <a:xfrm>
                <a:off x="3095140" y="1248301"/>
                <a:ext cx="1498027" cy="648232"/>
              </a:xfrm>
              <a:prstGeom prst="hexagon">
                <a:avLst/>
              </a:prstGeom>
              <a:solidFill>
                <a:srgbClr val="A2EB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4415A7-FC4D-FD03-44E1-CF140D681F39}"/>
                  </a:ext>
                </a:extLst>
              </p:cNvPr>
              <p:cNvSpPr txBox="1"/>
              <p:nvPr/>
            </p:nvSpPr>
            <p:spPr>
              <a:xfrm>
                <a:off x="3065219" y="1313891"/>
                <a:ext cx="1557867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Lifetime</a:t>
                </a:r>
              </a:p>
              <a:p>
                <a:pPr marL="76200" algn="ctr">
                  <a:spcBef>
                    <a:spcPts val="155"/>
                  </a:spcBef>
                  <a:spcAft>
                    <a:spcPts val="205"/>
                  </a:spcAft>
                </a:pPr>
                <a:r>
                  <a:rPr lang="pt-PT" altLang="zh-CN" sz="14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r>
                  <a:rPr lang="pt-PT" altLang="zh-CN" sz="1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(t,t’)</a:t>
                </a:r>
                <a:endParaRPr lang="zh-CN" altLang="zh-C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0536BB-3304-4372-3707-88FF5EA58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2681" y="2309842"/>
              <a:ext cx="13244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ED9E5-871A-E8C7-3C54-FF537A471242}"/>
              </a:ext>
            </a:extLst>
          </p:cNvPr>
          <p:cNvGrpSpPr/>
          <p:nvPr/>
        </p:nvGrpSpPr>
        <p:grpSpPr>
          <a:xfrm>
            <a:off x="4826264" y="3286295"/>
            <a:ext cx="1557867" cy="648232"/>
            <a:chOff x="3065219" y="1248301"/>
            <a:chExt cx="1557867" cy="648232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ACEE5BA8-4F6A-08AA-1E6D-8478283CBF48}"/>
                </a:ext>
              </a:extLst>
            </p:cNvPr>
            <p:cNvSpPr/>
            <p:nvPr/>
          </p:nvSpPr>
          <p:spPr>
            <a:xfrm>
              <a:off x="3095140" y="1248301"/>
              <a:ext cx="1498027" cy="648232"/>
            </a:xfrm>
            <a:prstGeom prst="hexagon">
              <a:avLst/>
            </a:prstGeom>
            <a:solidFill>
              <a:srgbClr val="BED4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CC9A22-95DA-4124-02D2-1529ADCD5C8A}"/>
                </a:ext>
              </a:extLst>
            </p:cNvPr>
            <p:cNvSpPr txBox="1"/>
            <p:nvPr/>
          </p:nvSpPr>
          <p:spPr>
            <a:xfrm>
              <a:off x="3065219" y="1313891"/>
              <a:ext cx="1557867" cy="51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Recycle &amp; Reuse</a:t>
              </a:r>
              <a:endParaRPr lang="en-US" altLang="zh-CN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6200" algn="ctr">
                <a:spcBef>
                  <a:spcPts val="155"/>
                </a:spcBef>
                <a:spcAft>
                  <a:spcPts val="205"/>
                </a:spcAft>
              </a:pPr>
              <a:r>
                <a:rPr lang="pt-PT" altLang="zh-CN" sz="13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RC</a:t>
              </a:r>
              <a:r>
                <a:rPr lang="pt-PT" altLang="zh-CN" sz="1300" b="1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r>
                <a:rPr lang="pt-PT" altLang="zh-CN" sz="13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+RU</a:t>
              </a:r>
              <a:r>
                <a:rPr lang="pt-PT" altLang="zh-CN" sz="1300" b="1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lang="zh-CN" altLang="zh-CN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6C2926-5AF9-C01E-FC25-0F94CDA3D6B9}"/>
              </a:ext>
            </a:extLst>
          </p:cNvPr>
          <p:cNvCxnSpPr>
            <a:cxnSpLocks/>
          </p:cNvCxnSpPr>
          <p:nvPr/>
        </p:nvCxnSpPr>
        <p:spPr>
          <a:xfrm flipH="1">
            <a:off x="3958618" y="3619927"/>
            <a:ext cx="897567" cy="3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CB3C3F-BCD8-1470-5BA8-2B1809EC2A26}"/>
              </a:ext>
            </a:extLst>
          </p:cNvPr>
          <p:cNvGrpSpPr/>
          <p:nvPr/>
        </p:nvGrpSpPr>
        <p:grpSpPr>
          <a:xfrm>
            <a:off x="6447481" y="1828720"/>
            <a:ext cx="3081761" cy="738664"/>
            <a:chOff x="6341925" y="1724332"/>
            <a:chExt cx="3081761" cy="7386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1FB4E64-7E21-FA51-61DD-86F8968E24CC}"/>
                </a:ext>
              </a:extLst>
            </p:cNvPr>
            <p:cNvSpPr/>
            <p:nvPr/>
          </p:nvSpPr>
          <p:spPr>
            <a:xfrm>
              <a:off x="6384131" y="1765118"/>
              <a:ext cx="3039555" cy="6450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5544B3-26CE-FCE3-E534-212EC2CDE0C1}"/>
                </a:ext>
              </a:extLst>
            </p:cNvPr>
            <p:cNvSpPr txBox="1"/>
            <p:nvPr/>
          </p:nvSpPr>
          <p:spPr>
            <a:xfrm>
              <a:off x="6341925" y="1724332"/>
              <a:ext cx="3075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Used to calculate commercial building per cap floor space with </a:t>
              </a:r>
              <a:r>
                <a:rPr lang="en-US" altLang="zh-CN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Gomperz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curve</a:t>
              </a:r>
              <a:endParaRPr lang="zh-CN" altLang="zh-C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E67DF1-5262-8674-59A1-8E2672137C21}"/>
              </a:ext>
            </a:extLst>
          </p:cNvPr>
          <p:cNvGrpSpPr/>
          <p:nvPr/>
        </p:nvGrpSpPr>
        <p:grpSpPr>
          <a:xfrm>
            <a:off x="6336363" y="2818941"/>
            <a:ext cx="1557867" cy="648232"/>
            <a:chOff x="3052520" y="1248301"/>
            <a:chExt cx="1557867" cy="648232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0CD0706-86BA-0373-1351-77F21CC43B79}"/>
                </a:ext>
              </a:extLst>
            </p:cNvPr>
            <p:cNvSpPr/>
            <p:nvPr/>
          </p:nvSpPr>
          <p:spPr>
            <a:xfrm>
              <a:off x="3082441" y="1248301"/>
              <a:ext cx="1498027" cy="648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79B680-CE04-85D3-9703-7464499CED51}"/>
                </a:ext>
              </a:extLst>
            </p:cNvPr>
            <p:cNvSpPr txBox="1"/>
            <p:nvPr/>
          </p:nvSpPr>
          <p:spPr>
            <a:xfrm>
              <a:off x="3052520" y="1313891"/>
              <a:ext cx="1557867" cy="54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Population</a:t>
              </a:r>
            </a:p>
            <a:p>
              <a:pPr marL="76200" algn="ctr">
                <a:spcBef>
                  <a:spcPts val="155"/>
                </a:spcBef>
                <a:spcAft>
                  <a:spcPts val="205"/>
                </a:spcAft>
              </a:pPr>
              <a:r>
                <a:rPr lang="pt-PT" altLang="zh-CN" sz="1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pt-PT" altLang="zh-CN" sz="1400" b="1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lang="zh-CN" altLang="zh-C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D1EAB2-3A0C-85FF-C259-80F3557F2354}"/>
              </a:ext>
            </a:extLst>
          </p:cNvPr>
          <p:cNvCxnSpPr>
            <a:cxnSpLocks/>
          </p:cNvCxnSpPr>
          <p:nvPr/>
        </p:nvCxnSpPr>
        <p:spPr>
          <a:xfrm flipH="1" flipV="1">
            <a:off x="4085772" y="3130601"/>
            <a:ext cx="2291158" cy="12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4A728B-916F-51EF-E367-BF8D0AFCFAEE}"/>
              </a:ext>
            </a:extLst>
          </p:cNvPr>
          <p:cNvCxnSpPr>
            <a:cxnSpLocks/>
          </p:cNvCxnSpPr>
          <p:nvPr/>
        </p:nvCxnSpPr>
        <p:spPr>
          <a:xfrm flipH="1">
            <a:off x="4020805" y="3120453"/>
            <a:ext cx="89098" cy="180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EC750C-4D6C-0382-F76A-E60C9893FCA1}"/>
              </a:ext>
            </a:extLst>
          </p:cNvPr>
          <p:cNvCxnSpPr>
            <a:cxnSpLocks/>
          </p:cNvCxnSpPr>
          <p:nvPr/>
        </p:nvCxnSpPr>
        <p:spPr>
          <a:xfrm flipH="1">
            <a:off x="3745175" y="3289468"/>
            <a:ext cx="289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71A4AF-DA73-DC56-8BFF-F9A2BD69D149}"/>
              </a:ext>
            </a:extLst>
          </p:cNvPr>
          <p:cNvCxnSpPr>
            <a:cxnSpLocks/>
          </p:cNvCxnSpPr>
          <p:nvPr/>
        </p:nvCxnSpPr>
        <p:spPr>
          <a:xfrm flipH="1" flipV="1">
            <a:off x="3573756" y="2020019"/>
            <a:ext cx="108790" cy="1613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B7CEFA-6823-EA20-4D58-4E9CE7F3F523}"/>
              </a:ext>
            </a:extLst>
          </p:cNvPr>
          <p:cNvCxnSpPr>
            <a:cxnSpLocks/>
          </p:cNvCxnSpPr>
          <p:nvPr/>
        </p:nvCxnSpPr>
        <p:spPr>
          <a:xfrm flipH="1">
            <a:off x="3293123" y="2018584"/>
            <a:ext cx="289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9B2A97-05C5-5601-2DD6-DC11DE4EFD49}"/>
              </a:ext>
            </a:extLst>
          </p:cNvPr>
          <p:cNvGrpSpPr/>
          <p:nvPr/>
        </p:nvGrpSpPr>
        <p:grpSpPr>
          <a:xfrm>
            <a:off x="6321684" y="3814406"/>
            <a:ext cx="1557867" cy="648232"/>
            <a:chOff x="3080459" y="1248301"/>
            <a:chExt cx="1557867" cy="648232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336FAA57-BE75-9EF5-3D39-418543ADFD37}"/>
                </a:ext>
              </a:extLst>
            </p:cNvPr>
            <p:cNvSpPr/>
            <p:nvPr/>
          </p:nvSpPr>
          <p:spPr>
            <a:xfrm>
              <a:off x="3095140" y="1248301"/>
              <a:ext cx="1498027" cy="648232"/>
            </a:xfrm>
            <a:prstGeom prst="hexagon">
              <a:avLst/>
            </a:prstGeom>
            <a:solidFill>
              <a:srgbClr val="E1FDB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0CFC68-45C5-374B-F941-A73A2B2BAA56}"/>
                </a:ext>
              </a:extLst>
            </p:cNvPr>
            <p:cNvSpPr txBox="1"/>
            <p:nvPr/>
          </p:nvSpPr>
          <p:spPr>
            <a:xfrm>
              <a:off x="3080459" y="1313891"/>
              <a:ext cx="1557867" cy="51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Material Intensity</a:t>
              </a:r>
            </a:p>
            <a:p>
              <a:pPr marL="76200" algn="ctr">
                <a:spcBef>
                  <a:spcPts val="155"/>
                </a:spcBef>
                <a:spcAft>
                  <a:spcPts val="205"/>
                </a:spcAft>
              </a:pPr>
              <a:r>
                <a:rPr lang="pt-PT" altLang="zh-CN" sz="13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MI</a:t>
              </a:r>
              <a:r>
                <a:rPr lang="pt-PT" altLang="zh-CN" sz="1300" b="1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lang="zh-CN" altLang="zh-CN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54740-0439-5E29-B881-7A5A99D0D0B4}"/>
              </a:ext>
            </a:extLst>
          </p:cNvPr>
          <p:cNvCxnSpPr>
            <a:cxnSpLocks/>
          </p:cNvCxnSpPr>
          <p:nvPr/>
        </p:nvCxnSpPr>
        <p:spPr>
          <a:xfrm flipH="1" flipV="1">
            <a:off x="4051276" y="3922735"/>
            <a:ext cx="144033" cy="201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AEBB7F-800D-1674-CDD7-E923B2B4E536}"/>
              </a:ext>
            </a:extLst>
          </p:cNvPr>
          <p:cNvCxnSpPr>
            <a:cxnSpLocks/>
          </p:cNvCxnSpPr>
          <p:nvPr/>
        </p:nvCxnSpPr>
        <p:spPr>
          <a:xfrm flipH="1">
            <a:off x="3770643" y="3921300"/>
            <a:ext cx="289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C3CB6A-E091-28AD-7891-12BD308BE228}"/>
              </a:ext>
            </a:extLst>
          </p:cNvPr>
          <p:cNvCxnSpPr>
            <a:cxnSpLocks/>
          </p:cNvCxnSpPr>
          <p:nvPr/>
        </p:nvCxnSpPr>
        <p:spPr>
          <a:xfrm flipH="1" flipV="1">
            <a:off x="4171496" y="4124510"/>
            <a:ext cx="2185016" cy="18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AE1EE3-D10F-342F-3183-CB7DB55B889E}"/>
              </a:ext>
            </a:extLst>
          </p:cNvPr>
          <p:cNvCxnSpPr>
            <a:cxnSpLocks/>
          </p:cNvCxnSpPr>
          <p:nvPr/>
        </p:nvCxnSpPr>
        <p:spPr>
          <a:xfrm flipH="1" flipV="1">
            <a:off x="4452433" y="3010191"/>
            <a:ext cx="553714" cy="11131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D1D264-7AA8-8FF5-6929-3A5E4D5BE276}"/>
              </a:ext>
            </a:extLst>
          </p:cNvPr>
          <p:cNvCxnSpPr>
            <a:cxnSpLocks/>
          </p:cNvCxnSpPr>
          <p:nvPr/>
        </p:nvCxnSpPr>
        <p:spPr>
          <a:xfrm flipH="1">
            <a:off x="4171496" y="3011348"/>
            <a:ext cx="289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3422329-7469-85C8-25F2-7C781212271B}"/>
              </a:ext>
            </a:extLst>
          </p:cNvPr>
          <p:cNvSpPr txBox="1">
            <a:spLocks/>
          </p:cNvSpPr>
          <p:nvPr/>
        </p:nvSpPr>
        <p:spPr>
          <a:xfrm>
            <a:off x="0" y="365257"/>
            <a:ext cx="12192001" cy="5485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ts val="3750"/>
              </a:lnSpc>
              <a:spcAft>
                <a:spcPct val="0"/>
              </a:spcAft>
              <a:defRPr/>
            </a:pPr>
            <a:r>
              <a:rPr lang="en-US" altLang="zh-CN" sz="28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GloBUS</a:t>
            </a: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 Tutorial</a:t>
            </a:r>
            <a:r>
              <a:rPr lang="en-HK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ndalus" pitchFamily="18" charset="-78"/>
              </a:rPr>
              <a:t> Folder Structure</a:t>
            </a:r>
            <a:endParaRPr lang="en-US" altLang="zh-CN" sz="28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ndalus" pitchFamily="18" charset="-78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CCC358-06A0-31F8-71C3-E3EACE2BDFDB}"/>
              </a:ext>
            </a:extLst>
          </p:cNvPr>
          <p:cNvCxnSpPr>
            <a:cxnSpLocks/>
          </p:cNvCxnSpPr>
          <p:nvPr/>
        </p:nvCxnSpPr>
        <p:spPr>
          <a:xfrm flipH="1" flipV="1">
            <a:off x="3770643" y="4534564"/>
            <a:ext cx="144033" cy="201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31F01B-F333-A60F-153F-95ACD12C0376}"/>
              </a:ext>
            </a:extLst>
          </p:cNvPr>
          <p:cNvCxnSpPr>
            <a:cxnSpLocks/>
          </p:cNvCxnSpPr>
          <p:nvPr/>
        </p:nvCxnSpPr>
        <p:spPr>
          <a:xfrm flipH="1">
            <a:off x="3490010" y="4533129"/>
            <a:ext cx="289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C932DF-BCCC-0764-9DD2-D025639ACAED}"/>
              </a:ext>
            </a:extLst>
          </p:cNvPr>
          <p:cNvCxnSpPr>
            <a:cxnSpLocks/>
          </p:cNvCxnSpPr>
          <p:nvPr/>
        </p:nvCxnSpPr>
        <p:spPr>
          <a:xfrm flipH="1">
            <a:off x="3890863" y="4735760"/>
            <a:ext cx="820837" cy="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663FE62-E76B-BC75-692E-6233CF123597}"/>
              </a:ext>
            </a:extLst>
          </p:cNvPr>
          <p:cNvCxnSpPr>
            <a:cxnSpLocks/>
          </p:cNvCxnSpPr>
          <p:nvPr/>
        </p:nvCxnSpPr>
        <p:spPr>
          <a:xfrm flipH="1" flipV="1">
            <a:off x="4051580" y="4209250"/>
            <a:ext cx="288966" cy="526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5980C5-FFEF-9CF1-C730-BC6B34871304}"/>
              </a:ext>
            </a:extLst>
          </p:cNvPr>
          <p:cNvCxnSpPr>
            <a:cxnSpLocks/>
          </p:cNvCxnSpPr>
          <p:nvPr/>
        </p:nvCxnSpPr>
        <p:spPr>
          <a:xfrm flipH="1">
            <a:off x="3770643" y="4210407"/>
            <a:ext cx="289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1D50B59-71DB-CC4B-69E9-5EF4E6131939}"/>
              </a:ext>
            </a:extLst>
          </p:cNvPr>
          <p:cNvSpPr/>
          <p:nvPr/>
        </p:nvSpPr>
        <p:spPr>
          <a:xfrm>
            <a:off x="4678928" y="4438334"/>
            <a:ext cx="960671" cy="645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FB97BD-196D-CD29-66DD-552739F5C3E4}"/>
              </a:ext>
            </a:extLst>
          </p:cNvPr>
          <p:cNvSpPr txBox="1"/>
          <p:nvPr/>
        </p:nvSpPr>
        <p:spPr>
          <a:xfrm>
            <a:off x="4637645" y="4495201"/>
            <a:ext cx="100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OUTPUT</a:t>
            </a:r>
            <a:endParaRPr lang="zh-CN" altLang="zh-CN" sz="1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6F7A8B7-5177-3568-3019-66C7BCCF3F11}"/>
              </a:ext>
            </a:extLst>
          </p:cNvPr>
          <p:cNvGrpSpPr/>
          <p:nvPr/>
        </p:nvGrpSpPr>
        <p:grpSpPr>
          <a:xfrm>
            <a:off x="3669846" y="1399751"/>
            <a:ext cx="2748359" cy="648232"/>
            <a:chOff x="2360956" y="1081387"/>
            <a:chExt cx="2748359" cy="6482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E5FF551-7B71-A2ED-8051-4AEF1043E78F}"/>
                </a:ext>
              </a:extLst>
            </p:cNvPr>
            <p:cNvGrpSpPr/>
            <p:nvPr/>
          </p:nvGrpSpPr>
          <p:grpSpPr>
            <a:xfrm>
              <a:off x="3551448" y="1081387"/>
              <a:ext cx="1557867" cy="648232"/>
              <a:chOff x="3065219" y="1248301"/>
              <a:chExt cx="1557867" cy="648232"/>
            </a:xfrm>
          </p:grpSpPr>
          <p:sp>
            <p:nvSpPr>
              <p:cNvPr id="101" name="Hexagon 100">
                <a:extLst>
                  <a:ext uri="{FF2B5EF4-FFF2-40B4-BE49-F238E27FC236}">
                    <a16:creationId xmlns:a16="http://schemas.microsoft.com/office/drawing/2014/main" id="{99DFAA42-F08B-7FF9-3E3F-F0B153A700F8}"/>
                  </a:ext>
                </a:extLst>
              </p:cNvPr>
              <p:cNvSpPr/>
              <p:nvPr/>
            </p:nvSpPr>
            <p:spPr>
              <a:xfrm>
                <a:off x="3095140" y="1248301"/>
                <a:ext cx="1498027" cy="648232"/>
              </a:xfrm>
              <a:prstGeom prst="hexagon">
                <a:avLst/>
              </a:prstGeom>
              <a:solidFill>
                <a:srgbClr val="CDBBE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3488894-4C96-E288-34F2-E529A162D4D5}"/>
                  </a:ext>
                </a:extLst>
              </p:cNvPr>
              <p:cNvSpPr txBox="1"/>
              <p:nvPr/>
            </p:nvSpPr>
            <p:spPr>
              <a:xfrm>
                <a:off x="3065219" y="1313891"/>
                <a:ext cx="1557867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Floor area / cap</a:t>
                </a:r>
              </a:p>
              <a:p>
                <a:pPr marL="76200" algn="ctr">
                  <a:spcBef>
                    <a:spcPts val="155"/>
                  </a:spcBef>
                  <a:spcAft>
                    <a:spcPts val="205"/>
                  </a:spcAft>
                </a:pPr>
                <a:r>
                  <a:rPr lang="pt-PT" altLang="zh-CN" sz="1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pt-PT" altLang="zh-CN" sz="1400" b="1" i="1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pt-PT" altLang="zh-CN" sz="1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(t)</a:t>
                </a:r>
                <a:endParaRPr lang="zh-CN" altLang="zh-C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99EE561-4F09-F4DC-D3F5-012913C6C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956" y="1408747"/>
              <a:ext cx="12204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DDA6E9-F455-D854-15B7-82F65F0E6AE1}"/>
              </a:ext>
            </a:extLst>
          </p:cNvPr>
          <p:cNvGrpSpPr/>
          <p:nvPr/>
        </p:nvGrpSpPr>
        <p:grpSpPr>
          <a:xfrm>
            <a:off x="3293123" y="5520792"/>
            <a:ext cx="3987494" cy="564366"/>
            <a:chOff x="3287995" y="4897114"/>
            <a:chExt cx="3987494" cy="564366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98594DA-5940-FCBA-8C69-F1BF552A3F28}"/>
                </a:ext>
              </a:extLst>
            </p:cNvPr>
            <p:cNvSpPr/>
            <p:nvPr/>
          </p:nvSpPr>
          <p:spPr>
            <a:xfrm>
              <a:off x="5713909" y="4897114"/>
              <a:ext cx="1557867" cy="56436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5C301D2-A5F5-2FBF-7E2F-542FFE0709A5}"/>
                </a:ext>
              </a:extLst>
            </p:cNvPr>
            <p:cNvSpPr txBox="1"/>
            <p:nvPr/>
          </p:nvSpPr>
          <p:spPr>
            <a:xfrm>
              <a:off x="5717622" y="5010020"/>
              <a:ext cx="1557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GloBUS</a:t>
              </a:r>
              <a:endParaRPr lang="zh-CN" altLang="zh-CN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4DC311B-4F54-79EF-80B6-2F84CCE80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995" y="5181102"/>
              <a:ext cx="24296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82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A8FAE-D80A-EBCA-DE8A-D2F4EDDF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0F318-E39C-CD90-F350-E772B3AA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552"/>
            <a:ext cx="12192000" cy="2856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877DE6-EAAA-3323-3367-F07EC345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8207"/>
            <a:ext cx="12192000" cy="28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7D496-CF9D-AEC7-9D76-B9EC58FE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0B912-F72C-4913-17A7-A8525C51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417"/>
            <a:ext cx="12192000" cy="3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F8BF8-7884-EFDD-C518-FFF85411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7CC-8A15-4ED9-9F0B-909ADCDBD635}" type="slidenum">
              <a:rPr lang="da-DK" smtClean="0"/>
              <a:pPr/>
              <a:t>7</a:t>
            </a:fld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395AA-9AC6-43F2-B764-516E8D23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658"/>
            <a:ext cx="12192000" cy="2877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8B6DE-FE10-FA87-8971-C8FDAEFE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2718"/>
            <a:ext cx="12192000" cy="28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文献阅读模板" id="{22EDE2C8-F5F8-794C-A822-9F9C53C3132C}" vid="{0438AE87-9579-A64C-9DDD-6FBE10523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10095</TotalTime>
  <Words>523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微软雅黑</vt:lpstr>
      <vt:lpstr>微软雅黑</vt:lpstr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O365</dc:creator>
  <cp:lastModifiedBy>Jerry Song</cp:lastModifiedBy>
  <cp:revision>24</cp:revision>
  <dcterms:created xsi:type="dcterms:W3CDTF">2023-03-15T02:04:06Z</dcterms:created>
  <dcterms:modified xsi:type="dcterms:W3CDTF">2024-07-23T14:57:53Z</dcterms:modified>
</cp:coreProperties>
</file>