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16"/>
  </p:notesMasterIdLst>
  <p:handoutMasterIdLst>
    <p:handoutMasterId r:id="rId17"/>
  </p:handoutMasterIdLst>
  <p:sldIdLst>
    <p:sldId id="1209" r:id="rId2"/>
    <p:sldId id="1178" r:id="rId3"/>
    <p:sldId id="1179" r:id="rId4"/>
    <p:sldId id="1180" r:id="rId5"/>
    <p:sldId id="1200" r:id="rId6"/>
    <p:sldId id="1198" r:id="rId7"/>
    <p:sldId id="1197" r:id="rId8"/>
    <p:sldId id="1202" r:id="rId9"/>
    <p:sldId id="1203" r:id="rId10"/>
    <p:sldId id="1204" r:id="rId11"/>
    <p:sldId id="1205" r:id="rId12"/>
    <p:sldId id="1206" r:id="rId13"/>
    <p:sldId id="1207" r:id="rId14"/>
    <p:sldId id="1208" r:id="rId15"/>
  </p:sldIdLst>
  <p:sldSz cx="10801350" cy="7200900"/>
  <p:notesSz cx="7315200" cy="9601200"/>
  <p:defaultTextStyle>
    <a:defPPr>
      <a:defRPr lang="en-US"/>
    </a:defPPr>
    <a:lvl1pPr marL="0" algn="l" defTabSz="1019007" rtl="0" eaLnBrk="1" latinLnBrk="0" hangingPunct="1">
      <a:defRPr sz="2000" kern="1200">
        <a:solidFill>
          <a:schemeClr val="tx1"/>
        </a:solidFill>
        <a:latin typeface="+mn-lt"/>
        <a:ea typeface="+mn-ea"/>
        <a:cs typeface="+mn-cs"/>
      </a:defRPr>
    </a:lvl1pPr>
    <a:lvl2pPr marL="509504" algn="l" defTabSz="1019007" rtl="0" eaLnBrk="1" latinLnBrk="0" hangingPunct="1">
      <a:defRPr sz="2000" kern="1200">
        <a:solidFill>
          <a:schemeClr val="tx1"/>
        </a:solidFill>
        <a:latin typeface="+mn-lt"/>
        <a:ea typeface="+mn-ea"/>
        <a:cs typeface="+mn-cs"/>
      </a:defRPr>
    </a:lvl2pPr>
    <a:lvl3pPr marL="1019007" algn="l" defTabSz="1019007" rtl="0" eaLnBrk="1" latinLnBrk="0" hangingPunct="1">
      <a:defRPr sz="2000" kern="1200">
        <a:solidFill>
          <a:schemeClr val="tx1"/>
        </a:solidFill>
        <a:latin typeface="+mn-lt"/>
        <a:ea typeface="+mn-ea"/>
        <a:cs typeface="+mn-cs"/>
      </a:defRPr>
    </a:lvl3pPr>
    <a:lvl4pPr marL="1528511" algn="l" defTabSz="1019007" rtl="0" eaLnBrk="1" latinLnBrk="0" hangingPunct="1">
      <a:defRPr sz="2000" kern="1200">
        <a:solidFill>
          <a:schemeClr val="tx1"/>
        </a:solidFill>
        <a:latin typeface="+mn-lt"/>
        <a:ea typeface="+mn-ea"/>
        <a:cs typeface="+mn-cs"/>
      </a:defRPr>
    </a:lvl4pPr>
    <a:lvl5pPr marL="2038015" algn="l" defTabSz="1019007" rtl="0" eaLnBrk="1" latinLnBrk="0" hangingPunct="1">
      <a:defRPr sz="2000" kern="1200">
        <a:solidFill>
          <a:schemeClr val="tx1"/>
        </a:solidFill>
        <a:latin typeface="+mn-lt"/>
        <a:ea typeface="+mn-ea"/>
        <a:cs typeface="+mn-cs"/>
      </a:defRPr>
    </a:lvl5pPr>
    <a:lvl6pPr marL="2547518" algn="l" defTabSz="1019007" rtl="0" eaLnBrk="1" latinLnBrk="0" hangingPunct="1">
      <a:defRPr sz="2000" kern="1200">
        <a:solidFill>
          <a:schemeClr val="tx1"/>
        </a:solidFill>
        <a:latin typeface="+mn-lt"/>
        <a:ea typeface="+mn-ea"/>
        <a:cs typeface="+mn-cs"/>
      </a:defRPr>
    </a:lvl6pPr>
    <a:lvl7pPr marL="3057022" algn="l" defTabSz="1019007" rtl="0" eaLnBrk="1" latinLnBrk="0" hangingPunct="1">
      <a:defRPr sz="2000" kern="1200">
        <a:solidFill>
          <a:schemeClr val="tx1"/>
        </a:solidFill>
        <a:latin typeface="+mn-lt"/>
        <a:ea typeface="+mn-ea"/>
        <a:cs typeface="+mn-cs"/>
      </a:defRPr>
    </a:lvl7pPr>
    <a:lvl8pPr marL="3566526" algn="l" defTabSz="1019007" rtl="0" eaLnBrk="1" latinLnBrk="0" hangingPunct="1">
      <a:defRPr sz="2000" kern="1200">
        <a:solidFill>
          <a:schemeClr val="tx1"/>
        </a:solidFill>
        <a:latin typeface="+mn-lt"/>
        <a:ea typeface="+mn-ea"/>
        <a:cs typeface="+mn-cs"/>
      </a:defRPr>
    </a:lvl8pPr>
    <a:lvl9pPr marL="4076029" algn="l" defTabSz="1019007" rtl="0" eaLnBrk="1" latinLnBrk="0" hangingPunct="1">
      <a:defRPr sz="20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28F6125-2327-4750-A29F-B6A5CBA9FDDE}">
          <p14:sldIdLst>
            <p14:sldId id="1209"/>
            <p14:sldId id="1178"/>
            <p14:sldId id="1179"/>
            <p14:sldId id="1180"/>
            <p14:sldId id="1200"/>
            <p14:sldId id="1198"/>
            <p14:sldId id="1197"/>
            <p14:sldId id="1202"/>
            <p14:sldId id="1203"/>
            <p14:sldId id="1204"/>
            <p14:sldId id="1205"/>
            <p14:sldId id="1206"/>
            <p14:sldId id="1207"/>
            <p14:sldId id="1208"/>
          </p14:sldIdLst>
        </p14:section>
      </p14:sectionLst>
    </p:ext>
    <p:ext uri="{EFAFB233-063F-42B5-8137-9DF3F51BA10A}">
      <p15:sldGuideLst xmlns:p15="http://schemas.microsoft.com/office/powerpoint/2012/main">
        <p15:guide id="53" pos="318" userDrawn="1">
          <p15:clr>
            <a:srgbClr val="A4A3A4"/>
          </p15:clr>
        </p15:guide>
        <p15:guide id="59" orient="horz" pos="3221" userDrawn="1">
          <p15:clr>
            <a:srgbClr val="A4A3A4"/>
          </p15:clr>
        </p15:guide>
        <p15:guide id="77" orient="horz" pos="1361" userDrawn="1">
          <p15:clr>
            <a:srgbClr val="A4A3A4"/>
          </p15:clr>
        </p15:guide>
        <p15:guide id="81" orient="horz" pos="2744" userDrawn="1">
          <p15:clr>
            <a:srgbClr val="A4A3A4"/>
          </p15:clr>
        </p15:guide>
        <p15:guide id="85" pos="6441" userDrawn="1">
          <p15:clr>
            <a:srgbClr val="A4A3A4"/>
          </p15:clr>
        </p15:guide>
        <p15:guide id="92" orient="horz" pos="2041" userDrawn="1">
          <p15:clr>
            <a:srgbClr val="A4A3A4"/>
          </p15:clr>
        </p15:guide>
        <p15:guide id="99" orient="horz" pos="794" userDrawn="1">
          <p15:clr>
            <a:srgbClr val="A4A3A4"/>
          </p15:clr>
        </p15:guide>
        <p15:guide id="101" orient="horz" pos="4536" userDrawn="1">
          <p15:clr>
            <a:srgbClr val="A4A3A4"/>
          </p15:clr>
        </p15:guide>
        <p15:guide id="106" orient="horz" pos="703" userDrawn="1">
          <p15:clr>
            <a:srgbClr val="A4A3A4"/>
          </p15:clr>
        </p15:guide>
        <p15:guide id="111" orient="horz" pos="4309" userDrawn="1">
          <p15:clr>
            <a:srgbClr val="A4A3A4"/>
          </p15:clr>
        </p15:guide>
        <p15:guide id="116" pos="6759" userDrawn="1">
          <p15:clr>
            <a:srgbClr val="A4A3A4"/>
          </p15:clr>
        </p15:guide>
        <p15:guide id="117">
          <p15:clr>
            <a:srgbClr val="A4A3A4"/>
          </p15:clr>
        </p15:guide>
        <p15:guide id="118" pos="6781" userDrawn="1">
          <p15:clr>
            <a:srgbClr val="A4A3A4"/>
          </p15:clr>
        </p15:guide>
      </p15:sldGuideLst>
    </p:ext>
    <p:ext uri="{2D200454-40CA-4A62-9FC3-DE9A4176ACB9}">
      <p15:notesGuideLst xmlns:p15="http://schemas.microsoft.com/office/powerpoint/2012/main">
        <p15:guide id="1" orient="horz" pos="3025" userDrawn="1">
          <p15:clr>
            <a:srgbClr val="A4A3A4"/>
          </p15:clr>
        </p15:guide>
        <p15:guide id="2" pos="2305" userDrawn="1">
          <p15:clr>
            <a:srgbClr val="A4A3A4"/>
          </p15:clr>
        </p15:guide>
        <p15:guide id="3" orient="horz" pos="3007" userDrawn="1">
          <p15:clr>
            <a:srgbClr val="A4A3A4"/>
          </p15:clr>
        </p15:guide>
        <p15:guide id="4" pos="2285" userDrawn="1">
          <p15:clr>
            <a:srgbClr val="A4A3A4"/>
          </p15:clr>
        </p15:guide>
        <p15:guide id="5" orient="horz" pos="3044" userDrawn="1">
          <p15:clr>
            <a:srgbClr val="A4A3A4"/>
          </p15:clr>
        </p15:guide>
        <p15:guide id="6" orient="horz" pos="3026" userDrawn="1">
          <p15:clr>
            <a:srgbClr val="A4A3A4"/>
          </p15:clr>
        </p15:guide>
        <p15:guide id="7" pos="2327" userDrawn="1">
          <p15:clr>
            <a:srgbClr val="A4A3A4"/>
          </p15:clr>
        </p15:guide>
        <p15:guide id="8" pos="2306" userDrawn="1">
          <p15:clr>
            <a:srgbClr val="A4A3A4"/>
          </p15:clr>
        </p15:guide>
        <p15:guide id="9" orient="horz" pos="3024" userDrawn="1">
          <p15:clr>
            <a:srgbClr val="A4A3A4"/>
          </p15:clr>
        </p15:guide>
        <p15:guide id="10" orient="horz" pos="3043" userDrawn="1">
          <p15:clr>
            <a:srgbClr val="A4A3A4"/>
          </p15:clr>
        </p15:guide>
        <p15:guide id="11" pos="2304" userDrawn="1">
          <p15:clr>
            <a:srgbClr val="A4A3A4"/>
          </p15:clr>
        </p15:guide>
        <p15:guide id="12" pos="232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silveira" initials="m" lastIdx="1" clrIdx="0"/>
  <p:cmAuthor id="1" name="t c" initials="tc" lastIdx="2"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0101"/>
    <a:srgbClr val="FFFFFF"/>
    <a:srgbClr val="BFBFBF"/>
    <a:srgbClr val="FFCCCC"/>
    <a:srgbClr val="FFD9D9"/>
    <a:srgbClr val="FF9999"/>
    <a:srgbClr val="C00000"/>
    <a:srgbClr val="C10202"/>
    <a:srgbClr val="FEEFE8"/>
    <a:srgbClr val="FDE3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77"/>
    <p:restoredTop sz="94578"/>
  </p:normalViewPr>
  <p:slideViewPr>
    <p:cSldViewPr snapToGrid="0">
      <p:cViewPr>
        <p:scale>
          <a:sx n="100" d="100"/>
          <a:sy n="100" d="100"/>
        </p:scale>
        <p:origin x="1216" y="248"/>
      </p:cViewPr>
      <p:guideLst>
        <p:guide pos="318"/>
        <p:guide orient="horz" pos="3221"/>
        <p:guide orient="horz" pos="1361"/>
        <p:guide orient="horz" pos="2744"/>
        <p:guide pos="6441"/>
        <p:guide orient="horz" pos="2041"/>
        <p:guide orient="horz" pos="794"/>
        <p:guide orient="horz" pos="4536"/>
        <p:guide orient="horz" pos="703"/>
        <p:guide orient="horz" pos="4309"/>
        <p:guide pos="6759"/>
        <p:guide/>
        <p:guide pos="6781"/>
      </p:guideLst>
    </p:cSldViewPr>
  </p:slideViewPr>
  <p:notesTextViewPr>
    <p:cViewPr>
      <p:scale>
        <a:sx n="1" d="1"/>
        <a:sy n="1" d="1"/>
      </p:scale>
      <p:origin x="0" y="0"/>
    </p:cViewPr>
  </p:notesTextViewPr>
  <p:notesViewPr>
    <p:cSldViewPr snapToGrid="0">
      <p:cViewPr>
        <p:scale>
          <a:sx n="1" d="2"/>
          <a:sy n="1" d="2"/>
        </p:scale>
        <p:origin x="0" y="0"/>
      </p:cViewPr>
      <p:guideLst>
        <p:guide orient="horz" pos="3025"/>
        <p:guide pos="2305"/>
        <p:guide orient="horz" pos="3007"/>
        <p:guide pos="2285"/>
        <p:guide orient="horz" pos="3044"/>
        <p:guide orient="horz" pos="3026"/>
        <p:guide pos="2327"/>
        <p:guide pos="2306"/>
        <p:guide orient="horz" pos="3024"/>
        <p:guide orient="horz" pos="3043"/>
        <p:guide pos="2304"/>
        <p:guide pos="2326"/>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commentAuthors" Target="commentAuthors.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C:/Users/trader12/Downloads/Industry%20Profitability.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file://localhost//C:/Users/trader12/Downloads/Industry%20Profitability.xlsx" TargetMode="External"/></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CA"/>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696361094077575"/>
          <c:y val="0.058922406613785"/>
          <c:w val="0.89877647961131"/>
          <c:h val="0.805673902987737"/>
        </c:manualLayout>
      </c:layout>
      <c:lineChart>
        <c:grouping val="standard"/>
        <c:varyColors val="0"/>
        <c:dLbls>
          <c:dLblPos val="t"/>
          <c:showLegendKey val="0"/>
          <c:showVal val="1"/>
          <c:showCatName val="0"/>
          <c:showSerName val="0"/>
          <c:showPercent val="0"/>
          <c:showBubbleSize val="0"/>
        </c:dLbls>
        <c:marker val="1"/>
        <c:smooth val="0"/>
        <c:axId val="2073651744"/>
        <c:axId val="2068381232"/>
      </c:lineChart>
      <c:catAx>
        <c:axId val="2073651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8381232"/>
        <c:crosses val="autoZero"/>
        <c:auto val="1"/>
        <c:lblAlgn val="ctr"/>
        <c:lblOffset val="100"/>
        <c:noMultiLvlLbl val="0"/>
      </c:catAx>
      <c:valAx>
        <c:axId val="206838123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3651744"/>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CA"/>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0820700796351276"/>
          <c:y val="0.0978105655988566"/>
          <c:w val="0.741603704878179"/>
          <c:h val="0.813925287427703"/>
        </c:manualLayout>
      </c:layout>
      <c:barChart>
        <c:barDir val="col"/>
        <c:grouping val="stacked"/>
        <c:varyColors val="0"/>
        <c:ser>
          <c:idx val="0"/>
          <c:order val="0"/>
          <c:tx>
            <c:strRef>
              <c:f>Sheet1!$B$1</c:f>
              <c:strCache>
                <c:ptCount val="1"/>
                <c:pt idx="0">
                  <c:v>Other</c:v>
                </c:pt>
              </c:strCache>
            </c:strRef>
          </c:tx>
          <c:spPr>
            <a:solidFill>
              <a:schemeClr val="accent1">
                <a:shade val="47000"/>
              </a:schemeClr>
            </a:solidFill>
            <a:ln>
              <a:noFill/>
            </a:ln>
            <a:effectLst/>
          </c:spPr>
          <c:invertIfNegative val="0"/>
          <c:cat>
            <c:strRef>
              <c:f>Sheet1!$A$2:$A$3</c:f>
              <c:strCache>
                <c:ptCount val="2"/>
                <c:pt idx="0">
                  <c:v>Industry Cost 2018</c:v>
                </c:pt>
                <c:pt idx="1">
                  <c:v>Average Cost in Sector 2018</c:v>
                </c:pt>
              </c:strCache>
            </c:strRef>
          </c:cat>
          <c:val>
            <c:numRef>
              <c:f>Sheet1!$B$2:$B$3</c:f>
              <c:numCache>
                <c:formatCode>General</c:formatCode>
                <c:ptCount val="2"/>
                <c:pt idx="0">
                  <c:v>8.4</c:v>
                </c:pt>
                <c:pt idx="1">
                  <c:v>15.4</c:v>
                </c:pt>
              </c:numCache>
            </c:numRef>
          </c:val>
          <c:extLst xmlns:c16r2="http://schemas.microsoft.com/office/drawing/2015/06/chart">
            <c:ext xmlns:c16="http://schemas.microsoft.com/office/drawing/2014/chart" uri="{C3380CC4-5D6E-409C-BE32-E72D297353CC}">
              <c16:uniqueId val="{00000000-278D-4C85-8410-6D5276F3186C}"/>
            </c:ext>
          </c:extLst>
        </c:ser>
        <c:ser>
          <c:idx val="1"/>
          <c:order val="1"/>
          <c:tx>
            <c:strRef>
              <c:f>Sheet1!$C$1</c:f>
              <c:strCache>
                <c:ptCount val="1"/>
                <c:pt idx="0">
                  <c:v>Rent&amp;Utility</c:v>
                </c:pt>
              </c:strCache>
            </c:strRef>
          </c:tx>
          <c:spPr>
            <a:solidFill>
              <a:schemeClr val="accent1">
                <a:shade val="65000"/>
              </a:schemeClr>
            </a:solidFill>
            <a:ln>
              <a:noFill/>
            </a:ln>
            <a:effectLst/>
          </c:spPr>
          <c:invertIfNegative val="0"/>
          <c:cat>
            <c:strRef>
              <c:f>Sheet1!$A$2:$A$3</c:f>
              <c:strCache>
                <c:ptCount val="2"/>
                <c:pt idx="0">
                  <c:v>Industry Cost 2018</c:v>
                </c:pt>
                <c:pt idx="1">
                  <c:v>Average Cost in Sector 2018</c:v>
                </c:pt>
              </c:strCache>
            </c:strRef>
          </c:cat>
          <c:val>
            <c:numRef>
              <c:f>Sheet1!$C$2:$C$3</c:f>
              <c:numCache>
                <c:formatCode>General</c:formatCode>
                <c:ptCount val="2"/>
                <c:pt idx="0">
                  <c:v>3.2</c:v>
                </c:pt>
                <c:pt idx="1">
                  <c:v>4.4</c:v>
                </c:pt>
              </c:numCache>
            </c:numRef>
          </c:val>
          <c:extLst xmlns:c16r2="http://schemas.microsoft.com/office/drawing/2015/06/chart">
            <c:ext xmlns:c16="http://schemas.microsoft.com/office/drawing/2014/chart" uri="{C3380CC4-5D6E-409C-BE32-E72D297353CC}">
              <c16:uniqueId val="{00000002-278D-4C85-8410-6D5276F3186C}"/>
            </c:ext>
          </c:extLst>
        </c:ser>
        <c:ser>
          <c:idx val="2"/>
          <c:order val="2"/>
          <c:tx>
            <c:strRef>
              <c:f>Sheet1!$D$1</c:f>
              <c:strCache>
                <c:ptCount val="1"/>
                <c:pt idx="0">
                  <c:v>Marketing</c:v>
                </c:pt>
              </c:strCache>
            </c:strRef>
          </c:tx>
          <c:spPr>
            <a:solidFill>
              <a:schemeClr val="accent1">
                <a:shade val="82000"/>
              </a:schemeClr>
            </a:solidFill>
            <a:ln>
              <a:noFill/>
            </a:ln>
            <a:effectLst/>
          </c:spPr>
          <c:invertIfNegative val="0"/>
          <c:cat>
            <c:strRef>
              <c:f>Sheet1!$A$2:$A$3</c:f>
              <c:strCache>
                <c:ptCount val="2"/>
                <c:pt idx="0">
                  <c:v>Industry Cost 2018</c:v>
                </c:pt>
                <c:pt idx="1">
                  <c:v>Average Cost in Sector 2018</c:v>
                </c:pt>
              </c:strCache>
            </c:strRef>
          </c:cat>
          <c:val>
            <c:numRef>
              <c:f>Sheet1!$D$2:$D$3</c:f>
              <c:numCache>
                <c:formatCode>General</c:formatCode>
                <c:ptCount val="2"/>
                <c:pt idx="0">
                  <c:v>0.4</c:v>
                </c:pt>
                <c:pt idx="1">
                  <c:v>1.3</c:v>
                </c:pt>
              </c:numCache>
            </c:numRef>
          </c:val>
          <c:extLst xmlns:c16r2="http://schemas.microsoft.com/office/drawing/2015/06/chart">
            <c:ext xmlns:c16="http://schemas.microsoft.com/office/drawing/2014/chart" uri="{C3380CC4-5D6E-409C-BE32-E72D297353CC}">
              <c16:uniqueId val="{00000003-278D-4C85-8410-6D5276F3186C}"/>
            </c:ext>
          </c:extLst>
        </c:ser>
        <c:ser>
          <c:idx val="3"/>
          <c:order val="3"/>
          <c:tx>
            <c:strRef>
              <c:f>Sheet1!$E$1</c:f>
              <c:strCache>
                <c:ptCount val="1"/>
                <c:pt idx="0">
                  <c:v>Depreciation </c:v>
                </c:pt>
              </c:strCache>
            </c:strRef>
          </c:tx>
          <c:spPr>
            <a:solidFill>
              <a:schemeClr val="accent1"/>
            </a:solidFill>
            <a:ln>
              <a:noFill/>
            </a:ln>
            <a:effectLst/>
          </c:spPr>
          <c:invertIfNegative val="0"/>
          <c:cat>
            <c:strRef>
              <c:f>Sheet1!$A$2:$A$3</c:f>
              <c:strCache>
                <c:ptCount val="2"/>
                <c:pt idx="0">
                  <c:v>Industry Cost 2018</c:v>
                </c:pt>
                <c:pt idx="1">
                  <c:v>Average Cost in Sector 2018</c:v>
                </c:pt>
              </c:strCache>
            </c:strRef>
          </c:cat>
          <c:val>
            <c:numRef>
              <c:f>Sheet1!$E$2:$E$3</c:f>
              <c:numCache>
                <c:formatCode>General</c:formatCode>
                <c:ptCount val="2"/>
                <c:pt idx="0">
                  <c:v>1.7</c:v>
                </c:pt>
                <c:pt idx="1">
                  <c:v>2.2</c:v>
                </c:pt>
              </c:numCache>
            </c:numRef>
          </c:val>
          <c:extLst xmlns:c16r2="http://schemas.microsoft.com/office/drawing/2015/06/chart">
            <c:ext xmlns:c16="http://schemas.microsoft.com/office/drawing/2014/chart" uri="{C3380CC4-5D6E-409C-BE32-E72D297353CC}">
              <c16:uniqueId val="{00000004-278D-4C85-8410-6D5276F3186C}"/>
            </c:ext>
          </c:extLst>
        </c:ser>
        <c:ser>
          <c:idx val="4"/>
          <c:order val="4"/>
          <c:tx>
            <c:strRef>
              <c:f>Sheet1!$F$1</c:f>
              <c:strCache>
                <c:ptCount val="1"/>
                <c:pt idx="0">
                  <c:v>Purchase </c:v>
                </c:pt>
              </c:strCache>
            </c:strRef>
          </c:tx>
          <c:spPr>
            <a:solidFill>
              <a:schemeClr val="accent1">
                <a:tint val="83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Industry Cost 2018</c:v>
                </c:pt>
                <c:pt idx="1">
                  <c:v>Average Cost in Sector 2018</c:v>
                </c:pt>
              </c:strCache>
            </c:strRef>
          </c:cat>
          <c:val>
            <c:numRef>
              <c:f>Sheet1!$F$2:$F$3</c:f>
              <c:numCache>
                <c:formatCode>General</c:formatCode>
                <c:ptCount val="2"/>
                <c:pt idx="0">
                  <c:v>65.8</c:v>
                </c:pt>
                <c:pt idx="1">
                  <c:v>54.3</c:v>
                </c:pt>
              </c:numCache>
            </c:numRef>
          </c:val>
          <c:extLst xmlns:c16r2="http://schemas.microsoft.com/office/drawing/2015/06/chart">
            <c:ext xmlns:c16="http://schemas.microsoft.com/office/drawing/2014/chart" uri="{C3380CC4-5D6E-409C-BE32-E72D297353CC}">
              <c16:uniqueId val="{00000005-278D-4C85-8410-6D5276F3186C}"/>
            </c:ext>
          </c:extLst>
        </c:ser>
        <c:ser>
          <c:idx val="5"/>
          <c:order val="5"/>
          <c:tx>
            <c:strRef>
              <c:f>Sheet1!$G$1</c:f>
              <c:strCache>
                <c:ptCount val="1"/>
                <c:pt idx="0">
                  <c:v>Wages</c:v>
                </c:pt>
              </c:strCache>
            </c:strRef>
          </c:tx>
          <c:spPr>
            <a:solidFill>
              <a:schemeClr val="accent1">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Industry Cost 2018</c:v>
                </c:pt>
                <c:pt idx="1">
                  <c:v>Average Cost in Sector 2018</c:v>
                </c:pt>
              </c:strCache>
            </c:strRef>
          </c:cat>
          <c:val>
            <c:numRef>
              <c:f>Sheet1!$G$2:$G$3</c:f>
              <c:numCache>
                <c:formatCode>General</c:formatCode>
                <c:ptCount val="2"/>
                <c:pt idx="0">
                  <c:v>9.700000000000001</c:v>
                </c:pt>
                <c:pt idx="1">
                  <c:v>14.5</c:v>
                </c:pt>
              </c:numCache>
            </c:numRef>
          </c:val>
          <c:extLst xmlns:c16r2="http://schemas.microsoft.com/office/drawing/2015/06/chart">
            <c:ext xmlns:c16="http://schemas.microsoft.com/office/drawing/2014/chart" uri="{C3380CC4-5D6E-409C-BE32-E72D297353CC}">
              <c16:uniqueId val="{00000006-278D-4C85-8410-6D5276F3186C}"/>
            </c:ext>
          </c:extLst>
        </c:ser>
        <c:ser>
          <c:idx val="6"/>
          <c:order val="6"/>
          <c:tx>
            <c:strRef>
              <c:f>Sheet1!$H$1</c:f>
              <c:strCache>
                <c:ptCount val="1"/>
                <c:pt idx="0">
                  <c:v>Profit</c:v>
                </c:pt>
              </c:strCache>
            </c:strRef>
          </c:tx>
          <c:spPr>
            <a:solidFill>
              <a:schemeClr val="accent1">
                <a:tint val="48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Industry Cost 2018</c:v>
                </c:pt>
                <c:pt idx="1">
                  <c:v>Average Cost in Sector 2018</c:v>
                </c:pt>
              </c:strCache>
            </c:strRef>
          </c:cat>
          <c:val>
            <c:numRef>
              <c:f>Sheet1!$H$2:$H$3</c:f>
              <c:numCache>
                <c:formatCode>General</c:formatCode>
                <c:ptCount val="2"/>
                <c:pt idx="0">
                  <c:v>10.8</c:v>
                </c:pt>
                <c:pt idx="1">
                  <c:v>7.9</c:v>
                </c:pt>
              </c:numCache>
            </c:numRef>
          </c:val>
          <c:extLst xmlns:c16r2="http://schemas.microsoft.com/office/drawing/2015/06/chart">
            <c:ext xmlns:c16="http://schemas.microsoft.com/office/drawing/2014/chart" uri="{C3380CC4-5D6E-409C-BE32-E72D297353CC}">
              <c16:uniqueId val="{00000007-278D-4C85-8410-6D5276F3186C}"/>
            </c:ext>
          </c:extLst>
        </c:ser>
        <c:dLbls>
          <c:showLegendKey val="0"/>
          <c:showVal val="0"/>
          <c:showCatName val="0"/>
          <c:showSerName val="0"/>
          <c:showPercent val="0"/>
          <c:showBubbleSize val="0"/>
        </c:dLbls>
        <c:gapWidth val="150"/>
        <c:overlap val="100"/>
        <c:axId val="2067868080"/>
        <c:axId val="2067864640"/>
      </c:barChart>
      <c:catAx>
        <c:axId val="206786808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2067864640"/>
        <c:crosses val="autoZero"/>
        <c:auto val="1"/>
        <c:lblAlgn val="ctr"/>
        <c:lblOffset val="100"/>
        <c:noMultiLvlLbl val="0"/>
      </c:catAx>
      <c:valAx>
        <c:axId val="2067864640"/>
        <c:scaling>
          <c:orientation val="minMax"/>
          <c:max val="1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20678680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CA"/>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6988741424773"/>
          <c:y val="0.106924889938538"/>
          <c:w val="0.775000054706391"/>
          <c:h val="0.659486124351488"/>
        </c:manualLayout>
      </c:layout>
      <c:barChart>
        <c:barDir val="bar"/>
        <c:grouping val="clustered"/>
        <c:varyColors val="0"/>
        <c:ser>
          <c:idx val="0"/>
          <c:order val="0"/>
          <c:tx>
            <c:strRef>
              <c:f>Sheet1!$A$3</c:f>
              <c:strCache>
                <c:ptCount val="1"/>
                <c:pt idx="0">
                  <c:v>P/CF</c:v>
                </c:pt>
              </c:strCache>
            </c:strRef>
          </c:tx>
          <c:spPr>
            <a:solidFill>
              <a:schemeClr val="accent1">
                <a:shade val="58000"/>
              </a:schemeClr>
            </a:solidFill>
            <a:ln>
              <a:noFill/>
            </a:ln>
            <a:effectLst/>
          </c:spPr>
          <c:invertIfNegative val="0"/>
          <c:cat>
            <c:strRef>
              <c:f>Sheet1!$B$1:$G$2</c:f>
              <c:strCache>
                <c:ptCount val="6"/>
                <c:pt idx="0">
                  <c:v>PBH CN</c:v>
                </c:pt>
                <c:pt idx="1">
                  <c:v>MFI CN</c:v>
                </c:pt>
                <c:pt idx="2">
                  <c:v>TSN US</c:v>
                </c:pt>
                <c:pt idx="3">
                  <c:v>288 WH HK</c:v>
                </c:pt>
                <c:pt idx="4">
                  <c:v>HRL US</c:v>
                </c:pt>
                <c:pt idx="5">
                  <c:v>KHC US</c:v>
                </c:pt>
              </c:strCache>
            </c:strRef>
          </c:cat>
          <c:val>
            <c:numRef>
              <c:f>Sheet1!$B$3:$G$3</c:f>
            </c:numRef>
          </c:val>
          <c:extLst xmlns:c16r2="http://schemas.microsoft.com/office/drawing/2015/06/chart">
            <c:ext xmlns:c16="http://schemas.microsoft.com/office/drawing/2014/chart" uri="{C3380CC4-5D6E-409C-BE32-E72D297353CC}">
              <c16:uniqueId val="{00000000-4AEC-4260-AB6B-098885CC4FEA}"/>
            </c:ext>
          </c:extLst>
        </c:ser>
        <c:ser>
          <c:idx val="1"/>
          <c:order val="1"/>
          <c:tx>
            <c:strRef>
              <c:f>Sheet1!$A$4</c:f>
              <c:strCache>
                <c:ptCount val="1"/>
                <c:pt idx="0">
                  <c:v>CF/NI</c:v>
                </c:pt>
              </c:strCache>
            </c:strRef>
          </c:tx>
          <c:spPr>
            <a:solidFill>
              <a:schemeClr val="accent1">
                <a:shade val="86000"/>
              </a:schemeClr>
            </a:solidFill>
            <a:ln>
              <a:noFill/>
            </a:ln>
            <a:effectLst/>
          </c:spPr>
          <c:invertIfNegative val="0"/>
          <c:cat>
            <c:strRef>
              <c:f>Sheet1!$B$1:$G$2</c:f>
              <c:strCache>
                <c:ptCount val="6"/>
                <c:pt idx="0">
                  <c:v>PBH CN</c:v>
                </c:pt>
                <c:pt idx="1">
                  <c:v>MFI CN</c:v>
                </c:pt>
                <c:pt idx="2">
                  <c:v>TSN US</c:v>
                </c:pt>
                <c:pt idx="3">
                  <c:v>288 WH HK</c:v>
                </c:pt>
                <c:pt idx="4">
                  <c:v>HRL US</c:v>
                </c:pt>
                <c:pt idx="5">
                  <c:v>KHC US</c:v>
                </c:pt>
              </c:strCache>
            </c:strRef>
          </c:cat>
          <c:val>
            <c:numRef>
              <c:f>Sheet1!$B$4:$G$4</c:f>
            </c:numRef>
          </c:val>
          <c:extLst xmlns:c16r2="http://schemas.microsoft.com/office/drawing/2015/06/chart">
            <c:ext xmlns:c16="http://schemas.microsoft.com/office/drawing/2014/chart" uri="{C3380CC4-5D6E-409C-BE32-E72D297353CC}">
              <c16:uniqueId val="{00000001-4AEC-4260-AB6B-098885CC4FEA}"/>
            </c:ext>
          </c:extLst>
        </c:ser>
        <c:ser>
          <c:idx val="2"/>
          <c:order val="2"/>
          <c:tx>
            <c:strRef>
              <c:f>Sheet1!$A$5</c:f>
              <c:strCache>
                <c:ptCount val="1"/>
                <c:pt idx="0">
                  <c:v>Operating Margin</c:v>
                </c:pt>
              </c:strCache>
            </c:strRef>
          </c:tx>
          <c:spPr>
            <a:solidFill>
              <a:srgbClr val="FFCCCC"/>
            </a:solidFill>
            <a:ln>
              <a:noFill/>
            </a:ln>
            <a:effectLst/>
          </c:spPr>
          <c:invertIfNegative val="0"/>
          <c:cat>
            <c:strRef>
              <c:f>Sheet1!$B$1:$G$2</c:f>
              <c:strCache>
                <c:ptCount val="6"/>
                <c:pt idx="0">
                  <c:v>PBH CN</c:v>
                </c:pt>
                <c:pt idx="1">
                  <c:v>MFI CN</c:v>
                </c:pt>
                <c:pt idx="2">
                  <c:v>TSN US</c:v>
                </c:pt>
                <c:pt idx="3">
                  <c:v>288 WH HK</c:v>
                </c:pt>
                <c:pt idx="4">
                  <c:v>HRL US</c:v>
                </c:pt>
                <c:pt idx="5">
                  <c:v>KHC US</c:v>
                </c:pt>
              </c:strCache>
            </c:strRef>
          </c:cat>
          <c:val>
            <c:numRef>
              <c:f>Sheet1!$B$5:$G$5</c:f>
              <c:numCache>
                <c:formatCode>0.00%</c:formatCode>
                <c:ptCount val="6"/>
                <c:pt idx="0">
                  <c:v>0.065</c:v>
                </c:pt>
                <c:pt idx="1">
                  <c:v>0.068</c:v>
                </c:pt>
                <c:pt idx="2">
                  <c:v>0.076</c:v>
                </c:pt>
                <c:pt idx="3">
                  <c:v>0.075</c:v>
                </c:pt>
                <c:pt idx="4">
                  <c:v>0.14</c:v>
                </c:pt>
                <c:pt idx="5">
                  <c:v>0.258</c:v>
                </c:pt>
              </c:numCache>
            </c:numRef>
          </c:val>
          <c:extLst xmlns:c16r2="http://schemas.microsoft.com/office/drawing/2015/06/chart">
            <c:ext xmlns:c16="http://schemas.microsoft.com/office/drawing/2014/chart" uri="{C3380CC4-5D6E-409C-BE32-E72D297353CC}">
              <c16:uniqueId val="{00000002-4AEC-4260-AB6B-098885CC4FEA}"/>
            </c:ext>
          </c:extLst>
        </c:ser>
        <c:ser>
          <c:idx val="3"/>
          <c:order val="3"/>
          <c:tx>
            <c:strRef>
              <c:f>Sheet1!$A$6</c:f>
              <c:strCache>
                <c:ptCount val="1"/>
                <c:pt idx="0">
                  <c:v>Pretax Margin</c:v>
                </c:pt>
              </c:strCache>
            </c:strRef>
          </c:tx>
          <c:spPr>
            <a:solidFill>
              <a:srgbClr val="890101"/>
            </a:solidFill>
            <a:ln>
              <a:noFill/>
            </a:ln>
            <a:effectLst/>
          </c:spPr>
          <c:invertIfNegative val="0"/>
          <c:cat>
            <c:strRef>
              <c:f>Sheet1!$B$1:$G$2</c:f>
              <c:strCache>
                <c:ptCount val="6"/>
                <c:pt idx="0">
                  <c:v>PBH CN</c:v>
                </c:pt>
                <c:pt idx="1">
                  <c:v>MFI CN</c:v>
                </c:pt>
                <c:pt idx="2">
                  <c:v>TSN US</c:v>
                </c:pt>
                <c:pt idx="3">
                  <c:v>288 WH HK</c:v>
                </c:pt>
                <c:pt idx="4">
                  <c:v>HRL US</c:v>
                </c:pt>
                <c:pt idx="5">
                  <c:v>KHC US</c:v>
                </c:pt>
              </c:strCache>
            </c:strRef>
          </c:cat>
          <c:val>
            <c:numRef>
              <c:f>Sheet1!$B$6:$G$6</c:f>
              <c:numCache>
                <c:formatCode>0.00%</c:formatCode>
                <c:ptCount val="6"/>
                <c:pt idx="0">
                  <c:v>0.049</c:v>
                </c:pt>
                <c:pt idx="1">
                  <c:v>0.061</c:v>
                </c:pt>
                <c:pt idx="2">
                  <c:v>0.069</c:v>
                </c:pt>
                <c:pt idx="3">
                  <c:v>0.067</c:v>
                </c:pt>
                <c:pt idx="4">
                  <c:v>0.139</c:v>
                </c:pt>
                <c:pt idx="5">
                  <c:v>0.211</c:v>
                </c:pt>
              </c:numCache>
            </c:numRef>
          </c:val>
          <c:extLst xmlns:c16r2="http://schemas.microsoft.com/office/drawing/2015/06/chart">
            <c:ext xmlns:c16="http://schemas.microsoft.com/office/drawing/2014/chart" uri="{C3380CC4-5D6E-409C-BE32-E72D297353CC}">
              <c16:uniqueId val="{00000003-4AEC-4260-AB6B-098885CC4FEA}"/>
            </c:ext>
          </c:extLst>
        </c:ser>
        <c:dLbls>
          <c:showLegendKey val="0"/>
          <c:showVal val="0"/>
          <c:showCatName val="0"/>
          <c:showSerName val="0"/>
          <c:showPercent val="0"/>
          <c:showBubbleSize val="0"/>
        </c:dLbls>
        <c:gapWidth val="182"/>
        <c:axId val="2091882192"/>
        <c:axId val="2090817312"/>
      </c:barChart>
      <c:catAx>
        <c:axId val="20918821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0817312"/>
        <c:crosses val="autoZero"/>
        <c:auto val="1"/>
        <c:lblAlgn val="ctr"/>
        <c:lblOffset val="100"/>
        <c:noMultiLvlLbl val="0"/>
      </c:catAx>
      <c:valAx>
        <c:axId val="209081731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18821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CA"/>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696361094077575"/>
          <c:y val="0.058922406613785"/>
          <c:w val="0.89877647961131"/>
          <c:h val="0.805673902987737"/>
        </c:manualLayout>
      </c:layout>
      <c:lineChart>
        <c:grouping val="standard"/>
        <c:varyColors val="0"/>
        <c:ser>
          <c:idx val="0"/>
          <c:order val="0"/>
          <c:spPr>
            <a:ln w="28575" cap="rnd">
              <a:solidFill>
                <a:srgbClr val="C1020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Sheet1!$A$43:$A$50</c:f>
              <c:numCache>
                <c:formatCode>General</c:formatCode>
                <c:ptCount val="8"/>
                <c:pt idx="0">
                  <c:v>2012.0</c:v>
                </c:pt>
                <c:pt idx="1">
                  <c:v>2013.0</c:v>
                </c:pt>
                <c:pt idx="2">
                  <c:v>2014.0</c:v>
                </c:pt>
                <c:pt idx="3">
                  <c:v>2015.0</c:v>
                </c:pt>
                <c:pt idx="4">
                  <c:v>2016.0</c:v>
                </c:pt>
                <c:pt idx="5">
                  <c:v>2017.0</c:v>
                </c:pt>
                <c:pt idx="6">
                  <c:v>2018.0</c:v>
                </c:pt>
              </c:numCache>
            </c:numRef>
          </c:cat>
          <c:val>
            <c:numRef>
              <c:f>Sheet1!$B$43:$B$50</c:f>
              <c:numCache>
                <c:formatCode>General</c:formatCode>
                <c:ptCount val="8"/>
                <c:pt idx="0">
                  <c:v>8.0</c:v>
                </c:pt>
                <c:pt idx="1">
                  <c:v>10.0</c:v>
                </c:pt>
                <c:pt idx="2">
                  <c:v>18.0</c:v>
                </c:pt>
                <c:pt idx="3">
                  <c:v>23.0</c:v>
                </c:pt>
                <c:pt idx="4">
                  <c:v>13.0</c:v>
                </c:pt>
                <c:pt idx="5">
                  <c:v>39.0</c:v>
                </c:pt>
                <c:pt idx="6">
                  <c:v>37.2</c:v>
                </c:pt>
              </c:numCache>
            </c:numRef>
          </c:val>
          <c:smooth val="0"/>
          <c:extLst xmlns:c16r2="http://schemas.microsoft.com/office/drawing/2015/06/chart">
            <c:ext xmlns:c16="http://schemas.microsoft.com/office/drawing/2014/chart" uri="{C3380CC4-5D6E-409C-BE32-E72D297353CC}">
              <c16:uniqueId val="{00000000-C3C0-46D9-8ECC-DE7F2D8FAEC0}"/>
            </c:ext>
          </c:extLst>
        </c:ser>
        <c:dLbls>
          <c:dLblPos val="t"/>
          <c:showLegendKey val="0"/>
          <c:showVal val="1"/>
          <c:showCatName val="0"/>
          <c:showSerName val="0"/>
          <c:showPercent val="0"/>
          <c:showBubbleSize val="0"/>
        </c:dLbls>
        <c:smooth val="0"/>
        <c:axId val="2069152576"/>
        <c:axId val="2069161616"/>
      </c:lineChart>
      <c:catAx>
        <c:axId val="2069152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9161616"/>
        <c:crosses val="autoZero"/>
        <c:auto val="1"/>
        <c:lblAlgn val="ctr"/>
        <c:lblOffset val="100"/>
        <c:noMultiLvlLbl val="0"/>
      </c:catAx>
      <c:valAx>
        <c:axId val="2069161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91525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CA"/>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0820700796351276"/>
          <c:y val="0.0978105655988566"/>
          <c:w val="0.741603704878179"/>
          <c:h val="0.813925287427703"/>
        </c:manualLayout>
      </c:layout>
      <c:barChart>
        <c:barDir val="col"/>
        <c:grouping val="stacked"/>
        <c:varyColors val="0"/>
        <c:ser>
          <c:idx val="0"/>
          <c:order val="0"/>
          <c:tx>
            <c:strRef>
              <c:f>Sheet1!$B$1</c:f>
              <c:strCache>
                <c:ptCount val="1"/>
                <c:pt idx="0">
                  <c:v>Other</c:v>
                </c:pt>
              </c:strCache>
            </c:strRef>
          </c:tx>
          <c:spPr>
            <a:solidFill>
              <a:schemeClr val="accent1">
                <a:shade val="47000"/>
              </a:schemeClr>
            </a:solidFill>
            <a:ln>
              <a:noFill/>
            </a:ln>
            <a:effectLst/>
          </c:spPr>
          <c:invertIfNegative val="0"/>
          <c:cat>
            <c:strRef>
              <c:f>Sheet1!$A$2:$A$3</c:f>
              <c:strCache>
                <c:ptCount val="2"/>
                <c:pt idx="0">
                  <c:v>Industry Cost 2018</c:v>
                </c:pt>
                <c:pt idx="1">
                  <c:v>Average Cost in Sector 2018</c:v>
                </c:pt>
              </c:strCache>
            </c:strRef>
          </c:cat>
          <c:val>
            <c:numRef>
              <c:f>Sheet1!$B$2:$B$3</c:f>
              <c:numCache>
                <c:formatCode>General</c:formatCode>
                <c:ptCount val="2"/>
                <c:pt idx="0">
                  <c:v>8.4</c:v>
                </c:pt>
                <c:pt idx="1">
                  <c:v>15.4</c:v>
                </c:pt>
              </c:numCache>
            </c:numRef>
          </c:val>
          <c:extLst xmlns:c16r2="http://schemas.microsoft.com/office/drawing/2015/06/chart">
            <c:ext xmlns:c16="http://schemas.microsoft.com/office/drawing/2014/chart" uri="{C3380CC4-5D6E-409C-BE32-E72D297353CC}">
              <c16:uniqueId val="{00000000-278D-4C85-8410-6D5276F3186C}"/>
            </c:ext>
          </c:extLst>
        </c:ser>
        <c:ser>
          <c:idx val="1"/>
          <c:order val="1"/>
          <c:tx>
            <c:strRef>
              <c:f>Sheet1!$C$1</c:f>
              <c:strCache>
                <c:ptCount val="1"/>
                <c:pt idx="0">
                  <c:v>Rent&amp;Utility</c:v>
                </c:pt>
              </c:strCache>
            </c:strRef>
          </c:tx>
          <c:spPr>
            <a:solidFill>
              <a:schemeClr val="accent1">
                <a:shade val="65000"/>
              </a:schemeClr>
            </a:solidFill>
            <a:ln>
              <a:noFill/>
            </a:ln>
            <a:effectLst/>
          </c:spPr>
          <c:invertIfNegative val="0"/>
          <c:cat>
            <c:strRef>
              <c:f>Sheet1!$A$2:$A$3</c:f>
              <c:strCache>
                <c:ptCount val="2"/>
                <c:pt idx="0">
                  <c:v>Industry Cost 2018</c:v>
                </c:pt>
                <c:pt idx="1">
                  <c:v>Average Cost in Sector 2018</c:v>
                </c:pt>
              </c:strCache>
            </c:strRef>
          </c:cat>
          <c:val>
            <c:numRef>
              <c:f>Sheet1!$C$2:$C$3</c:f>
              <c:numCache>
                <c:formatCode>General</c:formatCode>
                <c:ptCount val="2"/>
                <c:pt idx="0">
                  <c:v>3.2</c:v>
                </c:pt>
                <c:pt idx="1">
                  <c:v>4.4</c:v>
                </c:pt>
              </c:numCache>
            </c:numRef>
          </c:val>
          <c:extLst xmlns:c16r2="http://schemas.microsoft.com/office/drawing/2015/06/chart">
            <c:ext xmlns:c16="http://schemas.microsoft.com/office/drawing/2014/chart" uri="{C3380CC4-5D6E-409C-BE32-E72D297353CC}">
              <c16:uniqueId val="{00000002-278D-4C85-8410-6D5276F3186C}"/>
            </c:ext>
          </c:extLst>
        </c:ser>
        <c:ser>
          <c:idx val="2"/>
          <c:order val="2"/>
          <c:tx>
            <c:strRef>
              <c:f>Sheet1!$D$1</c:f>
              <c:strCache>
                <c:ptCount val="1"/>
                <c:pt idx="0">
                  <c:v>Marketing</c:v>
                </c:pt>
              </c:strCache>
            </c:strRef>
          </c:tx>
          <c:spPr>
            <a:solidFill>
              <a:schemeClr val="accent1">
                <a:shade val="82000"/>
              </a:schemeClr>
            </a:solidFill>
            <a:ln>
              <a:noFill/>
            </a:ln>
            <a:effectLst/>
          </c:spPr>
          <c:invertIfNegative val="0"/>
          <c:cat>
            <c:strRef>
              <c:f>Sheet1!$A$2:$A$3</c:f>
              <c:strCache>
                <c:ptCount val="2"/>
                <c:pt idx="0">
                  <c:v>Industry Cost 2018</c:v>
                </c:pt>
                <c:pt idx="1">
                  <c:v>Average Cost in Sector 2018</c:v>
                </c:pt>
              </c:strCache>
            </c:strRef>
          </c:cat>
          <c:val>
            <c:numRef>
              <c:f>Sheet1!$D$2:$D$3</c:f>
              <c:numCache>
                <c:formatCode>General</c:formatCode>
                <c:ptCount val="2"/>
                <c:pt idx="0">
                  <c:v>0.4</c:v>
                </c:pt>
                <c:pt idx="1">
                  <c:v>1.3</c:v>
                </c:pt>
              </c:numCache>
            </c:numRef>
          </c:val>
          <c:extLst xmlns:c16r2="http://schemas.microsoft.com/office/drawing/2015/06/chart">
            <c:ext xmlns:c16="http://schemas.microsoft.com/office/drawing/2014/chart" uri="{C3380CC4-5D6E-409C-BE32-E72D297353CC}">
              <c16:uniqueId val="{00000003-278D-4C85-8410-6D5276F3186C}"/>
            </c:ext>
          </c:extLst>
        </c:ser>
        <c:ser>
          <c:idx val="3"/>
          <c:order val="3"/>
          <c:tx>
            <c:strRef>
              <c:f>Sheet1!$E$1</c:f>
              <c:strCache>
                <c:ptCount val="1"/>
                <c:pt idx="0">
                  <c:v>Depreciation </c:v>
                </c:pt>
              </c:strCache>
            </c:strRef>
          </c:tx>
          <c:spPr>
            <a:solidFill>
              <a:schemeClr val="accent1"/>
            </a:solidFill>
            <a:ln>
              <a:noFill/>
            </a:ln>
            <a:effectLst/>
          </c:spPr>
          <c:invertIfNegative val="0"/>
          <c:cat>
            <c:strRef>
              <c:f>Sheet1!$A$2:$A$3</c:f>
              <c:strCache>
                <c:ptCount val="2"/>
                <c:pt idx="0">
                  <c:v>Industry Cost 2018</c:v>
                </c:pt>
                <c:pt idx="1">
                  <c:v>Average Cost in Sector 2018</c:v>
                </c:pt>
              </c:strCache>
            </c:strRef>
          </c:cat>
          <c:val>
            <c:numRef>
              <c:f>Sheet1!$E$2:$E$3</c:f>
              <c:numCache>
                <c:formatCode>General</c:formatCode>
                <c:ptCount val="2"/>
                <c:pt idx="0">
                  <c:v>1.7</c:v>
                </c:pt>
                <c:pt idx="1">
                  <c:v>2.2</c:v>
                </c:pt>
              </c:numCache>
            </c:numRef>
          </c:val>
          <c:extLst xmlns:c16r2="http://schemas.microsoft.com/office/drawing/2015/06/chart">
            <c:ext xmlns:c16="http://schemas.microsoft.com/office/drawing/2014/chart" uri="{C3380CC4-5D6E-409C-BE32-E72D297353CC}">
              <c16:uniqueId val="{00000004-278D-4C85-8410-6D5276F3186C}"/>
            </c:ext>
          </c:extLst>
        </c:ser>
        <c:ser>
          <c:idx val="4"/>
          <c:order val="4"/>
          <c:tx>
            <c:strRef>
              <c:f>Sheet1!$F$1</c:f>
              <c:strCache>
                <c:ptCount val="1"/>
                <c:pt idx="0">
                  <c:v>Purchase </c:v>
                </c:pt>
              </c:strCache>
            </c:strRef>
          </c:tx>
          <c:spPr>
            <a:solidFill>
              <a:schemeClr val="accent1">
                <a:tint val="83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Industry Cost 2018</c:v>
                </c:pt>
                <c:pt idx="1">
                  <c:v>Average Cost in Sector 2018</c:v>
                </c:pt>
              </c:strCache>
            </c:strRef>
          </c:cat>
          <c:val>
            <c:numRef>
              <c:f>Sheet1!$F$2:$F$3</c:f>
              <c:numCache>
                <c:formatCode>General</c:formatCode>
                <c:ptCount val="2"/>
                <c:pt idx="0">
                  <c:v>65.8</c:v>
                </c:pt>
                <c:pt idx="1">
                  <c:v>54.3</c:v>
                </c:pt>
              </c:numCache>
            </c:numRef>
          </c:val>
          <c:extLst xmlns:c16r2="http://schemas.microsoft.com/office/drawing/2015/06/chart">
            <c:ext xmlns:c16="http://schemas.microsoft.com/office/drawing/2014/chart" uri="{C3380CC4-5D6E-409C-BE32-E72D297353CC}">
              <c16:uniqueId val="{00000005-278D-4C85-8410-6D5276F3186C}"/>
            </c:ext>
          </c:extLst>
        </c:ser>
        <c:ser>
          <c:idx val="5"/>
          <c:order val="5"/>
          <c:tx>
            <c:strRef>
              <c:f>Sheet1!$G$1</c:f>
              <c:strCache>
                <c:ptCount val="1"/>
                <c:pt idx="0">
                  <c:v>Wages</c:v>
                </c:pt>
              </c:strCache>
            </c:strRef>
          </c:tx>
          <c:spPr>
            <a:solidFill>
              <a:schemeClr val="accent1">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Industry Cost 2018</c:v>
                </c:pt>
                <c:pt idx="1">
                  <c:v>Average Cost in Sector 2018</c:v>
                </c:pt>
              </c:strCache>
            </c:strRef>
          </c:cat>
          <c:val>
            <c:numRef>
              <c:f>Sheet1!$G$2:$G$3</c:f>
              <c:numCache>
                <c:formatCode>General</c:formatCode>
                <c:ptCount val="2"/>
                <c:pt idx="0">
                  <c:v>9.700000000000001</c:v>
                </c:pt>
                <c:pt idx="1">
                  <c:v>14.5</c:v>
                </c:pt>
              </c:numCache>
            </c:numRef>
          </c:val>
          <c:extLst xmlns:c16r2="http://schemas.microsoft.com/office/drawing/2015/06/chart">
            <c:ext xmlns:c16="http://schemas.microsoft.com/office/drawing/2014/chart" uri="{C3380CC4-5D6E-409C-BE32-E72D297353CC}">
              <c16:uniqueId val="{00000006-278D-4C85-8410-6D5276F3186C}"/>
            </c:ext>
          </c:extLst>
        </c:ser>
        <c:ser>
          <c:idx val="6"/>
          <c:order val="6"/>
          <c:tx>
            <c:strRef>
              <c:f>Sheet1!$H$1</c:f>
              <c:strCache>
                <c:ptCount val="1"/>
                <c:pt idx="0">
                  <c:v>Profit</c:v>
                </c:pt>
              </c:strCache>
            </c:strRef>
          </c:tx>
          <c:spPr>
            <a:solidFill>
              <a:schemeClr val="accent1">
                <a:tint val="48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Industry Cost 2018</c:v>
                </c:pt>
                <c:pt idx="1">
                  <c:v>Average Cost in Sector 2018</c:v>
                </c:pt>
              </c:strCache>
            </c:strRef>
          </c:cat>
          <c:val>
            <c:numRef>
              <c:f>Sheet1!$H$2:$H$3</c:f>
              <c:numCache>
                <c:formatCode>General</c:formatCode>
                <c:ptCount val="2"/>
                <c:pt idx="0">
                  <c:v>10.8</c:v>
                </c:pt>
                <c:pt idx="1">
                  <c:v>7.9</c:v>
                </c:pt>
              </c:numCache>
            </c:numRef>
          </c:val>
          <c:extLst xmlns:c16r2="http://schemas.microsoft.com/office/drawing/2015/06/chart">
            <c:ext xmlns:c16="http://schemas.microsoft.com/office/drawing/2014/chart" uri="{C3380CC4-5D6E-409C-BE32-E72D297353CC}">
              <c16:uniqueId val="{00000007-278D-4C85-8410-6D5276F3186C}"/>
            </c:ext>
          </c:extLst>
        </c:ser>
        <c:dLbls>
          <c:showLegendKey val="0"/>
          <c:showVal val="0"/>
          <c:showCatName val="0"/>
          <c:showSerName val="0"/>
          <c:showPercent val="0"/>
          <c:showBubbleSize val="0"/>
        </c:dLbls>
        <c:gapWidth val="150"/>
        <c:overlap val="100"/>
        <c:axId val="2088219536"/>
        <c:axId val="2088390672"/>
      </c:barChart>
      <c:catAx>
        <c:axId val="208821953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2088390672"/>
        <c:crosses val="autoZero"/>
        <c:auto val="1"/>
        <c:lblAlgn val="ctr"/>
        <c:lblOffset val="100"/>
        <c:noMultiLvlLbl val="0"/>
      </c:catAx>
      <c:valAx>
        <c:axId val="2088390672"/>
        <c:scaling>
          <c:orientation val="minMax"/>
          <c:max val="1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20882195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3170717" cy="480061"/>
          </a:xfrm>
          <a:prstGeom prst="rect">
            <a:avLst/>
          </a:prstGeom>
        </p:spPr>
        <p:txBody>
          <a:bodyPr vert="horz" lIns="91368" tIns="45688" rIns="91368" bIns="45688" rtlCol="0"/>
          <a:lstStyle>
            <a:lvl1pPr algn="l">
              <a:defRPr sz="1200"/>
            </a:lvl1pPr>
          </a:lstStyle>
          <a:p>
            <a:endParaRPr lang="en-GB"/>
          </a:p>
        </p:txBody>
      </p:sp>
      <p:sp>
        <p:nvSpPr>
          <p:cNvPr id="3" name="Date Placeholder 2"/>
          <p:cNvSpPr>
            <a:spLocks noGrp="1"/>
          </p:cNvSpPr>
          <p:nvPr>
            <p:ph type="dt" sz="quarter" idx="1"/>
          </p:nvPr>
        </p:nvSpPr>
        <p:spPr>
          <a:xfrm>
            <a:off x="4142777" y="2"/>
            <a:ext cx="3170717" cy="480061"/>
          </a:xfrm>
          <a:prstGeom prst="rect">
            <a:avLst/>
          </a:prstGeom>
        </p:spPr>
        <p:txBody>
          <a:bodyPr vert="horz" lIns="91368" tIns="45688" rIns="91368" bIns="45688" rtlCol="0"/>
          <a:lstStyle>
            <a:lvl1pPr algn="r">
              <a:defRPr sz="1200"/>
            </a:lvl1pPr>
          </a:lstStyle>
          <a:p>
            <a:fld id="{354931F8-8EBE-4118-A27F-DAEEF388E440}" type="datetimeFigureOut">
              <a:rPr lang="en-GB" smtClean="0"/>
              <a:pPr/>
              <a:t>30/01/2019</a:t>
            </a:fld>
            <a:endParaRPr lang="en-GB"/>
          </a:p>
        </p:txBody>
      </p:sp>
      <p:sp>
        <p:nvSpPr>
          <p:cNvPr id="4" name="Footer Placeholder 3"/>
          <p:cNvSpPr>
            <a:spLocks noGrp="1"/>
          </p:cNvSpPr>
          <p:nvPr>
            <p:ph type="ftr" sz="quarter" idx="2"/>
          </p:nvPr>
        </p:nvSpPr>
        <p:spPr>
          <a:xfrm>
            <a:off x="1" y="9119603"/>
            <a:ext cx="3170717" cy="480061"/>
          </a:xfrm>
          <a:prstGeom prst="rect">
            <a:avLst/>
          </a:prstGeom>
        </p:spPr>
        <p:txBody>
          <a:bodyPr vert="horz" lIns="91368" tIns="45688" rIns="91368" bIns="45688" rtlCol="0" anchor="b"/>
          <a:lstStyle>
            <a:lvl1pPr algn="l">
              <a:defRPr sz="1200"/>
            </a:lvl1pPr>
          </a:lstStyle>
          <a:p>
            <a:endParaRPr lang="en-GB"/>
          </a:p>
        </p:txBody>
      </p:sp>
      <p:sp>
        <p:nvSpPr>
          <p:cNvPr id="5" name="Slide Number Placeholder 4"/>
          <p:cNvSpPr>
            <a:spLocks noGrp="1"/>
          </p:cNvSpPr>
          <p:nvPr>
            <p:ph type="sldNum" sz="quarter" idx="3"/>
          </p:nvPr>
        </p:nvSpPr>
        <p:spPr>
          <a:xfrm>
            <a:off x="4142777" y="9119603"/>
            <a:ext cx="3170717" cy="480061"/>
          </a:xfrm>
          <a:prstGeom prst="rect">
            <a:avLst/>
          </a:prstGeom>
        </p:spPr>
        <p:txBody>
          <a:bodyPr vert="horz" lIns="91368" tIns="45688" rIns="91368" bIns="45688" rtlCol="0" anchor="b"/>
          <a:lstStyle>
            <a:lvl1pPr algn="r">
              <a:defRPr sz="1200"/>
            </a:lvl1pPr>
          </a:lstStyle>
          <a:p>
            <a:fld id="{B5801BB7-65D3-4CEC-9704-665C30BB4EA6}" type="slidenum">
              <a:rPr lang="en-GB" smtClean="0"/>
              <a:pPr/>
              <a:t>‹#›</a:t>
            </a:fld>
            <a:endParaRPr lang="en-GB"/>
          </a:p>
        </p:txBody>
      </p:sp>
    </p:spTree>
    <p:extLst>
      <p:ext uri="{BB962C8B-B14F-4D97-AF65-F5344CB8AC3E}">
        <p14:creationId xmlns:p14="http://schemas.microsoft.com/office/powerpoint/2010/main" val="5428021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8" y="7"/>
            <a:ext cx="3170490" cy="480367"/>
          </a:xfrm>
          <a:prstGeom prst="rect">
            <a:avLst/>
          </a:prstGeom>
        </p:spPr>
        <p:txBody>
          <a:bodyPr vert="horz" lIns="91375" tIns="45691" rIns="91375" bIns="45691" rtlCol="0"/>
          <a:lstStyle>
            <a:lvl1pPr algn="l">
              <a:defRPr sz="1200"/>
            </a:lvl1pPr>
          </a:lstStyle>
          <a:p>
            <a:endParaRPr lang="en-GB"/>
          </a:p>
        </p:txBody>
      </p:sp>
      <p:sp>
        <p:nvSpPr>
          <p:cNvPr id="3" name="Date Placeholder 2"/>
          <p:cNvSpPr>
            <a:spLocks noGrp="1"/>
          </p:cNvSpPr>
          <p:nvPr>
            <p:ph type="dt" idx="1"/>
          </p:nvPr>
        </p:nvSpPr>
        <p:spPr>
          <a:xfrm>
            <a:off x="4143009" y="7"/>
            <a:ext cx="3170490" cy="480367"/>
          </a:xfrm>
          <a:prstGeom prst="rect">
            <a:avLst/>
          </a:prstGeom>
        </p:spPr>
        <p:txBody>
          <a:bodyPr vert="horz" lIns="91375" tIns="45691" rIns="91375" bIns="45691" rtlCol="0"/>
          <a:lstStyle>
            <a:lvl1pPr algn="r">
              <a:defRPr sz="1200"/>
            </a:lvl1pPr>
          </a:lstStyle>
          <a:p>
            <a:fld id="{2713FC13-293E-4EC6-939E-E88EA8E31117}" type="datetimeFigureOut">
              <a:rPr lang="en-GB" smtClean="0"/>
              <a:pPr/>
              <a:t>30/01/2019</a:t>
            </a:fld>
            <a:endParaRPr lang="en-GB"/>
          </a:p>
        </p:txBody>
      </p:sp>
      <p:sp>
        <p:nvSpPr>
          <p:cNvPr id="4" name="Slide Image Placeholder 3"/>
          <p:cNvSpPr>
            <a:spLocks noGrp="1" noRot="1" noChangeAspect="1"/>
          </p:cNvSpPr>
          <p:nvPr>
            <p:ph type="sldImg" idx="2"/>
          </p:nvPr>
        </p:nvSpPr>
        <p:spPr>
          <a:xfrm>
            <a:off x="958850" y="720725"/>
            <a:ext cx="5397500" cy="3598863"/>
          </a:xfrm>
          <a:prstGeom prst="rect">
            <a:avLst/>
          </a:prstGeom>
          <a:noFill/>
          <a:ln w="12700">
            <a:solidFill>
              <a:prstClr val="black"/>
            </a:solidFill>
          </a:ln>
        </p:spPr>
        <p:txBody>
          <a:bodyPr vert="horz" lIns="91375" tIns="45691" rIns="91375" bIns="45691" rtlCol="0" anchor="ctr"/>
          <a:lstStyle/>
          <a:p>
            <a:endParaRPr lang="en-GB"/>
          </a:p>
        </p:txBody>
      </p:sp>
      <p:sp>
        <p:nvSpPr>
          <p:cNvPr id="5" name="Notes Placeholder 4"/>
          <p:cNvSpPr>
            <a:spLocks noGrp="1"/>
          </p:cNvSpPr>
          <p:nvPr>
            <p:ph type="body" sz="quarter" idx="3"/>
          </p:nvPr>
        </p:nvSpPr>
        <p:spPr>
          <a:xfrm>
            <a:off x="731521" y="4561186"/>
            <a:ext cx="5852160" cy="4320233"/>
          </a:xfrm>
          <a:prstGeom prst="rect">
            <a:avLst/>
          </a:prstGeom>
        </p:spPr>
        <p:txBody>
          <a:bodyPr vert="horz" lIns="91375" tIns="45691" rIns="91375" bIns="4569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8" y="9119300"/>
            <a:ext cx="3170490" cy="480367"/>
          </a:xfrm>
          <a:prstGeom prst="rect">
            <a:avLst/>
          </a:prstGeom>
        </p:spPr>
        <p:txBody>
          <a:bodyPr vert="horz" lIns="91375" tIns="45691" rIns="91375" bIns="45691" rtlCol="0" anchor="b"/>
          <a:lstStyle>
            <a:lvl1pPr algn="l">
              <a:defRPr sz="1200"/>
            </a:lvl1pPr>
          </a:lstStyle>
          <a:p>
            <a:endParaRPr lang="en-GB"/>
          </a:p>
        </p:txBody>
      </p:sp>
      <p:sp>
        <p:nvSpPr>
          <p:cNvPr id="7" name="Slide Number Placeholder 6"/>
          <p:cNvSpPr>
            <a:spLocks noGrp="1"/>
          </p:cNvSpPr>
          <p:nvPr>
            <p:ph type="sldNum" sz="quarter" idx="5"/>
          </p:nvPr>
        </p:nvSpPr>
        <p:spPr>
          <a:xfrm>
            <a:off x="4143009" y="9119300"/>
            <a:ext cx="3170490" cy="480367"/>
          </a:xfrm>
          <a:prstGeom prst="rect">
            <a:avLst/>
          </a:prstGeom>
        </p:spPr>
        <p:txBody>
          <a:bodyPr vert="horz" lIns="91375" tIns="45691" rIns="91375" bIns="45691" rtlCol="0" anchor="b"/>
          <a:lstStyle>
            <a:lvl1pPr algn="r">
              <a:defRPr sz="1200"/>
            </a:lvl1pPr>
          </a:lstStyle>
          <a:p>
            <a:fld id="{3BB15256-2727-444A-981E-D1D2C68907CD}" type="slidenum">
              <a:rPr lang="en-GB" smtClean="0"/>
              <a:pPr/>
              <a:t>‹#›</a:t>
            </a:fld>
            <a:endParaRPr lang="en-GB"/>
          </a:p>
        </p:txBody>
      </p:sp>
    </p:spTree>
    <p:extLst>
      <p:ext uri="{BB962C8B-B14F-4D97-AF65-F5344CB8AC3E}">
        <p14:creationId xmlns:p14="http://schemas.microsoft.com/office/powerpoint/2010/main" val="112771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en-CA"/>
              <a:t>Although demand generally displays a positive correlation with increases in disposable income, the case of red meat is an exception because of changing consumer diets and lifestyles. Canadians are progressively shifting toward healthier lifestyles and demanding more nutritious and therefore less fattening foods. This is particularly evident in increased poultry consumption, as health-conscious consumers are decreasing consumption of beef and pork that contain high levels of cholesterol and saturated fat, which are commonly linked to heart diseases and cancer.</a:t>
            </a:r>
          </a:p>
          <a:p>
            <a:endParaRPr lang="en-CA"/>
          </a:p>
          <a:p>
            <a:r>
              <a:rPr lang="en-CA"/>
              <a:t>Additionally, consumers in high-income brackets help facilitate the purchase of what they perceive as more nutritious sources of protein, especially fish. Higher incomes also lead to the purchase of better quality rather than greater quantities of meat, as well as the purchase of more restaurant and take-out meals. Furthermore, the health benefits of fish and plant protein, with their lower fat contents, are causing them to gain popularity relative to meat. Also contributing to decreased demand for meat is the growing vegetarian population; although there is no solid data on the number of vegetarians in Canada, sales of vegetarian products have been on the rise in recent years. As more consumers consider becoming vegetarians, meat and poultry consumption may be hampered and thus hurt the industry.</a:t>
            </a:r>
            <a:endParaRPr lang="pt-BR"/>
          </a:p>
        </p:txBody>
      </p:sp>
      <p:sp>
        <p:nvSpPr>
          <p:cNvPr id="4" name="Espaço Reservado para Número de Slide 3"/>
          <p:cNvSpPr>
            <a:spLocks noGrp="1"/>
          </p:cNvSpPr>
          <p:nvPr>
            <p:ph type="sldNum" sz="quarter" idx="10"/>
          </p:nvPr>
        </p:nvSpPr>
        <p:spPr/>
        <p:txBody>
          <a:bodyPr/>
          <a:lstStyle/>
          <a:p>
            <a:fld id="{3BB15256-2727-444A-981E-D1D2C68907CD}" type="slidenum">
              <a:rPr lang="en-GB" smtClean="0"/>
              <a:pPr/>
              <a:t>1</a:t>
            </a:fld>
            <a:endParaRPr lang="en-GB"/>
          </a:p>
        </p:txBody>
      </p:sp>
    </p:spTree>
    <p:extLst>
      <p:ext uri="{BB962C8B-B14F-4D97-AF65-F5344CB8AC3E}">
        <p14:creationId xmlns:p14="http://schemas.microsoft.com/office/powerpoint/2010/main" val="266046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3BB15256-2727-444A-981E-D1D2C68907CD}" type="slidenum">
              <a:rPr lang="en-GB" smtClean="0"/>
              <a:pPr/>
              <a:t>10</a:t>
            </a:fld>
            <a:endParaRPr lang="en-GB"/>
          </a:p>
        </p:txBody>
      </p:sp>
    </p:spTree>
    <p:extLst>
      <p:ext uri="{BB962C8B-B14F-4D97-AF65-F5344CB8AC3E}">
        <p14:creationId xmlns:p14="http://schemas.microsoft.com/office/powerpoint/2010/main" val="837945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3BB15256-2727-444A-981E-D1D2C68907CD}" type="slidenum">
              <a:rPr lang="en-GB" smtClean="0"/>
              <a:pPr/>
              <a:t>11</a:t>
            </a:fld>
            <a:endParaRPr lang="en-GB"/>
          </a:p>
        </p:txBody>
      </p:sp>
    </p:spTree>
    <p:extLst>
      <p:ext uri="{BB962C8B-B14F-4D97-AF65-F5344CB8AC3E}">
        <p14:creationId xmlns:p14="http://schemas.microsoft.com/office/powerpoint/2010/main" val="1722372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3BB15256-2727-444A-981E-D1D2C68907CD}" type="slidenum">
              <a:rPr lang="en-GB" smtClean="0"/>
              <a:pPr/>
              <a:t>12</a:t>
            </a:fld>
            <a:endParaRPr lang="en-GB"/>
          </a:p>
        </p:txBody>
      </p:sp>
    </p:spTree>
    <p:extLst>
      <p:ext uri="{BB962C8B-B14F-4D97-AF65-F5344CB8AC3E}">
        <p14:creationId xmlns:p14="http://schemas.microsoft.com/office/powerpoint/2010/main" val="1502151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en-CA"/>
              <a:t>Disease outbreaks can significantly reduce downstream demand. For example, the bovine spongiform encephalopathy crisis (also known as mad cow disease) has shut down some markets for beef exports and led to a decade of changes to Canada's food safety programs. For almost 10 years, Canada lost access to one of the most lucrative export markets due to South Korean ban on beef exports from Canada, hurting industry revenue and exports as a result. Additionally, concerns about the use of antibiotics and chemicals in meat production are leading some consumers to shift either to organic meats or away from the industry altogether. Furthermore, the porcine epidemic diarrhea virus has been a threat for the pork industry since 2013. While it has mainly infected US swine, the substantial amount of imports from the US as well as geographic proximity threatens Canadian pork processing. In a similar manner, promotional campaigns by environmental groups and alternative food processors (e.g. seafood and soy products) have continued to challenge meat processors.</a:t>
            </a:r>
            <a:endParaRPr lang="pt-BR"/>
          </a:p>
        </p:txBody>
      </p:sp>
      <p:sp>
        <p:nvSpPr>
          <p:cNvPr id="4" name="Espaço Reservado para Número de Slide 3"/>
          <p:cNvSpPr>
            <a:spLocks noGrp="1"/>
          </p:cNvSpPr>
          <p:nvPr>
            <p:ph type="sldNum" sz="quarter" idx="10"/>
          </p:nvPr>
        </p:nvSpPr>
        <p:spPr/>
        <p:txBody>
          <a:bodyPr/>
          <a:lstStyle/>
          <a:p>
            <a:fld id="{3BB15256-2727-444A-981E-D1D2C68907CD}" type="slidenum">
              <a:rPr lang="en-GB" smtClean="0"/>
              <a:pPr/>
              <a:t>13</a:t>
            </a:fld>
            <a:endParaRPr lang="en-GB"/>
          </a:p>
        </p:txBody>
      </p:sp>
    </p:spTree>
    <p:extLst>
      <p:ext uri="{BB962C8B-B14F-4D97-AF65-F5344CB8AC3E}">
        <p14:creationId xmlns:p14="http://schemas.microsoft.com/office/powerpoint/2010/main" val="96636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en-CA"/>
              <a:t>Although demand generally displays a positive correlation with increases in disposable income, the case of red meat is an exception because of changing consumer diets and lifestyles. Canadians are progressively shifting toward healthier lifestyles and demanding more nutritious and therefore less fattening foods. This is particularly evident in increased poultry consumption, as health-conscious consumers are decreasing consumption of beef and pork that contain high levels of cholesterol and saturated fat, which are commonly linked to heart diseases and cancer.</a:t>
            </a:r>
          </a:p>
          <a:p>
            <a:endParaRPr lang="en-CA"/>
          </a:p>
          <a:p>
            <a:r>
              <a:rPr lang="en-CA"/>
              <a:t>Additionally, consumers in high-income brackets help facilitate the purchase of what they perceive as more nutritious sources of protein, especially fish. Higher incomes also lead to the purchase of better quality rather than greater quantities of meat, as well as the purchase of more restaurant and take-out meals. Furthermore, the health benefits of fish and plant protein, with their lower fat contents, are causing them to gain popularity relative to meat. Also contributing to decreased demand for meat is the growing vegetarian population; although there is no solid data on the number of vegetarians in Canada, sales of vegetarian products have been on the rise in recent years. As more consumers consider becoming vegetarians, meat and poultry consumption may be hampered and thus hurt the industry.</a:t>
            </a:r>
            <a:endParaRPr lang="pt-BR"/>
          </a:p>
        </p:txBody>
      </p:sp>
      <p:sp>
        <p:nvSpPr>
          <p:cNvPr id="4" name="Espaço Reservado para Número de Slide 3"/>
          <p:cNvSpPr>
            <a:spLocks noGrp="1"/>
          </p:cNvSpPr>
          <p:nvPr>
            <p:ph type="sldNum" sz="quarter" idx="10"/>
          </p:nvPr>
        </p:nvSpPr>
        <p:spPr/>
        <p:txBody>
          <a:bodyPr/>
          <a:lstStyle/>
          <a:p>
            <a:fld id="{3BB15256-2727-444A-981E-D1D2C68907CD}" type="slidenum">
              <a:rPr lang="en-GB" smtClean="0"/>
              <a:pPr/>
              <a:t>14</a:t>
            </a:fld>
            <a:endParaRPr lang="en-GB"/>
          </a:p>
        </p:txBody>
      </p:sp>
    </p:spTree>
    <p:extLst>
      <p:ext uri="{BB962C8B-B14F-4D97-AF65-F5344CB8AC3E}">
        <p14:creationId xmlns:p14="http://schemas.microsoft.com/office/powerpoint/2010/main" val="1330703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3BB15256-2727-444A-981E-D1D2C68907CD}" type="slidenum">
              <a:rPr lang="en-GB" smtClean="0"/>
              <a:pPr/>
              <a:t>2</a:t>
            </a:fld>
            <a:endParaRPr lang="en-GB"/>
          </a:p>
        </p:txBody>
      </p:sp>
    </p:spTree>
    <p:extLst>
      <p:ext uri="{BB962C8B-B14F-4D97-AF65-F5344CB8AC3E}">
        <p14:creationId xmlns:p14="http://schemas.microsoft.com/office/powerpoint/2010/main" val="1402201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3BB15256-2727-444A-981E-D1D2C68907CD}" type="slidenum">
              <a:rPr lang="en-GB" smtClean="0"/>
              <a:pPr/>
              <a:t>3</a:t>
            </a:fld>
            <a:endParaRPr lang="en-GB"/>
          </a:p>
        </p:txBody>
      </p:sp>
    </p:spTree>
    <p:extLst>
      <p:ext uri="{BB962C8B-B14F-4D97-AF65-F5344CB8AC3E}">
        <p14:creationId xmlns:p14="http://schemas.microsoft.com/office/powerpoint/2010/main" val="899106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3BB15256-2727-444A-981E-D1D2C68907CD}" type="slidenum">
              <a:rPr lang="en-GB" smtClean="0"/>
              <a:pPr/>
              <a:t>4</a:t>
            </a:fld>
            <a:endParaRPr lang="en-GB"/>
          </a:p>
        </p:txBody>
      </p:sp>
    </p:spTree>
    <p:extLst>
      <p:ext uri="{BB962C8B-B14F-4D97-AF65-F5344CB8AC3E}">
        <p14:creationId xmlns:p14="http://schemas.microsoft.com/office/powerpoint/2010/main" val="440877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3BB15256-2727-444A-981E-D1D2C68907CD}" type="slidenum">
              <a:rPr lang="en-GB" smtClean="0"/>
              <a:pPr/>
              <a:t>5</a:t>
            </a:fld>
            <a:endParaRPr lang="en-GB"/>
          </a:p>
        </p:txBody>
      </p:sp>
    </p:spTree>
    <p:extLst>
      <p:ext uri="{BB962C8B-B14F-4D97-AF65-F5344CB8AC3E}">
        <p14:creationId xmlns:p14="http://schemas.microsoft.com/office/powerpoint/2010/main" val="1999798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en-CA"/>
              <a:t>Disease outbreaks can significantly reduce downstream demand. For example, the bovine spongiform encephalopathy crisis (also known as mad cow disease) has shut down some markets for beef exports and led to a decade of changes to Canada's food safety programs. For almost 10 years, Canada lost access to one of the most lucrative export markets due to South Korean ban on beef exports from Canada, hurting industry revenue and exports as a result. Additionally, concerns about the use of antibiotics and chemicals in meat production are leading some consumers to shift either to organic meats or away from the industry altogether. Furthermore, the porcine epidemic diarrhea virus has been a threat for the pork industry since 2013. While it has mainly infected US swine, the substantial amount of imports from the US as well as geographic proximity threatens Canadian pork processing. In a similar manner, promotional campaigns by environmental groups and alternative food processors (e.g. seafood and soy products) have continued to challenge meat processors.</a:t>
            </a:r>
            <a:endParaRPr lang="pt-BR"/>
          </a:p>
        </p:txBody>
      </p:sp>
      <p:sp>
        <p:nvSpPr>
          <p:cNvPr id="4" name="Espaço Reservado para Número de Slide 3"/>
          <p:cNvSpPr>
            <a:spLocks noGrp="1"/>
          </p:cNvSpPr>
          <p:nvPr>
            <p:ph type="sldNum" sz="quarter" idx="10"/>
          </p:nvPr>
        </p:nvSpPr>
        <p:spPr/>
        <p:txBody>
          <a:bodyPr/>
          <a:lstStyle/>
          <a:p>
            <a:fld id="{3BB15256-2727-444A-981E-D1D2C68907CD}" type="slidenum">
              <a:rPr lang="en-GB" smtClean="0"/>
              <a:pPr/>
              <a:t>6</a:t>
            </a:fld>
            <a:endParaRPr lang="en-GB"/>
          </a:p>
        </p:txBody>
      </p:sp>
    </p:spTree>
    <p:extLst>
      <p:ext uri="{BB962C8B-B14F-4D97-AF65-F5344CB8AC3E}">
        <p14:creationId xmlns:p14="http://schemas.microsoft.com/office/powerpoint/2010/main" val="970255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en-CA"/>
              <a:t>Although demand generally displays a positive correlation with increases in disposable income, the case of red meat is an exception because of changing consumer diets and lifestyles. Canadians are progressively shifting toward healthier lifestyles and demanding more nutritious and therefore less fattening foods. This is particularly evident in increased poultry consumption, as health-conscious consumers are decreasing consumption of beef and pork that contain high levels of cholesterol and saturated fat, which are commonly linked to heart diseases and cancer.</a:t>
            </a:r>
          </a:p>
          <a:p>
            <a:endParaRPr lang="en-CA"/>
          </a:p>
          <a:p>
            <a:r>
              <a:rPr lang="en-CA"/>
              <a:t>Additionally, consumers in high-income brackets help facilitate the purchase of what they perceive as more nutritious sources of protein, especially fish. Higher incomes also lead to the purchase of better quality rather than greater quantities of meat, as well as the purchase of more restaurant and take-out meals. Furthermore, the health benefits of fish and plant protein, with their lower fat contents, are causing them to gain popularity relative to meat. Also contributing to decreased demand for meat is the growing vegetarian population; although there is no solid data on the number of vegetarians in Canada, sales of vegetarian products have been on the rise in recent years. As more consumers consider becoming vegetarians, meat and poultry consumption may be hampered and thus hurt the industry.</a:t>
            </a:r>
            <a:endParaRPr lang="pt-BR"/>
          </a:p>
        </p:txBody>
      </p:sp>
      <p:sp>
        <p:nvSpPr>
          <p:cNvPr id="4" name="Espaço Reservado para Número de Slide 3"/>
          <p:cNvSpPr>
            <a:spLocks noGrp="1"/>
          </p:cNvSpPr>
          <p:nvPr>
            <p:ph type="sldNum" sz="quarter" idx="10"/>
          </p:nvPr>
        </p:nvSpPr>
        <p:spPr/>
        <p:txBody>
          <a:bodyPr/>
          <a:lstStyle/>
          <a:p>
            <a:fld id="{3BB15256-2727-444A-981E-D1D2C68907CD}" type="slidenum">
              <a:rPr lang="en-GB" smtClean="0"/>
              <a:pPr/>
              <a:t>7</a:t>
            </a:fld>
            <a:endParaRPr lang="en-GB"/>
          </a:p>
        </p:txBody>
      </p:sp>
    </p:spTree>
    <p:extLst>
      <p:ext uri="{BB962C8B-B14F-4D97-AF65-F5344CB8AC3E}">
        <p14:creationId xmlns:p14="http://schemas.microsoft.com/office/powerpoint/2010/main" val="4087162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en-CA"/>
              <a:t>Although demand generally displays a positive correlation with increases in disposable income, the case of red meat is an exception because of changing consumer diets and lifestyles. Canadians are progressively shifting toward healthier lifestyles and demanding more nutritious and therefore less fattening foods. This is particularly evident in increased poultry consumption, as health-conscious consumers are decreasing consumption of beef and pork that contain high levels of cholesterol and saturated fat, which are commonly linked to heart diseases and cancer.</a:t>
            </a:r>
          </a:p>
          <a:p>
            <a:endParaRPr lang="en-CA"/>
          </a:p>
          <a:p>
            <a:r>
              <a:rPr lang="en-CA"/>
              <a:t>Additionally, consumers in high-income brackets help facilitate the purchase of what they perceive as more nutritious sources of protein, especially fish. Higher incomes also lead to the purchase of better quality rather than greater quantities of meat, as well as the purchase of more restaurant and take-out meals. Furthermore, the health benefits of fish and plant protein, with their lower fat contents, are causing them to gain popularity relative to meat. Also contributing to decreased demand for meat is the growing vegetarian population; although there is no solid data on the number of vegetarians in Canada, sales of vegetarian products have been on the rise in recent years. As more consumers consider becoming vegetarians, meat and poultry consumption may be hampered and thus hurt the industry.</a:t>
            </a:r>
            <a:endParaRPr lang="pt-BR"/>
          </a:p>
        </p:txBody>
      </p:sp>
      <p:sp>
        <p:nvSpPr>
          <p:cNvPr id="4" name="Espaço Reservado para Número de Slide 3"/>
          <p:cNvSpPr>
            <a:spLocks noGrp="1"/>
          </p:cNvSpPr>
          <p:nvPr>
            <p:ph type="sldNum" sz="quarter" idx="10"/>
          </p:nvPr>
        </p:nvSpPr>
        <p:spPr/>
        <p:txBody>
          <a:bodyPr/>
          <a:lstStyle/>
          <a:p>
            <a:fld id="{3BB15256-2727-444A-981E-D1D2C68907CD}" type="slidenum">
              <a:rPr lang="en-GB" smtClean="0"/>
              <a:pPr/>
              <a:t>8</a:t>
            </a:fld>
            <a:endParaRPr lang="en-GB"/>
          </a:p>
        </p:txBody>
      </p:sp>
    </p:spTree>
    <p:extLst>
      <p:ext uri="{BB962C8B-B14F-4D97-AF65-F5344CB8AC3E}">
        <p14:creationId xmlns:p14="http://schemas.microsoft.com/office/powerpoint/2010/main" val="461653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3BB15256-2727-444A-981E-D1D2C68907CD}" type="slidenum">
              <a:rPr lang="en-GB" smtClean="0"/>
              <a:pPr/>
              <a:t>9</a:t>
            </a:fld>
            <a:endParaRPr lang="en-GB"/>
          </a:p>
        </p:txBody>
      </p:sp>
    </p:spTree>
    <p:extLst>
      <p:ext uri="{BB962C8B-B14F-4D97-AF65-F5344CB8AC3E}">
        <p14:creationId xmlns:p14="http://schemas.microsoft.com/office/powerpoint/2010/main" val="404670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Message+ Content 14p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44B9D8-B3AF-4809-9CAB-061990560E48}" type="slidenum">
              <a:rPr lang="en-GB" smtClean="0"/>
              <a:pPr/>
              <a:t>‹#›</a:t>
            </a:fld>
            <a:endParaRPr lang="en-GB"/>
          </a:p>
        </p:txBody>
      </p:sp>
      <p:sp>
        <p:nvSpPr>
          <p:cNvPr id="10" name="Text Placeholder 5"/>
          <p:cNvSpPr>
            <a:spLocks noGrp="1"/>
          </p:cNvSpPr>
          <p:nvPr>
            <p:ph type="body" sz="quarter" idx="11" hasCustomPrompt="1"/>
          </p:nvPr>
        </p:nvSpPr>
        <p:spPr>
          <a:xfrm>
            <a:off x="509584" y="966535"/>
            <a:ext cx="9720000" cy="294576"/>
          </a:xfrm>
          <a:prstGeom prst="rect">
            <a:avLst/>
          </a:prstGeom>
        </p:spPr>
        <p:txBody>
          <a:bodyPr lIns="0" tIns="46800" rIns="36000" bIns="46800"/>
          <a:lstStyle>
            <a:lvl1pPr marL="0" indent="0">
              <a:buFontTx/>
              <a:buNone/>
              <a:defRPr sz="1200" b="1">
                <a:solidFill>
                  <a:schemeClr val="tx1"/>
                </a:solidFill>
              </a:defRPr>
            </a:lvl1pPr>
          </a:lstStyle>
          <a:p>
            <a:pPr marL="0" lvl="0" indent="0">
              <a:buFontTx/>
              <a:buNone/>
            </a:pPr>
            <a:r>
              <a:rPr lang="en-US"/>
              <a:t>Message – sentence case – 12pt</a:t>
            </a:r>
          </a:p>
        </p:txBody>
      </p:sp>
      <p:sp>
        <p:nvSpPr>
          <p:cNvPr id="13" name="Text Placeholder 3"/>
          <p:cNvSpPr>
            <a:spLocks noGrp="1"/>
          </p:cNvSpPr>
          <p:nvPr>
            <p:ph idx="1"/>
          </p:nvPr>
        </p:nvSpPr>
        <p:spPr>
          <a:xfrm>
            <a:off x="540675" y="1439863"/>
            <a:ext cx="9720000" cy="5038824"/>
          </a:xfrm>
          <a:prstGeom prst="rect">
            <a:avLst/>
          </a:prstGeom>
        </p:spPr>
        <p:txBody>
          <a:bodyPr vert="horz" lIns="0" tIns="0" rIns="54000" bIns="45720" rtlCol="0">
            <a:noAutofit/>
          </a:bodyPr>
          <a:lstStyle>
            <a:lvl1pPr marL="266700" indent="-266700">
              <a:defRPr sz="1200">
                <a:solidFill>
                  <a:schemeClr val="tx1"/>
                </a:solidFill>
              </a:defRPr>
            </a:lvl1pPr>
            <a:lvl2pPr marL="541338" indent="-274638">
              <a:defRPr sz="1200">
                <a:solidFill>
                  <a:schemeClr val="tx1"/>
                </a:solidFill>
              </a:defRPr>
            </a:lvl2pPr>
            <a:lvl3pPr marL="808038" indent="-266700">
              <a:defRPr sz="1200">
                <a:solidFill>
                  <a:schemeClr val="tx1"/>
                </a:solidFill>
              </a:defRPr>
            </a:lvl3pPr>
            <a:lvl4pPr marL="1074738" indent="-266700">
              <a:defRPr sz="1200">
                <a:solidFill>
                  <a:schemeClr val="tx1"/>
                </a:solidFill>
              </a:defRPr>
            </a:lvl4pPr>
            <a:lvl5pPr marL="1341438" indent="-266700">
              <a:tabLst/>
              <a:defRPr sz="1200">
                <a:solidFill>
                  <a:schemeClr val="tx1"/>
                </a:solidFill>
              </a:defRPr>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GB"/>
          </a:p>
        </p:txBody>
      </p:sp>
      <p:sp>
        <p:nvSpPr>
          <p:cNvPr id="2" name="Title 1"/>
          <p:cNvSpPr>
            <a:spLocks noGrp="1"/>
          </p:cNvSpPr>
          <p:nvPr>
            <p:ph type="title" hasCustomPrompt="1"/>
          </p:nvPr>
        </p:nvSpPr>
        <p:spPr>
          <a:xfrm>
            <a:off x="509584" y="441485"/>
            <a:ext cx="9720000" cy="432000"/>
          </a:xfrm>
        </p:spPr>
        <p:txBody>
          <a:bodyPr/>
          <a:lstStyle/>
          <a:p>
            <a:r>
              <a:rPr lang="en-GB" noProof="0"/>
              <a:t>Capitalised – 22pt</a:t>
            </a:r>
            <a:endParaRPr lang="en-GB"/>
          </a:p>
        </p:txBody>
      </p:sp>
    </p:spTree>
    <p:extLst>
      <p:ext uri="{BB962C8B-B14F-4D97-AF65-F5344CB8AC3E}">
        <p14:creationId xmlns:p14="http://schemas.microsoft.com/office/powerpoint/2010/main" val="4060820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Message+ Content 14p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44B9D8-B3AF-4809-9CAB-061990560E48}" type="slidenum">
              <a:rPr lang="en-GB" smtClean="0"/>
              <a:pPr/>
              <a:t>‹#›</a:t>
            </a:fld>
            <a:endParaRPr lang="en-GB"/>
          </a:p>
        </p:txBody>
      </p:sp>
      <p:sp>
        <p:nvSpPr>
          <p:cNvPr id="10" name="Text Placeholder 5"/>
          <p:cNvSpPr>
            <a:spLocks noGrp="1"/>
          </p:cNvSpPr>
          <p:nvPr>
            <p:ph type="body" sz="quarter" idx="11" hasCustomPrompt="1"/>
          </p:nvPr>
        </p:nvSpPr>
        <p:spPr>
          <a:xfrm>
            <a:off x="509584" y="966535"/>
            <a:ext cx="9720000" cy="294576"/>
          </a:xfrm>
          <a:prstGeom prst="rect">
            <a:avLst/>
          </a:prstGeom>
        </p:spPr>
        <p:txBody>
          <a:bodyPr lIns="0" tIns="46800" rIns="36000" bIns="46800"/>
          <a:lstStyle>
            <a:lvl1pPr marL="0" indent="0">
              <a:buFontTx/>
              <a:buNone/>
              <a:defRPr sz="1200" b="1">
                <a:solidFill>
                  <a:schemeClr val="tx1"/>
                </a:solidFill>
              </a:defRPr>
            </a:lvl1pPr>
          </a:lstStyle>
          <a:p>
            <a:pPr marL="0" lvl="0" indent="0">
              <a:buFontTx/>
              <a:buNone/>
            </a:pPr>
            <a:r>
              <a:rPr lang="en-US"/>
              <a:t>Message – sentence case – 12pt</a:t>
            </a:r>
          </a:p>
        </p:txBody>
      </p:sp>
      <p:sp>
        <p:nvSpPr>
          <p:cNvPr id="13" name="Text Placeholder 3"/>
          <p:cNvSpPr>
            <a:spLocks noGrp="1"/>
          </p:cNvSpPr>
          <p:nvPr>
            <p:ph idx="1"/>
          </p:nvPr>
        </p:nvSpPr>
        <p:spPr>
          <a:xfrm>
            <a:off x="540675" y="1439863"/>
            <a:ext cx="9720000" cy="5038824"/>
          </a:xfrm>
          <a:prstGeom prst="rect">
            <a:avLst/>
          </a:prstGeom>
        </p:spPr>
        <p:txBody>
          <a:bodyPr vert="horz" lIns="0" tIns="0" rIns="54000" bIns="45720" rtlCol="0">
            <a:noAutofit/>
          </a:bodyPr>
          <a:lstStyle>
            <a:lvl1pPr marL="266700" indent="-266700">
              <a:defRPr sz="1200">
                <a:solidFill>
                  <a:schemeClr val="tx1"/>
                </a:solidFill>
              </a:defRPr>
            </a:lvl1pPr>
            <a:lvl2pPr marL="541338" indent="-274638">
              <a:defRPr sz="1200">
                <a:solidFill>
                  <a:schemeClr val="tx1"/>
                </a:solidFill>
              </a:defRPr>
            </a:lvl2pPr>
            <a:lvl3pPr marL="808038" indent="-266700">
              <a:defRPr sz="1200">
                <a:solidFill>
                  <a:schemeClr val="tx1"/>
                </a:solidFill>
              </a:defRPr>
            </a:lvl3pPr>
            <a:lvl4pPr marL="1074738" indent="-266700">
              <a:defRPr sz="1200">
                <a:solidFill>
                  <a:schemeClr val="tx1"/>
                </a:solidFill>
              </a:defRPr>
            </a:lvl4pPr>
            <a:lvl5pPr marL="1341438" indent="-266700">
              <a:tabLst/>
              <a:defRPr sz="1200">
                <a:solidFill>
                  <a:schemeClr val="tx1"/>
                </a:solidFill>
              </a:defRPr>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GB"/>
          </a:p>
        </p:txBody>
      </p:sp>
      <p:sp>
        <p:nvSpPr>
          <p:cNvPr id="2" name="Title 1"/>
          <p:cNvSpPr>
            <a:spLocks noGrp="1"/>
          </p:cNvSpPr>
          <p:nvPr>
            <p:ph type="title" hasCustomPrompt="1"/>
          </p:nvPr>
        </p:nvSpPr>
        <p:spPr>
          <a:xfrm>
            <a:off x="509584" y="441485"/>
            <a:ext cx="9720000" cy="432000"/>
          </a:xfrm>
        </p:spPr>
        <p:txBody>
          <a:bodyPr/>
          <a:lstStyle/>
          <a:p>
            <a:r>
              <a:rPr lang="en-GB" noProof="0"/>
              <a:t>Capitalised – 22pt</a:t>
            </a:r>
            <a:endParaRPr lang="en-GB"/>
          </a:p>
        </p:txBody>
      </p:sp>
    </p:spTree>
    <p:extLst>
      <p:ext uri="{BB962C8B-B14F-4D97-AF65-F5344CB8AC3E}">
        <p14:creationId xmlns:p14="http://schemas.microsoft.com/office/powerpoint/2010/main" val="883208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Message+ THREE Content">
    <p:spTree>
      <p:nvGrpSpPr>
        <p:cNvPr id="1" name=""/>
        <p:cNvGrpSpPr/>
        <p:nvPr/>
      </p:nvGrpSpPr>
      <p:grpSpPr>
        <a:xfrm>
          <a:off x="0" y="0"/>
          <a:ext cx="0" cy="0"/>
          <a:chOff x="0" y="0"/>
          <a:chExt cx="0" cy="0"/>
        </a:xfrm>
      </p:grpSpPr>
      <p:sp>
        <p:nvSpPr>
          <p:cNvPr id="23" name="Title 22"/>
          <p:cNvSpPr>
            <a:spLocks noGrp="1"/>
          </p:cNvSpPr>
          <p:nvPr>
            <p:ph type="title" hasCustomPrompt="1"/>
          </p:nvPr>
        </p:nvSpPr>
        <p:spPr>
          <a:xfrm>
            <a:off x="509584" y="441485"/>
            <a:ext cx="9720000" cy="432000"/>
          </a:xfrm>
        </p:spPr>
        <p:txBody>
          <a:bodyPr/>
          <a:lstStyle>
            <a:lvl1pPr>
              <a:defRPr>
                <a:solidFill>
                  <a:schemeClr val="tx1"/>
                </a:solidFill>
              </a:defRPr>
            </a:lvl1pPr>
          </a:lstStyle>
          <a:p>
            <a:r>
              <a:rPr lang="en-GB" noProof="0"/>
              <a:t>Capitalised – 22pt</a:t>
            </a:r>
            <a:endParaRPr lang="en-GB"/>
          </a:p>
        </p:txBody>
      </p:sp>
      <p:sp>
        <p:nvSpPr>
          <p:cNvPr id="6" name="Slide Number Placeholder 5"/>
          <p:cNvSpPr>
            <a:spLocks noGrp="1"/>
          </p:cNvSpPr>
          <p:nvPr>
            <p:ph type="sldNum" sz="quarter" idx="12"/>
          </p:nvPr>
        </p:nvSpPr>
        <p:spPr/>
        <p:txBody>
          <a:bodyPr/>
          <a:lstStyle/>
          <a:p>
            <a:fld id="{4444B9D8-B3AF-4809-9CAB-061990560E48}" type="slidenum">
              <a:rPr lang="en-GB" smtClean="0"/>
              <a:pPr/>
              <a:t>‹#›</a:t>
            </a:fld>
            <a:endParaRPr lang="en-GB"/>
          </a:p>
        </p:txBody>
      </p:sp>
      <p:sp>
        <p:nvSpPr>
          <p:cNvPr id="3" name="Text Placeholder 2"/>
          <p:cNvSpPr>
            <a:spLocks noGrp="1"/>
          </p:cNvSpPr>
          <p:nvPr>
            <p:ph type="body" sz="quarter" idx="29"/>
          </p:nvPr>
        </p:nvSpPr>
        <p:spPr>
          <a:xfrm>
            <a:off x="509584" y="1673272"/>
            <a:ext cx="2988000" cy="4788000"/>
          </a:xfrm>
          <a:prstGeom prst="rect">
            <a:avLst/>
          </a:prstGeom>
        </p:spPr>
        <p:txBody>
          <a:bodyPr vert="horz" lIns="0" tIns="45720" rIns="54000" bIns="45720" rtlCol="0">
            <a:noAutofit/>
          </a:bodyPr>
          <a:lstStyle>
            <a:lvl1pPr>
              <a:defRPr lang="en-US" dirty="0" smtClean="0">
                <a:solidFill>
                  <a:schemeClr val="tx1"/>
                </a:solidFill>
              </a:defRPr>
            </a:lvl1pPr>
            <a:lvl2pPr>
              <a:defRPr lang="en-US" dirty="0" smtClean="0">
                <a:solidFill>
                  <a:schemeClr val="tx1"/>
                </a:solidFill>
              </a:defRPr>
            </a:lvl2pPr>
            <a:lvl3pPr>
              <a:defRPr lang="en-US" dirty="0" smtClean="0">
                <a:solidFill>
                  <a:schemeClr val="tx1"/>
                </a:solidFill>
              </a:defRPr>
            </a:lvl3pPr>
            <a:lvl4pPr>
              <a:defRPr lang="en-US" dirty="0" smtClean="0">
                <a:solidFill>
                  <a:schemeClr val="tx1"/>
                </a:solidFill>
              </a:defRPr>
            </a:lvl4pPr>
            <a:lvl5pPr>
              <a:defRPr lang="en-GB" dirty="0">
                <a:solidFill>
                  <a:schemeClr val="tx1"/>
                </a:solidFill>
              </a:defRPr>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GB"/>
          </a:p>
        </p:txBody>
      </p:sp>
      <p:sp>
        <p:nvSpPr>
          <p:cNvPr id="14" name="Text Placeholder 2"/>
          <p:cNvSpPr>
            <a:spLocks noGrp="1"/>
          </p:cNvSpPr>
          <p:nvPr>
            <p:ph type="body" sz="quarter" idx="30"/>
          </p:nvPr>
        </p:nvSpPr>
        <p:spPr>
          <a:xfrm>
            <a:off x="3872772" y="1673272"/>
            <a:ext cx="2988000" cy="4788000"/>
          </a:xfrm>
          <a:prstGeom prst="rect">
            <a:avLst/>
          </a:prstGeom>
        </p:spPr>
        <p:txBody>
          <a:bodyPr vert="horz" lIns="0" tIns="45720" rIns="54000" bIns="45720" rtlCol="0">
            <a:noAutofit/>
          </a:bodyPr>
          <a:lstStyle>
            <a:lvl1pPr>
              <a:defRPr lang="en-US" smtClean="0">
                <a:solidFill>
                  <a:schemeClr val="tx1"/>
                </a:solidFill>
              </a:defRPr>
            </a:lvl1pPr>
            <a:lvl2pPr>
              <a:defRPr lang="en-US" smtClean="0">
                <a:solidFill>
                  <a:schemeClr val="tx1"/>
                </a:solidFill>
              </a:defRPr>
            </a:lvl2pPr>
            <a:lvl3pPr>
              <a:defRPr lang="en-US" smtClean="0">
                <a:solidFill>
                  <a:schemeClr val="tx1"/>
                </a:solidFill>
              </a:defRPr>
            </a:lvl3pPr>
            <a:lvl4pPr>
              <a:defRPr lang="en-US" smtClean="0">
                <a:solidFill>
                  <a:schemeClr val="tx1"/>
                </a:solidFill>
              </a:defRPr>
            </a:lvl4pPr>
            <a:lvl5pPr>
              <a:defRPr lang="en-GB" dirty="0">
                <a:solidFill>
                  <a:schemeClr val="tx1"/>
                </a:solidFill>
              </a:defRPr>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GB"/>
          </a:p>
        </p:txBody>
      </p:sp>
      <p:sp>
        <p:nvSpPr>
          <p:cNvPr id="15" name="Text Placeholder 2"/>
          <p:cNvSpPr>
            <a:spLocks noGrp="1"/>
          </p:cNvSpPr>
          <p:nvPr>
            <p:ph type="body" sz="quarter" idx="31"/>
          </p:nvPr>
        </p:nvSpPr>
        <p:spPr>
          <a:xfrm>
            <a:off x="7235961" y="1673272"/>
            <a:ext cx="2988000" cy="4788000"/>
          </a:xfrm>
          <a:prstGeom prst="rect">
            <a:avLst/>
          </a:prstGeom>
        </p:spPr>
        <p:txBody>
          <a:bodyPr vert="horz" lIns="0" tIns="45720" rIns="54000" bIns="45720" rtlCol="0">
            <a:noAutofit/>
          </a:bodyPr>
          <a:lstStyle>
            <a:lvl1pPr>
              <a:defRPr lang="en-US" smtClean="0">
                <a:solidFill>
                  <a:schemeClr val="tx1"/>
                </a:solidFill>
              </a:defRPr>
            </a:lvl1pPr>
            <a:lvl2pPr>
              <a:defRPr lang="en-US" smtClean="0">
                <a:solidFill>
                  <a:schemeClr val="tx1"/>
                </a:solidFill>
              </a:defRPr>
            </a:lvl2pPr>
            <a:lvl3pPr>
              <a:defRPr lang="en-US" smtClean="0">
                <a:solidFill>
                  <a:schemeClr val="tx1"/>
                </a:solidFill>
              </a:defRPr>
            </a:lvl3pPr>
            <a:lvl4pPr>
              <a:defRPr lang="en-US" smtClean="0">
                <a:solidFill>
                  <a:schemeClr val="tx1"/>
                </a:solidFill>
              </a:defRPr>
            </a:lvl4pPr>
            <a:lvl5pPr>
              <a:defRPr lang="en-GB" dirty="0">
                <a:solidFill>
                  <a:schemeClr val="tx1"/>
                </a:solidFill>
              </a:defRPr>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GB"/>
          </a:p>
        </p:txBody>
      </p:sp>
      <p:sp>
        <p:nvSpPr>
          <p:cNvPr id="8" name="Text Placeholder 5"/>
          <p:cNvSpPr>
            <a:spLocks noGrp="1"/>
          </p:cNvSpPr>
          <p:nvPr>
            <p:ph type="body" sz="quarter" idx="11" hasCustomPrompt="1"/>
          </p:nvPr>
        </p:nvSpPr>
        <p:spPr>
          <a:xfrm>
            <a:off x="509584" y="966535"/>
            <a:ext cx="9728200" cy="294576"/>
          </a:xfrm>
          <a:prstGeom prst="rect">
            <a:avLst/>
          </a:prstGeom>
        </p:spPr>
        <p:txBody>
          <a:bodyPr lIns="0" tIns="46800" rIns="36000" bIns="46800"/>
          <a:lstStyle>
            <a:lvl1pPr marL="0" indent="0">
              <a:buFontTx/>
              <a:buNone/>
              <a:defRPr sz="1200" b="1">
                <a:solidFill>
                  <a:schemeClr val="tx1"/>
                </a:solidFill>
              </a:defRPr>
            </a:lvl1pPr>
          </a:lstStyle>
          <a:p>
            <a:pPr marL="0" lvl="0" indent="0">
              <a:buFontTx/>
              <a:buNone/>
            </a:pPr>
            <a:r>
              <a:rPr lang="en-US"/>
              <a:t>Message – sentence case – 12pt</a:t>
            </a:r>
          </a:p>
        </p:txBody>
      </p:sp>
    </p:spTree>
    <p:extLst>
      <p:ext uri="{BB962C8B-B14F-4D97-AF65-F5344CB8AC3E}">
        <p14:creationId xmlns:p14="http://schemas.microsoft.com/office/powerpoint/2010/main" val="485242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9" name="Text Box 75"/>
          <p:cNvSpPr txBox="1">
            <a:spLocks noChangeArrowheads="1"/>
          </p:cNvSpPr>
          <p:nvPr userDrawn="1"/>
        </p:nvSpPr>
        <p:spPr bwMode="auto">
          <a:xfrm>
            <a:off x="7537270" y="121169"/>
            <a:ext cx="2797548" cy="213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151" tIns="44575" rIns="89151" bIns="44575" numCol="1" anchor="t"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800" b="1" i="0" u="none" strike="noStrike" cap="none" normalizeH="0" baseline="0" noProof="0">
                <a:ln>
                  <a:noFill/>
                </a:ln>
                <a:solidFill>
                  <a:schemeClr val="bg1"/>
                </a:solidFill>
                <a:effectLst/>
                <a:latin typeface="Arial" pitchFamily="34" charset="0"/>
                <a:cs typeface="Arial" pitchFamily="34" charset="0"/>
              </a:rPr>
              <a:t>ESTRITAMENTE PRIVADO E CONFIDENCIAL</a:t>
            </a:r>
            <a:endParaRPr kumimoji="0" lang="en-GB" sz="1800" b="0" i="0" u="none" strike="noStrike" cap="none" normalizeH="0" baseline="0" noProof="0">
              <a:ln>
                <a:noFill/>
              </a:ln>
              <a:solidFill>
                <a:schemeClr val="bg1"/>
              </a:solidFill>
              <a:effectLst/>
              <a:latin typeface="Arial" pitchFamily="34" charset="0"/>
              <a:cs typeface="Arial" pitchFamily="34" charset="0"/>
            </a:endParaRPr>
          </a:p>
        </p:txBody>
      </p:sp>
    </p:spTree>
    <p:extLst>
      <p:ext uri="{BB962C8B-B14F-4D97-AF65-F5344CB8AC3E}">
        <p14:creationId xmlns:p14="http://schemas.microsoft.com/office/powerpoint/2010/main" val="2320517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Message+ Content 14p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44B9D8-B3AF-4809-9CAB-061990560E48}" type="slidenum">
              <a:rPr lang="en-GB" smtClean="0"/>
              <a:pPr/>
              <a:t>‹#›</a:t>
            </a:fld>
            <a:endParaRPr lang="en-GB"/>
          </a:p>
        </p:txBody>
      </p:sp>
      <p:sp>
        <p:nvSpPr>
          <p:cNvPr id="10" name="Text Placeholder 5"/>
          <p:cNvSpPr>
            <a:spLocks noGrp="1"/>
          </p:cNvSpPr>
          <p:nvPr>
            <p:ph type="body" sz="quarter" idx="11" hasCustomPrompt="1"/>
          </p:nvPr>
        </p:nvSpPr>
        <p:spPr>
          <a:xfrm>
            <a:off x="509584" y="966535"/>
            <a:ext cx="9720000" cy="294576"/>
          </a:xfrm>
          <a:prstGeom prst="rect">
            <a:avLst/>
          </a:prstGeom>
        </p:spPr>
        <p:txBody>
          <a:bodyPr lIns="0" tIns="46800" rIns="36000" bIns="46800"/>
          <a:lstStyle>
            <a:lvl1pPr marL="0" indent="0">
              <a:buFontTx/>
              <a:buNone/>
              <a:defRPr sz="1200" b="1">
                <a:solidFill>
                  <a:schemeClr val="tx1"/>
                </a:solidFill>
              </a:defRPr>
            </a:lvl1pPr>
          </a:lstStyle>
          <a:p>
            <a:pPr marL="0" lvl="0" indent="0">
              <a:buFontTx/>
              <a:buNone/>
            </a:pPr>
            <a:r>
              <a:rPr lang="en-US"/>
              <a:t>Message – sentence case – 12pt</a:t>
            </a:r>
          </a:p>
        </p:txBody>
      </p:sp>
      <p:sp>
        <p:nvSpPr>
          <p:cNvPr id="13" name="Text Placeholder 3"/>
          <p:cNvSpPr>
            <a:spLocks noGrp="1"/>
          </p:cNvSpPr>
          <p:nvPr>
            <p:ph idx="1"/>
          </p:nvPr>
        </p:nvSpPr>
        <p:spPr>
          <a:xfrm>
            <a:off x="540675" y="1439863"/>
            <a:ext cx="9720000" cy="5038824"/>
          </a:xfrm>
          <a:prstGeom prst="rect">
            <a:avLst/>
          </a:prstGeom>
        </p:spPr>
        <p:txBody>
          <a:bodyPr vert="horz" lIns="0" tIns="0" rIns="54000" bIns="45720" rtlCol="0">
            <a:noAutofit/>
          </a:bodyPr>
          <a:lstStyle>
            <a:lvl1pPr marL="266700" indent="-266700">
              <a:defRPr sz="1200">
                <a:solidFill>
                  <a:schemeClr val="tx1"/>
                </a:solidFill>
              </a:defRPr>
            </a:lvl1pPr>
            <a:lvl2pPr marL="541338" indent="-274638">
              <a:defRPr sz="1200">
                <a:solidFill>
                  <a:schemeClr val="tx1"/>
                </a:solidFill>
              </a:defRPr>
            </a:lvl2pPr>
            <a:lvl3pPr marL="808038" indent="-266700">
              <a:defRPr sz="1200">
                <a:solidFill>
                  <a:schemeClr val="tx1"/>
                </a:solidFill>
              </a:defRPr>
            </a:lvl3pPr>
            <a:lvl4pPr marL="1074738" indent="-266700">
              <a:defRPr sz="1200">
                <a:solidFill>
                  <a:schemeClr val="tx1"/>
                </a:solidFill>
              </a:defRPr>
            </a:lvl4pPr>
            <a:lvl5pPr marL="1341438" indent="-266700">
              <a:tabLst/>
              <a:defRPr sz="1200">
                <a:solidFill>
                  <a:schemeClr val="tx1"/>
                </a:solidFill>
              </a:defRPr>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GB"/>
          </a:p>
        </p:txBody>
      </p:sp>
      <p:sp>
        <p:nvSpPr>
          <p:cNvPr id="2" name="Title 1"/>
          <p:cNvSpPr>
            <a:spLocks noGrp="1"/>
          </p:cNvSpPr>
          <p:nvPr>
            <p:ph type="title" hasCustomPrompt="1"/>
          </p:nvPr>
        </p:nvSpPr>
        <p:spPr>
          <a:xfrm>
            <a:off x="509584" y="441485"/>
            <a:ext cx="9720000" cy="432000"/>
          </a:xfrm>
        </p:spPr>
        <p:txBody>
          <a:bodyPr/>
          <a:lstStyle/>
          <a:p>
            <a:r>
              <a:rPr lang="en-GB" noProof="0"/>
              <a:t>Capitalised – 22pt</a:t>
            </a:r>
            <a:endParaRPr lang="en-GB"/>
          </a:p>
        </p:txBody>
      </p:sp>
    </p:spTree>
    <p:extLst>
      <p:ext uri="{BB962C8B-B14F-4D97-AF65-F5344CB8AC3E}">
        <p14:creationId xmlns:p14="http://schemas.microsoft.com/office/powerpoint/2010/main" val="1691911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Message+ THREE Content">
    <p:spTree>
      <p:nvGrpSpPr>
        <p:cNvPr id="1" name=""/>
        <p:cNvGrpSpPr/>
        <p:nvPr/>
      </p:nvGrpSpPr>
      <p:grpSpPr>
        <a:xfrm>
          <a:off x="0" y="0"/>
          <a:ext cx="0" cy="0"/>
          <a:chOff x="0" y="0"/>
          <a:chExt cx="0" cy="0"/>
        </a:xfrm>
      </p:grpSpPr>
      <p:sp>
        <p:nvSpPr>
          <p:cNvPr id="23" name="Title 22"/>
          <p:cNvSpPr>
            <a:spLocks noGrp="1"/>
          </p:cNvSpPr>
          <p:nvPr>
            <p:ph type="title" hasCustomPrompt="1"/>
          </p:nvPr>
        </p:nvSpPr>
        <p:spPr>
          <a:xfrm>
            <a:off x="509584" y="441485"/>
            <a:ext cx="9720000" cy="432000"/>
          </a:xfrm>
        </p:spPr>
        <p:txBody>
          <a:bodyPr/>
          <a:lstStyle>
            <a:lvl1pPr>
              <a:defRPr>
                <a:solidFill>
                  <a:schemeClr val="tx1"/>
                </a:solidFill>
              </a:defRPr>
            </a:lvl1pPr>
          </a:lstStyle>
          <a:p>
            <a:r>
              <a:rPr lang="en-GB" noProof="0"/>
              <a:t>Capitalised – 22pt</a:t>
            </a:r>
            <a:endParaRPr lang="en-GB"/>
          </a:p>
        </p:txBody>
      </p:sp>
      <p:sp>
        <p:nvSpPr>
          <p:cNvPr id="6" name="Slide Number Placeholder 5"/>
          <p:cNvSpPr>
            <a:spLocks noGrp="1"/>
          </p:cNvSpPr>
          <p:nvPr>
            <p:ph type="sldNum" sz="quarter" idx="12"/>
          </p:nvPr>
        </p:nvSpPr>
        <p:spPr/>
        <p:txBody>
          <a:bodyPr/>
          <a:lstStyle/>
          <a:p>
            <a:fld id="{4444B9D8-B3AF-4809-9CAB-061990560E48}" type="slidenum">
              <a:rPr lang="en-GB" smtClean="0"/>
              <a:pPr/>
              <a:t>‹#›</a:t>
            </a:fld>
            <a:endParaRPr lang="en-GB"/>
          </a:p>
        </p:txBody>
      </p:sp>
      <p:sp>
        <p:nvSpPr>
          <p:cNvPr id="3" name="Text Placeholder 2"/>
          <p:cNvSpPr>
            <a:spLocks noGrp="1"/>
          </p:cNvSpPr>
          <p:nvPr>
            <p:ph type="body" sz="quarter" idx="29"/>
          </p:nvPr>
        </p:nvSpPr>
        <p:spPr>
          <a:xfrm>
            <a:off x="509584" y="1673272"/>
            <a:ext cx="2988000" cy="4788000"/>
          </a:xfrm>
          <a:prstGeom prst="rect">
            <a:avLst/>
          </a:prstGeom>
        </p:spPr>
        <p:txBody>
          <a:bodyPr vert="horz" lIns="0" tIns="45720" rIns="54000" bIns="45720" rtlCol="0">
            <a:noAutofit/>
          </a:bodyPr>
          <a:lstStyle>
            <a:lvl1pPr>
              <a:defRPr lang="en-US" dirty="0" smtClean="0">
                <a:solidFill>
                  <a:schemeClr val="tx1"/>
                </a:solidFill>
              </a:defRPr>
            </a:lvl1pPr>
            <a:lvl2pPr>
              <a:defRPr lang="en-US" dirty="0" smtClean="0">
                <a:solidFill>
                  <a:schemeClr val="tx1"/>
                </a:solidFill>
              </a:defRPr>
            </a:lvl2pPr>
            <a:lvl3pPr>
              <a:defRPr lang="en-US" dirty="0" smtClean="0">
                <a:solidFill>
                  <a:schemeClr val="tx1"/>
                </a:solidFill>
              </a:defRPr>
            </a:lvl3pPr>
            <a:lvl4pPr>
              <a:defRPr lang="en-US" dirty="0" smtClean="0">
                <a:solidFill>
                  <a:schemeClr val="tx1"/>
                </a:solidFill>
              </a:defRPr>
            </a:lvl4pPr>
            <a:lvl5pPr>
              <a:defRPr lang="en-GB" dirty="0">
                <a:solidFill>
                  <a:schemeClr val="tx1"/>
                </a:solidFill>
              </a:defRPr>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GB"/>
          </a:p>
        </p:txBody>
      </p:sp>
      <p:sp>
        <p:nvSpPr>
          <p:cNvPr id="14" name="Text Placeholder 2"/>
          <p:cNvSpPr>
            <a:spLocks noGrp="1"/>
          </p:cNvSpPr>
          <p:nvPr>
            <p:ph type="body" sz="quarter" idx="30"/>
          </p:nvPr>
        </p:nvSpPr>
        <p:spPr>
          <a:xfrm>
            <a:off x="3872772" y="1673272"/>
            <a:ext cx="2988000" cy="4788000"/>
          </a:xfrm>
          <a:prstGeom prst="rect">
            <a:avLst/>
          </a:prstGeom>
        </p:spPr>
        <p:txBody>
          <a:bodyPr vert="horz" lIns="0" tIns="45720" rIns="54000" bIns="45720" rtlCol="0">
            <a:noAutofit/>
          </a:bodyPr>
          <a:lstStyle>
            <a:lvl1pPr>
              <a:defRPr lang="en-US" smtClean="0">
                <a:solidFill>
                  <a:schemeClr val="tx1"/>
                </a:solidFill>
              </a:defRPr>
            </a:lvl1pPr>
            <a:lvl2pPr>
              <a:defRPr lang="en-US" smtClean="0">
                <a:solidFill>
                  <a:schemeClr val="tx1"/>
                </a:solidFill>
              </a:defRPr>
            </a:lvl2pPr>
            <a:lvl3pPr>
              <a:defRPr lang="en-US" smtClean="0">
                <a:solidFill>
                  <a:schemeClr val="tx1"/>
                </a:solidFill>
              </a:defRPr>
            </a:lvl3pPr>
            <a:lvl4pPr>
              <a:defRPr lang="en-US" smtClean="0">
                <a:solidFill>
                  <a:schemeClr val="tx1"/>
                </a:solidFill>
              </a:defRPr>
            </a:lvl4pPr>
            <a:lvl5pPr>
              <a:defRPr lang="en-GB" dirty="0">
                <a:solidFill>
                  <a:schemeClr val="tx1"/>
                </a:solidFill>
              </a:defRPr>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GB"/>
          </a:p>
        </p:txBody>
      </p:sp>
      <p:sp>
        <p:nvSpPr>
          <p:cNvPr id="15" name="Text Placeholder 2"/>
          <p:cNvSpPr>
            <a:spLocks noGrp="1"/>
          </p:cNvSpPr>
          <p:nvPr>
            <p:ph type="body" sz="quarter" idx="31"/>
          </p:nvPr>
        </p:nvSpPr>
        <p:spPr>
          <a:xfrm>
            <a:off x="7235961" y="1673272"/>
            <a:ext cx="2988000" cy="4788000"/>
          </a:xfrm>
          <a:prstGeom prst="rect">
            <a:avLst/>
          </a:prstGeom>
        </p:spPr>
        <p:txBody>
          <a:bodyPr vert="horz" lIns="0" tIns="45720" rIns="54000" bIns="45720" rtlCol="0">
            <a:noAutofit/>
          </a:bodyPr>
          <a:lstStyle>
            <a:lvl1pPr>
              <a:defRPr lang="en-US" smtClean="0">
                <a:solidFill>
                  <a:schemeClr val="tx1"/>
                </a:solidFill>
              </a:defRPr>
            </a:lvl1pPr>
            <a:lvl2pPr>
              <a:defRPr lang="en-US" smtClean="0">
                <a:solidFill>
                  <a:schemeClr val="tx1"/>
                </a:solidFill>
              </a:defRPr>
            </a:lvl2pPr>
            <a:lvl3pPr>
              <a:defRPr lang="en-US" smtClean="0">
                <a:solidFill>
                  <a:schemeClr val="tx1"/>
                </a:solidFill>
              </a:defRPr>
            </a:lvl3pPr>
            <a:lvl4pPr>
              <a:defRPr lang="en-US" smtClean="0">
                <a:solidFill>
                  <a:schemeClr val="tx1"/>
                </a:solidFill>
              </a:defRPr>
            </a:lvl4pPr>
            <a:lvl5pPr>
              <a:defRPr lang="en-GB" dirty="0">
                <a:solidFill>
                  <a:schemeClr val="tx1"/>
                </a:solidFill>
              </a:defRPr>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GB"/>
          </a:p>
        </p:txBody>
      </p:sp>
      <p:sp>
        <p:nvSpPr>
          <p:cNvPr id="8" name="Text Placeholder 5"/>
          <p:cNvSpPr>
            <a:spLocks noGrp="1"/>
          </p:cNvSpPr>
          <p:nvPr>
            <p:ph type="body" sz="quarter" idx="11" hasCustomPrompt="1"/>
          </p:nvPr>
        </p:nvSpPr>
        <p:spPr>
          <a:xfrm>
            <a:off x="509584" y="966535"/>
            <a:ext cx="9728200" cy="294576"/>
          </a:xfrm>
          <a:prstGeom prst="rect">
            <a:avLst/>
          </a:prstGeom>
        </p:spPr>
        <p:txBody>
          <a:bodyPr lIns="0" tIns="46800" rIns="36000" bIns="46800"/>
          <a:lstStyle>
            <a:lvl1pPr marL="0" indent="0">
              <a:buFontTx/>
              <a:buNone/>
              <a:defRPr sz="1200" b="1">
                <a:solidFill>
                  <a:schemeClr val="tx1"/>
                </a:solidFill>
              </a:defRPr>
            </a:lvl1pPr>
          </a:lstStyle>
          <a:p>
            <a:pPr marL="0" lvl="0" indent="0">
              <a:buFontTx/>
              <a:buNone/>
            </a:pPr>
            <a:r>
              <a:rPr lang="en-US"/>
              <a:t>Message – sentence case – 12pt</a:t>
            </a:r>
          </a:p>
        </p:txBody>
      </p:sp>
    </p:spTree>
    <p:extLst>
      <p:ext uri="{BB962C8B-B14F-4D97-AF65-F5344CB8AC3E}">
        <p14:creationId xmlns:p14="http://schemas.microsoft.com/office/powerpoint/2010/main" val="2586327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9" name="Text Box 75"/>
          <p:cNvSpPr txBox="1">
            <a:spLocks noChangeArrowheads="1"/>
          </p:cNvSpPr>
          <p:nvPr userDrawn="1"/>
        </p:nvSpPr>
        <p:spPr bwMode="auto">
          <a:xfrm>
            <a:off x="7537270" y="121169"/>
            <a:ext cx="2797548" cy="213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151" tIns="44575" rIns="89151" bIns="44575" numCol="1" anchor="t"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800" b="1" i="0" u="none" strike="noStrike" cap="none" normalizeH="0" baseline="0" noProof="0">
                <a:ln>
                  <a:noFill/>
                </a:ln>
                <a:solidFill>
                  <a:schemeClr val="bg1"/>
                </a:solidFill>
                <a:effectLst/>
                <a:latin typeface="Arial" pitchFamily="34" charset="0"/>
                <a:cs typeface="Arial" pitchFamily="34" charset="0"/>
              </a:rPr>
              <a:t>ESTRITAMENTE PRIVADO E CONFIDENCIAL</a:t>
            </a:r>
            <a:endParaRPr kumimoji="0" lang="en-GB" sz="1800" b="0" i="0" u="none" strike="noStrike" cap="none" normalizeH="0" baseline="0" noProof="0">
              <a:ln>
                <a:noFill/>
              </a:ln>
              <a:solidFill>
                <a:schemeClr val="bg1"/>
              </a:solidFill>
              <a:effectLst/>
              <a:latin typeface="Arial" pitchFamily="34" charset="0"/>
              <a:cs typeface="Arial" pitchFamily="34" charset="0"/>
            </a:endParaRPr>
          </a:p>
        </p:txBody>
      </p:sp>
    </p:spTree>
    <p:extLst>
      <p:ext uri="{BB962C8B-B14F-4D97-AF65-F5344CB8AC3E}">
        <p14:creationId xmlns:p14="http://schemas.microsoft.com/office/powerpoint/2010/main" val="1266106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Message+ Content 14p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44B9D8-B3AF-4809-9CAB-061990560E48}" type="slidenum">
              <a:rPr lang="en-GB" smtClean="0"/>
              <a:pPr/>
              <a:t>‹#›</a:t>
            </a:fld>
            <a:endParaRPr lang="en-GB"/>
          </a:p>
        </p:txBody>
      </p:sp>
      <p:sp>
        <p:nvSpPr>
          <p:cNvPr id="10" name="Text Placeholder 5"/>
          <p:cNvSpPr>
            <a:spLocks noGrp="1"/>
          </p:cNvSpPr>
          <p:nvPr>
            <p:ph type="body" sz="quarter" idx="11" hasCustomPrompt="1"/>
          </p:nvPr>
        </p:nvSpPr>
        <p:spPr>
          <a:xfrm>
            <a:off x="509584" y="966535"/>
            <a:ext cx="9720000" cy="294576"/>
          </a:xfrm>
          <a:prstGeom prst="rect">
            <a:avLst/>
          </a:prstGeom>
        </p:spPr>
        <p:txBody>
          <a:bodyPr lIns="0" tIns="46800" rIns="36000" bIns="46800"/>
          <a:lstStyle>
            <a:lvl1pPr marL="0" indent="0">
              <a:buFontTx/>
              <a:buNone/>
              <a:defRPr sz="1200" b="1">
                <a:solidFill>
                  <a:schemeClr val="tx1"/>
                </a:solidFill>
              </a:defRPr>
            </a:lvl1pPr>
          </a:lstStyle>
          <a:p>
            <a:pPr marL="0" lvl="0" indent="0">
              <a:buFontTx/>
              <a:buNone/>
            </a:pPr>
            <a:r>
              <a:rPr lang="en-US"/>
              <a:t>Message – sentence case – 12pt</a:t>
            </a:r>
          </a:p>
        </p:txBody>
      </p:sp>
      <p:sp>
        <p:nvSpPr>
          <p:cNvPr id="13" name="Text Placeholder 3"/>
          <p:cNvSpPr>
            <a:spLocks noGrp="1"/>
          </p:cNvSpPr>
          <p:nvPr>
            <p:ph idx="1"/>
          </p:nvPr>
        </p:nvSpPr>
        <p:spPr>
          <a:xfrm>
            <a:off x="540675" y="1439863"/>
            <a:ext cx="9720000" cy="5038824"/>
          </a:xfrm>
          <a:prstGeom prst="rect">
            <a:avLst/>
          </a:prstGeom>
        </p:spPr>
        <p:txBody>
          <a:bodyPr vert="horz" lIns="0" tIns="0" rIns="54000" bIns="45720" rtlCol="0">
            <a:noAutofit/>
          </a:bodyPr>
          <a:lstStyle>
            <a:lvl1pPr marL="266700" indent="-266700">
              <a:defRPr sz="1200">
                <a:solidFill>
                  <a:schemeClr val="tx1"/>
                </a:solidFill>
              </a:defRPr>
            </a:lvl1pPr>
            <a:lvl2pPr marL="541338" indent="-274638">
              <a:defRPr sz="1200">
                <a:solidFill>
                  <a:schemeClr val="tx1"/>
                </a:solidFill>
              </a:defRPr>
            </a:lvl2pPr>
            <a:lvl3pPr marL="808038" indent="-266700">
              <a:defRPr sz="1200">
                <a:solidFill>
                  <a:schemeClr val="tx1"/>
                </a:solidFill>
              </a:defRPr>
            </a:lvl3pPr>
            <a:lvl4pPr marL="1074738" indent="-266700">
              <a:defRPr sz="1200">
                <a:solidFill>
                  <a:schemeClr val="tx1"/>
                </a:solidFill>
              </a:defRPr>
            </a:lvl4pPr>
            <a:lvl5pPr marL="1341438" indent="-266700">
              <a:tabLst/>
              <a:defRPr sz="1200">
                <a:solidFill>
                  <a:schemeClr val="tx1"/>
                </a:solidFill>
              </a:defRPr>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GB"/>
          </a:p>
        </p:txBody>
      </p:sp>
      <p:sp>
        <p:nvSpPr>
          <p:cNvPr id="2" name="Title 1"/>
          <p:cNvSpPr>
            <a:spLocks noGrp="1"/>
          </p:cNvSpPr>
          <p:nvPr>
            <p:ph type="title" hasCustomPrompt="1"/>
          </p:nvPr>
        </p:nvSpPr>
        <p:spPr>
          <a:xfrm>
            <a:off x="509584" y="441485"/>
            <a:ext cx="9720000" cy="432000"/>
          </a:xfrm>
        </p:spPr>
        <p:txBody>
          <a:bodyPr/>
          <a:lstStyle/>
          <a:p>
            <a:r>
              <a:rPr lang="en-GB" noProof="0"/>
              <a:t>Capitalised – 22pt</a:t>
            </a:r>
            <a:endParaRPr lang="en-GB"/>
          </a:p>
        </p:txBody>
      </p:sp>
    </p:spTree>
    <p:extLst>
      <p:ext uri="{BB962C8B-B14F-4D97-AF65-F5344CB8AC3E}">
        <p14:creationId xmlns:p14="http://schemas.microsoft.com/office/powerpoint/2010/main" val="98760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Message+ THREE Content">
    <p:spTree>
      <p:nvGrpSpPr>
        <p:cNvPr id="1" name=""/>
        <p:cNvGrpSpPr/>
        <p:nvPr/>
      </p:nvGrpSpPr>
      <p:grpSpPr>
        <a:xfrm>
          <a:off x="0" y="0"/>
          <a:ext cx="0" cy="0"/>
          <a:chOff x="0" y="0"/>
          <a:chExt cx="0" cy="0"/>
        </a:xfrm>
      </p:grpSpPr>
      <p:sp>
        <p:nvSpPr>
          <p:cNvPr id="23" name="Title 22"/>
          <p:cNvSpPr>
            <a:spLocks noGrp="1"/>
          </p:cNvSpPr>
          <p:nvPr>
            <p:ph type="title" hasCustomPrompt="1"/>
          </p:nvPr>
        </p:nvSpPr>
        <p:spPr>
          <a:xfrm>
            <a:off x="509584" y="441485"/>
            <a:ext cx="9720000" cy="432000"/>
          </a:xfrm>
        </p:spPr>
        <p:txBody>
          <a:bodyPr/>
          <a:lstStyle>
            <a:lvl1pPr>
              <a:defRPr>
                <a:solidFill>
                  <a:schemeClr val="tx1"/>
                </a:solidFill>
              </a:defRPr>
            </a:lvl1pPr>
          </a:lstStyle>
          <a:p>
            <a:r>
              <a:rPr lang="en-GB" noProof="0"/>
              <a:t>Capitalised – 22pt</a:t>
            </a:r>
            <a:endParaRPr lang="en-GB"/>
          </a:p>
        </p:txBody>
      </p:sp>
      <p:sp>
        <p:nvSpPr>
          <p:cNvPr id="6" name="Slide Number Placeholder 5"/>
          <p:cNvSpPr>
            <a:spLocks noGrp="1"/>
          </p:cNvSpPr>
          <p:nvPr>
            <p:ph type="sldNum" sz="quarter" idx="12"/>
          </p:nvPr>
        </p:nvSpPr>
        <p:spPr/>
        <p:txBody>
          <a:bodyPr/>
          <a:lstStyle/>
          <a:p>
            <a:fld id="{4444B9D8-B3AF-4809-9CAB-061990560E48}" type="slidenum">
              <a:rPr lang="en-GB" smtClean="0"/>
              <a:pPr/>
              <a:t>‹#›</a:t>
            </a:fld>
            <a:endParaRPr lang="en-GB"/>
          </a:p>
        </p:txBody>
      </p:sp>
      <p:sp>
        <p:nvSpPr>
          <p:cNvPr id="3" name="Text Placeholder 2"/>
          <p:cNvSpPr>
            <a:spLocks noGrp="1"/>
          </p:cNvSpPr>
          <p:nvPr>
            <p:ph type="body" sz="quarter" idx="29"/>
          </p:nvPr>
        </p:nvSpPr>
        <p:spPr>
          <a:xfrm>
            <a:off x="509584" y="1673272"/>
            <a:ext cx="2988000" cy="4788000"/>
          </a:xfrm>
          <a:prstGeom prst="rect">
            <a:avLst/>
          </a:prstGeom>
        </p:spPr>
        <p:txBody>
          <a:bodyPr vert="horz" lIns="0" tIns="45720" rIns="54000" bIns="45720" rtlCol="0">
            <a:noAutofit/>
          </a:bodyPr>
          <a:lstStyle>
            <a:lvl1pPr>
              <a:defRPr lang="en-US" dirty="0" smtClean="0">
                <a:solidFill>
                  <a:schemeClr val="tx1"/>
                </a:solidFill>
              </a:defRPr>
            </a:lvl1pPr>
            <a:lvl2pPr>
              <a:defRPr lang="en-US" dirty="0" smtClean="0">
                <a:solidFill>
                  <a:schemeClr val="tx1"/>
                </a:solidFill>
              </a:defRPr>
            </a:lvl2pPr>
            <a:lvl3pPr>
              <a:defRPr lang="en-US" dirty="0" smtClean="0">
                <a:solidFill>
                  <a:schemeClr val="tx1"/>
                </a:solidFill>
              </a:defRPr>
            </a:lvl3pPr>
            <a:lvl4pPr>
              <a:defRPr lang="en-US" dirty="0" smtClean="0">
                <a:solidFill>
                  <a:schemeClr val="tx1"/>
                </a:solidFill>
              </a:defRPr>
            </a:lvl4pPr>
            <a:lvl5pPr>
              <a:defRPr lang="en-GB" dirty="0">
                <a:solidFill>
                  <a:schemeClr val="tx1"/>
                </a:solidFill>
              </a:defRPr>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GB"/>
          </a:p>
        </p:txBody>
      </p:sp>
      <p:sp>
        <p:nvSpPr>
          <p:cNvPr id="14" name="Text Placeholder 2"/>
          <p:cNvSpPr>
            <a:spLocks noGrp="1"/>
          </p:cNvSpPr>
          <p:nvPr>
            <p:ph type="body" sz="quarter" idx="30"/>
          </p:nvPr>
        </p:nvSpPr>
        <p:spPr>
          <a:xfrm>
            <a:off x="3872772" y="1673272"/>
            <a:ext cx="2988000" cy="4788000"/>
          </a:xfrm>
          <a:prstGeom prst="rect">
            <a:avLst/>
          </a:prstGeom>
        </p:spPr>
        <p:txBody>
          <a:bodyPr vert="horz" lIns="0" tIns="45720" rIns="54000" bIns="45720" rtlCol="0">
            <a:noAutofit/>
          </a:bodyPr>
          <a:lstStyle>
            <a:lvl1pPr>
              <a:defRPr lang="en-US" smtClean="0">
                <a:solidFill>
                  <a:schemeClr val="tx1"/>
                </a:solidFill>
              </a:defRPr>
            </a:lvl1pPr>
            <a:lvl2pPr>
              <a:defRPr lang="en-US" smtClean="0">
                <a:solidFill>
                  <a:schemeClr val="tx1"/>
                </a:solidFill>
              </a:defRPr>
            </a:lvl2pPr>
            <a:lvl3pPr>
              <a:defRPr lang="en-US" smtClean="0">
                <a:solidFill>
                  <a:schemeClr val="tx1"/>
                </a:solidFill>
              </a:defRPr>
            </a:lvl3pPr>
            <a:lvl4pPr>
              <a:defRPr lang="en-US" smtClean="0">
                <a:solidFill>
                  <a:schemeClr val="tx1"/>
                </a:solidFill>
              </a:defRPr>
            </a:lvl4pPr>
            <a:lvl5pPr>
              <a:defRPr lang="en-GB" dirty="0">
                <a:solidFill>
                  <a:schemeClr val="tx1"/>
                </a:solidFill>
              </a:defRPr>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GB"/>
          </a:p>
        </p:txBody>
      </p:sp>
      <p:sp>
        <p:nvSpPr>
          <p:cNvPr id="15" name="Text Placeholder 2"/>
          <p:cNvSpPr>
            <a:spLocks noGrp="1"/>
          </p:cNvSpPr>
          <p:nvPr>
            <p:ph type="body" sz="quarter" idx="31"/>
          </p:nvPr>
        </p:nvSpPr>
        <p:spPr>
          <a:xfrm>
            <a:off x="7235961" y="1673272"/>
            <a:ext cx="2988000" cy="4788000"/>
          </a:xfrm>
          <a:prstGeom prst="rect">
            <a:avLst/>
          </a:prstGeom>
        </p:spPr>
        <p:txBody>
          <a:bodyPr vert="horz" lIns="0" tIns="45720" rIns="54000" bIns="45720" rtlCol="0">
            <a:noAutofit/>
          </a:bodyPr>
          <a:lstStyle>
            <a:lvl1pPr>
              <a:defRPr lang="en-US" smtClean="0">
                <a:solidFill>
                  <a:schemeClr val="tx1"/>
                </a:solidFill>
              </a:defRPr>
            </a:lvl1pPr>
            <a:lvl2pPr>
              <a:defRPr lang="en-US" smtClean="0">
                <a:solidFill>
                  <a:schemeClr val="tx1"/>
                </a:solidFill>
              </a:defRPr>
            </a:lvl2pPr>
            <a:lvl3pPr>
              <a:defRPr lang="en-US" smtClean="0">
                <a:solidFill>
                  <a:schemeClr val="tx1"/>
                </a:solidFill>
              </a:defRPr>
            </a:lvl3pPr>
            <a:lvl4pPr>
              <a:defRPr lang="en-US" smtClean="0">
                <a:solidFill>
                  <a:schemeClr val="tx1"/>
                </a:solidFill>
              </a:defRPr>
            </a:lvl4pPr>
            <a:lvl5pPr>
              <a:defRPr lang="en-GB" dirty="0">
                <a:solidFill>
                  <a:schemeClr val="tx1"/>
                </a:solidFill>
              </a:defRPr>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GB"/>
          </a:p>
        </p:txBody>
      </p:sp>
      <p:sp>
        <p:nvSpPr>
          <p:cNvPr id="8" name="Text Placeholder 5"/>
          <p:cNvSpPr>
            <a:spLocks noGrp="1"/>
          </p:cNvSpPr>
          <p:nvPr>
            <p:ph type="body" sz="quarter" idx="11" hasCustomPrompt="1"/>
          </p:nvPr>
        </p:nvSpPr>
        <p:spPr>
          <a:xfrm>
            <a:off x="509584" y="966535"/>
            <a:ext cx="9728200" cy="294576"/>
          </a:xfrm>
          <a:prstGeom prst="rect">
            <a:avLst/>
          </a:prstGeom>
        </p:spPr>
        <p:txBody>
          <a:bodyPr lIns="0" tIns="46800" rIns="36000" bIns="46800"/>
          <a:lstStyle>
            <a:lvl1pPr marL="0" indent="0">
              <a:buFontTx/>
              <a:buNone/>
              <a:defRPr sz="1200" b="1">
                <a:solidFill>
                  <a:schemeClr val="tx1"/>
                </a:solidFill>
              </a:defRPr>
            </a:lvl1pPr>
          </a:lstStyle>
          <a:p>
            <a:pPr marL="0" lvl="0" indent="0">
              <a:buFontTx/>
              <a:buNone/>
            </a:pPr>
            <a:r>
              <a:rPr lang="en-US"/>
              <a:t>Message – sentence case – 12pt</a:t>
            </a:r>
          </a:p>
        </p:txBody>
      </p:sp>
    </p:spTree>
    <p:extLst>
      <p:ext uri="{BB962C8B-B14F-4D97-AF65-F5344CB8AC3E}">
        <p14:creationId xmlns:p14="http://schemas.microsoft.com/office/powerpoint/2010/main" val="4085282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Message+ Content 14p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44B9D8-B3AF-4809-9CAB-061990560E48}" type="slidenum">
              <a:rPr lang="en-GB" smtClean="0"/>
              <a:pPr/>
              <a:t>‹#›</a:t>
            </a:fld>
            <a:endParaRPr lang="en-GB"/>
          </a:p>
        </p:txBody>
      </p:sp>
      <p:sp>
        <p:nvSpPr>
          <p:cNvPr id="10" name="Text Placeholder 5"/>
          <p:cNvSpPr>
            <a:spLocks noGrp="1"/>
          </p:cNvSpPr>
          <p:nvPr>
            <p:ph type="body" sz="quarter" idx="11" hasCustomPrompt="1"/>
          </p:nvPr>
        </p:nvSpPr>
        <p:spPr>
          <a:xfrm>
            <a:off x="509584" y="966535"/>
            <a:ext cx="9720000" cy="294576"/>
          </a:xfrm>
          <a:prstGeom prst="rect">
            <a:avLst/>
          </a:prstGeom>
        </p:spPr>
        <p:txBody>
          <a:bodyPr lIns="0" tIns="46800" rIns="36000" bIns="46800"/>
          <a:lstStyle>
            <a:lvl1pPr marL="0" indent="0">
              <a:buFontTx/>
              <a:buNone/>
              <a:defRPr sz="1200" b="1">
                <a:solidFill>
                  <a:schemeClr val="tx1"/>
                </a:solidFill>
              </a:defRPr>
            </a:lvl1pPr>
          </a:lstStyle>
          <a:p>
            <a:pPr marL="0" lvl="0" indent="0">
              <a:buFontTx/>
              <a:buNone/>
            </a:pPr>
            <a:r>
              <a:rPr lang="en-US"/>
              <a:t>Message – sentence case – 12pt</a:t>
            </a:r>
          </a:p>
        </p:txBody>
      </p:sp>
      <p:sp>
        <p:nvSpPr>
          <p:cNvPr id="13" name="Text Placeholder 3"/>
          <p:cNvSpPr>
            <a:spLocks noGrp="1"/>
          </p:cNvSpPr>
          <p:nvPr>
            <p:ph idx="1"/>
          </p:nvPr>
        </p:nvSpPr>
        <p:spPr>
          <a:xfrm>
            <a:off x="540675" y="1439863"/>
            <a:ext cx="9720000" cy="5038824"/>
          </a:xfrm>
          <a:prstGeom prst="rect">
            <a:avLst/>
          </a:prstGeom>
        </p:spPr>
        <p:txBody>
          <a:bodyPr vert="horz" lIns="0" tIns="0" rIns="54000" bIns="45720" rtlCol="0">
            <a:noAutofit/>
          </a:bodyPr>
          <a:lstStyle>
            <a:lvl1pPr marL="266700" indent="-266700">
              <a:defRPr sz="1200">
                <a:solidFill>
                  <a:schemeClr val="tx1"/>
                </a:solidFill>
              </a:defRPr>
            </a:lvl1pPr>
            <a:lvl2pPr marL="541338" indent="-274638">
              <a:defRPr sz="1200">
                <a:solidFill>
                  <a:schemeClr val="tx1"/>
                </a:solidFill>
              </a:defRPr>
            </a:lvl2pPr>
            <a:lvl3pPr marL="808038" indent="-266700">
              <a:defRPr sz="1200">
                <a:solidFill>
                  <a:schemeClr val="tx1"/>
                </a:solidFill>
              </a:defRPr>
            </a:lvl3pPr>
            <a:lvl4pPr marL="1074738" indent="-266700">
              <a:defRPr sz="1200">
                <a:solidFill>
                  <a:schemeClr val="tx1"/>
                </a:solidFill>
              </a:defRPr>
            </a:lvl4pPr>
            <a:lvl5pPr marL="1341438" indent="-266700">
              <a:tabLst/>
              <a:defRPr sz="1200">
                <a:solidFill>
                  <a:schemeClr val="tx1"/>
                </a:solidFill>
              </a:defRPr>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GB"/>
          </a:p>
        </p:txBody>
      </p:sp>
      <p:sp>
        <p:nvSpPr>
          <p:cNvPr id="2" name="Title 1"/>
          <p:cNvSpPr>
            <a:spLocks noGrp="1"/>
          </p:cNvSpPr>
          <p:nvPr>
            <p:ph type="title" hasCustomPrompt="1"/>
          </p:nvPr>
        </p:nvSpPr>
        <p:spPr>
          <a:xfrm>
            <a:off x="509584" y="441485"/>
            <a:ext cx="9720000" cy="432000"/>
          </a:xfrm>
        </p:spPr>
        <p:txBody>
          <a:bodyPr/>
          <a:lstStyle/>
          <a:p>
            <a:r>
              <a:rPr lang="en-GB" noProof="0"/>
              <a:t>Capitalised – 22pt</a:t>
            </a:r>
            <a:endParaRPr lang="en-GB"/>
          </a:p>
        </p:txBody>
      </p:sp>
    </p:spTree>
    <p:extLst>
      <p:ext uri="{BB962C8B-B14F-4D97-AF65-F5344CB8AC3E}">
        <p14:creationId xmlns:p14="http://schemas.microsoft.com/office/powerpoint/2010/main" val="10269050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027" y="441485"/>
            <a:ext cx="9720000" cy="432000"/>
          </a:xfrm>
          <a:prstGeom prst="rect">
            <a:avLst/>
          </a:prstGeom>
        </p:spPr>
        <p:txBody>
          <a:bodyPr vert="horz" lIns="0" tIns="45720" rIns="36000" bIns="45720" rtlCol="0" anchor="b" anchorCtr="0">
            <a:normAutofit/>
          </a:bodyPr>
          <a:lstStyle/>
          <a:p>
            <a:pPr lvl="0"/>
            <a:r>
              <a:rPr lang="en-GB" noProof="0"/>
              <a:t>Capitalised – 22pt</a:t>
            </a:r>
          </a:p>
        </p:txBody>
      </p:sp>
      <p:sp>
        <p:nvSpPr>
          <p:cNvPr id="6" name="Slide Number Placeholder 5"/>
          <p:cNvSpPr>
            <a:spLocks noGrp="1"/>
          </p:cNvSpPr>
          <p:nvPr>
            <p:ph type="sldNum" sz="quarter" idx="4"/>
          </p:nvPr>
        </p:nvSpPr>
        <p:spPr>
          <a:xfrm>
            <a:off x="4684558" y="6865680"/>
            <a:ext cx="1432235" cy="217867"/>
          </a:xfrm>
          <a:prstGeom prst="rect">
            <a:avLst/>
          </a:prstGeom>
        </p:spPr>
        <p:txBody>
          <a:bodyPr vert="horz" lIns="101901" tIns="50950" rIns="101901" bIns="50950" rtlCol="0" anchor="ctr"/>
          <a:lstStyle>
            <a:lvl1pPr algn="ctr">
              <a:defRPr sz="800">
                <a:solidFill>
                  <a:schemeClr val="tx1"/>
                </a:solidFill>
                <a:latin typeface="Arial" pitchFamily="34" charset="0"/>
                <a:cs typeface="Arial" pitchFamily="34" charset="0"/>
              </a:defRPr>
            </a:lvl1pPr>
          </a:lstStyle>
          <a:p>
            <a:fld id="{4444B9D8-B3AF-4809-9CAB-061990560E48}" type="slidenum">
              <a:rPr lang="en-GB" smtClean="0"/>
              <a:pPr/>
              <a:t>‹#›</a:t>
            </a:fld>
            <a:endParaRPr lang="en-GB"/>
          </a:p>
        </p:txBody>
      </p:sp>
      <p:sp>
        <p:nvSpPr>
          <p:cNvPr id="10" name="Line 193"/>
          <p:cNvSpPr>
            <a:spLocks noChangeShapeType="1"/>
          </p:cNvSpPr>
          <p:nvPr/>
        </p:nvSpPr>
        <p:spPr bwMode="auto">
          <a:xfrm>
            <a:off x="509584" y="931523"/>
            <a:ext cx="9726613" cy="0"/>
          </a:xfrm>
          <a:prstGeom prst="line">
            <a:avLst/>
          </a:prstGeom>
          <a:noFill/>
          <a:ln w="19050">
            <a:solidFill>
              <a:srgbClr val="89010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endParaRPr lang="en-GB" noProof="0"/>
          </a:p>
        </p:txBody>
      </p:sp>
      <p:sp>
        <p:nvSpPr>
          <p:cNvPr id="11" name="Line 193"/>
          <p:cNvSpPr>
            <a:spLocks noChangeShapeType="1"/>
          </p:cNvSpPr>
          <p:nvPr/>
        </p:nvSpPr>
        <p:spPr bwMode="auto">
          <a:xfrm>
            <a:off x="509584" y="6814969"/>
            <a:ext cx="9728200" cy="0"/>
          </a:xfrm>
          <a:prstGeom prst="line">
            <a:avLst/>
          </a:prstGeom>
          <a:noFill/>
          <a:ln w="19050">
            <a:solidFill>
              <a:srgbClr val="89010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endParaRPr lang="en-GB" noProof="0"/>
          </a:p>
        </p:txBody>
      </p:sp>
      <p:sp>
        <p:nvSpPr>
          <p:cNvPr id="4" name="Text Placeholder 3"/>
          <p:cNvSpPr>
            <a:spLocks noGrp="1"/>
          </p:cNvSpPr>
          <p:nvPr>
            <p:ph type="body" idx="1"/>
          </p:nvPr>
        </p:nvSpPr>
        <p:spPr>
          <a:xfrm>
            <a:off x="509584" y="1428750"/>
            <a:ext cx="9720000" cy="5038824"/>
          </a:xfrm>
          <a:prstGeom prst="rect">
            <a:avLst/>
          </a:prstGeom>
        </p:spPr>
        <p:txBody>
          <a:bodyPr vert="horz" lIns="0" tIns="0" rIns="54000" bIns="45720" rtlCol="0">
            <a:noAutofit/>
          </a:bodyPr>
          <a:lstStyle/>
          <a:p>
            <a:pPr lvl="0"/>
            <a:r>
              <a:rPr lang="pt-BR" noProof="0"/>
              <a:t>Clique para editar os estilos do texto mestre</a:t>
            </a:r>
          </a:p>
          <a:p>
            <a:pPr lvl="1"/>
            <a:r>
              <a:rPr lang="pt-BR" noProof="0"/>
              <a:t>Segundo nível</a:t>
            </a:r>
          </a:p>
          <a:p>
            <a:pPr lvl="2"/>
            <a:r>
              <a:rPr lang="pt-BR" noProof="0"/>
              <a:t>Terceiro nível</a:t>
            </a:r>
          </a:p>
          <a:p>
            <a:pPr lvl="3"/>
            <a:r>
              <a:rPr lang="pt-BR" noProof="0"/>
              <a:t>Quarto nível</a:t>
            </a:r>
          </a:p>
          <a:p>
            <a:pPr lvl="4"/>
            <a:r>
              <a:rPr lang="pt-BR" noProof="0"/>
              <a:t>Quinto nível</a:t>
            </a:r>
            <a:endParaRPr lang="en-GB" noProof="0"/>
          </a:p>
        </p:txBody>
      </p:sp>
      <p:sp>
        <p:nvSpPr>
          <p:cNvPr id="44" name="Rectangle 47"/>
          <p:cNvSpPr>
            <a:spLocks noChangeArrowheads="1"/>
          </p:cNvSpPr>
          <p:nvPr/>
        </p:nvSpPr>
        <p:spPr bwMode="gray">
          <a:xfrm>
            <a:off x="-751788" y="273829"/>
            <a:ext cx="425183" cy="366807"/>
          </a:xfrm>
          <a:prstGeom prst="rect">
            <a:avLst/>
          </a:prstGeom>
          <a:solidFill>
            <a:srgbClr val="957503"/>
          </a:solidFill>
          <a:ln w="38100"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i="0" u="none" strike="noStrike" cap="none" normalizeH="0" baseline="0" noProof="0">
                <a:ln>
                  <a:noFill/>
                </a:ln>
                <a:solidFill>
                  <a:schemeClr val="bg1"/>
                </a:solidFill>
                <a:effectLst/>
                <a:latin typeface="Arial" pitchFamily="34" charset="0"/>
                <a:cs typeface="Arial" pitchFamily="34" charset="0"/>
              </a:rPr>
              <a:t>149</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i="0" u="none" strike="noStrike" cap="none" normalizeH="0" baseline="0" noProof="0">
                <a:ln>
                  <a:noFill/>
                </a:ln>
                <a:solidFill>
                  <a:schemeClr val="bg1"/>
                </a:solidFill>
                <a:effectLst/>
                <a:latin typeface="Arial" pitchFamily="34" charset="0"/>
                <a:cs typeface="Arial" pitchFamily="34" charset="0"/>
              </a:rPr>
              <a:t>117</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i="0" u="none" strike="noStrike" cap="none" normalizeH="0" baseline="0" noProof="0">
                <a:ln>
                  <a:noFill/>
                </a:ln>
                <a:solidFill>
                  <a:schemeClr val="bg1"/>
                </a:solidFill>
                <a:effectLst/>
                <a:latin typeface="Arial" pitchFamily="34" charset="0"/>
                <a:cs typeface="Arial" pitchFamily="34" charset="0"/>
              </a:rPr>
              <a:t>3</a:t>
            </a:r>
            <a:endParaRPr kumimoji="0" lang="en-GB" sz="800" i="0" u="none" strike="noStrike" cap="none" normalizeH="0" baseline="0" noProof="0">
              <a:ln>
                <a:noFill/>
              </a:ln>
              <a:solidFill>
                <a:schemeClr val="tx1"/>
              </a:solidFill>
              <a:effectLst/>
              <a:latin typeface="Arial" pitchFamily="34" charset="0"/>
              <a:cs typeface="Arial" pitchFamily="34" charset="0"/>
            </a:endParaRPr>
          </a:p>
        </p:txBody>
      </p:sp>
      <p:sp>
        <p:nvSpPr>
          <p:cNvPr id="45" name="Rectangle 44"/>
          <p:cNvSpPr>
            <a:spLocks noChangeArrowheads="1"/>
          </p:cNvSpPr>
          <p:nvPr/>
        </p:nvSpPr>
        <p:spPr bwMode="gray">
          <a:xfrm>
            <a:off x="-751788" y="671909"/>
            <a:ext cx="425183" cy="366807"/>
          </a:xfrm>
          <a:prstGeom prst="rect">
            <a:avLst/>
          </a:prstGeom>
          <a:solidFill>
            <a:srgbClr val="FBCF35"/>
          </a:solidFill>
          <a:ln w="38100"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i="0" u="none" strike="noStrike" cap="none" normalizeH="0" baseline="0" noProof="0">
                <a:ln>
                  <a:noFill/>
                </a:ln>
                <a:solidFill>
                  <a:schemeClr val="tx1"/>
                </a:solidFill>
                <a:effectLst/>
                <a:latin typeface="Arial" pitchFamily="34" charset="0"/>
                <a:cs typeface="Arial" pitchFamily="34" charset="0"/>
              </a:rPr>
              <a:t>251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i="0" u="none" strike="noStrike" cap="none" normalizeH="0" baseline="0" noProof="0">
                <a:ln>
                  <a:noFill/>
                </a:ln>
                <a:solidFill>
                  <a:schemeClr val="tx1"/>
                </a:solidFill>
                <a:effectLst/>
                <a:latin typeface="Arial" pitchFamily="34" charset="0"/>
                <a:cs typeface="Arial" pitchFamily="34" charset="0"/>
              </a:rPr>
              <a:t>207</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i="0" u="none" strike="noStrike" cap="none" normalizeH="0" baseline="0" noProof="0">
                <a:ln>
                  <a:noFill/>
                </a:ln>
                <a:solidFill>
                  <a:schemeClr val="tx1"/>
                </a:solidFill>
                <a:effectLst/>
                <a:latin typeface="Arial" pitchFamily="34" charset="0"/>
                <a:cs typeface="Arial" pitchFamily="34" charset="0"/>
              </a:rPr>
              <a:t>53</a:t>
            </a:r>
          </a:p>
        </p:txBody>
      </p:sp>
      <p:sp>
        <p:nvSpPr>
          <p:cNvPr id="46" name="Rectangle 44"/>
          <p:cNvSpPr>
            <a:spLocks noChangeArrowheads="1"/>
          </p:cNvSpPr>
          <p:nvPr/>
        </p:nvSpPr>
        <p:spPr bwMode="gray">
          <a:xfrm>
            <a:off x="-751788" y="1069989"/>
            <a:ext cx="425183" cy="366807"/>
          </a:xfrm>
          <a:prstGeom prst="rect">
            <a:avLst/>
          </a:prstGeom>
          <a:solidFill>
            <a:srgbClr val="FDE286"/>
          </a:solidFill>
          <a:ln w="38100"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i="0" u="none" strike="noStrike" cap="none" normalizeH="0" baseline="0" noProof="0">
                <a:ln>
                  <a:noFill/>
                </a:ln>
                <a:solidFill>
                  <a:schemeClr val="tx1"/>
                </a:solidFill>
                <a:effectLst/>
                <a:latin typeface="Arial" pitchFamily="34" charset="0"/>
                <a:cs typeface="Arial" pitchFamily="34" charset="0"/>
              </a:rPr>
              <a:t>253</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i="0" u="none" strike="noStrike" cap="none" normalizeH="0" baseline="0" noProof="0">
                <a:ln>
                  <a:noFill/>
                </a:ln>
                <a:solidFill>
                  <a:schemeClr val="tx1"/>
                </a:solidFill>
                <a:effectLst/>
                <a:latin typeface="Arial" pitchFamily="34" charset="0"/>
                <a:cs typeface="Arial" pitchFamily="34" charset="0"/>
              </a:rPr>
              <a:t>226</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i="0" u="none" strike="noStrike" cap="none" normalizeH="0" baseline="0" noProof="0">
                <a:ln>
                  <a:noFill/>
                </a:ln>
                <a:solidFill>
                  <a:schemeClr val="tx1"/>
                </a:solidFill>
                <a:effectLst/>
                <a:latin typeface="Arial" pitchFamily="34" charset="0"/>
                <a:cs typeface="Arial" pitchFamily="34" charset="0"/>
              </a:rPr>
              <a:t>134</a:t>
            </a:r>
          </a:p>
        </p:txBody>
      </p:sp>
      <p:sp>
        <p:nvSpPr>
          <p:cNvPr id="47" name="Rectangle 46"/>
          <p:cNvSpPr>
            <a:spLocks noChangeArrowheads="1"/>
          </p:cNvSpPr>
          <p:nvPr/>
        </p:nvSpPr>
        <p:spPr bwMode="gray">
          <a:xfrm>
            <a:off x="-751788" y="1468069"/>
            <a:ext cx="425183" cy="366807"/>
          </a:xfrm>
          <a:prstGeom prst="rect">
            <a:avLst/>
          </a:prstGeom>
          <a:solidFill>
            <a:srgbClr val="FDECAE"/>
          </a:solidFill>
          <a:ln>
            <a:noFill/>
          </a:ln>
          <a:effectLst/>
          <a:extLst/>
        </p:spPr>
        <p:txBody>
          <a:bodyPr lIns="54000" tIns="54000" rIns="54000" bIns="54000" anchor="ctr" anchorCtr="1"/>
          <a:lstStyle/>
          <a:p>
            <a:pPr lvl="0" algn="ctr" defTabSz="952500"/>
            <a:r>
              <a:rPr lang="en-GB" sz="800" noProof="0"/>
              <a:t>253</a:t>
            </a:r>
          </a:p>
          <a:p>
            <a:pPr lvl="0" algn="ctr" defTabSz="952500"/>
            <a:r>
              <a:rPr lang="en-GB" sz="800" noProof="0"/>
              <a:t>236</a:t>
            </a:r>
          </a:p>
          <a:p>
            <a:pPr lvl="0" algn="ctr" defTabSz="952500"/>
            <a:r>
              <a:rPr lang="en-GB" sz="800" noProof="0"/>
              <a:t>174</a:t>
            </a:r>
          </a:p>
        </p:txBody>
      </p:sp>
      <p:sp>
        <p:nvSpPr>
          <p:cNvPr id="48" name="Rectangle 47"/>
          <p:cNvSpPr>
            <a:spLocks noChangeArrowheads="1"/>
          </p:cNvSpPr>
          <p:nvPr/>
        </p:nvSpPr>
        <p:spPr bwMode="gray">
          <a:xfrm>
            <a:off x="-751788" y="1866149"/>
            <a:ext cx="425183" cy="366807"/>
          </a:xfrm>
          <a:prstGeom prst="rect">
            <a:avLst/>
          </a:prstGeom>
          <a:solidFill>
            <a:srgbClr val="FEF5D7"/>
          </a:solidFill>
          <a:ln w="38100">
            <a:noFill/>
          </a:ln>
          <a:effec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i="0" u="none" strike="noStrike" cap="none" normalizeH="0" baseline="0" noProof="0">
                <a:ln>
                  <a:noFill/>
                </a:ln>
                <a:effectLst/>
                <a:latin typeface="Arial" pitchFamily="34" charset="0"/>
                <a:cs typeface="Arial" pitchFamily="34" charset="0"/>
              </a:rPr>
              <a:t>254</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i="0" u="none" strike="noStrike" cap="none" normalizeH="0" baseline="0" noProof="0">
                <a:ln>
                  <a:noFill/>
                </a:ln>
                <a:effectLst/>
                <a:latin typeface="Arial" pitchFamily="34" charset="0"/>
                <a:cs typeface="Arial" pitchFamily="34" charset="0"/>
              </a:rPr>
              <a:t>245</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i="0" u="none" strike="noStrike" cap="none" normalizeH="0" baseline="0" noProof="0">
                <a:ln>
                  <a:noFill/>
                </a:ln>
                <a:effectLst/>
                <a:latin typeface="Arial" pitchFamily="34" charset="0"/>
                <a:cs typeface="Arial" pitchFamily="34" charset="0"/>
              </a:rPr>
              <a:t>215</a:t>
            </a:r>
          </a:p>
        </p:txBody>
      </p:sp>
      <p:sp>
        <p:nvSpPr>
          <p:cNvPr id="49" name="Rectangle 44"/>
          <p:cNvSpPr>
            <a:spLocks noChangeArrowheads="1"/>
          </p:cNvSpPr>
          <p:nvPr/>
        </p:nvSpPr>
        <p:spPr bwMode="gray">
          <a:xfrm>
            <a:off x="-751788" y="2264229"/>
            <a:ext cx="425183" cy="366807"/>
          </a:xfrm>
          <a:prstGeom prst="rect">
            <a:avLst/>
          </a:prstGeom>
          <a:solidFill>
            <a:schemeClr val="accent4"/>
          </a:solidFill>
          <a:ln w="38100">
            <a:noFill/>
          </a:ln>
          <a:effec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i="0" u="none" strike="noStrike" cap="none" normalizeH="0" baseline="0" noProof="0">
                <a:ln>
                  <a:noFill/>
                </a:ln>
                <a:effectLst/>
                <a:latin typeface="Arial" pitchFamily="34" charset="0"/>
                <a:cs typeface="Arial" pitchFamily="34" charset="0"/>
              </a:rPr>
              <a:t>217</a:t>
            </a:r>
          </a:p>
          <a:p>
            <a:pPr marL="0" marR="0" lvl="0" indent="0" algn="ctr" defTabSz="914400" rtl="0" eaLnBrk="1" fontAlgn="base" latinLnBrk="0" hangingPunct="1">
              <a:lnSpc>
                <a:spcPct val="100000"/>
              </a:lnSpc>
              <a:spcBef>
                <a:spcPct val="0"/>
              </a:spcBef>
              <a:spcAft>
                <a:spcPct val="0"/>
              </a:spcAft>
              <a:buClrTx/>
              <a:buSzTx/>
              <a:buFontTx/>
              <a:buNone/>
              <a:tabLst/>
            </a:pPr>
            <a:r>
              <a:rPr lang="en-GB" sz="800" noProof="0">
                <a:latin typeface="Arial" pitchFamily="34" charset="0"/>
                <a:cs typeface="Arial" pitchFamily="34" charset="0"/>
              </a:rPr>
              <a:t>217</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i="0" u="none" strike="noStrike" cap="none" normalizeH="0" baseline="0" noProof="0">
                <a:ln>
                  <a:noFill/>
                </a:ln>
                <a:effectLst/>
                <a:latin typeface="Arial" pitchFamily="34" charset="0"/>
                <a:cs typeface="Arial" pitchFamily="34" charset="0"/>
              </a:rPr>
              <a:t>217</a:t>
            </a:r>
          </a:p>
        </p:txBody>
      </p:sp>
      <p:sp>
        <p:nvSpPr>
          <p:cNvPr id="50" name="Rectangle 46"/>
          <p:cNvSpPr>
            <a:spLocks noChangeArrowheads="1"/>
          </p:cNvSpPr>
          <p:nvPr/>
        </p:nvSpPr>
        <p:spPr bwMode="gray">
          <a:xfrm>
            <a:off x="-751788" y="2662308"/>
            <a:ext cx="425183" cy="366807"/>
          </a:xfrm>
          <a:prstGeom prst="rect">
            <a:avLst/>
          </a:prstGeom>
          <a:solidFill>
            <a:schemeClr val="accent5"/>
          </a:solidFill>
          <a:ln w="38100">
            <a:noFill/>
          </a:ln>
          <a:effec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GB" sz="800" noProof="0">
                <a:latin typeface="Arial" pitchFamily="34" charset="0"/>
                <a:cs typeface="Arial" pitchFamily="34" charset="0"/>
              </a:rPr>
              <a:t>242</a:t>
            </a:r>
          </a:p>
          <a:p>
            <a:pPr marL="0" marR="0" lvl="0" indent="0" algn="ctr" defTabSz="914400" rtl="0" eaLnBrk="1" fontAlgn="base" latinLnBrk="0" hangingPunct="1">
              <a:lnSpc>
                <a:spcPct val="100000"/>
              </a:lnSpc>
              <a:spcBef>
                <a:spcPct val="0"/>
              </a:spcBef>
              <a:spcAft>
                <a:spcPct val="0"/>
              </a:spcAft>
              <a:buClrTx/>
              <a:buSzTx/>
              <a:buFontTx/>
              <a:buNone/>
              <a:tabLst/>
            </a:pPr>
            <a:r>
              <a:rPr lang="en-GB" sz="800" noProof="0">
                <a:latin typeface="Arial" pitchFamily="34" charset="0"/>
                <a:cs typeface="Arial" pitchFamily="34" charset="0"/>
              </a:rPr>
              <a:t>242</a:t>
            </a:r>
          </a:p>
          <a:p>
            <a:pPr marL="0" marR="0" lvl="0" indent="0" algn="ctr" defTabSz="914400" rtl="0" eaLnBrk="1" fontAlgn="base" latinLnBrk="0" hangingPunct="1">
              <a:lnSpc>
                <a:spcPct val="100000"/>
              </a:lnSpc>
              <a:spcBef>
                <a:spcPct val="0"/>
              </a:spcBef>
              <a:spcAft>
                <a:spcPct val="0"/>
              </a:spcAft>
              <a:buClrTx/>
              <a:buSzTx/>
              <a:buFontTx/>
              <a:buNone/>
              <a:tabLst/>
            </a:pPr>
            <a:r>
              <a:rPr lang="en-GB" sz="800" noProof="0">
                <a:latin typeface="Arial" pitchFamily="34" charset="0"/>
                <a:cs typeface="Arial" pitchFamily="34" charset="0"/>
              </a:rPr>
              <a:t>242</a:t>
            </a:r>
          </a:p>
        </p:txBody>
      </p:sp>
      <p:sp>
        <p:nvSpPr>
          <p:cNvPr id="51" name="TextBox 50"/>
          <p:cNvSpPr txBox="1"/>
          <p:nvPr/>
        </p:nvSpPr>
        <p:spPr bwMode="gray">
          <a:xfrm>
            <a:off x="-791197" y="4621"/>
            <a:ext cx="504000" cy="246221"/>
          </a:xfrm>
          <a:prstGeom prst="rect">
            <a:avLst/>
          </a:prstGeom>
          <a:solidFill>
            <a:srgbClr val="FFFFFF"/>
          </a:solidFill>
        </p:spPr>
        <p:txBody>
          <a:bodyPr wrap="square" lIns="0" tIns="0" rIns="0" bIns="0" rtlCol="0" anchor="ctr" anchorCtr="1">
            <a:spAutoFit/>
          </a:bodyPr>
          <a:lstStyle/>
          <a:p>
            <a:r>
              <a:rPr lang="en-GB" sz="800" noProof="0"/>
              <a:t>Theme Colours</a:t>
            </a:r>
          </a:p>
        </p:txBody>
      </p:sp>
      <p:sp>
        <p:nvSpPr>
          <p:cNvPr id="52" name="TextBox 51"/>
          <p:cNvSpPr txBox="1"/>
          <p:nvPr/>
        </p:nvSpPr>
        <p:spPr bwMode="gray">
          <a:xfrm>
            <a:off x="-791197" y="3172092"/>
            <a:ext cx="504000" cy="246221"/>
          </a:xfrm>
          <a:prstGeom prst="rect">
            <a:avLst/>
          </a:prstGeom>
          <a:solidFill>
            <a:srgbClr val="FFFFFF"/>
          </a:solidFill>
        </p:spPr>
        <p:txBody>
          <a:bodyPr wrap="square" lIns="0" tIns="0" rIns="0" bIns="0" rtlCol="0" anchor="ctr" anchorCtr="1">
            <a:spAutoFit/>
          </a:bodyPr>
          <a:lstStyle/>
          <a:p>
            <a:pPr algn="ctr"/>
            <a:r>
              <a:rPr lang="en-GB" sz="800" noProof="0"/>
              <a:t>Secondary Order</a:t>
            </a:r>
          </a:p>
        </p:txBody>
      </p:sp>
      <p:sp>
        <p:nvSpPr>
          <p:cNvPr id="53" name="Rectangle 47"/>
          <p:cNvSpPr>
            <a:spLocks noChangeArrowheads="1"/>
          </p:cNvSpPr>
          <p:nvPr/>
        </p:nvSpPr>
        <p:spPr bwMode="auto">
          <a:xfrm>
            <a:off x="-751788" y="3457324"/>
            <a:ext cx="425183" cy="366807"/>
          </a:xfrm>
          <a:prstGeom prst="rect">
            <a:avLst/>
          </a:prstGeom>
          <a:solidFill>
            <a:srgbClr val="C10202"/>
          </a:solidFill>
          <a:ln w="38100">
            <a:noFill/>
          </a:ln>
          <a:effectLst/>
          <a:extLst/>
        </p:spPr>
        <p:txBody>
          <a:bodyPr wrap="none" anchor="ctr"/>
          <a:lstStyle/>
          <a:p>
            <a:pPr algn="ctr" defTabSz="952500"/>
            <a:r>
              <a:rPr lang="en-GB" sz="800">
                <a:solidFill>
                  <a:srgbClr val="FFFFFF"/>
                </a:solidFill>
              </a:rPr>
              <a:t>193</a:t>
            </a:r>
          </a:p>
          <a:p>
            <a:pPr algn="ctr" defTabSz="952500"/>
            <a:r>
              <a:rPr lang="en-GB" sz="800">
                <a:solidFill>
                  <a:srgbClr val="FFFFFF"/>
                </a:solidFill>
              </a:rPr>
              <a:t>2</a:t>
            </a:r>
          </a:p>
          <a:p>
            <a:pPr algn="ctr" defTabSz="952500"/>
            <a:r>
              <a:rPr lang="en-GB" sz="800">
                <a:solidFill>
                  <a:srgbClr val="FFFFFF"/>
                </a:solidFill>
              </a:rPr>
              <a:t>2</a:t>
            </a:r>
            <a:endParaRPr lang="en-US" sz="800">
              <a:solidFill>
                <a:srgbClr val="FFFFFF"/>
              </a:solidFill>
            </a:endParaRPr>
          </a:p>
        </p:txBody>
      </p:sp>
      <p:sp>
        <p:nvSpPr>
          <p:cNvPr id="54" name="Rectangle 45"/>
          <p:cNvSpPr>
            <a:spLocks noChangeArrowheads="1"/>
          </p:cNvSpPr>
          <p:nvPr/>
        </p:nvSpPr>
        <p:spPr bwMode="auto">
          <a:xfrm>
            <a:off x="-751788" y="3868104"/>
            <a:ext cx="425183" cy="366807"/>
          </a:xfrm>
          <a:prstGeom prst="rect">
            <a:avLst/>
          </a:prstGeom>
          <a:solidFill>
            <a:srgbClr val="EB8521"/>
          </a:solidFill>
          <a:ln w="38100">
            <a:noFill/>
          </a:ln>
          <a:effectLst/>
          <a:extLst/>
        </p:spPr>
        <p:txBody>
          <a:bodyPr wrap="none" anchor="ctr"/>
          <a:lstStyle/>
          <a:p>
            <a:pPr algn="ctr" defTabSz="952500"/>
            <a:r>
              <a:rPr lang="en-GB" sz="800">
                <a:solidFill>
                  <a:schemeClr val="bg1"/>
                </a:solidFill>
              </a:rPr>
              <a:t>235</a:t>
            </a:r>
          </a:p>
          <a:p>
            <a:pPr algn="ctr" defTabSz="952500"/>
            <a:r>
              <a:rPr lang="en-GB" sz="800">
                <a:solidFill>
                  <a:schemeClr val="bg1"/>
                </a:solidFill>
              </a:rPr>
              <a:t>133</a:t>
            </a:r>
          </a:p>
          <a:p>
            <a:pPr algn="ctr" defTabSz="952500"/>
            <a:r>
              <a:rPr lang="en-GB" sz="800">
                <a:solidFill>
                  <a:schemeClr val="bg1"/>
                </a:solidFill>
              </a:rPr>
              <a:t>33</a:t>
            </a:r>
            <a:endParaRPr lang="en-US" sz="800">
              <a:solidFill>
                <a:schemeClr val="bg1"/>
              </a:solidFill>
            </a:endParaRPr>
          </a:p>
        </p:txBody>
      </p:sp>
      <p:sp>
        <p:nvSpPr>
          <p:cNvPr id="55" name="Rectangle 44"/>
          <p:cNvSpPr>
            <a:spLocks noChangeArrowheads="1"/>
          </p:cNvSpPr>
          <p:nvPr/>
        </p:nvSpPr>
        <p:spPr bwMode="auto">
          <a:xfrm>
            <a:off x="-751788" y="4278883"/>
            <a:ext cx="425183" cy="366807"/>
          </a:xfrm>
          <a:prstGeom prst="rect">
            <a:avLst/>
          </a:prstGeom>
          <a:solidFill>
            <a:srgbClr val="ECA321"/>
          </a:solidFill>
          <a:ln w="38100">
            <a:noFill/>
          </a:ln>
          <a:effectLst/>
          <a:extLst/>
        </p:spPr>
        <p:txBody>
          <a:bodyPr wrap="none" anchor="ctr"/>
          <a:lstStyle/>
          <a:p>
            <a:pPr algn="ctr" defTabSz="952500"/>
            <a:r>
              <a:rPr lang="en-GB" sz="800">
                <a:solidFill>
                  <a:schemeClr val="bg1"/>
                </a:solidFill>
              </a:rPr>
              <a:t>236</a:t>
            </a:r>
          </a:p>
          <a:p>
            <a:pPr algn="ctr" defTabSz="952500"/>
            <a:r>
              <a:rPr lang="en-GB" sz="800">
                <a:solidFill>
                  <a:schemeClr val="bg1"/>
                </a:solidFill>
              </a:rPr>
              <a:t>163</a:t>
            </a:r>
          </a:p>
          <a:p>
            <a:pPr algn="ctr" defTabSz="952500"/>
            <a:r>
              <a:rPr lang="en-GB" sz="800">
                <a:solidFill>
                  <a:schemeClr val="bg1"/>
                </a:solidFill>
              </a:rPr>
              <a:t>33</a:t>
            </a:r>
            <a:endParaRPr lang="en-US" sz="800">
              <a:solidFill>
                <a:schemeClr val="bg1"/>
              </a:solidFill>
            </a:endParaRPr>
          </a:p>
        </p:txBody>
      </p:sp>
      <p:sp>
        <p:nvSpPr>
          <p:cNvPr id="56" name="Rectangle 55"/>
          <p:cNvSpPr>
            <a:spLocks noChangeArrowheads="1"/>
          </p:cNvSpPr>
          <p:nvPr/>
        </p:nvSpPr>
        <p:spPr bwMode="auto">
          <a:xfrm>
            <a:off x="-751788" y="4689663"/>
            <a:ext cx="425183" cy="366807"/>
          </a:xfrm>
          <a:prstGeom prst="rect">
            <a:avLst/>
          </a:prstGeom>
          <a:solidFill>
            <a:srgbClr val="FACA00"/>
          </a:solidFill>
          <a:ln w="38100">
            <a:noFill/>
          </a:ln>
          <a:effectLst/>
          <a:extLst/>
        </p:spPr>
        <p:txBody>
          <a:bodyPr vert="horz" wrap="none" lIns="91440" tIns="45720" rIns="91440" bIns="45720" numCol="1" anchor="ctr" anchorCtr="0" compatLnSpc="1">
            <a:prstTxWarp prst="textNoShape">
              <a:avLst/>
            </a:prstTxWarp>
          </a:bodyPr>
          <a:lstStyle/>
          <a:p>
            <a:pPr algn="ctr" defTabSz="914400" fontAlgn="base">
              <a:spcBef>
                <a:spcPct val="0"/>
              </a:spcBef>
              <a:spcAft>
                <a:spcPct val="0"/>
              </a:spcAft>
            </a:pPr>
            <a:r>
              <a:rPr lang="en-GB" sz="800">
                <a:latin typeface="Arial" pitchFamily="34" charset="0"/>
                <a:cs typeface="Arial" pitchFamily="34" charset="0"/>
              </a:rPr>
              <a:t>250</a:t>
            </a:r>
          </a:p>
          <a:p>
            <a:pPr algn="ctr" defTabSz="914400" fontAlgn="base">
              <a:spcBef>
                <a:spcPct val="0"/>
              </a:spcBef>
              <a:spcAft>
                <a:spcPct val="0"/>
              </a:spcAft>
            </a:pPr>
            <a:r>
              <a:rPr lang="en-GB" sz="800">
                <a:latin typeface="Arial" pitchFamily="34" charset="0"/>
                <a:cs typeface="Arial" pitchFamily="34" charset="0"/>
              </a:rPr>
              <a:t>202</a:t>
            </a:r>
          </a:p>
          <a:p>
            <a:pPr algn="ctr" defTabSz="914400" fontAlgn="base">
              <a:spcBef>
                <a:spcPct val="0"/>
              </a:spcBef>
              <a:spcAft>
                <a:spcPct val="0"/>
              </a:spcAft>
            </a:pPr>
            <a:r>
              <a:rPr lang="en-GB" sz="800">
                <a:latin typeface="Arial" pitchFamily="34" charset="0"/>
                <a:cs typeface="Arial" pitchFamily="34" charset="0"/>
              </a:rPr>
              <a:t>0</a:t>
            </a:r>
            <a:endParaRPr lang="en-US" sz="800">
              <a:latin typeface="Arial" pitchFamily="34" charset="0"/>
              <a:cs typeface="Arial" pitchFamily="34" charset="0"/>
            </a:endParaRPr>
          </a:p>
        </p:txBody>
      </p:sp>
      <p:sp>
        <p:nvSpPr>
          <p:cNvPr id="57" name="Rectangle 46"/>
          <p:cNvSpPr>
            <a:spLocks noChangeArrowheads="1"/>
          </p:cNvSpPr>
          <p:nvPr/>
        </p:nvSpPr>
        <p:spPr bwMode="auto">
          <a:xfrm>
            <a:off x="-751788" y="5100443"/>
            <a:ext cx="425183" cy="366807"/>
          </a:xfrm>
          <a:prstGeom prst="rect">
            <a:avLst/>
          </a:prstGeom>
          <a:solidFill>
            <a:srgbClr val="FFEEAF"/>
          </a:solidFill>
          <a:ln w="38100">
            <a:noFill/>
          </a:ln>
          <a:effectLst/>
          <a:extLst/>
        </p:spPr>
        <p:txBody>
          <a:bodyPr wrap="none" lIns="134298" tIns="67149" rIns="134298" bIns="67149" anchor="ctr"/>
          <a:lstStyle/>
          <a:p>
            <a:pPr algn="ctr" defTabSz="1398588"/>
            <a:r>
              <a:rPr lang="en-GB" sz="800"/>
              <a:t>255</a:t>
            </a:r>
          </a:p>
          <a:p>
            <a:pPr algn="ctr" defTabSz="1398588"/>
            <a:r>
              <a:rPr lang="en-GB" sz="800"/>
              <a:t>238</a:t>
            </a:r>
          </a:p>
          <a:p>
            <a:pPr algn="ctr" defTabSz="1398588"/>
            <a:r>
              <a:rPr lang="en-GB" sz="800"/>
              <a:t>175</a:t>
            </a:r>
            <a:endParaRPr lang="en-US" sz="800"/>
          </a:p>
        </p:txBody>
      </p:sp>
      <p:sp>
        <p:nvSpPr>
          <p:cNvPr id="58" name="Rectangle 47"/>
          <p:cNvSpPr>
            <a:spLocks noChangeArrowheads="1"/>
          </p:cNvSpPr>
          <p:nvPr/>
        </p:nvSpPr>
        <p:spPr bwMode="auto">
          <a:xfrm>
            <a:off x="-751788" y="5511223"/>
            <a:ext cx="425183" cy="366807"/>
          </a:xfrm>
          <a:prstGeom prst="rect">
            <a:avLst/>
          </a:prstGeom>
          <a:solidFill>
            <a:srgbClr val="53780A"/>
          </a:solidFill>
          <a:ln w="38100">
            <a:noFill/>
          </a:ln>
          <a:effectLst/>
          <a:extLst/>
        </p:spPr>
        <p:txBody>
          <a:bodyPr wrap="none" anchor="ctr"/>
          <a:lstStyle/>
          <a:p>
            <a:pPr algn="ctr" defTabSz="952500"/>
            <a:r>
              <a:rPr lang="en-GB" sz="800">
                <a:solidFill>
                  <a:srgbClr val="FFFFFF"/>
                </a:solidFill>
              </a:rPr>
              <a:t>83</a:t>
            </a:r>
          </a:p>
          <a:p>
            <a:pPr algn="ctr" defTabSz="952500"/>
            <a:r>
              <a:rPr lang="en-GB" sz="800">
                <a:solidFill>
                  <a:srgbClr val="FFFFFF"/>
                </a:solidFill>
              </a:rPr>
              <a:t>120</a:t>
            </a:r>
          </a:p>
          <a:p>
            <a:pPr algn="ctr" defTabSz="952500"/>
            <a:r>
              <a:rPr lang="en-GB" sz="800">
                <a:solidFill>
                  <a:srgbClr val="FFFFFF"/>
                </a:solidFill>
              </a:rPr>
              <a:t>10</a:t>
            </a:r>
            <a:endParaRPr lang="en-US" sz="800">
              <a:solidFill>
                <a:srgbClr val="FFFFFF"/>
              </a:solidFill>
            </a:endParaRPr>
          </a:p>
        </p:txBody>
      </p:sp>
      <p:sp>
        <p:nvSpPr>
          <p:cNvPr id="59" name="Rectangle 44"/>
          <p:cNvSpPr>
            <a:spLocks noChangeArrowheads="1"/>
          </p:cNvSpPr>
          <p:nvPr/>
        </p:nvSpPr>
        <p:spPr bwMode="auto">
          <a:xfrm>
            <a:off x="-751788" y="5922003"/>
            <a:ext cx="425183" cy="366807"/>
          </a:xfrm>
          <a:prstGeom prst="rect">
            <a:avLst/>
          </a:prstGeom>
          <a:solidFill>
            <a:srgbClr val="8AAD46"/>
          </a:solidFill>
          <a:ln w="38100">
            <a:noFill/>
          </a:ln>
          <a:effectLst/>
          <a:extLst/>
        </p:spPr>
        <p:txBody>
          <a:bodyPr wrap="none" anchor="ctr"/>
          <a:lstStyle/>
          <a:p>
            <a:pPr algn="ctr" defTabSz="952500"/>
            <a:r>
              <a:rPr lang="en-GB" sz="800">
                <a:solidFill>
                  <a:schemeClr val="bg1"/>
                </a:solidFill>
              </a:rPr>
              <a:t>138</a:t>
            </a:r>
          </a:p>
          <a:p>
            <a:pPr algn="ctr" defTabSz="952500"/>
            <a:r>
              <a:rPr lang="en-GB" sz="800">
                <a:solidFill>
                  <a:schemeClr val="bg1"/>
                </a:solidFill>
              </a:rPr>
              <a:t>173</a:t>
            </a:r>
          </a:p>
          <a:p>
            <a:pPr algn="ctr" defTabSz="952500"/>
            <a:r>
              <a:rPr lang="en-GB" sz="800">
                <a:solidFill>
                  <a:schemeClr val="bg1"/>
                </a:solidFill>
              </a:rPr>
              <a:t>70</a:t>
            </a:r>
            <a:endParaRPr lang="en-US" sz="800">
              <a:solidFill>
                <a:schemeClr val="bg1"/>
              </a:solidFill>
            </a:endParaRPr>
          </a:p>
        </p:txBody>
      </p:sp>
      <p:sp>
        <p:nvSpPr>
          <p:cNvPr id="60" name="Rectangle 46"/>
          <p:cNvSpPr>
            <a:spLocks noChangeArrowheads="1"/>
          </p:cNvSpPr>
          <p:nvPr/>
        </p:nvSpPr>
        <p:spPr bwMode="auto">
          <a:xfrm>
            <a:off x="-751788" y="6332783"/>
            <a:ext cx="425183" cy="366807"/>
          </a:xfrm>
          <a:prstGeom prst="rect">
            <a:avLst/>
          </a:prstGeom>
          <a:solidFill>
            <a:srgbClr val="BDD18F"/>
          </a:solidFill>
          <a:ln w="38100">
            <a:noFill/>
          </a:ln>
          <a:effectLst/>
          <a:extLst/>
        </p:spPr>
        <p:txBody>
          <a:bodyPr wrap="none" anchor="ctr"/>
          <a:lstStyle/>
          <a:p>
            <a:pPr algn="ctr" defTabSz="952500"/>
            <a:r>
              <a:rPr lang="en-GB" sz="800"/>
              <a:t>189</a:t>
            </a:r>
          </a:p>
          <a:p>
            <a:pPr algn="ctr" defTabSz="952500"/>
            <a:r>
              <a:rPr lang="en-GB" sz="800"/>
              <a:t>209</a:t>
            </a:r>
          </a:p>
          <a:p>
            <a:pPr algn="ctr" defTabSz="952500"/>
            <a:r>
              <a:rPr lang="en-GB" sz="800"/>
              <a:t>143</a:t>
            </a:r>
          </a:p>
        </p:txBody>
      </p:sp>
      <p:sp>
        <p:nvSpPr>
          <p:cNvPr id="61" name="Rectangle 46"/>
          <p:cNvSpPr>
            <a:spLocks noChangeArrowheads="1"/>
          </p:cNvSpPr>
          <p:nvPr/>
        </p:nvSpPr>
        <p:spPr bwMode="auto">
          <a:xfrm>
            <a:off x="-751788" y="6743564"/>
            <a:ext cx="425183" cy="366807"/>
          </a:xfrm>
          <a:prstGeom prst="rect">
            <a:avLst/>
          </a:prstGeom>
          <a:solidFill>
            <a:srgbClr val="646464"/>
          </a:solidFill>
          <a:ln w="38100">
            <a:noFill/>
          </a:ln>
          <a:effectLst/>
          <a:extLst/>
        </p:spPr>
        <p:txBody>
          <a:bodyPr wrap="none" anchor="ctr"/>
          <a:lstStyle/>
          <a:p>
            <a:pPr algn="ctr" defTabSz="952500"/>
            <a:r>
              <a:rPr lang="en-GB" sz="800">
                <a:solidFill>
                  <a:schemeClr val="bg1"/>
                </a:solidFill>
              </a:rPr>
              <a:t>100</a:t>
            </a:r>
          </a:p>
          <a:p>
            <a:pPr algn="ctr" defTabSz="952500"/>
            <a:r>
              <a:rPr lang="en-GB" sz="800">
                <a:solidFill>
                  <a:schemeClr val="bg1"/>
                </a:solidFill>
              </a:rPr>
              <a:t>100</a:t>
            </a:r>
          </a:p>
          <a:p>
            <a:pPr algn="ctr" defTabSz="952500"/>
            <a:r>
              <a:rPr lang="en-GB" sz="800">
                <a:solidFill>
                  <a:schemeClr val="bg1"/>
                </a:solidFill>
              </a:rPr>
              <a:t>100</a:t>
            </a:r>
          </a:p>
        </p:txBody>
      </p:sp>
    </p:spTree>
    <p:extLst>
      <p:ext uri="{BB962C8B-B14F-4D97-AF65-F5344CB8AC3E}">
        <p14:creationId xmlns:p14="http://schemas.microsoft.com/office/powerpoint/2010/main" val="1201060458"/>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3" r:id="rId6"/>
    <p:sldLayoutId id="2147483665" r:id="rId7"/>
    <p:sldLayoutId id="2147483666" r:id="rId8"/>
    <p:sldLayoutId id="2147483667" r:id="rId9"/>
    <p:sldLayoutId id="2147483668" r:id="rId10"/>
  </p:sldLayoutIdLst>
  <p:hf hdr="0" ftr="0"/>
  <p:txStyles>
    <p:titleStyle>
      <a:lvl1pPr algn="l" defTabSz="1019007" rtl="0" eaLnBrk="1" latinLnBrk="0" hangingPunct="1">
        <a:spcBef>
          <a:spcPct val="0"/>
        </a:spcBef>
        <a:buNone/>
        <a:defRPr lang="en-GB" sz="2200" b="1" kern="1200" dirty="0">
          <a:solidFill>
            <a:schemeClr val="tx1"/>
          </a:solidFill>
          <a:latin typeface="Arial" pitchFamily="34" charset="0"/>
          <a:ea typeface="+mj-ea"/>
          <a:cs typeface="Arial" pitchFamily="34" charset="0"/>
        </a:defRPr>
      </a:lvl1pPr>
    </p:titleStyle>
    <p:bodyStyle>
      <a:lvl1pPr marL="182563" marR="0" indent="-182563" algn="l" defTabSz="1019007" rtl="0" eaLnBrk="1" fontAlgn="auto" latinLnBrk="0" hangingPunct="1">
        <a:lnSpc>
          <a:spcPct val="100000"/>
        </a:lnSpc>
        <a:spcBef>
          <a:spcPts val="1200"/>
        </a:spcBef>
        <a:spcAft>
          <a:spcPts val="0"/>
        </a:spcAft>
        <a:buClr>
          <a:srgbClr val="FBCF35"/>
        </a:buClr>
        <a:buSzPct val="80000"/>
        <a:buFont typeface="Arial" pitchFamily="34" charset="0"/>
        <a:buChar char="■"/>
        <a:tabLst/>
        <a:defRPr lang="en-US" sz="1100" b="0" kern="1200" dirty="0" smtClean="0">
          <a:solidFill>
            <a:schemeClr val="tx1"/>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p:bodyStyle>
    <p:otherStyle>
      <a:defPPr>
        <a:defRPr lang="en-US"/>
      </a:defPPr>
      <a:lvl1pPr marL="0" algn="l" defTabSz="1019007" rtl="0" eaLnBrk="1" latinLnBrk="0" hangingPunct="1">
        <a:defRPr sz="2000" kern="1200">
          <a:solidFill>
            <a:schemeClr val="tx1"/>
          </a:solidFill>
          <a:latin typeface="+mn-lt"/>
          <a:ea typeface="+mn-ea"/>
          <a:cs typeface="+mn-cs"/>
        </a:defRPr>
      </a:lvl1pPr>
      <a:lvl2pPr marL="509504" algn="l" defTabSz="1019007" rtl="0" eaLnBrk="1" latinLnBrk="0" hangingPunct="1">
        <a:defRPr sz="2000" kern="1200">
          <a:solidFill>
            <a:schemeClr val="tx1"/>
          </a:solidFill>
          <a:latin typeface="+mn-lt"/>
          <a:ea typeface="+mn-ea"/>
          <a:cs typeface="+mn-cs"/>
        </a:defRPr>
      </a:lvl2pPr>
      <a:lvl3pPr marL="1019007" algn="l" defTabSz="1019007" rtl="0" eaLnBrk="1" latinLnBrk="0" hangingPunct="1">
        <a:defRPr sz="2000" kern="1200">
          <a:solidFill>
            <a:schemeClr val="tx1"/>
          </a:solidFill>
          <a:latin typeface="+mn-lt"/>
          <a:ea typeface="+mn-ea"/>
          <a:cs typeface="+mn-cs"/>
        </a:defRPr>
      </a:lvl3pPr>
      <a:lvl4pPr marL="1528511" algn="l" defTabSz="1019007" rtl="0" eaLnBrk="1" latinLnBrk="0" hangingPunct="1">
        <a:defRPr sz="2000" kern="1200">
          <a:solidFill>
            <a:schemeClr val="tx1"/>
          </a:solidFill>
          <a:latin typeface="+mn-lt"/>
          <a:ea typeface="+mn-ea"/>
          <a:cs typeface="+mn-cs"/>
        </a:defRPr>
      </a:lvl4pPr>
      <a:lvl5pPr marL="2038015" algn="l" defTabSz="1019007" rtl="0" eaLnBrk="1" latinLnBrk="0" hangingPunct="1">
        <a:defRPr sz="2000" kern="1200">
          <a:solidFill>
            <a:schemeClr val="tx1"/>
          </a:solidFill>
          <a:latin typeface="+mn-lt"/>
          <a:ea typeface="+mn-ea"/>
          <a:cs typeface="+mn-cs"/>
        </a:defRPr>
      </a:lvl5pPr>
      <a:lvl6pPr marL="2547518" algn="l" defTabSz="1019007" rtl="0" eaLnBrk="1" latinLnBrk="0" hangingPunct="1">
        <a:defRPr sz="2000" kern="1200">
          <a:solidFill>
            <a:schemeClr val="tx1"/>
          </a:solidFill>
          <a:latin typeface="+mn-lt"/>
          <a:ea typeface="+mn-ea"/>
          <a:cs typeface="+mn-cs"/>
        </a:defRPr>
      </a:lvl6pPr>
      <a:lvl7pPr marL="3057022" algn="l" defTabSz="1019007" rtl="0" eaLnBrk="1" latinLnBrk="0" hangingPunct="1">
        <a:defRPr sz="2000" kern="1200">
          <a:solidFill>
            <a:schemeClr val="tx1"/>
          </a:solidFill>
          <a:latin typeface="+mn-lt"/>
          <a:ea typeface="+mn-ea"/>
          <a:cs typeface="+mn-cs"/>
        </a:defRPr>
      </a:lvl7pPr>
      <a:lvl8pPr marL="3566526" algn="l" defTabSz="1019007" rtl="0" eaLnBrk="1" latinLnBrk="0" hangingPunct="1">
        <a:defRPr sz="2000" kern="1200">
          <a:solidFill>
            <a:schemeClr val="tx1"/>
          </a:solidFill>
          <a:latin typeface="+mn-lt"/>
          <a:ea typeface="+mn-ea"/>
          <a:cs typeface="+mn-cs"/>
        </a:defRPr>
      </a:lvl8pPr>
      <a:lvl9pPr marL="4076029" algn="l" defTabSz="1019007"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chart" Target="../charts/chart5.xm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microsoft.com/office/2007/relationships/hdphoto" Target="../media/hdphoto1.wdp"/><Relationship Id="rId6" Type="http://schemas.openxmlformats.org/officeDocument/2006/relationships/image" Target="../media/image4.png"/><Relationship Id="rId7" Type="http://schemas.microsoft.com/office/2007/relationships/hdphoto" Target="../media/hdphoto2.wdp"/><Relationship Id="rId8"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hart" Target="../charts/char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microsoft.com/office/2007/relationships/hdphoto" Target="../media/hdphoto1.wdp"/><Relationship Id="rId6" Type="http://schemas.openxmlformats.org/officeDocument/2006/relationships/image" Target="../media/image4.png"/><Relationship Id="rId7" Type="http://schemas.microsoft.com/office/2007/relationships/hdphoto" Target="../media/hdphoto2.wdp"/><Relationship Id="rId8"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4" Type="http://schemas.openxmlformats.org/officeDocument/2006/relationships/chart" Target="../charts/chart4.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EFF64882-AF9A-4EDD-B174-4F4307E3DA62}"/>
              </a:ext>
            </a:extLst>
          </p:cNvPr>
          <p:cNvSpPr>
            <a:spLocks noGrp="1"/>
          </p:cNvSpPr>
          <p:nvPr>
            <p:ph type="title"/>
          </p:nvPr>
        </p:nvSpPr>
        <p:spPr/>
        <p:txBody>
          <a:bodyPr/>
          <a:lstStyle/>
          <a:p>
            <a:r>
              <a:rPr lang="en-US" dirty="0" err="1" smtClean="0"/>
              <a:t>EaR</a:t>
            </a:r>
            <a:r>
              <a:rPr lang="en-US" dirty="0"/>
              <a:t> </a:t>
            </a:r>
            <a:r>
              <a:rPr lang="en-US" dirty="0" smtClean="0"/>
              <a:t>Monte Carlo Simulation Model (1/3)</a:t>
            </a:r>
            <a:endParaRPr lang="pt-BR" dirty="0"/>
          </a:p>
        </p:txBody>
      </p:sp>
      <p:sp>
        <p:nvSpPr>
          <p:cNvPr id="3" name="Slide Number Placeholder 2"/>
          <p:cNvSpPr>
            <a:spLocks noGrp="1"/>
          </p:cNvSpPr>
          <p:nvPr>
            <p:ph type="sldNum" sz="quarter" idx="12"/>
          </p:nvPr>
        </p:nvSpPr>
        <p:spPr/>
        <p:txBody>
          <a:bodyPr/>
          <a:lstStyle/>
          <a:p>
            <a:fld id="{4444B9D8-B3AF-4809-9CAB-061990560E48}" type="slidenum">
              <a:rPr lang="en-GB" smtClean="0">
                <a:solidFill>
                  <a:schemeClr val="tx1">
                    <a:lumMod val="75000"/>
                    <a:lumOff val="25000"/>
                  </a:schemeClr>
                </a:solidFill>
              </a:rPr>
              <a:pPr/>
              <a:t>1</a:t>
            </a:fld>
            <a:endParaRPr lang="en-GB">
              <a:solidFill>
                <a:schemeClr val="tx1">
                  <a:lumMod val="75000"/>
                  <a:lumOff val="25000"/>
                </a:schemeClr>
              </a:solidFill>
            </a:endParaRPr>
          </a:p>
        </p:txBody>
      </p:sp>
      <p:sp>
        <p:nvSpPr>
          <p:cNvPr id="2" name="AutoShape 2" descr="Image result for abrigo onibus otim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abrigo onibus otim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 Placeholder 3">
            <a:extLst>
              <a:ext uri="{FF2B5EF4-FFF2-40B4-BE49-F238E27FC236}">
                <a16:creationId xmlns="" xmlns:a16="http://schemas.microsoft.com/office/drawing/2014/main" id="{473E2CEA-B2A6-45D9-9312-6028A454159A}"/>
              </a:ext>
            </a:extLst>
          </p:cNvPr>
          <p:cNvSpPr txBox="1">
            <a:spLocks/>
          </p:cNvSpPr>
          <p:nvPr/>
        </p:nvSpPr>
        <p:spPr>
          <a:xfrm>
            <a:off x="448056" y="6784848"/>
            <a:ext cx="5358384" cy="335263"/>
          </a:xfrm>
          <a:prstGeom prst="rect">
            <a:avLst/>
          </a:prstGeom>
        </p:spPr>
        <p:txBody>
          <a:bodyPr lIns="100584" tIns="45720" rIns="100584"/>
          <a:lstStyle>
            <a:lvl1pPr marL="182563" marR="0" indent="-182563" algn="l" defTabSz="1019007" rtl="0" eaLnBrk="1" fontAlgn="auto" latinLnBrk="0" hangingPunct="1">
              <a:lnSpc>
                <a:spcPct val="100000"/>
              </a:lnSpc>
              <a:spcBef>
                <a:spcPts val="1200"/>
              </a:spcBef>
              <a:spcAft>
                <a:spcPts val="0"/>
              </a:spcAft>
              <a:buClr>
                <a:srgbClr val="FBCF35"/>
              </a:buClr>
              <a:buSzPct val="80000"/>
              <a:buFont typeface="Arial" pitchFamily="34" charset="0"/>
              <a:buChar char="■"/>
              <a:tabLst/>
              <a:defRPr lang="en-US" sz="1100" b="0" kern="1200" dirty="0" smtClean="0">
                <a:solidFill>
                  <a:schemeClr val="tx1"/>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pPr marL="0" indent="0">
              <a:buNone/>
            </a:pPr>
            <a:endParaRPr lang="en-US" sz="900"/>
          </a:p>
        </p:txBody>
      </p:sp>
      <p:sp>
        <p:nvSpPr>
          <p:cNvPr id="27" name="Rectangle: Rounded Corners 26">
            <a:extLst>
              <a:ext uri="{FF2B5EF4-FFF2-40B4-BE49-F238E27FC236}">
                <a16:creationId xmlns="" xmlns:a16="http://schemas.microsoft.com/office/drawing/2014/main" id="{93CB2685-7622-4BCA-8A78-3F6BA168E0EB}"/>
              </a:ext>
            </a:extLst>
          </p:cNvPr>
          <p:cNvSpPr/>
          <p:nvPr/>
        </p:nvSpPr>
        <p:spPr>
          <a:xfrm>
            <a:off x="520415" y="1848060"/>
            <a:ext cx="1658141" cy="2050545"/>
          </a:xfrm>
          <a:prstGeom prst="roundRect">
            <a:avLst/>
          </a:prstGeom>
          <a:solidFill>
            <a:srgbClr val="890101"/>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800" dirty="0" smtClean="0">
                <a:solidFill>
                  <a:schemeClr val="bg1"/>
                </a:solidFill>
              </a:rPr>
              <a:t>June, July precipitation</a:t>
            </a:r>
          </a:p>
          <a:p>
            <a:pPr algn="ctr"/>
            <a:r>
              <a:rPr lang="en-US" sz="1800" dirty="0" smtClean="0">
                <a:solidFill>
                  <a:schemeClr val="bg1"/>
                </a:solidFill>
              </a:rPr>
              <a:t>distribution </a:t>
            </a:r>
            <a:endParaRPr lang="en-US" sz="1800" dirty="0">
              <a:solidFill>
                <a:schemeClr val="bg1"/>
              </a:solidFill>
            </a:endParaRPr>
          </a:p>
          <a:p>
            <a:pPr algn="ctr"/>
            <a:endParaRPr lang="en-US" sz="1800" dirty="0">
              <a:solidFill>
                <a:schemeClr val="bg1"/>
              </a:solidFill>
            </a:endParaRPr>
          </a:p>
        </p:txBody>
      </p:sp>
      <p:sp>
        <p:nvSpPr>
          <p:cNvPr id="37" name="Rectangle: Rounded Corners 36">
            <a:extLst>
              <a:ext uri="{FF2B5EF4-FFF2-40B4-BE49-F238E27FC236}">
                <a16:creationId xmlns="" xmlns:a16="http://schemas.microsoft.com/office/drawing/2014/main" id="{A13D40D9-09AF-4608-8C82-34E01552BC84}"/>
              </a:ext>
            </a:extLst>
          </p:cNvPr>
          <p:cNvSpPr/>
          <p:nvPr/>
        </p:nvSpPr>
        <p:spPr>
          <a:xfrm>
            <a:off x="2796213" y="1882772"/>
            <a:ext cx="3476583" cy="2050545"/>
          </a:xfrm>
          <a:prstGeom prst="roundRect">
            <a:avLst/>
          </a:prstGeom>
          <a:solidFill>
            <a:srgbClr val="FFCCCC"/>
          </a:solidFill>
          <a:ln w="1905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spcAft>
                <a:spcPts val="600"/>
              </a:spcAft>
              <a:buFont typeface="Arial" panose="020B0604020202020204" pitchFamily="34" charset="0"/>
              <a:buChar char="•"/>
            </a:pPr>
            <a:r>
              <a:rPr lang="en-CA" sz="1400" dirty="0" smtClean="0"/>
              <a:t>Based on 60 years June and July precipitation data in Alberta, Manitoba and Saskatchewan, the June, July precipitation distributions are generated.</a:t>
            </a:r>
            <a:endParaRPr lang="en-US" sz="1400" dirty="0">
              <a:latin typeface="Arial" panose="020B0604020202020204" pitchFamily="34" charset="0"/>
              <a:cs typeface="Arial" panose="020B0604020202020204" pitchFamily="34" charset="0"/>
            </a:endParaRPr>
          </a:p>
        </p:txBody>
      </p:sp>
      <p:sp>
        <p:nvSpPr>
          <p:cNvPr id="38" name="Isosceles Triangle 37">
            <a:extLst>
              <a:ext uri="{FF2B5EF4-FFF2-40B4-BE49-F238E27FC236}">
                <a16:creationId xmlns="" xmlns:a16="http://schemas.microsoft.com/office/drawing/2014/main" id="{CB51A4E7-EA6A-4AE7-A761-6E3BC7F75536}"/>
              </a:ext>
            </a:extLst>
          </p:cNvPr>
          <p:cNvSpPr/>
          <p:nvPr/>
        </p:nvSpPr>
        <p:spPr>
          <a:xfrm rot="5400000">
            <a:off x="1430317" y="2702127"/>
            <a:ext cx="2071255" cy="384922"/>
          </a:xfrm>
          <a:prstGeom prst="triangle">
            <a:avLst/>
          </a:prstGeom>
          <a:solidFill>
            <a:srgbClr val="BFBFBF"/>
          </a:solidFill>
          <a:ln>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nvGrpSpPr>
          <p:cNvPr id="46" name="Group 45">
            <a:extLst>
              <a:ext uri="{FF2B5EF4-FFF2-40B4-BE49-F238E27FC236}">
                <a16:creationId xmlns="" xmlns:a16="http://schemas.microsoft.com/office/drawing/2014/main" id="{50F5E5D1-E00C-4E1C-A78D-67C27506580E}"/>
              </a:ext>
            </a:extLst>
          </p:cNvPr>
          <p:cNvGrpSpPr/>
          <p:nvPr/>
        </p:nvGrpSpPr>
        <p:grpSpPr>
          <a:xfrm>
            <a:off x="520415" y="4347443"/>
            <a:ext cx="5752380" cy="2082156"/>
            <a:chOff x="672815" y="2000459"/>
            <a:chExt cx="5752380" cy="2082156"/>
          </a:xfrm>
        </p:grpSpPr>
        <p:sp>
          <p:nvSpPr>
            <p:cNvPr id="48" name="Rectangle: Rounded Corners 47">
              <a:extLst>
                <a:ext uri="{FF2B5EF4-FFF2-40B4-BE49-F238E27FC236}">
                  <a16:creationId xmlns="" xmlns:a16="http://schemas.microsoft.com/office/drawing/2014/main" id="{58F87550-1425-44FF-A924-5C4623D454C9}"/>
                </a:ext>
              </a:extLst>
            </p:cNvPr>
            <p:cNvSpPr/>
            <p:nvPr/>
          </p:nvSpPr>
          <p:spPr>
            <a:xfrm>
              <a:off x="2948613" y="2000460"/>
              <a:ext cx="3476582" cy="2050545"/>
            </a:xfrm>
            <a:prstGeom prst="roundRect">
              <a:avLst/>
            </a:prstGeom>
            <a:solidFill>
              <a:srgbClr val="FFCCCC"/>
            </a:solidFill>
            <a:ln w="1905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spcAft>
                  <a:spcPts val="600"/>
                </a:spcAft>
                <a:buFont typeface="Arial" panose="020B0604020202020204" pitchFamily="34" charset="0"/>
                <a:buChar char="•"/>
              </a:pPr>
              <a:r>
                <a:rPr lang="en-CA" sz="1400" dirty="0" smtClean="0"/>
                <a:t>Based </a:t>
              </a:r>
              <a:r>
                <a:rPr lang="en-CA" sz="1400" dirty="0"/>
                <a:t>on 60 years </a:t>
              </a:r>
              <a:r>
                <a:rPr lang="en-CA" sz="1400" dirty="0" smtClean="0"/>
                <a:t>Feb and Sep average temperature data </a:t>
              </a:r>
              <a:r>
                <a:rPr lang="en-CA" sz="1400" dirty="0"/>
                <a:t>in Alberta, Manitoba and Saskatchewan, the </a:t>
              </a:r>
              <a:r>
                <a:rPr lang="en-CA" sz="1400" dirty="0" smtClean="0"/>
                <a:t>Feb, Sep temperature distributions are </a:t>
              </a:r>
              <a:r>
                <a:rPr lang="en-CA" sz="1400" dirty="0"/>
                <a:t>generated.</a:t>
              </a:r>
              <a:endParaRPr lang="en-US" sz="1400" dirty="0">
                <a:latin typeface="Arial" panose="020B0604020202020204" pitchFamily="34" charset="0"/>
                <a:cs typeface="Arial" panose="020B0604020202020204" pitchFamily="34" charset="0"/>
              </a:endParaRPr>
            </a:p>
            <a:p>
              <a:pPr marL="171450" indent="-171450">
                <a:spcAft>
                  <a:spcPts val="600"/>
                </a:spcAft>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p:txBody>
        </p:sp>
        <p:sp>
          <p:nvSpPr>
            <p:cNvPr id="47" name="Rectangle: Rounded Corners 46">
              <a:extLst>
                <a:ext uri="{FF2B5EF4-FFF2-40B4-BE49-F238E27FC236}">
                  <a16:creationId xmlns="" xmlns:a16="http://schemas.microsoft.com/office/drawing/2014/main" id="{A74D05E1-3415-4651-95D4-A506F1318B96}"/>
                </a:ext>
              </a:extLst>
            </p:cNvPr>
            <p:cNvSpPr/>
            <p:nvPr/>
          </p:nvSpPr>
          <p:spPr>
            <a:xfrm>
              <a:off x="672815" y="2000459"/>
              <a:ext cx="1658141" cy="2050545"/>
            </a:xfrm>
            <a:prstGeom prst="roundRect">
              <a:avLst/>
            </a:prstGeom>
            <a:solidFill>
              <a:srgbClr val="890101"/>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800" dirty="0" smtClean="0">
                  <a:solidFill>
                    <a:schemeClr val="bg1"/>
                  </a:solidFill>
                </a:rPr>
                <a:t>Feb, Sep </a:t>
              </a:r>
              <a:endParaRPr lang="en-US" sz="1800" dirty="0">
                <a:solidFill>
                  <a:schemeClr val="bg1"/>
                </a:solidFill>
              </a:endParaRPr>
            </a:p>
            <a:p>
              <a:pPr algn="ctr"/>
              <a:r>
                <a:rPr lang="en-US" sz="1800" dirty="0">
                  <a:solidFill>
                    <a:schemeClr val="bg1"/>
                  </a:solidFill>
                </a:rPr>
                <a:t>a</a:t>
              </a:r>
              <a:r>
                <a:rPr lang="en-US" sz="1800" dirty="0" smtClean="0">
                  <a:solidFill>
                    <a:schemeClr val="bg1"/>
                  </a:solidFill>
                </a:rPr>
                <a:t>verage temperature</a:t>
              </a:r>
            </a:p>
            <a:p>
              <a:pPr algn="ctr"/>
              <a:r>
                <a:rPr lang="en-US" sz="1800" dirty="0" smtClean="0">
                  <a:solidFill>
                    <a:schemeClr val="bg1"/>
                  </a:solidFill>
                </a:rPr>
                <a:t>distribution</a:t>
              </a:r>
              <a:endParaRPr lang="en-US" sz="1800" dirty="0">
                <a:solidFill>
                  <a:schemeClr val="bg1"/>
                </a:solidFill>
              </a:endParaRPr>
            </a:p>
            <a:p>
              <a:pPr algn="ctr"/>
              <a:endParaRPr lang="en-US" sz="1800" dirty="0">
                <a:solidFill>
                  <a:schemeClr val="bg1"/>
                </a:solidFill>
              </a:endParaRPr>
            </a:p>
          </p:txBody>
        </p:sp>
        <p:sp>
          <p:nvSpPr>
            <p:cNvPr id="49" name="Isosceles Triangle 48">
              <a:extLst>
                <a:ext uri="{FF2B5EF4-FFF2-40B4-BE49-F238E27FC236}">
                  <a16:creationId xmlns="" xmlns:a16="http://schemas.microsoft.com/office/drawing/2014/main" id="{9B978475-443E-4866-9A71-99DF279552DA}"/>
                </a:ext>
              </a:extLst>
            </p:cNvPr>
            <p:cNvSpPr/>
            <p:nvPr/>
          </p:nvSpPr>
          <p:spPr>
            <a:xfrm rot="5400000">
              <a:off x="1582717" y="2854527"/>
              <a:ext cx="2071255" cy="384922"/>
            </a:xfrm>
            <a:prstGeom prst="triangle">
              <a:avLst/>
            </a:prstGeom>
            <a:solidFill>
              <a:srgbClr val="BFBFBF"/>
            </a:solidFill>
            <a:ln>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
        <p:nvSpPr>
          <p:cNvPr id="54" name="Text Placeholder 3">
            <a:extLst>
              <a:ext uri="{FF2B5EF4-FFF2-40B4-BE49-F238E27FC236}">
                <a16:creationId xmlns="" xmlns:a16="http://schemas.microsoft.com/office/drawing/2014/main" id="{2D2D9273-B6E7-47D6-8D2D-3FD8414A9F49}"/>
              </a:ext>
            </a:extLst>
          </p:cNvPr>
          <p:cNvSpPr txBox="1">
            <a:spLocks/>
          </p:cNvSpPr>
          <p:nvPr/>
        </p:nvSpPr>
        <p:spPr>
          <a:xfrm>
            <a:off x="600456" y="6833078"/>
            <a:ext cx="2924872" cy="335263"/>
          </a:xfrm>
          <a:prstGeom prst="rect">
            <a:avLst/>
          </a:prstGeom>
        </p:spPr>
        <p:txBody>
          <a:bodyPr lIns="100584" tIns="45720" rIns="100584"/>
          <a:lstStyle>
            <a:lvl1pPr marL="182563" marR="0" indent="-182563" algn="l" defTabSz="1019007" rtl="0" eaLnBrk="1" fontAlgn="auto" latinLnBrk="0" hangingPunct="1">
              <a:lnSpc>
                <a:spcPct val="100000"/>
              </a:lnSpc>
              <a:spcBef>
                <a:spcPts val="1200"/>
              </a:spcBef>
              <a:spcAft>
                <a:spcPts val="0"/>
              </a:spcAft>
              <a:buClr>
                <a:srgbClr val="FBCF35"/>
              </a:buClr>
              <a:buSzPct val="80000"/>
              <a:buFont typeface="Arial" pitchFamily="34" charset="0"/>
              <a:buChar char="■"/>
              <a:tabLst/>
              <a:defRPr lang="en-US" sz="1100" b="0" kern="1200" dirty="0" smtClean="0">
                <a:solidFill>
                  <a:schemeClr val="tx1"/>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pPr marL="0" indent="0">
              <a:spcBef>
                <a:spcPts val="0"/>
              </a:spcBef>
              <a:buNone/>
            </a:pPr>
            <a:endParaRPr lang="fr-FR" sz="900"/>
          </a:p>
        </p:txBody>
      </p:sp>
      <p:sp>
        <p:nvSpPr>
          <p:cNvPr id="39" name="Text Placeholder 3">
            <a:extLst>
              <a:ext uri="{FF2B5EF4-FFF2-40B4-BE49-F238E27FC236}">
                <a16:creationId xmlns="" xmlns:a16="http://schemas.microsoft.com/office/drawing/2014/main" id="{CFB92B86-7A70-451D-9BA2-C19A80394BD9}"/>
              </a:ext>
            </a:extLst>
          </p:cNvPr>
          <p:cNvSpPr txBox="1">
            <a:spLocks/>
          </p:cNvSpPr>
          <p:nvPr/>
        </p:nvSpPr>
        <p:spPr>
          <a:xfrm>
            <a:off x="448057" y="6820542"/>
            <a:ext cx="4309473" cy="335263"/>
          </a:xfrm>
          <a:prstGeom prst="rect">
            <a:avLst/>
          </a:prstGeom>
        </p:spPr>
        <p:txBody>
          <a:bodyPr lIns="100584" tIns="45720" rIns="100584"/>
          <a:lstStyle>
            <a:lvl1pPr marL="182563" marR="0" indent="-182563" algn="l" defTabSz="1019007" rtl="0" eaLnBrk="1" fontAlgn="auto" latinLnBrk="0" hangingPunct="1">
              <a:lnSpc>
                <a:spcPct val="100000"/>
              </a:lnSpc>
              <a:spcBef>
                <a:spcPts val="1200"/>
              </a:spcBef>
              <a:spcAft>
                <a:spcPts val="0"/>
              </a:spcAft>
              <a:buClr>
                <a:srgbClr val="FBCF35"/>
              </a:buClr>
              <a:buSzPct val="80000"/>
              <a:buFont typeface="Arial" pitchFamily="34" charset="0"/>
              <a:buChar char="■"/>
              <a:tabLst/>
              <a:defRPr lang="en-US" sz="1100" b="0" kern="1200" dirty="0" smtClean="0">
                <a:solidFill>
                  <a:schemeClr val="tx1"/>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pPr marL="0" indent="0">
              <a:buNone/>
            </a:pPr>
            <a:r>
              <a:rPr lang="fr-FR" sz="900" dirty="0"/>
              <a:t>Source</a:t>
            </a:r>
            <a:r>
              <a:rPr lang="fr-FR" sz="900" dirty="0" smtClean="0"/>
              <a:t>: </a:t>
            </a:r>
            <a:r>
              <a:rPr lang="fr-FR" sz="900" dirty="0" err="1" smtClean="0"/>
              <a:t>Government</a:t>
            </a:r>
            <a:r>
              <a:rPr lang="fr-FR" sz="900" dirty="0" smtClean="0"/>
              <a:t> </a:t>
            </a:r>
            <a:r>
              <a:rPr lang="fr-FR" sz="900" dirty="0"/>
              <a:t>of Canada, </a:t>
            </a:r>
            <a:r>
              <a:rPr lang="fr-FR" sz="900" dirty="0" err="1"/>
              <a:t>Environment</a:t>
            </a:r>
            <a:r>
              <a:rPr lang="fr-FR" sz="900" dirty="0"/>
              <a:t> and </a:t>
            </a:r>
            <a:r>
              <a:rPr lang="fr-FR" sz="900" dirty="0" err="1"/>
              <a:t>natural</a:t>
            </a:r>
            <a:r>
              <a:rPr lang="fr-FR" sz="900" dirty="0"/>
              <a:t> </a:t>
            </a:r>
            <a:r>
              <a:rPr lang="fr-FR" sz="900" dirty="0" err="1"/>
              <a:t>resources</a:t>
            </a:r>
            <a:r>
              <a:rPr lang="fr-FR" sz="900" dirty="0"/>
              <a:t>, </a:t>
            </a:r>
            <a:r>
              <a:rPr lang="fr-FR" sz="900" dirty="0" err="1"/>
              <a:t>Monthly</a:t>
            </a:r>
            <a:r>
              <a:rPr lang="fr-FR" sz="900" dirty="0"/>
              <a:t> </a:t>
            </a:r>
            <a:r>
              <a:rPr lang="fr-FR" sz="900" dirty="0" err="1"/>
              <a:t>Climate</a:t>
            </a:r>
            <a:r>
              <a:rPr lang="fr-FR" sz="900" dirty="0"/>
              <a:t> </a:t>
            </a:r>
            <a:r>
              <a:rPr lang="fr-FR" sz="900" dirty="0" err="1"/>
              <a:t>Summaries</a:t>
            </a:r>
            <a:r>
              <a:rPr lang="fr-FR" sz="900" dirty="0"/>
              <a:t>, http://</a:t>
            </a:r>
            <a:r>
              <a:rPr lang="fr-FR" sz="900" dirty="0" err="1"/>
              <a:t>climate.weather.gc.ca</a:t>
            </a:r>
            <a:r>
              <a:rPr lang="fr-FR" sz="900" dirty="0"/>
              <a:t>/</a:t>
            </a:r>
            <a:r>
              <a:rPr lang="fr-FR" sz="900" dirty="0" err="1"/>
              <a:t>index_e.html</a:t>
            </a:r>
            <a:endParaRPr lang="fr-FR" sz="900" dirty="0"/>
          </a:p>
        </p:txBody>
      </p:sp>
      <p:graphicFrame>
        <p:nvGraphicFramePr>
          <p:cNvPr id="41" name="Table 40">
            <a:extLst>
              <a:ext uri="{FF2B5EF4-FFF2-40B4-BE49-F238E27FC236}">
                <a16:creationId xmlns="" xmlns:a16="http://schemas.microsoft.com/office/drawing/2014/main" id="{0F2E7190-8BDB-4309-BD3C-17E1DDEDE643}"/>
              </a:ext>
            </a:extLst>
          </p:cNvPr>
          <p:cNvGraphicFramePr>
            <a:graphicFrameLocks noGrp="1"/>
          </p:cNvGraphicFramePr>
          <p:nvPr>
            <p:extLst/>
          </p:nvPr>
        </p:nvGraphicFramePr>
        <p:xfrm>
          <a:off x="6637020" y="1392016"/>
          <a:ext cx="3592068" cy="274320"/>
        </p:xfrm>
        <a:graphic>
          <a:graphicData uri="http://schemas.openxmlformats.org/drawingml/2006/table">
            <a:tbl>
              <a:tblPr firstRow="1" bandRow="1">
                <a:tableStyleId>{5C22544A-7EE6-4342-B048-85BDC9FD1C3A}</a:tableStyleId>
              </a:tblPr>
              <a:tblGrid>
                <a:gridCol w="3592068">
                  <a:extLst>
                    <a:ext uri="{9D8B030D-6E8A-4147-A177-3AD203B41FA5}">
                      <a16:colId xmlns="" xmlns:a16="http://schemas.microsoft.com/office/drawing/2014/main" val="20000"/>
                    </a:ext>
                  </a:extLst>
                </a:gridCol>
              </a:tblGrid>
              <a:tr h="190410">
                <a:tc>
                  <a:txBody>
                    <a:bodyPr/>
                    <a:lstStyle/>
                    <a:p>
                      <a:pPr algn="ctr"/>
                      <a:r>
                        <a:rPr lang="en-US" sz="1200" b="1" i="0" dirty="0" smtClean="0">
                          <a:solidFill>
                            <a:schemeClr val="tx1"/>
                          </a:solidFill>
                        </a:rPr>
                        <a:t>Result</a:t>
                      </a:r>
                      <a:endParaRPr lang="en-US" sz="1200" b="0" i="1" dirty="0">
                        <a:solidFill>
                          <a:schemeClr val="tx1"/>
                        </a:solidFill>
                      </a:endParaRPr>
                    </a:p>
                  </a:txBody>
                  <a:tcPr anchor="ctr">
                    <a:lnB w="9525"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43" name="Table 42">
            <a:extLst>
              <a:ext uri="{FF2B5EF4-FFF2-40B4-BE49-F238E27FC236}">
                <a16:creationId xmlns="" xmlns:a16="http://schemas.microsoft.com/office/drawing/2014/main" id="{F920F4E0-30F3-45B5-92AB-664262E6E279}"/>
              </a:ext>
            </a:extLst>
          </p:cNvPr>
          <p:cNvGraphicFramePr>
            <a:graphicFrameLocks noGrp="1"/>
          </p:cNvGraphicFramePr>
          <p:nvPr>
            <p:extLst/>
          </p:nvPr>
        </p:nvGraphicFramePr>
        <p:xfrm>
          <a:off x="2680728" y="1392016"/>
          <a:ext cx="3592068" cy="274320"/>
        </p:xfrm>
        <a:graphic>
          <a:graphicData uri="http://schemas.openxmlformats.org/drawingml/2006/table">
            <a:tbl>
              <a:tblPr firstRow="1" bandRow="1">
                <a:tableStyleId>{5C22544A-7EE6-4342-B048-85BDC9FD1C3A}</a:tableStyleId>
              </a:tblPr>
              <a:tblGrid>
                <a:gridCol w="3592068">
                  <a:extLst>
                    <a:ext uri="{9D8B030D-6E8A-4147-A177-3AD203B41FA5}">
                      <a16:colId xmlns="" xmlns:a16="http://schemas.microsoft.com/office/drawing/2014/main" val="20000"/>
                    </a:ext>
                  </a:extLst>
                </a:gridCol>
              </a:tblGrid>
              <a:tr h="190410">
                <a:tc>
                  <a:txBody>
                    <a:bodyPr/>
                    <a:lstStyle/>
                    <a:p>
                      <a:pPr algn="ctr"/>
                      <a:r>
                        <a:rPr lang="en-US" sz="1200" dirty="0" smtClean="0">
                          <a:solidFill>
                            <a:schemeClr val="tx1"/>
                          </a:solidFill>
                        </a:rPr>
                        <a:t>Description</a:t>
                      </a:r>
                      <a:endParaRPr lang="en-US" sz="1200" b="0" i="1" dirty="0">
                        <a:solidFill>
                          <a:schemeClr val="tx1"/>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44" name="Table 43">
            <a:extLst>
              <a:ext uri="{FF2B5EF4-FFF2-40B4-BE49-F238E27FC236}">
                <a16:creationId xmlns="" xmlns:a16="http://schemas.microsoft.com/office/drawing/2014/main" id="{8E797E7C-890D-41BE-B5F1-51DA6A134420}"/>
              </a:ext>
            </a:extLst>
          </p:cNvPr>
          <p:cNvGraphicFramePr>
            <a:graphicFrameLocks noGrp="1"/>
          </p:cNvGraphicFramePr>
          <p:nvPr>
            <p:extLst/>
          </p:nvPr>
        </p:nvGraphicFramePr>
        <p:xfrm>
          <a:off x="509509" y="1392016"/>
          <a:ext cx="1806995" cy="274320"/>
        </p:xfrm>
        <a:graphic>
          <a:graphicData uri="http://schemas.openxmlformats.org/drawingml/2006/table">
            <a:tbl>
              <a:tblPr firstRow="1" bandRow="1">
                <a:tableStyleId>{5C22544A-7EE6-4342-B048-85BDC9FD1C3A}</a:tableStyleId>
              </a:tblPr>
              <a:tblGrid>
                <a:gridCol w="1806995">
                  <a:extLst>
                    <a:ext uri="{9D8B030D-6E8A-4147-A177-3AD203B41FA5}">
                      <a16:colId xmlns="" xmlns:a16="http://schemas.microsoft.com/office/drawing/2014/main" val="20000"/>
                    </a:ext>
                  </a:extLst>
                </a:gridCol>
              </a:tblGrid>
              <a:tr h="190410">
                <a:tc>
                  <a:txBody>
                    <a:bodyPr/>
                    <a:lstStyle/>
                    <a:p>
                      <a:pPr algn="ctr"/>
                      <a:r>
                        <a:rPr lang="en-US" sz="1200" b="1" i="0" dirty="0" smtClean="0">
                          <a:solidFill>
                            <a:schemeClr val="tx1"/>
                          </a:solidFill>
                        </a:rPr>
                        <a:t>Component</a:t>
                      </a:r>
                      <a:endParaRPr lang="en-US" sz="1200" b="0" i="1" dirty="0">
                        <a:solidFill>
                          <a:schemeClr val="tx1"/>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55" name="Rectangle 54">
            <a:extLst>
              <a:ext uri="{FF2B5EF4-FFF2-40B4-BE49-F238E27FC236}">
                <a16:creationId xmlns="" xmlns:a16="http://schemas.microsoft.com/office/drawing/2014/main" id="{2C575BAC-CBBC-4279-95D9-32C5EA8A52D9}"/>
              </a:ext>
            </a:extLst>
          </p:cNvPr>
          <p:cNvSpPr/>
          <p:nvPr/>
        </p:nvSpPr>
        <p:spPr>
          <a:xfrm>
            <a:off x="6600548" y="2167769"/>
            <a:ext cx="3876951" cy="1383362"/>
          </a:xfrm>
          <a:prstGeom prst="rect">
            <a:avLst/>
          </a:prstGeom>
          <a:ln w="1905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spcAft>
                <a:spcPts val="600"/>
              </a:spcAft>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171450" indent="-171450">
              <a:spcAft>
                <a:spcPts val="600"/>
              </a:spcAf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marL="171450" indent="-171450">
              <a:spcAft>
                <a:spcPts val="6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June precipitation ~ N(76.68, 19.71</a:t>
            </a:r>
            <a:r>
              <a:rPr lang="en-US" sz="1600" baseline="30000" dirty="0" smtClean="0">
                <a:latin typeface="Arial" panose="020B0604020202020204" pitchFamily="34" charset="0"/>
                <a:cs typeface="Arial" panose="020B0604020202020204" pitchFamily="34" charset="0"/>
              </a:rPr>
              <a:t>2</a:t>
            </a:r>
            <a:r>
              <a:rPr lang="en-US" sz="1600" dirty="0" smtClean="0">
                <a:latin typeface="Arial" panose="020B0604020202020204" pitchFamily="34" charset="0"/>
                <a:cs typeface="Arial" panose="020B0604020202020204" pitchFamily="34" charset="0"/>
              </a:rPr>
              <a:t>)</a:t>
            </a:r>
          </a:p>
          <a:p>
            <a:pPr marL="171450" indent="-171450">
              <a:spcAft>
                <a:spcPts val="600"/>
              </a:spcAf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marL="171450" indent="-171450">
              <a:spcAft>
                <a:spcPts val="6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July </a:t>
            </a:r>
            <a:r>
              <a:rPr lang="en-US" sz="1600" dirty="0">
                <a:latin typeface="Arial" panose="020B0604020202020204" pitchFamily="34" charset="0"/>
                <a:cs typeface="Arial" panose="020B0604020202020204" pitchFamily="34" charset="0"/>
              </a:rPr>
              <a:t>precipitation ~ N(69.68, 17.31</a:t>
            </a:r>
            <a:r>
              <a:rPr lang="en-US" sz="1600" baseline="30000" dirty="0">
                <a:latin typeface="Arial" panose="020B0604020202020204" pitchFamily="34" charset="0"/>
                <a:cs typeface="Arial" panose="020B0604020202020204" pitchFamily="34" charset="0"/>
              </a:rPr>
              <a:t>2</a:t>
            </a:r>
            <a:r>
              <a:rPr lang="en-US" sz="1600" dirty="0">
                <a:latin typeface="Arial" panose="020B0604020202020204" pitchFamily="34" charset="0"/>
                <a:cs typeface="Arial" panose="020B0604020202020204" pitchFamily="34" charset="0"/>
              </a:rPr>
              <a:t>)</a:t>
            </a:r>
          </a:p>
          <a:p>
            <a:pPr marL="171450" indent="-171450">
              <a:spcAft>
                <a:spcPts val="600"/>
              </a:spcAf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171450" indent="-171450">
              <a:spcAft>
                <a:spcPts val="600"/>
              </a:spcAft>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p:txBody>
      </p:sp>
      <p:sp>
        <p:nvSpPr>
          <p:cNvPr id="56" name="Rectangle 55">
            <a:extLst>
              <a:ext uri="{FF2B5EF4-FFF2-40B4-BE49-F238E27FC236}">
                <a16:creationId xmlns="" xmlns:a16="http://schemas.microsoft.com/office/drawing/2014/main" id="{6C2BBA7D-2966-430A-9C82-BCDA20BE502E}"/>
              </a:ext>
            </a:extLst>
          </p:cNvPr>
          <p:cNvSpPr/>
          <p:nvPr/>
        </p:nvSpPr>
        <p:spPr>
          <a:xfrm>
            <a:off x="6541349" y="4681035"/>
            <a:ext cx="3643630" cy="1383362"/>
          </a:xfrm>
          <a:prstGeom prst="rect">
            <a:avLst/>
          </a:prstGeom>
          <a:ln w="1905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spcAft>
                <a:spcPts val="600"/>
              </a:spcAf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171450" indent="-171450">
              <a:spcAft>
                <a:spcPts val="600"/>
              </a:spcAft>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0" y="0"/>
          <a:ext cx="660400" cy="180975"/>
        </p:xfrm>
        <a:graphic>
          <a:graphicData uri="http://schemas.openxmlformats.org/drawingml/2006/table">
            <a:tbl>
              <a:tblPr>
                <a:tableStyleId>{5C22544A-7EE6-4342-B048-85BDC9FD1C3A}</a:tableStyleId>
              </a:tblPr>
              <a:tblGrid>
                <a:gridCol w="660400"/>
              </a:tblGrid>
              <a:tr h="180975">
                <a:tc>
                  <a:txBody>
                    <a:bodyPr/>
                    <a:lstStyle/>
                    <a:p>
                      <a:pPr algn="r" fontAlgn="b"/>
                      <a:r>
                        <a:rPr lang="hr-HR" sz="1100" u="none" strike="noStrike" dirty="0">
                          <a:effectLst/>
                        </a:rPr>
                        <a:t>76.6816</a:t>
                      </a:r>
                      <a:endParaRPr lang="hr-HR" sz="1100" b="0" i="0" u="none" strike="noStrike" dirty="0">
                        <a:solidFill>
                          <a:srgbClr val="000000"/>
                        </a:solidFill>
                        <a:effectLst/>
                        <a:latin typeface="Calibri" charset="0"/>
                      </a:endParaRPr>
                    </a:p>
                  </a:txBody>
                  <a:tcPr marL="12700" marR="12700" marT="12700" marB="0" anchor="b"/>
                </a:tc>
              </a:tr>
            </a:tbl>
          </a:graphicData>
        </a:graphic>
      </p:graphicFrame>
      <p:sp>
        <p:nvSpPr>
          <p:cNvPr id="26" name="Rectangle 25">
            <a:extLst>
              <a:ext uri="{FF2B5EF4-FFF2-40B4-BE49-F238E27FC236}">
                <a16:creationId xmlns="" xmlns:a16="http://schemas.microsoft.com/office/drawing/2014/main" id="{2C575BAC-CBBC-4279-95D9-32C5EA8A52D9}"/>
              </a:ext>
            </a:extLst>
          </p:cNvPr>
          <p:cNvSpPr/>
          <p:nvPr/>
        </p:nvSpPr>
        <p:spPr>
          <a:xfrm>
            <a:off x="6637020" y="4555369"/>
            <a:ext cx="3876951" cy="1383362"/>
          </a:xfrm>
          <a:prstGeom prst="rect">
            <a:avLst/>
          </a:prstGeom>
          <a:ln w="1905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spcAft>
                <a:spcPts val="600"/>
              </a:spcAft>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171450" indent="-171450">
              <a:spcAft>
                <a:spcPts val="600"/>
              </a:spcAf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marL="171450" indent="-171450">
              <a:spcAft>
                <a:spcPts val="6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Feb temperature ~ N(-12.62, 4.19</a:t>
            </a:r>
            <a:r>
              <a:rPr lang="en-US" sz="1600" baseline="30000" dirty="0" smtClean="0">
                <a:latin typeface="Arial" panose="020B0604020202020204" pitchFamily="34" charset="0"/>
                <a:cs typeface="Arial" panose="020B0604020202020204" pitchFamily="34" charset="0"/>
              </a:rPr>
              <a:t>2</a:t>
            </a:r>
            <a:r>
              <a:rPr lang="en-US" sz="1600" dirty="0" smtClean="0">
                <a:latin typeface="Arial" panose="020B0604020202020204" pitchFamily="34" charset="0"/>
                <a:cs typeface="Arial" panose="020B0604020202020204" pitchFamily="34" charset="0"/>
              </a:rPr>
              <a:t>)</a:t>
            </a:r>
          </a:p>
          <a:p>
            <a:pPr marL="171450" indent="-171450">
              <a:spcAft>
                <a:spcPts val="600"/>
              </a:spcAf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marL="171450" indent="-171450">
              <a:spcAft>
                <a:spcPts val="6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Sep temperature </a:t>
            </a: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N(10.75, 1.68</a:t>
            </a:r>
            <a:r>
              <a:rPr lang="en-US" sz="1600" baseline="30000" dirty="0" smtClean="0">
                <a:latin typeface="Arial" panose="020B0604020202020204" pitchFamily="34" charset="0"/>
                <a:cs typeface="Arial" panose="020B0604020202020204" pitchFamily="34" charset="0"/>
              </a:rPr>
              <a:t>2</a:t>
            </a:r>
            <a:r>
              <a:rPr lang="en-US" sz="1600" dirty="0">
                <a:latin typeface="Arial" panose="020B0604020202020204" pitchFamily="34" charset="0"/>
                <a:cs typeface="Arial" panose="020B0604020202020204" pitchFamily="34" charset="0"/>
              </a:rPr>
              <a:t>)</a:t>
            </a:r>
          </a:p>
          <a:p>
            <a:pPr marL="171450" indent="-171450">
              <a:spcAft>
                <a:spcPts val="600"/>
              </a:spcAf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171450" indent="-171450">
              <a:spcAft>
                <a:spcPts val="600"/>
              </a:spcAft>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625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EFF64882-AF9A-4EDD-B174-4F4307E3DA62}"/>
              </a:ext>
            </a:extLst>
          </p:cNvPr>
          <p:cNvSpPr>
            <a:spLocks noGrp="1"/>
          </p:cNvSpPr>
          <p:nvPr>
            <p:ph type="title"/>
          </p:nvPr>
        </p:nvSpPr>
        <p:spPr/>
        <p:txBody>
          <a:bodyPr/>
          <a:lstStyle/>
          <a:p>
            <a:r>
              <a:rPr lang="pt-BR"/>
              <a:t>Transaction Rationale (2/3)</a:t>
            </a:r>
          </a:p>
        </p:txBody>
      </p:sp>
      <p:sp>
        <p:nvSpPr>
          <p:cNvPr id="3" name="Slide Number Placeholder 2"/>
          <p:cNvSpPr>
            <a:spLocks noGrp="1"/>
          </p:cNvSpPr>
          <p:nvPr>
            <p:ph type="sldNum" sz="quarter" idx="12"/>
          </p:nvPr>
        </p:nvSpPr>
        <p:spPr/>
        <p:txBody>
          <a:bodyPr/>
          <a:lstStyle/>
          <a:p>
            <a:fld id="{4444B9D8-B3AF-4809-9CAB-061990560E48}" type="slidenum">
              <a:rPr lang="en-GB" smtClean="0">
                <a:solidFill>
                  <a:schemeClr val="tx1">
                    <a:lumMod val="75000"/>
                    <a:lumOff val="25000"/>
                  </a:schemeClr>
                </a:solidFill>
              </a:rPr>
              <a:pPr/>
              <a:t>10</a:t>
            </a:fld>
            <a:endParaRPr lang="en-GB">
              <a:solidFill>
                <a:schemeClr val="tx1">
                  <a:lumMod val="75000"/>
                  <a:lumOff val="25000"/>
                </a:schemeClr>
              </a:solidFill>
            </a:endParaRPr>
          </a:p>
        </p:txBody>
      </p:sp>
      <p:sp>
        <p:nvSpPr>
          <p:cNvPr id="2" name="AutoShape 2" descr="Image result for abrigo onibus otim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abrigo onibus otim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 Placeholder 3">
            <a:extLst>
              <a:ext uri="{FF2B5EF4-FFF2-40B4-BE49-F238E27FC236}">
                <a16:creationId xmlns="" xmlns:a16="http://schemas.microsoft.com/office/drawing/2014/main" id="{473E2CEA-B2A6-45D9-9312-6028A454159A}"/>
              </a:ext>
            </a:extLst>
          </p:cNvPr>
          <p:cNvSpPr txBox="1">
            <a:spLocks/>
          </p:cNvSpPr>
          <p:nvPr/>
        </p:nvSpPr>
        <p:spPr>
          <a:xfrm>
            <a:off x="448056" y="6784848"/>
            <a:ext cx="5358384" cy="335263"/>
          </a:xfrm>
          <a:prstGeom prst="rect">
            <a:avLst/>
          </a:prstGeom>
        </p:spPr>
        <p:txBody>
          <a:bodyPr lIns="100584" tIns="45720" rIns="100584"/>
          <a:lstStyle>
            <a:lvl1pPr marL="182563" marR="0" indent="-182563" algn="l" defTabSz="1019007" rtl="0" eaLnBrk="1" fontAlgn="auto" latinLnBrk="0" hangingPunct="1">
              <a:lnSpc>
                <a:spcPct val="100000"/>
              </a:lnSpc>
              <a:spcBef>
                <a:spcPts val="1200"/>
              </a:spcBef>
              <a:spcAft>
                <a:spcPts val="0"/>
              </a:spcAft>
              <a:buClr>
                <a:srgbClr val="FBCF35"/>
              </a:buClr>
              <a:buSzPct val="80000"/>
              <a:buFont typeface="Arial" pitchFamily="34" charset="0"/>
              <a:buChar char="■"/>
              <a:tabLst/>
              <a:defRPr lang="en-US" sz="1100" b="0" kern="1200" dirty="0" smtClean="0">
                <a:solidFill>
                  <a:schemeClr val="tx1"/>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pPr marL="0" indent="0">
              <a:buNone/>
            </a:pPr>
            <a:endParaRPr lang="en-US" sz="900"/>
          </a:p>
        </p:txBody>
      </p:sp>
      <p:sp>
        <p:nvSpPr>
          <p:cNvPr id="34" name="Text Placeholder 6">
            <a:extLst>
              <a:ext uri="{FF2B5EF4-FFF2-40B4-BE49-F238E27FC236}">
                <a16:creationId xmlns="" xmlns:a16="http://schemas.microsoft.com/office/drawing/2014/main" id="{830004B9-C1FA-4333-8A76-8F6B257F8FB3}"/>
              </a:ext>
            </a:extLst>
          </p:cNvPr>
          <p:cNvSpPr txBox="1">
            <a:spLocks/>
          </p:cNvSpPr>
          <p:nvPr/>
        </p:nvSpPr>
        <p:spPr>
          <a:xfrm>
            <a:off x="509584" y="966535"/>
            <a:ext cx="9728200" cy="294576"/>
          </a:xfrm>
          <a:prstGeom prst="rect">
            <a:avLst/>
          </a:prstGeom>
        </p:spPr>
        <p:txBody>
          <a:bodyPr vert="horz" lIns="0" tIns="46800" rIns="36000" bIns="46800" rtlCol="0">
            <a:noAutofit/>
          </a:bodyPr>
          <a:lstStyle>
            <a:lvl1pPr marL="0" marR="0" indent="0" algn="l" defTabSz="1019007" rtl="0" eaLnBrk="1" fontAlgn="auto" latinLnBrk="0" hangingPunct="1">
              <a:lnSpc>
                <a:spcPct val="100000"/>
              </a:lnSpc>
              <a:spcBef>
                <a:spcPts val="1200"/>
              </a:spcBef>
              <a:spcAft>
                <a:spcPts val="0"/>
              </a:spcAft>
              <a:buClr>
                <a:srgbClr val="FBCF35"/>
              </a:buClr>
              <a:buSzPct val="80000"/>
              <a:buFontTx/>
              <a:buNone/>
              <a:tabLst/>
              <a:defRPr lang="en-US" sz="1200" b="1" kern="1200">
                <a:solidFill>
                  <a:srgbClr val="C00000"/>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r>
              <a:rPr lang="en-US">
                <a:solidFill>
                  <a:schemeClr val="tx1"/>
                </a:solidFill>
              </a:rPr>
              <a:t>Highly integrated supply chain saves cost; Maple Leaf Foods is a dominant player in its segment</a:t>
            </a:r>
            <a:endParaRPr lang="en-CA" b="0">
              <a:solidFill>
                <a:schemeClr val="tx1"/>
              </a:solidFill>
            </a:endParaRPr>
          </a:p>
          <a:p>
            <a:endParaRPr lang="en-US"/>
          </a:p>
        </p:txBody>
      </p:sp>
      <p:sp>
        <p:nvSpPr>
          <p:cNvPr id="28" name="Content Placeholder 2">
            <a:extLst>
              <a:ext uri="{FF2B5EF4-FFF2-40B4-BE49-F238E27FC236}">
                <a16:creationId xmlns="" xmlns:a16="http://schemas.microsoft.com/office/drawing/2014/main" id="{9A12813B-EC35-42E5-A0E9-2E8D3003F89B}"/>
              </a:ext>
            </a:extLst>
          </p:cNvPr>
          <p:cNvSpPr txBox="1">
            <a:spLocks/>
          </p:cNvSpPr>
          <p:nvPr/>
        </p:nvSpPr>
        <p:spPr>
          <a:xfrm>
            <a:off x="509583" y="1497207"/>
            <a:ext cx="4714669" cy="5144992"/>
          </a:xfrm>
          <a:prstGeom prst="rect">
            <a:avLst/>
          </a:prstGeom>
        </p:spPr>
        <p:txBody>
          <a:bodyPr/>
          <a:lstStyle>
            <a:lvl1pPr marL="287338" indent="-287338" algn="l" defTabSz="1019175" rtl="0" fontAlgn="base">
              <a:lnSpc>
                <a:spcPct val="95000"/>
              </a:lnSpc>
              <a:spcBef>
                <a:spcPct val="50000"/>
              </a:spcBef>
              <a:spcAft>
                <a:spcPct val="0"/>
              </a:spcAft>
              <a:buClr>
                <a:schemeClr val="accent1"/>
              </a:buClr>
              <a:buSzPct val="75000"/>
              <a:buFont typeface="Wingdings" pitchFamily="2" charset="2"/>
              <a:buChar char="n"/>
              <a:defRPr sz="1400">
                <a:solidFill>
                  <a:schemeClr val="tx1"/>
                </a:solidFill>
                <a:latin typeface="+mn-lt"/>
                <a:ea typeface="+mn-ea"/>
                <a:cs typeface="+mn-cs"/>
              </a:defRPr>
            </a:lvl1pPr>
            <a:lvl2pPr marL="685800" indent="-280988" algn="l" defTabSz="1019175" rtl="0" fontAlgn="base">
              <a:lnSpc>
                <a:spcPct val="95000"/>
              </a:lnSpc>
              <a:spcBef>
                <a:spcPct val="50000"/>
              </a:spcBef>
              <a:spcAft>
                <a:spcPct val="0"/>
              </a:spcAft>
              <a:buClr>
                <a:schemeClr val="tx1"/>
              </a:buClr>
              <a:buFont typeface="Garamond" pitchFamily="18" charset="0"/>
              <a:buChar char="–"/>
              <a:defRPr sz="1400">
                <a:solidFill>
                  <a:schemeClr val="tx1"/>
                </a:solidFill>
                <a:latin typeface="+mn-lt"/>
              </a:defRPr>
            </a:lvl2pPr>
            <a:lvl3pPr marL="1028700" indent="-228600" algn="l" defTabSz="1019175" rtl="0" fontAlgn="base">
              <a:lnSpc>
                <a:spcPct val="95000"/>
              </a:lnSpc>
              <a:spcBef>
                <a:spcPct val="50000"/>
              </a:spcBef>
              <a:spcAft>
                <a:spcPct val="0"/>
              </a:spcAft>
              <a:buClr>
                <a:schemeClr val="bg2"/>
              </a:buClr>
              <a:buFont typeface="Garamond" pitchFamily="18" charset="0"/>
              <a:buChar char="●"/>
              <a:defRPr sz="1400">
                <a:solidFill>
                  <a:schemeClr val="tx1"/>
                </a:solidFill>
                <a:latin typeface="+mn-lt"/>
              </a:defRPr>
            </a:lvl3pPr>
            <a:lvl4pPr marL="1371600" indent="-228600" algn="l" defTabSz="1019175" rtl="0" fontAlgn="base">
              <a:lnSpc>
                <a:spcPct val="95000"/>
              </a:lnSpc>
              <a:spcBef>
                <a:spcPct val="50000"/>
              </a:spcBef>
              <a:spcAft>
                <a:spcPct val="0"/>
              </a:spcAft>
              <a:buClr>
                <a:schemeClr val="tx1"/>
              </a:buClr>
              <a:buFont typeface="Garamond" pitchFamily="18" charset="0"/>
              <a:buChar char="−"/>
              <a:defRPr sz="1400">
                <a:solidFill>
                  <a:schemeClr val="tx1"/>
                </a:solidFill>
                <a:latin typeface="+mn-lt"/>
              </a:defRPr>
            </a:lvl4pPr>
            <a:lvl5pPr marL="1657350" indent="-171450" algn="l" defTabSz="1019175" rtl="0" fontAlgn="base">
              <a:lnSpc>
                <a:spcPct val="95000"/>
              </a:lnSpc>
              <a:spcBef>
                <a:spcPct val="50000"/>
              </a:spcBef>
              <a:spcAft>
                <a:spcPct val="0"/>
              </a:spcAft>
              <a:buClr>
                <a:schemeClr val="bg2"/>
              </a:buClr>
              <a:buFont typeface="Wingdings" pitchFamily="2" charset="2"/>
              <a:buChar char="§"/>
              <a:defRPr sz="1400">
                <a:solidFill>
                  <a:schemeClr val="tx1"/>
                </a:solidFill>
                <a:latin typeface="+mn-lt"/>
              </a:defRPr>
            </a:lvl5pPr>
            <a:lvl6pPr marL="2114550" indent="-171450" algn="l" defTabSz="1019175" rtl="0" fontAlgn="base">
              <a:lnSpc>
                <a:spcPct val="95000"/>
              </a:lnSpc>
              <a:spcBef>
                <a:spcPct val="50000"/>
              </a:spcBef>
              <a:spcAft>
                <a:spcPct val="0"/>
              </a:spcAft>
              <a:buClr>
                <a:schemeClr val="bg2"/>
              </a:buClr>
              <a:buFont typeface="Wingdings" pitchFamily="2" charset="2"/>
              <a:buChar char="§"/>
              <a:defRPr sz="1400">
                <a:solidFill>
                  <a:schemeClr val="tx1"/>
                </a:solidFill>
                <a:latin typeface="+mn-lt"/>
              </a:defRPr>
            </a:lvl6pPr>
            <a:lvl7pPr marL="2571750" indent="-171450" algn="l" defTabSz="1019175" rtl="0" fontAlgn="base">
              <a:lnSpc>
                <a:spcPct val="95000"/>
              </a:lnSpc>
              <a:spcBef>
                <a:spcPct val="50000"/>
              </a:spcBef>
              <a:spcAft>
                <a:spcPct val="0"/>
              </a:spcAft>
              <a:buClr>
                <a:schemeClr val="bg2"/>
              </a:buClr>
              <a:buFont typeface="Wingdings" pitchFamily="2" charset="2"/>
              <a:buChar char="§"/>
              <a:defRPr sz="1400">
                <a:solidFill>
                  <a:schemeClr val="tx1"/>
                </a:solidFill>
                <a:latin typeface="+mn-lt"/>
              </a:defRPr>
            </a:lvl7pPr>
            <a:lvl8pPr marL="3028950" indent="-171450" algn="l" defTabSz="1019175" rtl="0" fontAlgn="base">
              <a:lnSpc>
                <a:spcPct val="95000"/>
              </a:lnSpc>
              <a:spcBef>
                <a:spcPct val="50000"/>
              </a:spcBef>
              <a:spcAft>
                <a:spcPct val="0"/>
              </a:spcAft>
              <a:buClr>
                <a:schemeClr val="bg2"/>
              </a:buClr>
              <a:buFont typeface="Wingdings" pitchFamily="2" charset="2"/>
              <a:buChar char="§"/>
              <a:defRPr sz="1400">
                <a:solidFill>
                  <a:schemeClr val="tx1"/>
                </a:solidFill>
                <a:latin typeface="+mn-lt"/>
              </a:defRPr>
            </a:lvl8pPr>
            <a:lvl9pPr marL="3486150" indent="-171450" algn="l" defTabSz="1019175" rtl="0" fontAlgn="base">
              <a:lnSpc>
                <a:spcPct val="95000"/>
              </a:lnSpc>
              <a:spcBef>
                <a:spcPct val="50000"/>
              </a:spcBef>
              <a:spcAft>
                <a:spcPct val="0"/>
              </a:spcAft>
              <a:buClr>
                <a:schemeClr val="bg2"/>
              </a:buClr>
              <a:buFont typeface="Wingdings" pitchFamily="2" charset="2"/>
              <a:buChar char="§"/>
              <a:defRPr sz="1400">
                <a:solidFill>
                  <a:schemeClr val="tx1"/>
                </a:solidFill>
                <a:latin typeface="+mn-lt"/>
              </a:defRPr>
            </a:lvl9pPr>
          </a:lstStyle>
          <a:p>
            <a:pPr algn="just">
              <a:lnSpc>
                <a:spcPct val="100000"/>
              </a:lnSpc>
              <a:spcBef>
                <a:spcPts val="0"/>
              </a:spcBef>
              <a:spcAft>
                <a:spcPts val="0"/>
              </a:spcAft>
              <a:buClr>
                <a:schemeClr val="tx2"/>
              </a:buClr>
            </a:pPr>
            <a:endParaRPr lang="en-US" sz="1100">
              <a:solidFill>
                <a:schemeClr val="tx1">
                  <a:lumMod val="75000"/>
                  <a:lumOff val="25000"/>
                </a:schemeClr>
              </a:solidFill>
            </a:endParaRPr>
          </a:p>
          <a:p>
            <a:pPr marL="0" indent="0" algn="just">
              <a:lnSpc>
                <a:spcPct val="100000"/>
              </a:lnSpc>
              <a:spcBef>
                <a:spcPts val="0"/>
              </a:spcBef>
              <a:spcAft>
                <a:spcPts val="0"/>
              </a:spcAft>
              <a:buClr>
                <a:schemeClr val="tx2"/>
              </a:buClr>
              <a:buNone/>
            </a:pPr>
            <a:endParaRPr lang="en-US" sz="1100">
              <a:solidFill>
                <a:schemeClr val="tx1">
                  <a:lumMod val="75000"/>
                  <a:lumOff val="25000"/>
                </a:schemeClr>
              </a:solidFill>
            </a:endParaRPr>
          </a:p>
          <a:p>
            <a:pPr marL="442912" indent="-171450" algn="just">
              <a:lnSpc>
                <a:spcPct val="100000"/>
              </a:lnSpc>
              <a:spcBef>
                <a:spcPts val="0"/>
              </a:spcBef>
              <a:spcAft>
                <a:spcPts val="0"/>
              </a:spcAft>
              <a:buClr>
                <a:schemeClr val="tx2"/>
              </a:buClr>
              <a:buFontTx/>
              <a:buChar char="-"/>
            </a:pPr>
            <a:endParaRPr lang="en-US" sz="1100">
              <a:solidFill>
                <a:schemeClr val="tx1">
                  <a:lumMod val="75000"/>
                  <a:lumOff val="25000"/>
                </a:schemeClr>
              </a:solidFill>
            </a:endParaRPr>
          </a:p>
        </p:txBody>
      </p:sp>
      <p:graphicFrame>
        <p:nvGraphicFramePr>
          <p:cNvPr id="29" name="Table 28">
            <a:extLst>
              <a:ext uri="{FF2B5EF4-FFF2-40B4-BE49-F238E27FC236}">
                <a16:creationId xmlns="" xmlns:a16="http://schemas.microsoft.com/office/drawing/2014/main" id="{6E79AA33-3FC0-4EB6-B056-79BD922161E9}"/>
              </a:ext>
            </a:extLst>
          </p:cNvPr>
          <p:cNvGraphicFramePr>
            <a:graphicFrameLocks noGrp="1"/>
          </p:cNvGraphicFramePr>
          <p:nvPr>
            <p:extLst>
              <p:ext uri="{D42A27DB-BD31-4B8C-83A1-F6EECF244321}">
                <p14:modId xmlns:p14="http://schemas.microsoft.com/office/powerpoint/2010/main" val="3064139892"/>
              </p:ext>
            </p:extLst>
          </p:nvPr>
        </p:nvGraphicFramePr>
        <p:xfrm>
          <a:off x="5806440" y="1486606"/>
          <a:ext cx="4422648" cy="274320"/>
        </p:xfrm>
        <a:graphic>
          <a:graphicData uri="http://schemas.openxmlformats.org/drawingml/2006/table">
            <a:tbl>
              <a:tblPr firstRow="1" bandRow="1">
                <a:tableStyleId>{5C22544A-7EE6-4342-B048-85BDC9FD1C3A}</a:tableStyleId>
              </a:tblPr>
              <a:tblGrid>
                <a:gridCol w="4422648">
                  <a:extLst>
                    <a:ext uri="{9D8B030D-6E8A-4147-A177-3AD203B41FA5}">
                      <a16:colId xmlns="" xmlns:a16="http://schemas.microsoft.com/office/drawing/2014/main" val="20000"/>
                    </a:ext>
                  </a:extLst>
                </a:gridCol>
              </a:tblGrid>
              <a:tr h="190410">
                <a:tc>
                  <a:txBody>
                    <a:bodyPr/>
                    <a:lstStyle/>
                    <a:p>
                      <a:pPr algn="ctr"/>
                      <a:r>
                        <a:rPr lang="en-US" sz="1200" b="1" i="0" dirty="0">
                          <a:solidFill>
                            <a:schemeClr val="tx1"/>
                          </a:solidFill>
                        </a:rPr>
                        <a:t>Cost Structure for</a:t>
                      </a:r>
                      <a:r>
                        <a:rPr lang="en-US" sz="1200" b="1" i="0" baseline="0" dirty="0">
                          <a:solidFill>
                            <a:schemeClr val="tx1"/>
                          </a:solidFill>
                        </a:rPr>
                        <a:t> Industry and Sector</a:t>
                      </a:r>
                      <a:endParaRPr lang="en-US" sz="1200" b="1" i="1" dirty="0">
                        <a:solidFill>
                          <a:schemeClr val="tx1"/>
                        </a:solidFill>
                      </a:endParaRPr>
                    </a:p>
                  </a:txBody>
                  <a:tcPr anchor="ctr">
                    <a:lnB w="9525"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30" name="Rectangle: Rounded Corners 29">
            <a:extLst>
              <a:ext uri="{FF2B5EF4-FFF2-40B4-BE49-F238E27FC236}">
                <a16:creationId xmlns="" xmlns:a16="http://schemas.microsoft.com/office/drawing/2014/main" id="{2C75EE25-DC6A-45EF-8CF1-E0E557D21402}"/>
              </a:ext>
            </a:extLst>
          </p:cNvPr>
          <p:cNvSpPr/>
          <p:nvPr/>
        </p:nvSpPr>
        <p:spPr>
          <a:xfrm>
            <a:off x="520415" y="1848060"/>
            <a:ext cx="1658141" cy="2050545"/>
          </a:xfrm>
          <a:prstGeom prst="roundRect">
            <a:avLst/>
          </a:prstGeom>
          <a:solidFill>
            <a:srgbClr val="890101"/>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800">
                <a:solidFill>
                  <a:schemeClr val="bg1"/>
                </a:solidFill>
              </a:rPr>
              <a:t>Vertical Integration</a:t>
            </a:r>
            <a:endParaRPr lang="en-US">
              <a:solidFill>
                <a:schemeClr val="bg1"/>
              </a:solidFill>
            </a:endParaRPr>
          </a:p>
        </p:txBody>
      </p:sp>
      <p:sp>
        <p:nvSpPr>
          <p:cNvPr id="31" name="Rectangle: Rounded Corners 30">
            <a:extLst>
              <a:ext uri="{FF2B5EF4-FFF2-40B4-BE49-F238E27FC236}">
                <a16:creationId xmlns="" xmlns:a16="http://schemas.microsoft.com/office/drawing/2014/main" id="{172B73F5-C51A-4B69-BBDD-C797599EF7B9}"/>
              </a:ext>
            </a:extLst>
          </p:cNvPr>
          <p:cNvSpPr/>
          <p:nvPr/>
        </p:nvSpPr>
        <p:spPr>
          <a:xfrm>
            <a:off x="2796213" y="1848060"/>
            <a:ext cx="2803660" cy="2050545"/>
          </a:xfrm>
          <a:prstGeom prst="roundRect">
            <a:avLst/>
          </a:prstGeom>
          <a:solidFill>
            <a:srgbClr val="FFCCCC"/>
          </a:solidFill>
          <a:ln w="1905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From process to distribution, integration rallies cost saving for both </a:t>
            </a:r>
            <a:r>
              <a:rPr lang="en-US" sz="1200" err="1">
                <a:latin typeface="Arial" panose="020B0604020202020204" pitchFamily="34" charset="0"/>
                <a:cs typeface="Arial" panose="020B0604020202020204" pitchFamily="34" charset="0"/>
              </a:rPr>
              <a:t>PBH</a:t>
            </a:r>
            <a:r>
              <a:rPr lang="en-US" sz="1200">
                <a:latin typeface="Arial" panose="020B0604020202020204" pitchFamily="34" charset="0"/>
                <a:cs typeface="Arial" panose="020B0604020202020204" pitchFamily="34" charset="0"/>
              </a:rPr>
              <a:t> and Maple foods, with better management for the supply chain.</a:t>
            </a:r>
          </a:p>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Supply control reduces the risk resulting from price volatility and food safety.</a:t>
            </a:r>
          </a:p>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Gives access for </a:t>
            </a:r>
            <a:r>
              <a:rPr lang="en-US" sz="1200" err="1">
                <a:latin typeface="Arial" panose="020B0604020202020204" pitchFamily="34" charset="0"/>
                <a:cs typeface="Arial" panose="020B0604020202020204" pitchFamily="34" charset="0"/>
              </a:rPr>
              <a:t>PBH</a:t>
            </a:r>
            <a:r>
              <a:rPr lang="en-US" sz="1200">
                <a:latin typeface="Arial" panose="020B0604020202020204" pitchFamily="34" charset="0"/>
                <a:cs typeface="Arial" panose="020B0604020202020204" pitchFamily="34" charset="0"/>
              </a:rPr>
              <a:t> to regular /premium distribution channel.</a:t>
            </a:r>
          </a:p>
        </p:txBody>
      </p:sp>
      <p:sp>
        <p:nvSpPr>
          <p:cNvPr id="33" name="Isosceles Triangle 32">
            <a:extLst>
              <a:ext uri="{FF2B5EF4-FFF2-40B4-BE49-F238E27FC236}">
                <a16:creationId xmlns="" xmlns:a16="http://schemas.microsoft.com/office/drawing/2014/main" id="{1459B843-57B9-470E-9458-FF9390B4F998}"/>
              </a:ext>
            </a:extLst>
          </p:cNvPr>
          <p:cNvSpPr/>
          <p:nvPr/>
        </p:nvSpPr>
        <p:spPr>
          <a:xfrm rot="5400000">
            <a:off x="1430317" y="2702127"/>
            <a:ext cx="2071255" cy="384922"/>
          </a:xfrm>
          <a:prstGeom prst="triangle">
            <a:avLst/>
          </a:prstGeom>
          <a:solidFill>
            <a:srgbClr val="BFBFBF"/>
          </a:solidFill>
          <a:ln>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nvGrpSpPr>
          <p:cNvPr id="54" name="Group 53">
            <a:extLst>
              <a:ext uri="{FF2B5EF4-FFF2-40B4-BE49-F238E27FC236}">
                <a16:creationId xmlns="" xmlns:a16="http://schemas.microsoft.com/office/drawing/2014/main" id="{6100EDDB-B0E1-41BB-ABFE-9ED23DCEDB64}"/>
              </a:ext>
            </a:extLst>
          </p:cNvPr>
          <p:cNvGrpSpPr/>
          <p:nvPr/>
        </p:nvGrpSpPr>
        <p:grpSpPr>
          <a:xfrm>
            <a:off x="520415" y="4347444"/>
            <a:ext cx="5079458" cy="2082155"/>
            <a:chOff x="672815" y="2000460"/>
            <a:chExt cx="5079458" cy="2082155"/>
          </a:xfrm>
          <a:solidFill>
            <a:srgbClr val="890101"/>
          </a:solidFill>
        </p:grpSpPr>
        <p:sp>
          <p:nvSpPr>
            <p:cNvPr id="55" name="Rectangle: Rounded Corners 54">
              <a:extLst>
                <a:ext uri="{FF2B5EF4-FFF2-40B4-BE49-F238E27FC236}">
                  <a16:creationId xmlns="" xmlns:a16="http://schemas.microsoft.com/office/drawing/2014/main" id="{80F20738-922F-4A58-8C22-85D437080F30}"/>
                </a:ext>
              </a:extLst>
            </p:cNvPr>
            <p:cNvSpPr/>
            <p:nvPr/>
          </p:nvSpPr>
          <p:spPr>
            <a:xfrm>
              <a:off x="672815" y="2000460"/>
              <a:ext cx="1658141" cy="2050545"/>
            </a:xfrm>
            <a:prstGeom prst="roundRect">
              <a:avLst/>
            </a:prstGeom>
            <a:grp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800">
                  <a:solidFill>
                    <a:schemeClr val="bg1"/>
                  </a:solidFill>
                </a:rPr>
                <a:t>Dominant Market Player</a:t>
              </a:r>
            </a:p>
          </p:txBody>
        </p:sp>
        <p:sp>
          <p:nvSpPr>
            <p:cNvPr id="56" name="Rectangle: Rounded Corners 55">
              <a:extLst>
                <a:ext uri="{FF2B5EF4-FFF2-40B4-BE49-F238E27FC236}">
                  <a16:creationId xmlns="" xmlns:a16="http://schemas.microsoft.com/office/drawing/2014/main" id="{88517C18-7B1C-4EAC-9EB6-0DB61802AF60}"/>
                </a:ext>
              </a:extLst>
            </p:cNvPr>
            <p:cNvSpPr/>
            <p:nvPr/>
          </p:nvSpPr>
          <p:spPr>
            <a:xfrm>
              <a:off x="2948613" y="2000460"/>
              <a:ext cx="2803660" cy="2050545"/>
            </a:xfrm>
            <a:prstGeom prst="roundRect">
              <a:avLst/>
            </a:prstGeom>
            <a:solidFill>
              <a:srgbClr val="FFCCCC"/>
            </a:solidFill>
            <a:ln w="1905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PBH’s current subsidiaries are niche meat processors. </a:t>
              </a:r>
            </a:p>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Acquisition of Maple food will increase brand awareness, which creates access to better resources in the industry.</a:t>
              </a:r>
            </a:p>
          </p:txBody>
        </p:sp>
        <p:sp>
          <p:nvSpPr>
            <p:cNvPr id="59" name="Isosceles Triangle 58">
              <a:extLst>
                <a:ext uri="{FF2B5EF4-FFF2-40B4-BE49-F238E27FC236}">
                  <a16:creationId xmlns="" xmlns:a16="http://schemas.microsoft.com/office/drawing/2014/main" id="{249DE7FF-D90B-4CA7-B9D6-5A14ADB40533}"/>
                </a:ext>
              </a:extLst>
            </p:cNvPr>
            <p:cNvSpPr/>
            <p:nvPr/>
          </p:nvSpPr>
          <p:spPr>
            <a:xfrm rot="5400000">
              <a:off x="1582717" y="2854527"/>
              <a:ext cx="2071255" cy="384922"/>
            </a:xfrm>
            <a:prstGeom prst="triangle">
              <a:avLst/>
            </a:prstGeom>
            <a:solidFill>
              <a:srgbClr val="BFBFBF"/>
            </a:solidFill>
            <a:ln>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
        <p:nvSpPr>
          <p:cNvPr id="74" name="TextBox 73">
            <a:extLst>
              <a:ext uri="{FF2B5EF4-FFF2-40B4-BE49-F238E27FC236}">
                <a16:creationId xmlns="" xmlns:a16="http://schemas.microsoft.com/office/drawing/2014/main" id="{C57ED169-E17C-4CA3-804C-2526FAB6FA8B}"/>
              </a:ext>
            </a:extLst>
          </p:cNvPr>
          <p:cNvSpPr txBox="1"/>
          <p:nvPr/>
        </p:nvSpPr>
        <p:spPr>
          <a:xfrm>
            <a:off x="7449960" y="4358344"/>
            <a:ext cx="2359056" cy="1261884"/>
          </a:xfrm>
          <a:prstGeom prst="rect">
            <a:avLst/>
          </a:prstGeom>
          <a:noFill/>
        </p:spPr>
        <p:txBody>
          <a:bodyPr wrap="square" rtlCol="0" anchor="ctr" anchorCtr="0">
            <a:spAutoFit/>
          </a:bodyPr>
          <a:lstStyle/>
          <a:p>
            <a:r>
              <a:rPr lang="en-US" sz="1600" b="1"/>
              <a:t>The </a:t>
            </a:r>
            <a:r>
              <a:rPr lang="en-US" sz="2800" b="1">
                <a:solidFill>
                  <a:srgbClr val="C00000"/>
                </a:solidFill>
              </a:rPr>
              <a:t>Largest</a:t>
            </a:r>
            <a:endParaRPr lang="en-US" sz="1600" b="1">
              <a:solidFill>
                <a:srgbClr val="C00000"/>
              </a:solidFill>
            </a:endParaRPr>
          </a:p>
          <a:p>
            <a:r>
              <a:rPr lang="en-US" sz="1600" b="1"/>
              <a:t>Meat, Beef &amp; Poultry Processing Company in Canada </a:t>
            </a:r>
            <a:endParaRPr lang="en-CA" sz="1600" b="1"/>
          </a:p>
        </p:txBody>
      </p:sp>
      <p:sp>
        <p:nvSpPr>
          <p:cNvPr id="75" name="Text Placeholder 3">
            <a:extLst>
              <a:ext uri="{FF2B5EF4-FFF2-40B4-BE49-F238E27FC236}">
                <a16:creationId xmlns="" xmlns:a16="http://schemas.microsoft.com/office/drawing/2014/main" id="{7ADC38BE-B59E-4595-A904-2C5499769934}"/>
              </a:ext>
            </a:extLst>
          </p:cNvPr>
          <p:cNvSpPr txBox="1">
            <a:spLocks/>
          </p:cNvSpPr>
          <p:nvPr/>
        </p:nvSpPr>
        <p:spPr>
          <a:xfrm>
            <a:off x="434408" y="6820542"/>
            <a:ext cx="5358384" cy="335263"/>
          </a:xfrm>
          <a:prstGeom prst="rect">
            <a:avLst/>
          </a:prstGeom>
        </p:spPr>
        <p:txBody>
          <a:bodyPr lIns="100584" tIns="45720" rIns="100584"/>
          <a:lstStyle>
            <a:lvl1pPr marL="182563" marR="0" indent="-182563" algn="l" defTabSz="1019007" rtl="0" eaLnBrk="1" fontAlgn="auto" latinLnBrk="0" hangingPunct="1">
              <a:lnSpc>
                <a:spcPct val="100000"/>
              </a:lnSpc>
              <a:spcBef>
                <a:spcPts val="1200"/>
              </a:spcBef>
              <a:spcAft>
                <a:spcPts val="0"/>
              </a:spcAft>
              <a:buClr>
                <a:srgbClr val="FBCF35"/>
              </a:buClr>
              <a:buSzPct val="80000"/>
              <a:buFont typeface="Arial" pitchFamily="34" charset="0"/>
              <a:buChar char="■"/>
              <a:tabLst/>
              <a:defRPr lang="en-US" sz="1100" b="0" kern="1200" dirty="0" smtClean="0">
                <a:solidFill>
                  <a:schemeClr val="tx1"/>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pPr marL="0" indent="0">
              <a:buNone/>
            </a:pPr>
            <a:r>
              <a:rPr lang="fr-FR" sz="900"/>
              <a:t>Source: IBIS </a:t>
            </a:r>
            <a:r>
              <a:rPr lang="fr-FR" sz="900" err="1"/>
              <a:t>Industry</a:t>
            </a:r>
            <a:r>
              <a:rPr lang="fr-FR" sz="900"/>
              <a:t> Report, PBH Management Discussion</a:t>
            </a:r>
          </a:p>
          <a:p>
            <a:pPr marL="0" indent="0">
              <a:buNone/>
            </a:pPr>
            <a:endParaRPr lang="fr-FR" sz="900"/>
          </a:p>
        </p:txBody>
      </p:sp>
      <p:pic>
        <p:nvPicPr>
          <p:cNvPr id="3074" name="Picture 2" descr="Image result for Maple leaf foo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5794" y="4347444"/>
            <a:ext cx="1428750" cy="1828800"/>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 xmlns:a16="http://schemas.microsoft.com/office/drawing/2014/main" id="{C57ED169-E17C-4CA3-804C-2526FAB6FA8B}"/>
              </a:ext>
            </a:extLst>
          </p:cNvPr>
          <p:cNvSpPr txBox="1"/>
          <p:nvPr/>
        </p:nvSpPr>
        <p:spPr>
          <a:xfrm>
            <a:off x="7449960" y="5837690"/>
            <a:ext cx="2359056" cy="338554"/>
          </a:xfrm>
          <a:prstGeom prst="rect">
            <a:avLst/>
          </a:prstGeom>
          <a:noFill/>
        </p:spPr>
        <p:txBody>
          <a:bodyPr wrap="square" rtlCol="0" anchor="ctr" anchorCtr="0">
            <a:spAutoFit/>
          </a:bodyPr>
          <a:lstStyle/>
          <a:p>
            <a:r>
              <a:rPr lang="en-US" sz="1600" b="1"/>
              <a:t>12% Market Share</a:t>
            </a:r>
            <a:endParaRPr lang="en-CA" sz="1600" b="1"/>
          </a:p>
        </p:txBody>
      </p:sp>
      <p:graphicFrame>
        <p:nvGraphicFramePr>
          <p:cNvPr id="23" name="Chart 22">
            <a:extLst>
              <a:ext uri="{FF2B5EF4-FFF2-40B4-BE49-F238E27FC236}">
                <a16:creationId xmlns="" xmlns:a16="http://schemas.microsoft.com/office/drawing/2014/main" id="{89D08CE1-1032-43AF-A453-24A16B1D500A}"/>
              </a:ext>
            </a:extLst>
          </p:cNvPr>
          <p:cNvGraphicFramePr/>
          <p:nvPr>
            <p:extLst>
              <p:ext uri="{D42A27DB-BD31-4B8C-83A1-F6EECF244321}">
                <p14:modId xmlns:p14="http://schemas.microsoft.com/office/powerpoint/2010/main" val="4286551121"/>
              </p:ext>
            </p:extLst>
          </p:nvPr>
        </p:nvGraphicFramePr>
        <p:xfrm>
          <a:off x="5841909" y="1806064"/>
          <a:ext cx="4395875" cy="211232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985385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EFF64882-AF9A-4EDD-B174-4F4307E3DA62}"/>
              </a:ext>
            </a:extLst>
          </p:cNvPr>
          <p:cNvSpPr>
            <a:spLocks noGrp="1"/>
          </p:cNvSpPr>
          <p:nvPr>
            <p:ph type="title"/>
          </p:nvPr>
        </p:nvSpPr>
        <p:spPr/>
        <p:txBody>
          <a:bodyPr/>
          <a:lstStyle/>
          <a:p>
            <a:r>
              <a:rPr lang="pt-BR"/>
              <a:t>Transaction Rationale (3/3)</a:t>
            </a:r>
          </a:p>
        </p:txBody>
      </p:sp>
      <p:sp>
        <p:nvSpPr>
          <p:cNvPr id="3" name="Slide Number Placeholder 2"/>
          <p:cNvSpPr>
            <a:spLocks noGrp="1"/>
          </p:cNvSpPr>
          <p:nvPr>
            <p:ph type="sldNum" sz="quarter" idx="12"/>
          </p:nvPr>
        </p:nvSpPr>
        <p:spPr/>
        <p:txBody>
          <a:bodyPr/>
          <a:lstStyle/>
          <a:p>
            <a:fld id="{4444B9D8-B3AF-4809-9CAB-061990560E48}" type="slidenum">
              <a:rPr lang="en-GB" smtClean="0">
                <a:solidFill>
                  <a:schemeClr val="tx1">
                    <a:lumMod val="75000"/>
                    <a:lumOff val="25000"/>
                  </a:schemeClr>
                </a:solidFill>
              </a:rPr>
              <a:pPr/>
              <a:t>11</a:t>
            </a:fld>
            <a:endParaRPr lang="en-GB">
              <a:solidFill>
                <a:schemeClr val="tx1">
                  <a:lumMod val="75000"/>
                  <a:lumOff val="25000"/>
                </a:schemeClr>
              </a:solidFill>
            </a:endParaRPr>
          </a:p>
        </p:txBody>
      </p:sp>
      <p:sp>
        <p:nvSpPr>
          <p:cNvPr id="2" name="AutoShape 2" descr="Image result for abrigo onibus otim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abrigo onibus otim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 Placeholder 3">
            <a:extLst>
              <a:ext uri="{FF2B5EF4-FFF2-40B4-BE49-F238E27FC236}">
                <a16:creationId xmlns="" xmlns:a16="http://schemas.microsoft.com/office/drawing/2014/main" id="{473E2CEA-B2A6-45D9-9312-6028A454159A}"/>
              </a:ext>
            </a:extLst>
          </p:cNvPr>
          <p:cNvSpPr txBox="1">
            <a:spLocks/>
          </p:cNvSpPr>
          <p:nvPr/>
        </p:nvSpPr>
        <p:spPr>
          <a:xfrm>
            <a:off x="448056" y="6784848"/>
            <a:ext cx="5358384" cy="335263"/>
          </a:xfrm>
          <a:prstGeom prst="rect">
            <a:avLst/>
          </a:prstGeom>
        </p:spPr>
        <p:txBody>
          <a:bodyPr lIns="100584" tIns="45720" rIns="100584"/>
          <a:lstStyle>
            <a:lvl1pPr marL="182563" marR="0" indent="-182563" algn="l" defTabSz="1019007" rtl="0" eaLnBrk="1" fontAlgn="auto" latinLnBrk="0" hangingPunct="1">
              <a:lnSpc>
                <a:spcPct val="100000"/>
              </a:lnSpc>
              <a:spcBef>
                <a:spcPts val="1200"/>
              </a:spcBef>
              <a:spcAft>
                <a:spcPts val="0"/>
              </a:spcAft>
              <a:buClr>
                <a:srgbClr val="FBCF35"/>
              </a:buClr>
              <a:buSzPct val="80000"/>
              <a:buFont typeface="Arial" pitchFamily="34" charset="0"/>
              <a:buChar char="■"/>
              <a:tabLst/>
              <a:defRPr lang="en-US" sz="1100" b="0" kern="1200" dirty="0" smtClean="0">
                <a:solidFill>
                  <a:schemeClr val="tx1"/>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pPr marL="0" indent="0">
              <a:buNone/>
            </a:pPr>
            <a:endParaRPr lang="en-US" sz="900"/>
          </a:p>
        </p:txBody>
      </p:sp>
      <p:sp>
        <p:nvSpPr>
          <p:cNvPr id="36" name="TextBox 35">
            <a:extLst>
              <a:ext uri="{FF2B5EF4-FFF2-40B4-BE49-F238E27FC236}">
                <a16:creationId xmlns="" xmlns:a16="http://schemas.microsoft.com/office/drawing/2014/main" id="{0CC5435A-DF4B-40EB-88D4-62B16D2A3631}"/>
              </a:ext>
            </a:extLst>
          </p:cNvPr>
          <p:cNvSpPr txBox="1"/>
          <p:nvPr/>
        </p:nvSpPr>
        <p:spPr>
          <a:xfrm>
            <a:off x="9352401" y="6641419"/>
            <a:ext cx="1875274" cy="169277"/>
          </a:xfrm>
          <a:prstGeom prst="rect">
            <a:avLst/>
          </a:prstGeom>
          <a:noFill/>
        </p:spPr>
        <p:txBody>
          <a:bodyPr wrap="square" rtlCol="0" anchor="ctr" anchorCtr="0">
            <a:spAutoFit/>
          </a:bodyPr>
          <a:lstStyle/>
          <a:p>
            <a:pPr algn="ctr"/>
            <a:r>
              <a:rPr lang="en-CA" sz="500"/>
              <a:t>Source: GE</a:t>
            </a:r>
          </a:p>
        </p:txBody>
      </p:sp>
      <p:sp>
        <p:nvSpPr>
          <p:cNvPr id="27" name="Rectangle: Rounded Corners 26">
            <a:extLst>
              <a:ext uri="{FF2B5EF4-FFF2-40B4-BE49-F238E27FC236}">
                <a16:creationId xmlns="" xmlns:a16="http://schemas.microsoft.com/office/drawing/2014/main" id="{93CB2685-7622-4BCA-8A78-3F6BA168E0EB}"/>
              </a:ext>
            </a:extLst>
          </p:cNvPr>
          <p:cNvSpPr/>
          <p:nvPr/>
        </p:nvSpPr>
        <p:spPr>
          <a:xfrm>
            <a:off x="520415" y="1848060"/>
            <a:ext cx="1658141" cy="2050545"/>
          </a:xfrm>
          <a:prstGeom prst="roundRect">
            <a:avLst/>
          </a:prstGeom>
          <a:solidFill>
            <a:srgbClr val="890101"/>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800">
                <a:solidFill>
                  <a:schemeClr val="bg1"/>
                </a:solidFill>
              </a:rPr>
              <a:t>PBH’s </a:t>
            </a:r>
          </a:p>
          <a:p>
            <a:pPr algn="ctr"/>
            <a:r>
              <a:rPr lang="en-US" sz="1800">
                <a:solidFill>
                  <a:schemeClr val="bg1"/>
                </a:solidFill>
              </a:rPr>
              <a:t>Capabilities in US</a:t>
            </a:r>
          </a:p>
        </p:txBody>
      </p:sp>
      <p:sp>
        <p:nvSpPr>
          <p:cNvPr id="37" name="Rectangle: Rounded Corners 36">
            <a:extLst>
              <a:ext uri="{FF2B5EF4-FFF2-40B4-BE49-F238E27FC236}">
                <a16:creationId xmlns="" xmlns:a16="http://schemas.microsoft.com/office/drawing/2014/main" id="{A13D40D9-09AF-4608-8C82-34E01552BC84}"/>
              </a:ext>
            </a:extLst>
          </p:cNvPr>
          <p:cNvSpPr/>
          <p:nvPr/>
        </p:nvSpPr>
        <p:spPr>
          <a:xfrm>
            <a:off x="2796213" y="1848060"/>
            <a:ext cx="2803660" cy="2050545"/>
          </a:xfrm>
          <a:prstGeom prst="roundRect">
            <a:avLst/>
          </a:prstGeom>
          <a:solidFill>
            <a:srgbClr val="FFCCCC"/>
          </a:solidFill>
          <a:ln w="1905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spcAft>
                <a:spcPts val="600"/>
              </a:spcAft>
              <a:buFont typeface="Arial" panose="020B0604020202020204" pitchFamily="34" charset="0"/>
              <a:buChar char="•"/>
            </a:pPr>
            <a:r>
              <a:rPr lang="en-US" sz="1200" err="1">
                <a:latin typeface="Arial" panose="020B0604020202020204" pitchFamily="34" charset="0"/>
                <a:cs typeface="Arial" panose="020B0604020202020204" pitchFamily="34" charset="0"/>
              </a:rPr>
              <a:t>PBH’s</a:t>
            </a:r>
            <a:r>
              <a:rPr lang="en-US" sz="1200">
                <a:latin typeface="Arial" panose="020B0604020202020204" pitchFamily="34" charset="0"/>
                <a:cs typeface="Arial" panose="020B0604020202020204" pitchFamily="34" charset="0"/>
              </a:rPr>
              <a:t> US facilities provide a stepping stone for Maple Leaf Foods to expand into US</a:t>
            </a:r>
          </a:p>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Further synergies and potential US market share take-over create value for both counterparties.</a:t>
            </a:r>
          </a:p>
        </p:txBody>
      </p:sp>
      <p:sp>
        <p:nvSpPr>
          <p:cNvPr id="38" name="Isosceles Triangle 37">
            <a:extLst>
              <a:ext uri="{FF2B5EF4-FFF2-40B4-BE49-F238E27FC236}">
                <a16:creationId xmlns="" xmlns:a16="http://schemas.microsoft.com/office/drawing/2014/main" id="{CB51A4E7-EA6A-4AE7-A761-6E3BC7F75536}"/>
              </a:ext>
            </a:extLst>
          </p:cNvPr>
          <p:cNvSpPr/>
          <p:nvPr/>
        </p:nvSpPr>
        <p:spPr>
          <a:xfrm rot="5400000">
            <a:off x="1430317" y="2702127"/>
            <a:ext cx="2071255" cy="384922"/>
          </a:xfrm>
          <a:prstGeom prst="triangle">
            <a:avLst/>
          </a:prstGeom>
          <a:solidFill>
            <a:srgbClr val="BFBFBF"/>
          </a:solidFill>
          <a:ln>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45" name="Text Placeholder 6">
            <a:extLst>
              <a:ext uri="{FF2B5EF4-FFF2-40B4-BE49-F238E27FC236}">
                <a16:creationId xmlns="" xmlns:a16="http://schemas.microsoft.com/office/drawing/2014/main" id="{525A9F4F-8AFC-44CA-B7A7-93955F2A6513}"/>
              </a:ext>
            </a:extLst>
          </p:cNvPr>
          <p:cNvSpPr txBox="1">
            <a:spLocks/>
          </p:cNvSpPr>
          <p:nvPr/>
        </p:nvSpPr>
        <p:spPr>
          <a:xfrm>
            <a:off x="509584" y="966535"/>
            <a:ext cx="9728200" cy="294576"/>
          </a:xfrm>
          <a:prstGeom prst="rect">
            <a:avLst/>
          </a:prstGeom>
        </p:spPr>
        <p:txBody>
          <a:bodyPr vert="horz" lIns="0" tIns="46800" rIns="36000" bIns="46800" rtlCol="0">
            <a:noAutofit/>
          </a:bodyPr>
          <a:lstStyle>
            <a:lvl1pPr marL="0" marR="0" indent="0" algn="l" defTabSz="1019007" rtl="0" eaLnBrk="1" fontAlgn="auto" latinLnBrk="0" hangingPunct="1">
              <a:lnSpc>
                <a:spcPct val="100000"/>
              </a:lnSpc>
              <a:spcBef>
                <a:spcPts val="1200"/>
              </a:spcBef>
              <a:spcAft>
                <a:spcPts val="0"/>
              </a:spcAft>
              <a:buClr>
                <a:srgbClr val="FBCF35"/>
              </a:buClr>
              <a:buSzPct val="80000"/>
              <a:buFontTx/>
              <a:buNone/>
              <a:tabLst/>
              <a:defRPr lang="en-US" sz="1200" b="1" kern="1200">
                <a:solidFill>
                  <a:srgbClr val="C00000"/>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r>
              <a:rPr lang="en-US">
                <a:solidFill>
                  <a:schemeClr val="tx1"/>
                </a:solidFill>
              </a:rPr>
              <a:t>The transaction allows MFI to expand US business; meanwhile, PBH could enter the sustainable protein market</a:t>
            </a:r>
            <a:endParaRPr lang="en-CA" b="0">
              <a:solidFill>
                <a:schemeClr val="tx1"/>
              </a:solidFill>
            </a:endParaRPr>
          </a:p>
          <a:p>
            <a:endParaRPr lang="en-US"/>
          </a:p>
        </p:txBody>
      </p:sp>
      <p:grpSp>
        <p:nvGrpSpPr>
          <p:cNvPr id="46" name="Group 45">
            <a:extLst>
              <a:ext uri="{FF2B5EF4-FFF2-40B4-BE49-F238E27FC236}">
                <a16:creationId xmlns="" xmlns:a16="http://schemas.microsoft.com/office/drawing/2014/main" id="{50F5E5D1-E00C-4E1C-A78D-67C27506580E}"/>
              </a:ext>
            </a:extLst>
          </p:cNvPr>
          <p:cNvGrpSpPr/>
          <p:nvPr/>
        </p:nvGrpSpPr>
        <p:grpSpPr>
          <a:xfrm>
            <a:off x="520415" y="4347444"/>
            <a:ext cx="5079458" cy="2082155"/>
            <a:chOff x="672815" y="2000460"/>
            <a:chExt cx="5079458" cy="2082155"/>
          </a:xfrm>
        </p:grpSpPr>
        <p:sp>
          <p:nvSpPr>
            <p:cNvPr id="48" name="Rectangle: Rounded Corners 47">
              <a:extLst>
                <a:ext uri="{FF2B5EF4-FFF2-40B4-BE49-F238E27FC236}">
                  <a16:creationId xmlns="" xmlns:a16="http://schemas.microsoft.com/office/drawing/2014/main" id="{58F87550-1425-44FF-A924-5C4623D454C9}"/>
                </a:ext>
              </a:extLst>
            </p:cNvPr>
            <p:cNvSpPr/>
            <p:nvPr/>
          </p:nvSpPr>
          <p:spPr>
            <a:xfrm>
              <a:off x="2948613" y="2000460"/>
              <a:ext cx="2803660" cy="2050545"/>
            </a:xfrm>
            <a:prstGeom prst="roundRect">
              <a:avLst/>
            </a:prstGeom>
            <a:solidFill>
              <a:srgbClr val="FFCCCC"/>
            </a:solidFill>
            <a:ln w="1905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With Maple Leaf’s current strategy, gain access to sustainable protein market</a:t>
              </a:r>
            </a:p>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Increasing market preferences over plant-based protein.</a:t>
              </a:r>
            </a:p>
          </p:txBody>
        </p:sp>
        <p:sp>
          <p:nvSpPr>
            <p:cNvPr id="47" name="Rectangle: Rounded Corners 46">
              <a:extLst>
                <a:ext uri="{FF2B5EF4-FFF2-40B4-BE49-F238E27FC236}">
                  <a16:creationId xmlns="" xmlns:a16="http://schemas.microsoft.com/office/drawing/2014/main" id="{A74D05E1-3415-4651-95D4-A506F1318B96}"/>
                </a:ext>
              </a:extLst>
            </p:cNvPr>
            <p:cNvSpPr/>
            <p:nvPr/>
          </p:nvSpPr>
          <p:spPr>
            <a:xfrm>
              <a:off x="672815" y="2000460"/>
              <a:ext cx="1658141" cy="2050545"/>
            </a:xfrm>
            <a:prstGeom prst="roundRect">
              <a:avLst/>
            </a:prstGeom>
            <a:solidFill>
              <a:srgbClr val="890101"/>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800">
                  <a:solidFill>
                    <a:schemeClr val="bg1"/>
                  </a:solidFill>
                </a:rPr>
                <a:t>Sustain-ability</a:t>
              </a:r>
            </a:p>
          </p:txBody>
        </p:sp>
        <p:sp>
          <p:nvSpPr>
            <p:cNvPr id="49" name="Isosceles Triangle 48">
              <a:extLst>
                <a:ext uri="{FF2B5EF4-FFF2-40B4-BE49-F238E27FC236}">
                  <a16:creationId xmlns="" xmlns:a16="http://schemas.microsoft.com/office/drawing/2014/main" id="{9B978475-443E-4866-9A71-99DF279552DA}"/>
                </a:ext>
              </a:extLst>
            </p:cNvPr>
            <p:cNvSpPr/>
            <p:nvPr/>
          </p:nvSpPr>
          <p:spPr>
            <a:xfrm rot="5400000">
              <a:off x="1582717" y="2854527"/>
              <a:ext cx="2071255" cy="384922"/>
            </a:xfrm>
            <a:prstGeom prst="triangle">
              <a:avLst/>
            </a:prstGeom>
            <a:solidFill>
              <a:srgbClr val="BFBFBF"/>
            </a:solidFill>
            <a:ln>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graphicFrame>
        <p:nvGraphicFramePr>
          <p:cNvPr id="52" name="Table 51">
            <a:extLst>
              <a:ext uri="{FF2B5EF4-FFF2-40B4-BE49-F238E27FC236}">
                <a16:creationId xmlns="" xmlns:a16="http://schemas.microsoft.com/office/drawing/2014/main" id="{A94EE5F2-CE38-4593-B56D-D5C040BA3865}"/>
              </a:ext>
            </a:extLst>
          </p:cNvPr>
          <p:cNvGraphicFramePr>
            <a:graphicFrameLocks noGrp="1"/>
          </p:cNvGraphicFramePr>
          <p:nvPr>
            <p:extLst>
              <p:ext uri="{D42A27DB-BD31-4B8C-83A1-F6EECF244321}">
                <p14:modId xmlns:p14="http://schemas.microsoft.com/office/powerpoint/2010/main" val="1735336124"/>
              </p:ext>
            </p:extLst>
          </p:nvPr>
        </p:nvGraphicFramePr>
        <p:xfrm>
          <a:off x="5806440" y="4043913"/>
          <a:ext cx="4422648" cy="274320"/>
        </p:xfrm>
        <a:graphic>
          <a:graphicData uri="http://schemas.openxmlformats.org/drawingml/2006/table">
            <a:tbl>
              <a:tblPr firstRow="1" bandRow="1">
                <a:tableStyleId>{5C22544A-7EE6-4342-B048-85BDC9FD1C3A}</a:tableStyleId>
              </a:tblPr>
              <a:tblGrid>
                <a:gridCol w="4422648">
                  <a:extLst>
                    <a:ext uri="{9D8B030D-6E8A-4147-A177-3AD203B41FA5}">
                      <a16:colId xmlns="" xmlns:a16="http://schemas.microsoft.com/office/drawing/2014/main" val="20000"/>
                    </a:ext>
                  </a:extLst>
                </a:gridCol>
              </a:tblGrid>
              <a:tr h="190410">
                <a:tc>
                  <a:txBody>
                    <a:bodyPr/>
                    <a:lstStyle/>
                    <a:p>
                      <a:pPr algn="ctr"/>
                      <a:r>
                        <a:rPr lang="en-US" sz="1200" b="1" i="0">
                          <a:solidFill>
                            <a:schemeClr val="tx1"/>
                          </a:solidFill>
                        </a:rPr>
                        <a:t>Maple Leaf Foods’ Value</a:t>
                      </a:r>
                    </a:p>
                  </a:txBody>
                  <a:tcPr anchor="ctr">
                    <a:lnB w="9525"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54" name="Text Placeholder 3">
            <a:extLst>
              <a:ext uri="{FF2B5EF4-FFF2-40B4-BE49-F238E27FC236}">
                <a16:creationId xmlns="" xmlns:a16="http://schemas.microsoft.com/office/drawing/2014/main" id="{2D2D9273-B6E7-47D6-8D2D-3FD8414A9F49}"/>
              </a:ext>
            </a:extLst>
          </p:cNvPr>
          <p:cNvSpPr txBox="1">
            <a:spLocks/>
          </p:cNvSpPr>
          <p:nvPr/>
        </p:nvSpPr>
        <p:spPr>
          <a:xfrm>
            <a:off x="600456" y="6833078"/>
            <a:ext cx="2924872" cy="335263"/>
          </a:xfrm>
          <a:prstGeom prst="rect">
            <a:avLst/>
          </a:prstGeom>
        </p:spPr>
        <p:txBody>
          <a:bodyPr lIns="100584" tIns="45720" rIns="100584"/>
          <a:lstStyle>
            <a:lvl1pPr marL="182563" marR="0" indent="-182563" algn="l" defTabSz="1019007" rtl="0" eaLnBrk="1" fontAlgn="auto" latinLnBrk="0" hangingPunct="1">
              <a:lnSpc>
                <a:spcPct val="100000"/>
              </a:lnSpc>
              <a:spcBef>
                <a:spcPts val="1200"/>
              </a:spcBef>
              <a:spcAft>
                <a:spcPts val="0"/>
              </a:spcAft>
              <a:buClr>
                <a:srgbClr val="FBCF35"/>
              </a:buClr>
              <a:buSzPct val="80000"/>
              <a:buFont typeface="Arial" pitchFamily="34" charset="0"/>
              <a:buChar char="■"/>
              <a:tabLst/>
              <a:defRPr lang="en-US" sz="1100" b="0" kern="1200" dirty="0" smtClean="0">
                <a:solidFill>
                  <a:schemeClr val="tx1"/>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pPr marL="0" indent="0">
              <a:spcBef>
                <a:spcPts val="0"/>
              </a:spcBef>
              <a:buNone/>
            </a:pPr>
            <a:endParaRPr lang="fr-FR" sz="900"/>
          </a:p>
        </p:txBody>
      </p:sp>
      <p:grpSp>
        <p:nvGrpSpPr>
          <p:cNvPr id="4" name="Group 3"/>
          <p:cNvGrpSpPr/>
          <p:nvPr/>
        </p:nvGrpSpPr>
        <p:grpSpPr>
          <a:xfrm>
            <a:off x="6430647" y="1918191"/>
            <a:ext cx="3202880" cy="1818300"/>
            <a:chOff x="6114820" y="1581875"/>
            <a:chExt cx="3834534" cy="2176897"/>
          </a:xfrm>
        </p:grpSpPr>
        <p:pic>
          <p:nvPicPr>
            <p:cNvPr id="3074" name="Picture 2" descr="Image result for us map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4820" y="1581875"/>
              <a:ext cx="3834534" cy="217689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Image result for pbh">
              <a:extLst>
                <a:ext uri="{FF2B5EF4-FFF2-40B4-BE49-F238E27FC236}">
                  <a16:creationId xmlns="" xmlns:a16="http://schemas.microsoft.com/office/drawing/2014/main" id="{CE7219BE-1DC9-4699-8C81-C34777CC7D46}"/>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9302" b="75194" l="10000" r="88000">
                          <a14:foregroundMark x1="62500" y1="50388" x2="62500" y2="50388"/>
                          <a14:foregroundMark x1="59500" y1="61240" x2="59500" y2="61240"/>
                          <a14:foregroundMark x1="54500" y1="69767" x2="54500" y2="69767"/>
                        </a14:backgroundRemoval>
                      </a14:imgEffect>
                    </a14:imgLayer>
                  </a14:imgProps>
                </a:ext>
                <a:ext uri="{28A0092B-C50C-407E-A947-70E740481C1C}">
                  <a14:useLocalDpi xmlns:a14="http://schemas.microsoft.com/office/drawing/2010/main" val="0"/>
                </a:ext>
              </a:extLst>
            </a:blip>
            <a:srcRect l="24603" t="-5567" r="26139" b="13477"/>
            <a:stretch/>
          </p:blipFill>
          <p:spPr bwMode="auto">
            <a:xfrm>
              <a:off x="6773632" y="1610694"/>
              <a:ext cx="218204" cy="26312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Image result for pbh">
              <a:extLst>
                <a:ext uri="{FF2B5EF4-FFF2-40B4-BE49-F238E27FC236}">
                  <a16:creationId xmlns="" xmlns:a16="http://schemas.microsoft.com/office/drawing/2014/main" id="{CE7219BE-1DC9-4699-8C81-C34777CC7D46}"/>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9302" b="75194" l="10000" r="88000">
                          <a14:foregroundMark x1="62500" y1="50388" x2="62500" y2="50388"/>
                          <a14:foregroundMark x1="59500" y1="61240" x2="59500" y2="61240"/>
                          <a14:foregroundMark x1="54500" y1="69767" x2="54500" y2="69767"/>
                        </a14:backgroundRemoval>
                      </a14:imgEffect>
                    </a14:imgLayer>
                  </a14:imgProps>
                </a:ext>
                <a:ext uri="{28A0092B-C50C-407E-A947-70E740481C1C}">
                  <a14:useLocalDpi xmlns:a14="http://schemas.microsoft.com/office/drawing/2010/main" val="0"/>
                </a:ext>
              </a:extLst>
            </a:blip>
            <a:srcRect l="24603" t="-5567" r="26139" b="13477"/>
            <a:stretch/>
          </p:blipFill>
          <p:spPr bwMode="auto">
            <a:xfrm>
              <a:off x="6532994" y="2363641"/>
              <a:ext cx="218204" cy="26312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Image result for pbh">
              <a:extLst>
                <a:ext uri="{FF2B5EF4-FFF2-40B4-BE49-F238E27FC236}">
                  <a16:creationId xmlns="" xmlns:a16="http://schemas.microsoft.com/office/drawing/2014/main" id="{CE7219BE-1DC9-4699-8C81-C34777CC7D46}"/>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9302" b="75194" l="10000" r="88000">
                          <a14:foregroundMark x1="62500" y1="50388" x2="62500" y2="50388"/>
                          <a14:foregroundMark x1="59500" y1="61240" x2="59500" y2="61240"/>
                          <a14:foregroundMark x1="54500" y1="69767" x2="54500" y2="69767"/>
                        </a14:backgroundRemoval>
                      </a14:imgEffect>
                    </a14:imgLayer>
                  </a14:imgProps>
                </a:ext>
                <a:ext uri="{28A0092B-C50C-407E-A947-70E740481C1C}">
                  <a14:useLocalDpi xmlns:a14="http://schemas.microsoft.com/office/drawing/2010/main" val="0"/>
                </a:ext>
              </a:extLst>
            </a:blip>
            <a:srcRect l="24603" t="-5567" r="26139" b="13477"/>
            <a:stretch/>
          </p:blipFill>
          <p:spPr bwMode="auto">
            <a:xfrm>
              <a:off x="6819205" y="2285087"/>
              <a:ext cx="218204" cy="26312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Image result for pbh">
              <a:extLst>
                <a:ext uri="{FF2B5EF4-FFF2-40B4-BE49-F238E27FC236}">
                  <a16:creationId xmlns="" xmlns:a16="http://schemas.microsoft.com/office/drawing/2014/main" id="{CE7219BE-1DC9-4699-8C81-C34777CC7D46}"/>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9302" b="75194" l="10000" r="88000">
                          <a14:foregroundMark x1="62500" y1="50388" x2="62500" y2="50388"/>
                          <a14:foregroundMark x1="59500" y1="61240" x2="59500" y2="61240"/>
                          <a14:foregroundMark x1="54500" y1="69767" x2="54500" y2="69767"/>
                        </a14:backgroundRemoval>
                      </a14:imgEffect>
                    </a14:imgLayer>
                  </a14:imgProps>
                </a:ext>
                <a:ext uri="{28A0092B-C50C-407E-A947-70E740481C1C}">
                  <a14:useLocalDpi xmlns:a14="http://schemas.microsoft.com/office/drawing/2010/main" val="0"/>
                </a:ext>
              </a:extLst>
            </a:blip>
            <a:srcRect l="24603" t="-5567" r="26139" b="13477"/>
            <a:stretch/>
          </p:blipFill>
          <p:spPr bwMode="auto">
            <a:xfrm>
              <a:off x="7096504" y="2801430"/>
              <a:ext cx="218204" cy="26312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Image result for pbh">
              <a:extLst>
                <a:ext uri="{FF2B5EF4-FFF2-40B4-BE49-F238E27FC236}">
                  <a16:creationId xmlns="" xmlns:a16="http://schemas.microsoft.com/office/drawing/2014/main" id="{CE7219BE-1DC9-4699-8C81-C34777CC7D46}"/>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9302" b="75194" l="10000" r="88000">
                          <a14:foregroundMark x1="62500" y1="50388" x2="62500" y2="50388"/>
                          <a14:foregroundMark x1="59500" y1="61240" x2="59500" y2="61240"/>
                          <a14:foregroundMark x1="54500" y1="69767" x2="54500" y2="69767"/>
                        </a14:backgroundRemoval>
                      </a14:imgEffect>
                    </a14:imgLayer>
                  </a14:imgProps>
                </a:ext>
                <a:ext uri="{28A0092B-C50C-407E-A947-70E740481C1C}">
                  <a14:useLocalDpi xmlns:a14="http://schemas.microsoft.com/office/drawing/2010/main" val="0"/>
                </a:ext>
              </a:extLst>
            </a:blip>
            <a:srcRect l="24603" t="-5567" r="26139" b="13477"/>
            <a:stretch/>
          </p:blipFill>
          <p:spPr bwMode="auto">
            <a:xfrm>
              <a:off x="8610120" y="2970761"/>
              <a:ext cx="218204" cy="26312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Image result for pbh">
              <a:extLst>
                <a:ext uri="{FF2B5EF4-FFF2-40B4-BE49-F238E27FC236}">
                  <a16:creationId xmlns="" xmlns:a16="http://schemas.microsoft.com/office/drawing/2014/main" id="{CE7219BE-1DC9-4699-8C81-C34777CC7D46}"/>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9302" b="75194" l="10000" r="88000">
                          <a14:foregroundMark x1="62500" y1="50388" x2="62500" y2="50388"/>
                          <a14:foregroundMark x1="59500" y1="61240" x2="59500" y2="61240"/>
                          <a14:foregroundMark x1="54500" y1="69767" x2="54500" y2="69767"/>
                        </a14:backgroundRemoval>
                      </a14:imgEffect>
                    </a14:imgLayer>
                  </a14:imgProps>
                </a:ext>
                <a:ext uri="{28A0092B-C50C-407E-A947-70E740481C1C}">
                  <a14:useLocalDpi xmlns:a14="http://schemas.microsoft.com/office/drawing/2010/main" val="0"/>
                </a:ext>
              </a:extLst>
            </a:blip>
            <a:srcRect l="24603" t="-5567" r="26139" b="13477"/>
            <a:stretch/>
          </p:blipFill>
          <p:spPr bwMode="auto">
            <a:xfrm>
              <a:off x="8264568" y="1873823"/>
              <a:ext cx="218204" cy="26312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Image result for pbh">
              <a:extLst>
                <a:ext uri="{FF2B5EF4-FFF2-40B4-BE49-F238E27FC236}">
                  <a16:creationId xmlns="" xmlns:a16="http://schemas.microsoft.com/office/drawing/2014/main" id="{CE7219BE-1DC9-4699-8C81-C34777CC7D46}"/>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9302" b="75194" l="10000" r="88000">
                          <a14:foregroundMark x1="62500" y1="50388" x2="62500" y2="50388"/>
                          <a14:foregroundMark x1="59500" y1="61240" x2="59500" y2="61240"/>
                          <a14:foregroundMark x1="54500" y1="69767" x2="54500" y2="69767"/>
                        </a14:backgroundRemoval>
                      </a14:imgEffect>
                    </a14:imgLayer>
                  </a14:imgProps>
                </a:ext>
                <a:ext uri="{28A0092B-C50C-407E-A947-70E740481C1C}">
                  <a14:useLocalDpi xmlns:a14="http://schemas.microsoft.com/office/drawing/2010/main" val="0"/>
                </a:ext>
              </a:extLst>
            </a:blip>
            <a:srcRect l="24603" t="-5567" r="26139" b="13477"/>
            <a:stretch/>
          </p:blipFill>
          <p:spPr bwMode="auto">
            <a:xfrm>
              <a:off x="8988810" y="2307191"/>
              <a:ext cx="218204" cy="263129"/>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35" name="Table 34">
            <a:extLst>
              <a:ext uri="{FF2B5EF4-FFF2-40B4-BE49-F238E27FC236}">
                <a16:creationId xmlns="" xmlns:a16="http://schemas.microsoft.com/office/drawing/2014/main" id="{A94EE5F2-CE38-4593-B56D-D5C040BA3865}"/>
              </a:ext>
            </a:extLst>
          </p:cNvPr>
          <p:cNvGraphicFramePr>
            <a:graphicFrameLocks noGrp="1"/>
          </p:cNvGraphicFramePr>
          <p:nvPr>
            <p:extLst>
              <p:ext uri="{D42A27DB-BD31-4B8C-83A1-F6EECF244321}">
                <p14:modId xmlns:p14="http://schemas.microsoft.com/office/powerpoint/2010/main" val="4285569600"/>
              </p:ext>
            </p:extLst>
          </p:nvPr>
        </p:nvGraphicFramePr>
        <p:xfrm>
          <a:off x="5923142" y="1561234"/>
          <a:ext cx="4422648" cy="274320"/>
        </p:xfrm>
        <a:graphic>
          <a:graphicData uri="http://schemas.openxmlformats.org/drawingml/2006/table">
            <a:tbl>
              <a:tblPr firstRow="1" bandRow="1">
                <a:tableStyleId>{5C22544A-7EE6-4342-B048-85BDC9FD1C3A}</a:tableStyleId>
              </a:tblPr>
              <a:tblGrid>
                <a:gridCol w="4422648">
                  <a:extLst>
                    <a:ext uri="{9D8B030D-6E8A-4147-A177-3AD203B41FA5}">
                      <a16:colId xmlns="" xmlns:a16="http://schemas.microsoft.com/office/drawing/2014/main" val="20000"/>
                    </a:ext>
                  </a:extLst>
                </a:gridCol>
              </a:tblGrid>
              <a:tr h="190410">
                <a:tc>
                  <a:txBody>
                    <a:bodyPr/>
                    <a:lstStyle/>
                    <a:p>
                      <a:pPr algn="ctr"/>
                      <a:r>
                        <a:rPr lang="en-US" sz="1200" b="1" i="0">
                          <a:solidFill>
                            <a:schemeClr val="tx1"/>
                          </a:solidFill>
                        </a:rPr>
                        <a:t>Premium Brands Holding</a:t>
                      </a:r>
                      <a:r>
                        <a:rPr lang="en-US" sz="1200" b="1" i="0" baseline="0">
                          <a:solidFill>
                            <a:schemeClr val="tx1"/>
                          </a:solidFill>
                        </a:rPr>
                        <a:t> US Coverage</a:t>
                      </a:r>
                      <a:endParaRPr lang="en-US" sz="1200" b="1" i="0">
                        <a:solidFill>
                          <a:schemeClr val="tx1"/>
                        </a:solidFill>
                      </a:endParaRPr>
                    </a:p>
                  </a:txBody>
                  <a:tcPr anchor="ctr">
                    <a:lnB w="9525"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pic>
        <p:nvPicPr>
          <p:cNvPr id="42" name="Picture 41" descr="Image result for pbh">
            <a:extLst>
              <a:ext uri="{FF2B5EF4-FFF2-40B4-BE49-F238E27FC236}">
                <a16:creationId xmlns="" xmlns:a16="http://schemas.microsoft.com/office/drawing/2014/main" id="{CE7219BE-1DC9-4699-8C81-C34777CC7D46}"/>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9302" b="75194" l="10000" r="88000">
                        <a14:foregroundMark x1="62500" y1="50388" x2="62500" y2="50388"/>
                        <a14:foregroundMark x1="59500" y1="61240" x2="59500" y2="61240"/>
                        <a14:foregroundMark x1="54500" y1="69767" x2="54500" y2="69767"/>
                      </a14:backgroundRemoval>
                    </a14:imgEffect>
                  </a14:imgLayer>
                </a14:imgProps>
              </a:ext>
              <a:ext uri="{28A0092B-C50C-407E-A947-70E740481C1C}">
                <a14:useLocalDpi xmlns:a14="http://schemas.microsoft.com/office/drawing/2010/main" val="0"/>
              </a:ext>
            </a:extLst>
          </a:blip>
          <a:srcRect l="24603" t="-5567" r="26139" b="13477"/>
          <a:stretch/>
        </p:blipFill>
        <p:spPr bwMode="auto">
          <a:xfrm>
            <a:off x="7068360" y="1887533"/>
            <a:ext cx="182260" cy="219784"/>
          </a:xfrm>
          <a:prstGeom prst="rect">
            <a:avLst/>
          </a:prstGeom>
          <a:noFill/>
          <a:extLst>
            <a:ext uri="{909E8E84-426E-40DD-AFC4-6F175D3DCCD1}">
              <a14:hiddenFill xmlns:a14="http://schemas.microsoft.com/office/drawing/2010/main">
                <a:solidFill>
                  <a:srgbClr val="FFFFFF"/>
                </a:solidFill>
              </a14:hiddenFill>
            </a:ext>
          </a:extLst>
        </p:spPr>
      </p:pic>
      <p:sp>
        <p:nvSpPr>
          <p:cNvPr id="39" name="Text Placeholder 3">
            <a:extLst>
              <a:ext uri="{FF2B5EF4-FFF2-40B4-BE49-F238E27FC236}">
                <a16:creationId xmlns="" xmlns:a16="http://schemas.microsoft.com/office/drawing/2014/main" id="{CFB92B86-7A70-451D-9BA2-C19A80394BD9}"/>
              </a:ext>
            </a:extLst>
          </p:cNvPr>
          <p:cNvSpPr txBox="1">
            <a:spLocks/>
          </p:cNvSpPr>
          <p:nvPr/>
        </p:nvSpPr>
        <p:spPr>
          <a:xfrm>
            <a:off x="420761" y="6827366"/>
            <a:ext cx="3077272" cy="335263"/>
          </a:xfrm>
          <a:prstGeom prst="rect">
            <a:avLst/>
          </a:prstGeom>
        </p:spPr>
        <p:txBody>
          <a:bodyPr lIns="100584" tIns="45720" rIns="100584"/>
          <a:lstStyle>
            <a:lvl1pPr marL="182563" marR="0" indent="-182563" algn="l" defTabSz="1019007" rtl="0" eaLnBrk="1" fontAlgn="auto" latinLnBrk="0" hangingPunct="1">
              <a:lnSpc>
                <a:spcPct val="100000"/>
              </a:lnSpc>
              <a:spcBef>
                <a:spcPts val="1200"/>
              </a:spcBef>
              <a:spcAft>
                <a:spcPts val="0"/>
              </a:spcAft>
              <a:buClr>
                <a:srgbClr val="FBCF35"/>
              </a:buClr>
              <a:buSzPct val="80000"/>
              <a:buFont typeface="Arial" pitchFamily="34" charset="0"/>
              <a:buChar char="■"/>
              <a:tabLst/>
              <a:defRPr lang="en-US" sz="1100" b="0" kern="1200" dirty="0" smtClean="0">
                <a:solidFill>
                  <a:schemeClr val="tx1"/>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pPr marL="0" indent="0">
              <a:buNone/>
            </a:pPr>
            <a:r>
              <a:rPr lang="fr-FR" sz="900"/>
              <a:t>Source: PBH Management </a:t>
            </a:r>
            <a:r>
              <a:rPr lang="en-CA" sz="900"/>
              <a:t>Presentation</a:t>
            </a:r>
            <a:r>
              <a:rPr lang="fr-FR" sz="900"/>
              <a:t> Documents;   Maple </a:t>
            </a:r>
            <a:r>
              <a:rPr lang="en-CA" sz="900"/>
              <a:t>Leaf</a:t>
            </a:r>
            <a:r>
              <a:rPr lang="fr-FR" sz="900"/>
              <a:t> </a:t>
            </a:r>
            <a:r>
              <a:rPr lang="en-CA" sz="900"/>
              <a:t>Foods</a:t>
            </a:r>
            <a:r>
              <a:rPr lang="fr-FR" sz="900"/>
              <a:t> Management Discussion</a:t>
            </a:r>
          </a:p>
        </p:txBody>
      </p:sp>
      <p:pic>
        <p:nvPicPr>
          <p:cNvPr id="7" name="Picture 6">
            <a:extLst>
              <a:ext uri="{FF2B5EF4-FFF2-40B4-BE49-F238E27FC236}">
                <a16:creationId xmlns="" xmlns:a16="http://schemas.microsoft.com/office/drawing/2014/main" id="{A19E5124-BD7E-4896-AF49-475A5BA1301E}"/>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9901" b="89604" l="6374" r="91209">
                        <a14:foregroundMark x1="8132" y1="22277" x2="8132" y2="22277"/>
                        <a14:foregroundMark x1="13846" y1="24752" x2="13846" y2="24752"/>
                        <a14:foregroundMark x1="20440" y1="27228" x2="20440" y2="27228"/>
                        <a14:foregroundMark x1="29670" y1="26238" x2="29670" y2="26238"/>
                        <a14:foregroundMark x1="33187" y1="28218" x2="33187" y2="28218"/>
                        <a14:foregroundMark x1="39780" y1="30693" x2="39780" y2="30693"/>
                        <a14:foregroundMark x1="49231" y1="25248" x2="49231" y2="25248"/>
                        <a14:foregroundMark x1="58462" y1="29703" x2="58462" y2="29703"/>
                        <a14:foregroundMark x1="62857" y1="30693" x2="62857" y2="30693"/>
                        <a14:foregroundMark x1="68571" y1="27723" x2="68571" y2="27723"/>
                        <a14:foregroundMark x1="73846" y1="29208" x2="73846" y2="29208"/>
                        <a14:foregroundMark x1="78242" y1="26238" x2="78242" y2="26238"/>
                        <a14:foregroundMark x1="84615" y1="29208" x2="84615" y2="29208"/>
                        <a14:foregroundMark x1="80440" y1="51485" x2="80440" y2="51485"/>
                        <a14:foregroundMark x1="74505" y1="52475" x2="74505" y2="52475"/>
                        <a14:foregroundMark x1="66154" y1="52475" x2="66154" y2="52475"/>
                        <a14:foregroundMark x1="62857" y1="50990" x2="62857" y2="50990"/>
                        <a14:foregroundMark x1="53846" y1="52475" x2="53846" y2="52475"/>
                        <a14:foregroundMark x1="44176" y1="55446" x2="44176" y2="55446"/>
                        <a14:foregroundMark x1="40879" y1="54950" x2="40879" y2="54950"/>
                        <a14:foregroundMark x1="29011" y1="51980" x2="29011" y2="51980"/>
                        <a14:foregroundMark x1="21538" y1="53465" x2="21538" y2="53465"/>
                        <a14:foregroundMark x1="13407" y1="53465" x2="13407" y2="53465"/>
                        <a14:foregroundMark x1="9890" y1="54455" x2="9890" y2="54455"/>
                        <a14:foregroundMark x1="35165" y1="53960" x2="35165" y2="53960"/>
                        <a14:foregroundMark x1="10549" y1="75248" x2="10549" y2="75248"/>
                        <a14:foregroundMark x1="6593" y1="77723" x2="6593" y2="77723"/>
                        <a14:foregroundMark x1="18901" y1="75743" x2="18901" y2="75743"/>
                        <a14:foregroundMark x1="34505" y1="78218" x2="34505" y2="78218"/>
                        <a14:foregroundMark x1="42198" y1="76238" x2="42198" y2="76238"/>
                        <a14:foregroundMark x1="46813" y1="75743" x2="46813" y2="75743"/>
                        <a14:foregroundMark x1="52967" y1="77228" x2="52967" y2="77228"/>
                        <a14:foregroundMark x1="59560" y1="71782" x2="59560" y2="71782"/>
                        <a14:foregroundMark x1="65495" y1="78713" x2="65495" y2="78713"/>
                        <a14:foregroundMark x1="72747" y1="73762" x2="72747" y2="73762"/>
                        <a14:foregroundMark x1="76264" y1="73762" x2="76264" y2="73762"/>
                        <a14:foregroundMark x1="83956" y1="76733" x2="83956" y2="76733"/>
                        <a14:foregroundMark x1="87253" y1="79703" x2="87253" y2="79703"/>
                        <a14:foregroundMark x1="91209" y1="83168" x2="91209" y2="83168"/>
                        <a14:foregroundMark x1="29451" y1="75743" x2="29451" y2="75743"/>
                      </a14:backgroundRemoval>
                    </a14:imgEffect>
                  </a14:imgLayer>
                </a14:imgProps>
              </a:ext>
            </a:extLst>
          </a:blip>
          <a:stretch>
            <a:fillRect/>
          </a:stretch>
        </p:blipFill>
        <p:spPr>
          <a:xfrm>
            <a:off x="5839779" y="4455199"/>
            <a:ext cx="4389309" cy="1948660"/>
          </a:xfrm>
          <a:prstGeom prst="rect">
            <a:avLst/>
          </a:prstGeom>
        </p:spPr>
      </p:pic>
      <p:pic>
        <p:nvPicPr>
          <p:cNvPr id="40" name="Picture 2" descr="Image result for Maple leaf foods">
            <a:extLst>
              <a:ext uri="{FF2B5EF4-FFF2-40B4-BE49-F238E27FC236}">
                <a16:creationId xmlns="" xmlns:a16="http://schemas.microsoft.com/office/drawing/2014/main" id="{0F760F17-7CB6-4751-A907-E8869198DF4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46989" y="5874149"/>
            <a:ext cx="433946" cy="555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968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6F494129-72D4-4B64-862A-3C12B83C76BB}"/>
              </a:ext>
            </a:extLst>
          </p:cNvPr>
          <p:cNvSpPr>
            <a:spLocks noGrp="1"/>
          </p:cNvSpPr>
          <p:nvPr>
            <p:ph type="title"/>
          </p:nvPr>
        </p:nvSpPr>
        <p:spPr/>
        <p:txBody>
          <a:bodyPr/>
          <a:lstStyle/>
          <a:p>
            <a:r>
              <a:rPr lang="pt-BR" err="1"/>
              <a:t>Transaction</a:t>
            </a:r>
            <a:r>
              <a:rPr lang="pt-BR"/>
              <a:t> </a:t>
            </a:r>
            <a:r>
              <a:rPr lang="pt-BR" err="1"/>
              <a:t>Structure</a:t>
            </a:r>
          </a:p>
        </p:txBody>
      </p:sp>
      <p:sp>
        <p:nvSpPr>
          <p:cNvPr id="3" name="Slide Number Placeholder 2"/>
          <p:cNvSpPr>
            <a:spLocks noGrp="1"/>
          </p:cNvSpPr>
          <p:nvPr>
            <p:ph type="sldNum" sz="quarter" idx="12"/>
          </p:nvPr>
        </p:nvSpPr>
        <p:spPr/>
        <p:txBody>
          <a:bodyPr/>
          <a:lstStyle/>
          <a:p>
            <a:fld id="{4444B9D8-B3AF-4809-9CAB-061990560E48}" type="slidenum">
              <a:rPr lang="en-GB" smtClean="0">
                <a:solidFill>
                  <a:schemeClr val="tx1">
                    <a:lumMod val="75000"/>
                    <a:lumOff val="25000"/>
                  </a:schemeClr>
                </a:solidFill>
              </a:rPr>
              <a:pPr/>
              <a:t>12</a:t>
            </a:fld>
            <a:endParaRPr lang="en-GB">
              <a:solidFill>
                <a:schemeClr val="tx1">
                  <a:lumMod val="75000"/>
                  <a:lumOff val="25000"/>
                </a:schemeClr>
              </a:solidFill>
            </a:endParaRPr>
          </a:p>
        </p:txBody>
      </p:sp>
      <p:sp>
        <p:nvSpPr>
          <p:cNvPr id="2" name="AutoShape 2" descr="Image result for abrigo onibus otim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Espaço Reservado para Texto 4">
            <a:extLst>
              <a:ext uri="{FF2B5EF4-FFF2-40B4-BE49-F238E27FC236}">
                <a16:creationId xmlns="" xmlns:a16="http://schemas.microsoft.com/office/drawing/2014/main" id="{620B8A02-D81D-4D4B-BFFC-B42DAEC660C5}"/>
              </a:ext>
            </a:extLst>
          </p:cNvPr>
          <p:cNvSpPr txBox="1">
            <a:spLocks/>
          </p:cNvSpPr>
          <p:nvPr/>
        </p:nvSpPr>
        <p:spPr>
          <a:xfrm>
            <a:off x="4462857" y="5164347"/>
            <a:ext cx="9726771" cy="294771"/>
          </a:xfrm>
          <a:prstGeom prst="rect">
            <a:avLst/>
          </a:prstGeom>
        </p:spPr>
        <p:txBody>
          <a:bodyPr vert="horz" lIns="0" tIns="46800" rIns="36000" bIns="46800" rtlCol="0">
            <a:noAutofit/>
          </a:bodyPr>
          <a:lstStyle>
            <a:lvl1pPr marL="0" marR="0" indent="0" algn="l" defTabSz="1019007" rtl="0" eaLnBrk="1" fontAlgn="auto" latinLnBrk="0" hangingPunct="1">
              <a:lnSpc>
                <a:spcPct val="100000"/>
              </a:lnSpc>
              <a:spcBef>
                <a:spcPts val="1200"/>
              </a:spcBef>
              <a:spcAft>
                <a:spcPts val="0"/>
              </a:spcAft>
              <a:buClr>
                <a:srgbClr val="FBCF35"/>
              </a:buClr>
              <a:buSzPct val="80000"/>
              <a:buFontTx/>
              <a:buNone/>
              <a:tabLst/>
              <a:defRPr lang="en-US" sz="1200" b="1" kern="1200">
                <a:solidFill>
                  <a:schemeClr val="tx1">
                    <a:lumMod val="75000"/>
                    <a:lumOff val="25000"/>
                  </a:schemeClr>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endParaRPr lang="pt-BR">
              <a:solidFill>
                <a:srgbClr val="C00000"/>
              </a:solidFill>
            </a:endParaRPr>
          </a:p>
        </p:txBody>
      </p:sp>
      <p:sp>
        <p:nvSpPr>
          <p:cNvPr id="6" name="Espaço Reservado para Texto 4">
            <a:extLst>
              <a:ext uri="{FF2B5EF4-FFF2-40B4-BE49-F238E27FC236}">
                <a16:creationId xmlns="" xmlns:a16="http://schemas.microsoft.com/office/drawing/2014/main" id="{A5DFC151-F733-4361-96BF-161C19728CD1}"/>
              </a:ext>
            </a:extLst>
          </p:cNvPr>
          <p:cNvSpPr txBox="1">
            <a:spLocks/>
          </p:cNvSpPr>
          <p:nvPr/>
        </p:nvSpPr>
        <p:spPr>
          <a:xfrm>
            <a:off x="509509" y="967174"/>
            <a:ext cx="9726771" cy="294771"/>
          </a:xfrm>
          <a:prstGeom prst="rect">
            <a:avLst/>
          </a:prstGeom>
        </p:spPr>
        <p:txBody>
          <a:bodyPr vert="horz" lIns="0" tIns="46800" rIns="36000" bIns="46800" rtlCol="0" anchor="t">
            <a:noAutofit/>
          </a:bodyPr>
          <a:lstStyle>
            <a:lvl1pPr marL="0" marR="0" indent="0" algn="l" defTabSz="1019007" rtl="0" eaLnBrk="1" fontAlgn="auto" latinLnBrk="0" hangingPunct="1">
              <a:lnSpc>
                <a:spcPct val="100000"/>
              </a:lnSpc>
              <a:spcBef>
                <a:spcPts val="1200"/>
              </a:spcBef>
              <a:spcAft>
                <a:spcPts val="0"/>
              </a:spcAft>
              <a:buClr>
                <a:srgbClr val="FBCF35"/>
              </a:buClr>
              <a:buSzPct val="80000"/>
              <a:buFontTx/>
              <a:buNone/>
              <a:tabLst/>
              <a:defRPr lang="en-US" sz="1200" b="1" kern="1200">
                <a:solidFill>
                  <a:schemeClr val="tx1">
                    <a:lumMod val="75000"/>
                    <a:lumOff val="25000"/>
                  </a:schemeClr>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r>
              <a:rPr lang="pt-BR" err="1">
                <a:solidFill>
                  <a:schemeClr val="tx1"/>
                </a:solidFill>
              </a:rPr>
              <a:t>Proposed</a:t>
            </a:r>
            <a:r>
              <a:rPr lang="pt-BR">
                <a:solidFill>
                  <a:schemeClr val="tx1"/>
                </a:solidFill>
              </a:rPr>
              <a:t> </a:t>
            </a:r>
            <a:r>
              <a:rPr lang="pt-BR" err="1">
                <a:solidFill>
                  <a:schemeClr val="tx1"/>
                </a:solidFill>
              </a:rPr>
              <a:t>offer</a:t>
            </a:r>
            <a:r>
              <a:rPr lang="pt-BR">
                <a:solidFill>
                  <a:schemeClr val="tx1"/>
                </a:solidFill>
              </a:rPr>
              <a:t> </a:t>
            </a:r>
            <a:r>
              <a:rPr lang="pt-BR" err="1">
                <a:solidFill>
                  <a:schemeClr val="tx1"/>
                </a:solidFill>
              </a:rPr>
              <a:t>to</a:t>
            </a:r>
            <a:r>
              <a:rPr lang="pt-BR">
                <a:solidFill>
                  <a:schemeClr val="tx1"/>
                </a:solidFill>
              </a:rPr>
              <a:t> Maple </a:t>
            </a:r>
            <a:r>
              <a:rPr lang="pt-BR" err="1">
                <a:solidFill>
                  <a:schemeClr val="tx1"/>
                </a:solidFill>
              </a:rPr>
              <a:t>Leaf</a:t>
            </a:r>
            <a:r>
              <a:rPr lang="pt-BR">
                <a:solidFill>
                  <a:schemeClr val="tx1"/>
                </a:solidFill>
              </a:rPr>
              <a:t> </a:t>
            </a:r>
            <a:r>
              <a:rPr lang="pt-BR" err="1">
                <a:solidFill>
                  <a:schemeClr val="tx1"/>
                </a:solidFill>
              </a:rPr>
              <a:t>Foods</a:t>
            </a:r>
            <a:r>
              <a:rPr lang="pt-BR">
                <a:solidFill>
                  <a:schemeClr val="tx1"/>
                </a:solidFill>
              </a:rPr>
              <a:t>: 40% cash </a:t>
            </a:r>
            <a:r>
              <a:rPr lang="pt-BR" err="1">
                <a:solidFill>
                  <a:schemeClr val="tx1"/>
                </a:solidFill>
              </a:rPr>
              <a:t>and</a:t>
            </a:r>
            <a:r>
              <a:rPr lang="pt-BR">
                <a:solidFill>
                  <a:schemeClr val="tx1"/>
                </a:solidFill>
              </a:rPr>
              <a:t> 60% stock</a:t>
            </a:r>
          </a:p>
        </p:txBody>
      </p:sp>
      <p:sp>
        <p:nvSpPr>
          <p:cNvPr id="9" name="Rectangle: Rounded Corners 8">
            <a:extLst>
              <a:ext uri="{FF2B5EF4-FFF2-40B4-BE49-F238E27FC236}">
                <a16:creationId xmlns="" xmlns:a16="http://schemas.microsoft.com/office/drawing/2014/main" id="{EAAE49A6-570F-4027-8800-DCBB615E5570}"/>
              </a:ext>
            </a:extLst>
          </p:cNvPr>
          <p:cNvSpPr/>
          <p:nvPr/>
        </p:nvSpPr>
        <p:spPr>
          <a:xfrm>
            <a:off x="507014" y="1392137"/>
            <a:ext cx="1684943" cy="1594623"/>
          </a:xfrm>
          <a:prstGeom prst="roundRect">
            <a:avLst/>
          </a:prstGeom>
          <a:solidFill>
            <a:srgbClr val="890101"/>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800">
                <a:solidFill>
                  <a:schemeClr val="bg1"/>
                </a:solidFill>
                <a:cs typeface="Arial"/>
              </a:rPr>
              <a:t>Premium offered</a:t>
            </a:r>
          </a:p>
        </p:txBody>
      </p:sp>
      <p:sp>
        <p:nvSpPr>
          <p:cNvPr id="10" name="Rectangle: Rounded Corners 9">
            <a:extLst>
              <a:ext uri="{FF2B5EF4-FFF2-40B4-BE49-F238E27FC236}">
                <a16:creationId xmlns="" xmlns:a16="http://schemas.microsoft.com/office/drawing/2014/main" id="{574851F7-641E-4325-BD42-60E0A686E8FA}"/>
              </a:ext>
            </a:extLst>
          </p:cNvPr>
          <p:cNvSpPr/>
          <p:nvPr/>
        </p:nvSpPr>
        <p:spPr>
          <a:xfrm>
            <a:off x="2809614" y="1392137"/>
            <a:ext cx="2803660" cy="1594623"/>
          </a:xfrm>
          <a:prstGeom prst="roundRect">
            <a:avLst/>
          </a:prstGeom>
          <a:solidFill>
            <a:srgbClr val="FFCCCC"/>
          </a:solidFill>
          <a:ln w="1905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Acquire 100% of shares outstanding</a:t>
            </a:r>
          </a:p>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Offer 25% over currently traded price of $28.88</a:t>
            </a:r>
          </a:p>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The implied 2018 EV/EBITDA of 12.0X</a:t>
            </a:r>
          </a:p>
        </p:txBody>
      </p:sp>
      <p:sp>
        <p:nvSpPr>
          <p:cNvPr id="11" name="Isosceles Triangle 10">
            <a:extLst>
              <a:ext uri="{FF2B5EF4-FFF2-40B4-BE49-F238E27FC236}">
                <a16:creationId xmlns="" xmlns:a16="http://schemas.microsoft.com/office/drawing/2014/main" id="{0C06CF7C-917D-4EC4-8E95-09388F1F9828}"/>
              </a:ext>
            </a:extLst>
          </p:cNvPr>
          <p:cNvSpPr/>
          <p:nvPr/>
        </p:nvSpPr>
        <p:spPr>
          <a:xfrm rot="5400000">
            <a:off x="1678238" y="1998275"/>
            <a:ext cx="1602214" cy="384922"/>
          </a:xfrm>
          <a:prstGeom prst="triangle">
            <a:avLst/>
          </a:prstGeom>
          <a:solidFill>
            <a:srgbClr val="BFBFBF"/>
          </a:solidFill>
          <a:ln>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28" name="Rectangle: Rounded Corners 27">
            <a:extLst>
              <a:ext uri="{FF2B5EF4-FFF2-40B4-BE49-F238E27FC236}">
                <a16:creationId xmlns="" xmlns:a16="http://schemas.microsoft.com/office/drawing/2014/main" id="{2E2A331C-3A55-42C6-B36B-BF5BB74A8DF9}"/>
              </a:ext>
            </a:extLst>
          </p:cNvPr>
          <p:cNvSpPr/>
          <p:nvPr/>
        </p:nvSpPr>
        <p:spPr>
          <a:xfrm>
            <a:off x="494019" y="3202419"/>
            <a:ext cx="1684943" cy="1594623"/>
          </a:xfrm>
          <a:prstGeom prst="roundRect">
            <a:avLst/>
          </a:prstGeom>
          <a:solidFill>
            <a:srgbClr val="890101"/>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800">
                <a:solidFill>
                  <a:schemeClr val="bg1"/>
                </a:solidFill>
                <a:cs typeface="Arial"/>
              </a:rPr>
              <a:t>Acquisition funding</a:t>
            </a:r>
            <a:endParaRPr lang="en-US">
              <a:solidFill>
                <a:schemeClr val="bg1"/>
              </a:solidFill>
            </a:endParaRPr>
          </a:p>
        </p:txBody>
      </p:sp>
      <p:sp>
        <p:nvSpPr>
          <p:cNvPr id="29" name="Rectangle: Rounded Corners 28">
            <a:extLst>
              <a:ext uri="{FF2B5EF4-FFF2-40B4-BE49-F238E27FC236}">
                <a16:creationId xmlns="" xmlns:a16="http://schemas.microsoft.com/office/drawing/2014/main" id="{8DC0C96A-3A49-4EC6-A39A-88A5836740C1}"/>
              </a:ext>
            </a:extLst>
          </p:cNvPr>
          <p:cNvSpPr/>
          <p:nvPr/>
        </p:nvSpPr>
        <p:spPr>
          <a:xfrm>
            <a:off x="2798048" y="3202419"/>
            <a:ext cx="2803660" cy="1594623"/>
          </a:xfrm>
          <a:prstGeom prst="roundRect">
            <a:avLst/>
          </a:prstGeom>
          <a:solidFill>
            <a:srgbClr val="FFCCCC"/>
          </a:solidFill>
          <a:ln w="1905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Funds to finance the acquisition drawn from bond issuance. Current estimate cost of debt is ~4.7%</a:t>
            </a:r>
          </a:p>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Cash/stock mix will allow overall merged company to maintain EBIT/Interest of 2.8</a:t>
            </a:r>
          </a:p>
        </p:txBody>
      </p:sp>
      <p:sp>
        <p:nvSpPr>
          <p:cNvPr id="30" name="Isosceles Triangle 29">
            <a:extLst>
              <a:ext uri="{FF2B5EF4-FFF2-40B4-BE49-F238E27FC236}">
                <a16:creationId xmlns="" xmlns:a16="http://schemas.microsoft.com/office/drawing/2014/main" id="{93BACAEF-835B-40C2-BC45-5EB2032179F4}"/>
              </a:ext>
            </a:extLst>
          </p:cNvPr>
          <p:cNvSpPr/>
          <p:nvPr/>
        </p:nvSpPr>
        <p:spPr>
          <a:xfrm rot="5400000">
            <a:off x="1665970" y="3808557"/>
            <a:ext cx="1602214" cy="384922"/>
          </a:xfrm>
          <a:prstGeom prst="triangle">
            <a:avLst/>
          </a:prstGeom>
          <a:solidFill>
            <a:srgbClr val="BFBFBF"/>
          </a:solidFill>
          <a:ln>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31" name="Rectangle: Rounded Corners 30">
            <a:extLst>
              <a:ext uri="{FF2B5EF4-FFF2-40B4-BE49-F238E27FC236}">
                <a16:creationId xmlns="" xmlns:a16="http://schemas.microsoft.com/office/drawing/2014/main" id="{0A24BA5E-34F4-42FB-BCFF-CBE6DDD8197F}"/>
              </a:ext>
            </a:extLst>
          </p:cNvPr>
          <p:cNvSpPr/>
          <p:nvPr/>
        </p:nvSpPr>
        <p:spPr>
          <a:xfrm>
            <a:off x="520822" y="5026111"/>
            <a:ext cx="1684943" cy="1594623"/>
          </a:xfrm>
          <a:prstGeom prst="roundRect">
            <a:avLst/>
          </a:prstGeom>
          <a:solidFill>
            <a:srgbClr val="890101"/>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800">
                <a:solidFill>
                  <a:schemeClr val="bg1"/>
                </a:solidFill>
                <a:cs typeface="Arial"/>
              </a:rPr>
              <a:t>Cash/Stock Mix</a:t>
            </a:r>
          </a:p>
        </p:txBody>
      </p:sp>
      <p:sp>
        <p:nvSpPr>
          <p:cNvPr id="32" name="Rectangle: Rounded Corners 31">
            <a:extLst>
              <a:ext uri="{FF2B5EF4-FFF2-40B4-BE49-F238E27FC236}">
                <a16:creationId xmlns="" xmlns:a16="http://schemas.microsoft.com/office/drawing/2014/main" id="{F1EA0978-3C45-48B1-BBE9-9757EB3B2392}"/>
              </a:ext>
            </a:extLst>
          </p:cNvPr>
          <p:cNvSpPr/>
          <p:nvPr/>
        </p:nvSpPr>
        <p:spPr>
          <a:xfrm>
            <a:off x="2824851" y="5026111"/>
            <a:ext cx="2803660" cy="1594623"/>
          </a:xfrm>
          <a:prstGeom prst="roundRect">
            <a:avLst/>
          </a:prstGeom>
          <a:solidFill>
            <a:srgbClr val="FFCCCC"/>
          </a:solidFill>
          <a:ln w="1905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Offer consists 40% cash and 60% stock</a:t>
            </a:r>
          </a:p>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Maintain lower leverage ratio to allow better funding for future purchases as an aggregate </a:t>
            </a:r>
          </a:p>
        </p:txBody>
      </p:sp>
      <p:sp>
        <p:nvSpPr>
          <p:cNvPr id="34" name="Isosceles Triangle 33">
            <a:extLst>
              <a:ext uri="{FF2B5EF4-FFF2-40B4-BE49-F238E27FC236}">
                <a16:creationId xmlns="" xmlns:a16="http://schemas.microsoft.com/office/drawing/2014/main" id="{4872D53B-AD44-4F1D-A139-32C21A5867BB}"/>
              </a:ext>
            </a:extLst>
          </p:cNvPr>
          <p:cNvSpPr/>
          <p:nvPr/>
        </p:nvSpPr>
        <p:spPr>
          <a:xfrm rot="5400000">
            <a:off x="1692773" y="5632249"/>
            <a:ext cx="1602214" cy="384922"/>
          </a:xfrm>
          <a:prstGeom prst="triangle">
            <a:avLst/>
          </a:prstGeom>
          <a:solidFill>
            <a:srgbClr val="BFBFBF"/>
          </a:solidFill>
          <a:ln>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21" name="Text Placeholder 3">
            <a:extLst>
              <a:ext uri="{FF2B5EF4-FFF2-40B4-BE49-F238E27FC236}">
                <a16:creationId xmlns="" xmlns:a16="http://schemas.microsoft.com/office/drawing/2014/main" id="{DFEF48BF-211D-452F-A6FB-9F34DE3DBED9}"/>
              </a:ext>
            </a:extLst>
          </p:cNvPr>
          <p:cNvSpPr txBox="1">
            <a:spLocks/>
          </p:cNvSpPr>
          <p:nvPr/>
        </p:nvSpPr>
        <p:spPr>
          <a:xfrm>
            <a:off x="448056" y="6784848"/>
            <a:ext cx="5358384" cy="335263"/>
          </a:xfrm>
          <a:prstGeom prst="rect">
            <a:avLst/>
          </a:prstGeom>
        </p:spPr>
        <p:txBody>
          <a:bodyPr lIns="100584" tIns="45720" rIns="100584"/>
          <a:lstStyle>
            <a:lvl1pPr marL="182563" marR="0" indent="-182563" algn="l" defTabSz="1019007" rtl="0" eaLnBrk="1" fontAlgn="auto" latinLnBrk="0" hangingPunct="1">
              <a:lnSpc>
                <a:spcPct val="100000"/>
              </a:lnSpc>
              <a:spcBef>
                <a:spcPts val="1200"/>
              </a:spcBef>
              <a:spcAft>
                <a:spcPts val="0"/>
              </a:spcAft>
              <a:buClr>
                <a:srgbClr val="FBCF35"/>
              </a:buClr>
              <a:buSzPct val="80000"/>
              <a:buFont typeface="Arial" pitchFamily="34" charset="0"/>
              <a:buChar char="■"/>
              <a:tabLst/>
              <a:defRPr lang="en-US" sz="1100" b="0" kern="1200" dirty="0" smtClean="0">
                <a:solidFill>
                  <a:schemeClr val="tx1"/>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pPr marL="0" indent="0">
              <a:spcBef>
                <a:spcPts val="0"/>
              </a:spcBef>
              <a:buNone/>
            </a:pPr>
            <a:r>
              <a:rPr lang="en-US" sz="800"/>
              <a:t>Source: Capital IQ, Bloomberg</a:t>
            </a:r>
          </a:p>
          <a:p>
            <a:pPr marL="0" indent="0">
              <a:spcBef>
                <a:spcPts val="0"/>
              </a:spcBef>
              <a:buNone/>
            </a:pPr>
            <a:r>
              <a:rPr lang="en-US" sz="800"/>
              <a:t>           </a:t>
            </a:r>
          </a:p>
        </p:txBody>
      </p:sp>
      <p:pic>
        <p:nvPicPr>
          <p:cNvPr id="12" name="Picture 11">
            <a:extLst>
              <a:ext uri="{FF2B5EF4-FFF2-40B4-BE49-F238E27FC236}">
                <a16:creationId xmlns="" xmlns:a16="http://schemas.microsoft.com/office/drawing/2014/main" id="{08B2BACF-ADB6-4058-B9D3-C8E8C06123CB}"/>
              </a:ext>
            </a:extLst>
          </p:cNvPr>
          <p:cNvPicPr>
            <a:picLocks noChangeAspect="1"/>
          </p:cNvPicPr>
          <p:nvPr/>
        </p:nvPicPr>
        <p:blipFill>
          <a:blip r:embed="rId3"/>
          <a:stretch>
            <a:fillRect/>
          </a:stretch>
        </p:blipFill>
        <p:spPr>
          <a:xfrm>
            <a:off x="5903749" y="1389629"/>
            <a:ext cx="4390587" cy="3148423"/>
          </a:xfrm>
          <a:prstGeom prst="rect">
            <a:avLst/>
          </a:prstGeom>
        </p:spPr>
      </p:pic>
    </p:spTree>
    <p:extLst>
      <p:ext uri="{BB962C8B-B14F-4D97-AF65-F5344CB8AC3E}">
        <p14:creationId xmlns:p14="http://schemas.microsoft.com/office/powerpoint/2010/main" val="19798068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EFF64882-AF9A-4EDD-B174-4F4307E3DA62}"/>
              </a:ext>
            </a:extLst>
          </p:cNvPr>
          <p:cNvSpPr>
            <a:spLocks noGrp="1"/>
          </p:cNvSpPr>
          <p:nvPr>
            <p:ph type="title"/>
          </p:nvPr>
        </p:nvSpPr>
        <p:spPr/>
        <p:txBody>
          <a:bodyPr/>
          <a:lstStyle/>
          <a:p>
            <a:r>
              <a:rPr lang="en-US"/>
              <a:t>Risk and Mitigating Factors, Market Risk</a:t>
            </a:r>
            <a:endParaRPr lang="pt-BR"/>
          </a:p>
        </p:txBody>
      </p:sp>
      <p:sp>
        <p:nvSpPr>
          <p:cNvPr id="3" name="Slide Number Placeholder 2"/>
          <p:cNvSpPr>
            <a:spLocks noGrp="1"/>
          </p:cNvSpPr>
          <p:nvPr>
            <p:ph type="sldNum" sz="quarter" idx="12"/>
          </p:nvPr>
        </p:nvSpPr>
        <p:spPr/>
        <p:txBody>
          <a:bodyPr/>
          <a:lstStyle/>
          <a:p>
            <a:fld id="{4444B9D8-B3AF-4809-9CAB-061990560E48}" type="slidenum">
              <a:rPr lang="en-GB" smtClean="0">
                <a:solidFill>
                  <a:schemeClr val="tx1">
                    <a:lumMod val="75000"/>
                    <a:lumOff val="25000"/>
                  </a:schemeClr>
                </a:solidFill>
              </a:rPr>
              <a:pPr/>
              <a:t>13</a:t>
            </a:fld>
            <a:endParaRPr lang="en-GB">
              <a:solidFill>
                <a:schemeClr val="tx1">
                  <a:lumMod val="75000"/>
                  <a:lumOff val="25000"/>
                </a:schemeClr>
              </a:solidFill>
            </a:endParaRPr>
          </a:p>
        </p:txBody>
      </p:sp>
      <p:sp>
        <p:nvSpPr>
          <p:cNvPr id="2" name="AutoShape 2" descr="Image result for abrigo onibus otim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abrigo onibus otim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 Placeholder 3">
            <a:extLst>
              <a:ext uri="{FF2B5EF4-FFF2-40B4-BE49-F238E27FC236}">
                <a16:creationId xmlns="" xmlns:a16="http://schemas.microsoft.com/office/drawing/2014/main" id="{473E2CEA-B2A6-45D9-9312-6028A454159A}"/>
              </a:ext>
            </a:extLst>
          </p:cNvPr>
          <p:cNvSpPr txBox="1">
            <a:spLocks/>
          </p:cNvSpPr>
          <p:nvPr/>
        </p:nvSpPr>
        <p:spPr>
          <a:xfrm>
            <a:off x="448056" y="6784848"/>
            <a:ext cx="5358384" cy="335263"/>
          </a:xfrm>
          <a:prstGeom prst="rect">
            <a:avLst/>
          </a:prstGeom>
        </p:spPr>
        <p:txBody>
          <a:bodyPr lIns="100584" tIns="45720" rIns="100584"/>
          <a:lstStyle>
            <a:lvl1pPr marL="182563" marR="0" indent="-182563" algn="l" defTabSz="1019007" rtl="0" eaLnBrk="1" fontAlgn="auto" latinLnBrk="0" hangingPunct="1">
              <a:lnSpc>
                <a:spcPct val="100000"/>
              </a:lnSpc>
              <a:spcBef>
                <a:spcPts val="1200"/>
              </a:spcBef>
              <a:spcAft>
                <a:spcPts val="0"/>
              </a:spcAft>
              <a:buClr>
                <a:srgbClr val="FBCF35"/>
              </a:buClr>
              <a:buSzPct val="80000"/>
              <a:buFont typeface="Arial" pitchFamily="34" charset="0"/>
              <a:buChar char="■"/>
              <a:tabLst/>
              <a:defRPr lang="en-US" sz="1100" b="0" kern="1200" dirty="0" smtClean="0">
                <a:solidFill>
                  <a:schemeClr val="tx1"/>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pPr marL="0" indent="0">
              <a:buNone/>
            </a:pPr>
            <a:endParaRPr lang="en-US" sz="900"/>
          </a:p>
        </p:txBody>
      </p:sp>
      <p:sp>
        <p:nvSpPr>
          <p:cNvPr id="36" name="TextBox 35">
            <a:extLst>
              <a:ext uri="{FF2B5EF4-FFF2-40B4-BE49-F238E27FC236}">
                <a16:creationId xmlns="" xmlns:a16="http://schemas.microsoft.com/office/drawing/2014/main" id="{0CC5435A-DF4B-40EB-88D4-62B16D2A3631}"/>
              </a:ext>
            </a:extLst>
          </p:cNvPr>
          <p:cNvSpPr txBox="1"/>
          <p:nvPr/>
        </p:nvSpPr>
        <p:spPr>
          <a:xfrm>
            <a:off x="9352401" y="6641419"/>
            <a:ext cx="1875274" cy="169277"/>
          </a:xfrm>
          <a:prstGeom prst="rect">
            <a:avLst/>
          </a:prstGeom>
          <a:noFill/>
        </p:spPr>
        <p:txBody>
          <a:bodyPr wrap="square" rtlCol="0" anchor="ctr" anchorCtr="0">
            <a:spAutoFit/>
          </a:bodyPr>
          <a:lstStyle/>
          <a:p>
            <a:pPr algn="ctr"/>
            <a:r>
              <a:rPr lang="en-CA" sz="500"/>
              <a:t>Source: GE</a:t>
            </a:r>
          </a:p>
        </p:txBody>
      </p:sp>
      <p:sp>
        <p:nvSpPr>
          <p:cNvPr id="27" name="Rectangle: Rounded Corners 26">
            <a:extLst>
              <a:ext uri="{FF2B5EF4-FFF2-40B4-BE49-F238E27FC236}">
                <a16:creationId xmlns="" xmlns:a16="http://schemas.microsoft.com/office/drawing/2014/main" id="{93CB2685-7622-4BCA-8A78-3F6BA168E0EB}"/>
              </a:ext>
            </a:extLst>
          </p:cNvPr>
          <p:cNvSpPr/>
          <p:nvPr/>
        </p:nvSpPr>
        <p:spPr>
          <a:xfrm>
            <a:off x="520415" y="1848060"/>
            <a:ext cx="1658141" cy="2050545"/>
          </a:xfrm>
          <a:prstGeom prst="roundRect">
            <a:avLst/>
          </a:prstGeom>
          <a:solidFill>
            <a:srgbClr val="890101"/>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800">
                <a:solidFill>
                  <a:schemeClr val="bg1"/>
                </a:solidFill>
              </a:rPr>
              <a:t>Managerial Issue</a:t>
            </a:r>
          </a:p>
        </p:txBody>
      </p:sp>
      <p:sp>
        <p:nvSpPr>
          <p:cNvPr id="37" name="Rectangle: Rounded Corners 36">
            <a:extLst>
              <a:ext uri="{FF2B5EF4-FFF2-40B4-BE49-F238E27FC236}">
                <a16:creationId xmlns="" xmlns:a16="http://schemas.microsoft.com/office/drawing/2014/main" id="{A13D40D9-09AF-4608-8C82-34E01552BC84}"/>
              </a:ext>
            </a:extLst>
          </p:cNvPr>
          <p:cNvSpPr/>
          <p:nvPr/>
        </p:nvSpPr>
        <p:spPr>
          <a:xfrm>
            <a:off x="2796212" y="1848060"/>
            <a:ext cx="3476583" cy="2050545"/>
          </a:xfrm>
          <a:prstGeom prst="roundRect">
            <a:avLst/>
          </a:prstGeom>
          <a:solidFill>
            <a:srgbClr val="FFCCCC"/>
          </a:solidFill>
          <a:ln w="1905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Need to persuade CEO, Michael McCain who is an integral member of the company</a:t>
            </a:r>
          </a:p>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Key management people may be tempted to leave after transaction</a:t>
            </a:r>
          </a:p>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Different culture or people left firm </a:t>
            </a:r>
          </a:p>
        </p:txBody>
      </p:sp>
      <p:sp>
        <p:nvSpPr>
          <p:cNvPr id="38" name="Isosceles Triangle 37">
            <a:extLst>
              <a:ext uri="{FF2B5EF4-FFF2-40B4-BE49-F238E27FC236}">
                <a16:creationId xmlns="" xmlns:a16="http://schemas.microsoft.com/office/drawing/2014/main" id="{CB51A4E7-EA6A-4AE7-A761-6E3BC7F75536}"/>
              </a:ext>
            </a:extLst>
          </p:cNvPr>
          <p:cNvSpPr/>
          <p:nvPr/>
        </p:nvSpPr>
        <p:spPr>
          <a:xfrm rot="5400000">
            <a:off x="1430317" y="2702127"/>
            <a:ext cx="2071255" cy="384922"/>
          </a:xfrm>
          <a:prstGeom prst="triangle">
            <a:avLst/>
          </a:prstGeom>
          <a:solidFill>
            <a:srgbClr val="BFBFBF"/>
          </a:solidFill>
          <a:ln>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nvGrpSpPr>
          <p:cNvPr id="46" name="Group 45">
            <a:extLst>
              <a:ext uri="{FF2B5EF4-FFF2-40B4-BE49-F238E27FC236}">
                <a16:creationId xmlns="" xmlns:a16="http://schemas.microsoft.com/office/drawing/2014/main" id="{50F5E5D1-E00C-4E1C-A78D-67C27506580E}"/>
              </a:ext>
            </a:extLst>
          </p:cNvPr>
          <p:cNvGrpSpPr/>
          <p:nvPr/>
        </p:nvGrpSpPr>
        <p:grpSpPr>
          <a:xfrm>
            <a:off x="520415" y="4347444"/>
            <a:ext cx="5752380" cy="2082155"/>
            <a:chOff x="672815" y="2000460"/>
            <a:chExt cx="5752380" cy="2082155"/>
          </a:xfrm>
        </p:grpSpPr>
        <p:sp>
          <p:nvSpPr>
            <p:cNvPr id="48" name="Rectangle: Rounded Corners 47">
              <a:extLst>
                <a:ext uri="{FF2B5EF4-FFF2-40B4-BE49-F238E27FC236}">
                  <a16:creationId xmlns="" xmlns:a16="http://schemas.microsoft.com/office/drawing/2014/main" id="{58F87550-1425-44FF-A924-5C4623D454C9}"/>
                </a:ext>
              </a:extLst>
            </p:cNvPr>
            <p:cNvSpPr/>
            <p:nvPr/>
          </p:nvSpPr>
          <p:spPr>
            <a:xfrm>
              <a:off x="2948613" y="2000460"/>
              <a:ext cx="3476582" cy="2050545"/>
            </a:xfrm>
            <a:prstGeom prst="roundRect">
              <a:avLst/>
            </a:prstGeom>
            <a:solidFill>
              <a:srgbClr val="FFCCCC"/>
            </a:solidFill>
            <a:ln w="1905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Ongoing high-risk Maple Leaf's project/food safety issues may cause significant financial, operational and reputational upsets</a:t>
              </a:r>
            </a:p>
          </p:txBody>
        </p:sp>
        <p:sp>
          <p:nvSpPr>
            <p:cNvPr id="47" name="Rectangle: Rounded Corners 46">
              <a:extLst>
                <a:ext uri="{FF2B5EF4-FFF2-40B4-BE49-F238E27FC236}">
                  <a16:creationId xmlns="" xmlns:a16="http://schemas.microsoft.com/office/drawing/2014/main" id="{A74D05E1-3415-4651-95D4-A506F1318B96}"/>
                </a:ext>
              </a:extLst>
            </p:cNvPr>
            <p:cNvSpPr/>
            <p:nvPr/>
          </p:nvSpPr>
          <p:spPr>
            <a:xfrm>
              <a:off x="672815" y="2000460"/>
              <a:ext cx="1658141" cy="2050545"/>
            </a:xfrm>
            <a:prstGeom prst="roundRect">
              <a:avLst/>
            </a:prstGeom>
            <a:solidFill>
              <a:srgbClr val="890101"/>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800">
                  <a:solidFill>
                    <a:schemeClr val="bg1"/>
                  </a:solidFill>
                </a:rPr>
                <a:t>Hidden potential liabilities</a:t>
              </a:r>
            </a:p>
          </p:txBody>
        </p:sp>
        <p:sp>
          <p:nvSpPr>
            <p:cNvPr id="49" name="Isosceles Triangle 48">
              <a:extLst>
                <a:ext uri="{FF2B5EF4-FFF2-40B4-BE49-F238E27FC236}">
                  <a16:creationId xmlns="" xmlns:a16="http://schemas.microsoft.com/office/drawing/2014/main" id="{9B978475-443E-4866-9A71-99DF279552DA}"/>
                </a:ext>
              </a:extLst>
            </p:cNvPr>
            <p:cNvSpPr/>
            <p:nvPr/>
          </p:nvSpPr>
          <p:spPr>
            <a:xfrm rot="5400000">
              <a:off x="1582717" y="2854527"/>
              <a:ext cx="2071255" cy="384922"/>
            </a:xfrm>
            <a:prstGeom prst="triangle">
              <a:avLst/>
            </a:prstGeom>
            <a:solidFill>
              <a:srgbClr val="BFBFBF"/>
            </a:solidFill>
            <a:ln>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
        <p:nvSpPr>
          <p:cNvPr id="54" name="Text Placeholder 3">
            <a:extLst>
              <a:ext uri="{FF2B5EF4-FFF2-40B4-BE49-F238E27FC236}">
                <a16:creationId xmlns="" xmlns:a16="http://schemas.microsoft.com/office/drawing/2014/main" id="{2D2D9273-B6E7-47D6-8D2D-3FD8414A9F49}"/>
              </a:ext>
            </a:extLst>
          </p:cNvPr>
          <p:cNvSpPr txBox="1">
            <a:spLocks/>
          </p:cNvSpPr>
          <p:nvPr/>
        </p:nvSpPr>
        <p:spPr>
          <a:xfrm>
            <a:off x="600456" y="6833078"/>
            <a:ext cx="2924872" cy="335263"/>
          </a:xfrm>
          <a:prstGeom prst="rect">
            <a:avLst/>
          </a:prstGeom>
        </p:spPr>
        <p:txBody>
          <a:bodyPr lIns="100584" tIns="45720" rIns="100584"/>
          <a:lstStyle>
            <a:lvl1pPr marL="182563" marR="0" indent="-182563" algn="l" defTabSz="1019007" rtl="0" eaLnBrk="1" fontAlgn="auto" latinLnBrk="0" hangingPunct="1">
              <a:lnSpc>
                <a:spcPct val="100000"/>
              </a:lnSpc>
              <a:spcBef>
                <a:spcPts val="1200"/>
              </a:spcBef>
              <a:spcAft>
                <a:spcPts val="0"/>
              </a:spcAft>
              <a:buClr>
                <a:srgbClr val="FBCF35"/>
              </a:buClr>
              <a:buSzPct val="80000"/>
              <a:buFont typeface="Arial" pitchFamily="34" charset="0"/>
              <a:buChar char="■"/>
              <a:tabLst/>
              <a:defRPr lang="en-US" sz="1100" b="0" kern="1200" dirty="0" smtClean="0">
                <a:solidFill>
                  <a:schemeClr val="tx1"/>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pPr marL="0" indent="0">
              <a:spcBef>
                <a:spcPts val="0"/>
              </a:spcBef>
              <a:buNone/>
            </a:pPr>
            <a:endParaRPr lang="fr-FR" sz="900"/>
          </a:p>
        </p:txBody>
      </p:sp>
      <p:sp>
        <p:nvSpPr>
          <p:cNvPr id="39" name="Text Placeholder 3">
            <a:extLst>
              <a:ext uri="{FF2B5EF4-FFF2-40B4-BE49-F238E27FC236}">
                <a16:creationId xmlns="" xmlns:a16="http://schemas.microsoft.com/office/drawing/2014/main" id="{CFB92B86-7A70-451D-9BA2-C19A80394BD9}"/>
              </a:ext>
            </a:extLst>
          </p:cNvPr>
          <p:cNvSpPr txBox="1">
            <a:spLocks/>
          </p:cNvSpPr>
          <p:nvPr/>
        </p:nvSpPr>
        <p:spPr>
          <a:xfrm>
            <a:off x="420761" y="6827366"/>
            <a:ext cx="2881740" cy="335263"/>
          </a:xfrm>
          <a:prstGeom prst="rect">
            <a:avLst/>
          </a:prstGeom>
        </p:spPr>
        <p:txBody>
          <a:bodyPr lIns="100584" tIns="45720" rIns="100584"/>
          <a:lstStyle>
            <a:lvl1pPr marL="182563" marR="0" indent="-182563" algn="l" defTabSz="1019007" rtl="0" eaLnBrk="1" fontAlgn="auto" latinLnBrk="0" hangingPunct="1">
              <a:lnSpc>
                <a:spcPct val="100000"/>
              </a:lnSpc>
              <a:spcBef>
                <a:spcPts val="1200"/>
              </a:spcBef>
              <a:spcAft>
                <a:spcPts val="0"/>
              </a:spcAft>
              <a:buClr>
                <a:srgbClr val="FBCF35"/>
              </a:buClr>
              <a:buSzPct val="80000"/>
              <a:buFont typeface="Arial" pitchFamily="34" charset="0"/>
              <a:buChar char="■"/>
              <a:tabLst/>
              <a:defRPr lang="en-US" sz="1100" b="0" kern="1200" dirty="0" smtClean="0">
                <a:solidFill>
                  <a:schemeClr val="tx1"/>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pPr marL="0" indent="0">
              <a:buNone/>
            </a:pPr>
            <a:r>
              <a:rPr lang="fr-FR" sz="900"/>
              <a:t>Source: PBH Management </a:t>
            </a:r>
            <a:r>
              <a:rPr lang="en-CA" sz="900"/>
              <a:t>Presentation</a:t>
            </a:r>
            <a:r>
              <a:rPr lang="fr-FR" sz="900"/>
              <a:t> Documents; Maple </a:t>
            </a:r>
            <a:r>
              <a:rPr lang="en-CA" sz="900"/>
              <a:t>Leaf</a:t>
            </a:r>
            <a:r>
              <a:rPr lang="fr-FR" sz="900"/>
              <a:t> </a:t>
            </a:r>
            <a:r>
              <a:rPr lang="en-CA" sz="900"/>
              <a:t>Foods</a:t>
            </a:r>
            <a:r>
              <a:rPr lang="fr-FR" sz="900"/>
              <a:t> Management Discussion</a:t>
            </a:r>
          </a:p>
        </p:txBody>
      </p:sp>
      <p:pic>
        <p:nvPicPr>
          <p:cNvPr id="40" name="Picture 2" descr="Image result for Maple leaf foods">
            <a:extLst>
              <a:ext uri="{FF2B5EF4-FFF2-40B4-BE49-F238E27FC236}">
                <a16:creationId xmlns="" xmlns:a16="http://schemas.microsoft.com/office/drawing/2014/main" id="{0F760F17-7CB6-4751-A907-E8869198DF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6989" y="5874149"/>
            <a:ext cx="433946" cy="5554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1" name="Table 40">
            <a:extLst>
              <a:ext uri="{FF2B5EF4-FFF2-40B4-BE49-F238E27FC236}">
                <a16:creationId xmlns="" xmlns:a16="http://schemas.microsoft.com/office/drawing/2014/main" id="{0F2E7190-8BDB-4309-BD3C-17E1DDEDE643}"/>
              </a:ext>
            </a:extLst>
          </p:cNvPr>
          <p:cNvGraphicFramePr>
            <a:graphicFrameLocks noGrp="1"/>
          </p:cNvGraphicFramePr>
          <p:nvPr>
            <p:extLst/>
          </p:nvPr>
        </p:nvGraphicFramePr>
        <p:xfrm>
          <a:off x="6637020" y="1392016"/>
          <a:ext cx="3592068" cy="274320"/>
        </p:xfrm>
        <a:graphic>
          <a:graphicData uri="http://schemas.openxmlformats.org/drawingml/2006/table">
            <a:tbl>
              <a:tblPr firstRow="1" bandRow="1">
                <a:tableStyleId>{5C22544A-7EE6-4342-B048-85BDC9FD1C3A}</a:tableStyleId>
              </a:tblPr>
              <a:tblGrid>
                <a:gridCol w="3592068">
                  <a:extLst>
                    <a:ext uri="{9D8B030D-6E8A-4147-A177-3AD203B41FA5}">
                      <a16:colId xmlns="" xmlns:a16="http://schemas.microsoft.com/office/drawing/2014/main" val="20000"/>
                    </a:ext>
                  </a:extLst>
                </a:gridCol>
              </a:tblGrid>
              <a:tr h="190410">
                <a:tc>
                  <a:txBody>
                    <a:bodyPr/>
                    <a:lstStyle/>
                    <a:p>
                      <a:pPr algn="ctr"/>
                      <a:r>
                        <a:rPr lang="en-US" sz="1200">
                          <a:solidFill>
                            <a:schemeClr val="tx1"/>
                          </a:solidFill>
                        </a:rPr>
                        <a:t>Mitigating factors</a:t>
                      </a:r>
                      <a:endParaRPr lang="en-US" sz="1200" b="0" i="1">
                        <a:solidFill>
                          <a:schemeClr val="tx1"/>
                        </a:solidFill>
                      </a:endParaRPr>
                    </a:p>
                  </a:txBody>
                  <a:tcPr anchor="ctr">
                    <a:lnB w="9525"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43" name="Table 42">
            <a:extLst>
              <a:ext uri="{FF2B5EF4-FFF2-40B4-BE49-F238E27FC236}">
                <a16:creationId xmlns="" xmlns:a16="http://schemas.microsoft.com/office/drawing/2014/main" id="{F920F4E0-30F3-45B5-92AB-664262E6E279}"/>
              </a:ext>
            </a:extLst>
          </p:cNvPr>
          <p:cNvGraphicFramePr>
            <a:graphicFrameLocks noGrp="1"/>
          </p:cNvGraphicFramePr>
          <p:nvPr>
            <p:extLst/>
          </p:nvPr>
        </p:nvGraphicFramePr>
        <p:xfrm>
          <a:off x="2680728" y="1392016"/>
          <a:ext cx="3592068" cy="274320"/>
        </p:xfrm>
        <a:graphic>
          <a:graphicData uri="http://schemas.openxmlformats.org/drawingml/2006/table">
            <a:tbl>
              <a:tblPr firstRow="1" bandRow="1">
                <a:tableStyleId>{5C22544A-7EE6-4342-B048-85BDC9FD1C3A}</a:tableStyleId>
              </a:tblPr>
              <a:tblGrid>
                <a:gridCol w="3592068">
                  <a:extLst>
                    <a:ext uri="{9D8B030D-6E8A-4147-A177-3AD203B41FA5}">
                      <a16:colId xmlns="" xmlns:a16="http://schemas.microsoft.com/office/drawing/2014/main" val="20000"/>
                    </a:ext>
                  </a:extLst>
                </a:gridCol>
              </a:tblGrid>
              <a:tr h="190410">
                <a:tc>
                  <a:txBody>
                    <a:bodyPr/>
                    <a:lstStyle/>
                    <a:p>
                      <a:pPr algn="ctr"/>
                      <a:r>
                        <a:rPr lang="en-US" sz="1200">
                          <a:solidFill>
                            <a:schemeClr val="tx1"/>
                          </a:solidFill>
                        </a:rPr>
                        <a:t>Risk description</a:t>
                      </a:r>
                      <a:endParaRPr lang="en-US" sz="1200" b="0" i="1">
                        <a:solidFill>
                          <a:schemeClr val="tx1"/>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44" name="Table 43">
            <a:extLst>
              <a:ext uri="{FF2B5EF4-FFF2-40B4-BE49-F238E27FC236}">
                <a16:creationId xmlns="" xmlns:a16="http://schemas.microsoft.com/office/drawing/2014/main" id="{8E797E7C-890D-41BE-B5F1-51DA6A134420}"/>
              </a:ext>
            </a:extLst>
          </p:cNvPr>
          <p:cNvGraphicFramePr>
            <a:graphicFrameLocks noGrp="1"/>
          </p:cNvGraphicFramePr>
          <p:nvPr>
            <p:extLst/>
          </p:nvPr>
        </p:nvGraphicFramePr>
        <p:xfrm>
          <a:off x="509509" y="1392016"/>
          <a:ext cx="1806995" cy="274320"/>
        </p:xfrm>
        <a:graphic>
          <a:graphicData uri="http://schemas.openxmlformats.org/drawingml/2006/table">
            <a:tbl>
              <a:tblPr firstRow="1" bandRow="1">
                <a:tableStyleId>{5C22544A-7EE6-4342-B048-85BDC9FD1C3A}</a:tableStyleId>
              </a:tblPr>
              <a:tblGrid>
                <a:gridCol w="1806995">
                  <a:extLst>
                    <a:ext uri="{9D8B030D-6E8A-4147-A177-3AD203B41FA5}">
                      <a16:colId xmlns="" xmlns:a16="http://schemas.microsoft.com/office/drawing/2014/main" val="20000"/>
                    </a:ext>
                  </a:extLst>
                </a:gridCol>
              </a:tblGrid>
              <a:tr h="190410">
                <a:tc>
                  <a:txBody>
                    <a:bodyPr/>
                    <a:lstStyle/>
                    <a:p>
                      <a:pPr algn="ctr"/>
                      <a:r>
                        <a:rPr lang="en-US" sz="1200">
                          <a:solidFill>
                            <a:schemeClr val="tx1"/>
                          </a:solidFill>
                        </a:rPr>
                        <a:t>Key Risk</a:t>
                      </a:r>
                      <a:endParaRPr lang="en-US" sz="1200" b="0" i="1">
                        <a:solidFill>
                          <a:schemeClr val="tx1"/>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55" name="Rectangle 54">
            <a:extLst>
              <a:ext uri="{FF2B5EF4-FFF2-40B4-BE49-F238E27FC236}">
                <a16:creationId xmlns="" xmlns:a16="http://schemas.microsoft.com/office/drawing/2014/main" id="{2C575BAC-CBBC-4279-95D9-32C5EA8A52D9}"/>
              </a:ext>
            </a:extLst>
          </p:cNvPr>
          <p:cNvSpPr/>
          <p:nvPr/>
        </p:nvSpPr>
        <p:spPr>
          <a:xfrm>
            <a:off x="6541349" y="2285710"/>
            <a:ext cx="3643630" cy="1383362"/>
          </a:xfrm>
          <a:prstGeom prst="rect">
            <a:avLst/>
          </a:prstGeom>
          <a:ln w="1905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Conduct due diligence to identify key talent and client relationship management within companies</a:t>
            </a:r>
          </a:p>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Design systematic retention plan, such as incentive scheme for long term stay and mentoring system for continuous communication</a:t>
            </a:r>
          </a:p>
        </p:txBody>
      </p:sp>
      <p:sp>
        <p:nvSpPr>
          <p:cNvPr id="56" name="Rectangle 55">
            <a:extLst>
              <a:ext uri="{FF2B5EF4-FFF2-40B4-BE49-F238E27FC236}">
                <a16:creationId xmlns="" xmlns:a16="http://schemas.microsoft.com/office/drawing/2014/main" id="{6C2BBA7D-2966-430A-9C82-BCDA20BE502E}"/>
              </a:ext>
            </a:extLst>
          </p:cNvPr>
          <p:cNvSpPr/>
          <p:nvPr/>
        </p:nvSpPr>
        <p:spPr>
          <a:xfrm>
            <a:off x="6541349" y="4702291"/>
            <a:ext cx="3643630" cy="1383362"/>
          </a:xfrm>
          <a:prstGeom prst="rect">
            <a:avLst/>
          </a:prstGeom>
          <a:ln w="1905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Conduct detailed due diligence on ongoing projects</a:t>
            </a:r>
          </a:p>
          <a:p>
            <a:pPr marL="171450" indent="-171450">
              <a:spcAft>
                <a:spcPts val="600"/>
              </a:spcAft>
              <a:buFont typeface="Arial" panose="020B0604020202020204" pitchFamily="34" charset="0"/>
              <a:buChar char="•"/>
            </a:pPr>
            <a:r>
              <a:rPr lang="en-CA" sz="1200">
                <a:latin typeface="Arial" panose="020B0604020202020204" pitchFamily="34" charset="0"/>
                <a:cs typeface="Arial" panose="020B0604020202020204" pitchFamily="34" charset="0"/>
              </a:rPr>
              <a:t>For liabilities that may be inherited in a global merger or acquisition, acquirers may want a controlled master program (CMP). This type of insurance addresses the potential inadequacies of the target company’s local or admitted insurance policies</a:t>
            </a:r>
            <a:endParaRPr lang="en-US"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67585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EFF64882-AF9A-4EDD-B174-4F4307E3DA62}"/>
              </a:ext>
            </a:extLst>
          </p:cNvPr>
          <p:cNvSpPr>
            <a:spLocks noGrp="1"/>
          </p:cNvSpPr>
          <p:nvPr>
            <p:ph type="title"/>
          </p:nvPr>
        </p:nvSpPr>
        <p:spPr/>
        <p:txBody>
          <a:bodyPr/>
          <a:lstStyle/>
          <a:p>
            <a:r>
              <a:rPr lang="en-US"/>
              <a:t>Risk and Mitigating Factors, Market Risk</a:t>
            </a:r>
            <a:endParaRPr lang="pt-BR"/>
          </a:p>
        </p:txBody>
      </p:sp>
      <p:sp>
        <p:nvSpPr>
          <p:cNvPr id="3" name="Slide Number Placeholder 2"/>
          <p:cNvSpPr>
            <a:spLocks noGrp="1"/>
          </p:cNvSpPr>
          <p:nvPr>
            <p:ph type="sldNum" sz="quarter" idx="12"/>
          </p:nvPr>
        </p:nvSpPr>
        <p:spPr/>
        <p:txBody>
          <a:bodyPr/>
          <a:lstStyle/>
          <a:p>
            <a:fld id="{4444B9D8-B3AF-4809-9CAB-061990560E48}" type="slidenum">
              <a:rPr lang="en-GB" smtClean="0">
                <a:solidFill>
                  <a:schemeClr val="tx1">
                    <a:lumMod val="75000"/>
                    <a:lumOff val="25000"/>
                  </a:schemeClr>
                </a:solidFill>
              </a:rPr>
              <a:pPr/>
              <a:t>14</a:t>
            </a:fld>
            <a:endParaRPr lang="en-GB">
              <a:solidFill>
                <a:schemeClr val="tx1">
                  <a:lumMod val="75000"/>
                  <a:lumOff val="25000"/>
                </a:schemeClr>
              </a:solidFill>
            </a:endParaRPr>
          </a:p>
        </p:txBody>
      </p:sp>
      <p:sp>
        <p:nvSpPr>
          <p:cNvPr id="2" name="AutoShape 2" descr="Image result for abrigo onibus otim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abrigo onibus otim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 Placeholder 3">
            <a:extLst>
              <a:ext uri="{FF2B5EF4-FFF2-40B4-BE49-F238E27FC236}">
                <a16:creationId xmlns="" xmlns:a16="http://schemas.microsoft.com/office/drawing/2014/main" id="{473E2CEA-B2A6-45D9-9312-6028A454159A}"/>
              </a:ext>
            </a:extLst>
          </p:cNvPr>
          <p:cNvSpPr txBox="1">
            <a:spLocks/>
          </p:cNvSpPr>
          <p:nvPr/>
        </p:nvSpPr>
        <p:spPr>
          <a:xfrm>
            <a:off x="448056" y="6784848"/>
            <a:ext cx="5358384" cy="335263"/>
          </a:xfrm>
          <a:prstGeom prst="rect">
            <a:avLst/>
          </a:prstGeom>
        </p:spPr>
        <p:txBody>
          <a:bodyPr lIns="100584" tIns="45720" rIns="100584"/>
          <a:lstStyle>
            <a:lvl1pPr marL="182563" marR="0" indent="-182563" algn="l" defTabSz="1019007" rtl="0" eaLnBrk="1" fontAlgn="auto" latinLnBrk="0" hangingPunct="1">
              <a:lnSpc>
                <a:spcPct val="100000"/>
              </a:lnSpc>
              <a:spcBef>
                <a:spcPts val="1200"/>
              </a:spcBef>
              <a:spcAft>
                <a:spcPts val="0"/>
              </a:spcAft>
              <a:buClr>
                <a:srgbClr val="FBCF35"/>
              </a:buClr>
              <a:buSzPct val="80000"/>
              <a:buFont typeface="Arial" pitchFamily="34" charset="0"/>
              <a:buChar char="■"/>
              <a:tabLst/>
              <a:defRPr lang="en-US" sz="1100" b="0" kern="1200" dirty="0" smtClean="0">
                <a:solidFill>
                  <a:schemeClr val="tx1"/>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pPr marL="0" indent="0">
              <a:buNone/>
            </a:pPr>
            <a:endParaRPr lang="en-US" sz="900"/>
          </a:p>
        </p:txBody>
      </p:sp>
      <p:sp>
        <p:nvSpPr>
          <p:cNvPr id="36" name="TextBox 35">
            <a:extLst>
              <a:ext uri="{FF2B5EF4-FFF2-40B4-BE49-F238E27FC236}">
                <a16:creationId xmlns="" xmlns:a16="http://schemas.microsoft.com/office/drawing/2014/main" id="{0CC5435A-DF4B-40EB-88D4-62B16D2A3631}"/>
              </a:ext>
            </a:extLst>
          </p:cNvPr>
          <p:cNvSpPr txBox="1"/>
          <p:nvPr/>
        </p:nvSpPr>
        <p:spPr>
          <a:xfrm>
            <a:off x="9352401" y="6641419"/>
            <a:ext cx="1875274" cy="169277"/>
          </a:xfrm>
          <a:prstGeom prst="rect">
            <a:avLst/>
          </a:prstGeom>
          <a:noFill/>
        </p:spPr>
        <p:txBody>
          <a:bodyPr wrap="square" rtlCol="0" anchor="ctr" anchorCtr="0">
            <a:spAutoFit/>
          </a:bodyPr>
          <a:lstStyle/>
          <a:p>
            <a:pPr algn="ctr"/>
            <a:r>
              <a:rPr lang="en-CA" sz="500"/>
              <a:t>Source: GE</a:t>
            </a:r>
          </a:p>
        </p:txBody>
      </p:sp>
      <p:sp>
        <p:nvSpPr>
          <p:cNvPr id="27" name="Rectangle: Rounded Corners 26">
            <a:extLst>
              <a:ext uri="{FF2B5EF4-FFF2-40B4-BE49-F238E27FC236}">
                <a16:creationId xmlns="" xmlns:a16="http://schemas.microsoft.com/office/drawing/2014/main" id="{93CB2685-7622-4BCA-8A78-3F6BA168E0EB}"/>
              </a:ext>
            </a:extLst>
          </p:cNvPr>
          <p:cNvSpPr/>
          <p:nvPr/>
        </p:nvSpPr>
        <p:spPr>
          <a:xfrm>
            <a:off x="520415" y="1848060"/>
            <a:ext cx="1658141" cy="2050545"/>
          </a:xfrm>
          <a:prstGeom prst="roundRect">
            <a:avLst/>
          </a:prstGeom>
          <a:solidFill>
            <a:srgbClr val="890101"/>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800">
                <a:solidFill>
                  <a:schemeClr val="bg1"/>
                </a:solidFill>
              </a:rPr>
              <a:t>Consumer Preferences Shift</a:t>
            </a:r>
          </a:p>
        </p:txBody>
      </p:sp>
      <p:sp>
        <p:nvSpPr>
          <p:cNvPr id="37" name="Rectangle: Rounded Corners 36">
            <a:extLst>
              <a:ext uri="{FF2B5EF4-FFF2-40B4-BE49-F238E27FC236}">
                <a16:creationId xmlns="" xmlns:a16="http://schemas.microsoft.com/office/drawing/2014/main" id="{A13D40D9-09AF-4608-8C82-34E01552BC84}"/>
              </a:ext>
            </a:extLst>
          </p:cNvPr>
          <p:cNvSpPr/>
          <p:nvPr/>
        </p:nvSpPr>
        <p:spPr>
          <a:xfrm>
            <a:off x="2796213" y="1882772"/>
            <a:ext cx="3476583" cy="2050545"/>
          </a:xfrm>
          <a:prstGeom prst="roundRect">
            <a:avLst/>
          </a:prstGeom>
          <a:solidFill>
            <a:srgbClr val="FFCCCC"/>
          </a:solidFill>
          <a:ln w="1905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spcAft>
                <a:spcPts val="600"/>
              </a:spcAft>
              <a:buFont typeface="Arial" panose="020B0604020202020204" pitchFamily="34" charset="0"/>
              <a:buChar char="•"/>
            </a:pPr>
            <a:r>
              <a:rPr lang="en-CA" sz="1200"/>
              <a:t>Increased demand for alternative sources of protein may impede meat and poultry consumption</a:t>
            </a:r>
          </a:p>
          <a:p>
            <a:pPr marL="171450" indent="-171450">
              <a:spcAft>
                <a:spcPts val="600"/>
              </a:spcAft>
              <a:buFont typeface="Arial" panose="020B0604020202020204" pitchFamily="34" charset="0"/>
              <a:buChar char="•"/>
            </a:pPr>
            <a:r>
              <a:rPr lang="en-CA" sz="1200">
                <a:latin typeface="Arial" panose="020B0604020202020204" pitchFamily="34" charset="0"/>
                <a:cs typeface="Arial" panose="020B0604020202020204" pitchFamily="34" charset="0"/>
              </a:rPr>
              <a:t>Changing consumer diets and lifestyles. Canadians are progressively shifting toward healthier lifestyles </a:t>
            </a:r>
            <a:endParaRPr lang="en-US" sz="1200">
              <a:latin typeface="Arial" panose="020B0604020202020204" pitchFamily="34" charset="0"/>
              <a:cs typeface="Arial" panose="020B0604020202020204" pitchFamily="34" charset="0"/>
            </a:endParaRPr>
          </a:p>
        </p:txBody>
      </p:sp>
      <p:sp>
        <p:nvSpPr>
          <p:cNvPr id="38" name="Isosceles Triangle 37">
            <a:extLst>
              <a:ext uri="{FF2B5EF4-FFF2-40B4-BE49-F238E27FC236}">
                <a16:creationId xmlns="" xmlns:a16="http://schemas.microsoft.com/office/drawing/2014/main" id="{CB51A4E7-EA6A-4AE7-A761-6E3BC7F75536}"/>
              </a:ext>
            </a:extLst>
          </p:cNvPr>
          <p:cNvSpPr/>
          <p:nvPr/>
        </p:nvSpPr>
        <p:spPr>
          <a:xfrm rot="5400000">
            <a:off x="1430317" y="2702127"/>
            <a:ext cx="2071255" cy="384922"/>
          </a:xfrm>
          <a:prstGeom prst="triangle">
            <a:avLst/>
          </a:prstGeom>
          <a:solidFill>
            <a:srgbClr val="BFBFBF"/>
          </a:solidFill>
          <a:ln>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nvGrpSpPr>
          <p:cNvPr id="46" name="Group 45">
            <a:extLst>
              <a:ext uri="{FF2B5EF4-FFF2-40B4-BE49-F238E27FC236}">
                <a16:creationId xmlns="" xmlns:a16="http://schemas.microsoft.com/office/drawing/2014/main" id="{50F5E5D1-E00C-4E1C-A78D-67C27506580E}"/>
              </a:ext>
            </a:extLst>
          </p:cNvPr>
          <p:cNvGrpSpPr/>
          <p:nvPr/>
        </p:nvGrpSpPr>
        <p:grpSpPr>
          <a:xfrm>
            <a:off x="520415" y="4347443"/>
            <a:ext cx="5752380" cy="2082156"/>
            <a:chOff x="672815" y="2000459"/>
            <a:chExt cx="5752380" cy="2082156"/>
          </a:xfrm>
        </p:grpSpPr>
        <p:sp>
          <p:nvSpPr>
            <p:cNvPr id="48" name="Rectangle: Rounded Corners 47">
              <a:extLst>
                <a:ext uri="{FF2B5EF4-FFF2-40B4-BE49-F238E27FC236}">
                  <a16:creationId xmlns="" xmlns:a16="http://schemas.microsoft.com/office/drawing/2014/main" id="{58F87550-1425-44FF-A924-5C4623D454C9}"/>
                </a:ext>
              </a:extLst>
            </p:cNvPr>
            <p:cNvSpPr/>
            <p:nvPr/>
          </p:nvSpPr>
          <p:spPr>
            <a:xfrm>
              <a:off x="2948613" y="2000460"/>
              <a:ext cx="3476582" cy="2050545"/>
            </a:xfrm>
            <a:prstGeom prst="roundRect">
              <a:avLst/>
            </a:prstGeom>
            <a:solidFill>
              <a:srgbClr val="FFCCCC"/>
            </a:solidFill>
            <a:ln w="1905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Sudden retraction of processed meat demand in the North American market</a:t>
              </a:r>
            </a:p>
            <a:p>
              <a:pPr marL="171450" indent="-171450">
                <a:spcAft>
                  <a:spcPts val="600"/>
                </a:spcAft>
                <a:buFont typeface="Arial" panose="020B0604020202020204" pitchFamily="34" charset="0"/>
                <a:buChar char="•"/>
              </a:pPr>
              <a:r>
                <a:rPr lang="en-CA" sz="1200">
                  <a:latin typeface="Arial" panose="020B0604020202020204" pitchFamily="34" charset="0"/>
                  <a:cs typeface="Arial" panose="020B0604020202020204" pitchFamily="34" charset="0"/>
                </a:rPr>
                <a:t>the value of the Canadian dollar trended upward despite some fluctuations over the past five years, contributing to slower growth in exports compared with imports</a:t>
              </a:r>
              <a:r>
                <a:rPr lang="en-US" sz="1200">
                  <a:latin typeface="Arial" panose="020B0604020202020204" pitchFamily="34" charset="0"/>
                  <a:cs typeface="Arial" panose="020B0604020202020204" pitchFamily="34" charset="0"/>
                </a:rPr>
                <a:t>.</a:t>
              </a:r>
            </a:p>
          </p:txBody>
        </p:sp>
        <p:sp>
          <p:nvSpPr>
            <p:cNvPr id="47" name="Rectangle: Rounded Corners 46">
              <a:extLst>
                <a:ext uri="{FF2B5EF4-FFF2-40B4-BE49-F238E27FC236}">
                  <a16:creationId xmlns="" xmlns:a16="http://schemas.microsoft.com/office/drawing/2014/main" id="{A74D05E1-3415-4651-95D4-A506F1318B96}"/>
                </a:ext>
              </a:extLst>
            </p:cNvPr>
            <p:cNvSpPr/>
            <p:nvPr/>
          </p:nvSpPr>
          <p:spPr>
            <a:xfrm>
              <a:off x="672815" y="2000459"/>
              <a:ext cx="1658141" cy="2050545"/>
            </a:xfrm>
            <a:prstGeom prst="roundRect">
              <a:avLst/>
            </a:prstGeom>
            <a:solidFill>
              <a:srgbClr val="890101"/>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800">
                  <a:solidFill>
                    <a:schemeClr val="bg1"/>
                  </a:solidFill>
                </a:rPr>
                <a:t>Economics Risk /Exchange Rate Risk</a:t>
              </a:r>
            </a:p>
          </p:txBody>
        </p:sp>
        <p:sp>
          <p:nvSpPr>
            <p:cNvPr id="49" name="Isosceles Triangle 48">
              <a:extLst>
                <a:ext uri="{FF2B5EF4-FFF2-40B4-BE49-F238E27FC236}">
                  <a16:creationId xmlns="" xmlns:a16="http://schemas.microsoft.com/office/drawing/2014/main" id="{9B978475-443E-4866-9A71-99DF279552DA}"/>
                </a:ext>
              </a:extLst>
            </p:cNvPr>
            <p:cNvSpPr/>
            <p:nvPr/>
          </p:nvSpPr>
          <p:spPr>
            <a:xfrm rot="5400000">
              <a:off x="1582717" y="2854527"/>
              <a:ext cx="2071255" cy="384922"/>
            </a:xfrm>
            <a:prstGeom prst="triangle">
              <a:avLst/>
            </a:prstGeom>
            <a:solidFill>
              <a:srgbClr val="BFBFBF"/>
            </a:solidFill>
            <a:ln>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
        <p:nvSpPr>
          <p:cNvPr id="54" name="Text Placeholder 3">
            <a:extLst>
              <a:ext uri="{FF2B5EF4-FFF2-40B4-BE49-F238E27FC236}">
                <a16:creationId xmlns="" xmlns:a16="http://schemas.microsoft.com/office/drawing/2014/main" id="{2D2D9273-B6E7-47D6-8D2D-3FD8414A9F49}"/>
              </a:ext>
            </a:extLst>
          </p:cNvPr>
          <p:cNvSpPr txBox="1">
            <a:spLocks/>
          </p:cNvSpPr>
          <p:nvPr/>
        </p:nvSpPr>
        <p:spPr>
          <a:xfrm>
            <a:off x="600456" y="6833078"/>
            <a:ext cx="2924872" cy="335263"/>
          </a:xfrm>
          <a:prstGeom prst="rect">
            <a:avLst/>
          </a:prstGeom>
        </p:spPr>
        <p:txBody>
          <a:bodyPr lIns="100584" tIns="45720" rIns="100584"/>
          <a:lstStyle>
            <a:lvl1pPr marL="182563" marR="0" indent="-182563" algn="l" defTabSz="1019007" rtl="0" eaLnBrk="1" fontAlgn="auto" latinLnBrk="0" hangingPunct="1">
              <a:lnSpc>
                <a:spcPct val="100000"/>
              </a:lnSpc>
              <a:spcBef>
                <a:spcPts val="1200"/>
              </a:spcBef>
              <a:spcAft>
                <a:spcPts val="0"/>
              </a:spcAft>
              <a:buClr>
                <a:srgbClr val="FBCF35"/>
              </a:buClr>
              <a:buSzPct val="80000"/>
              <a:buFont typeface="Arial" pitchFamily="34" charset="0"/>
              <a:buChar char="■"/>
              <a:tabLst/>
              <a:defRPr lang="en-US" sz="1100" b="0" kern="1200" dirty="0" smtClean="0">
                <a:solidFill>
                  <a:schemeClr val="tx1"/>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pPr marL="0" indent="0">
              <a:spcBef>
                <a:spcPts val="0"/>
              </a:spcBef>
              <a:buNone/>
            </a:pPr>
            <a:endParaRPr lang="fr-FR" sz="900"/>
          </a:p>
        </p:txBody>
      </p:sp>
      <p:sp>
        <p:nvSpPr>
          <p:cNvPr id="39" name="Text Placeholder 3">
            <a:extLst>
              <a:ext uri="{FF2B5EF4-FFF2-40B4-BE49-F238E27FC236}">
                <a16:creationId xmlns="" xmlns:a16="http://schemas.microsoft.com/office/drawing/2014/main" id="{CFB92B86-7A70-451D-9BA2-C19A80394BD9}"/>
              </a:ext>
            </a:extLst>
          </p:cNvPr>
          <p:cNvSpPr txBox="1">
            <a:spLocks/>
          </p:cNvSpPr>
          <p:nvPr/>
        </p:nvSpPr>
        <p:spPr>
          <a:xfrm>
            <a:off x="448057" y="6820542"/>
            <a:ext cx="4309473" cy="335263"/>
          </a:xfrm>
          <a:prstGeom prst="rect">
            <a:avLst/>
          </a:prstGeom>
        </p:spPr>
        <p:txBody>
          <a:bodyPr lIns="100584" tIns="45720" rIns="100584"/>
          <a:lstStyle>
            <a:lvl1pPr marL="182563" marR="0" indent="-182563" algn="l" defTabSz="1019007" rtl="0" eaLnBrk="1" fontAlgn="auto" latinLnBrk="0" hangingPunct="1">
              <a:lnSpc>
                <a:spcPct val="100000"/>
              </a:lnSpc>
              <a:spcBef>
                <a:spcPts val="1200"/>
              </a:spcBef>
              <a:spcAft>
                <a:spcPts val="0"/>
              </a:spcAft>
              <a:buClr>
                <a:srgbClr val="FBCF35"/>
              </a:buClr>
              <a:buSzPct val="80000"/>
              <a:buFont typeface="Arial" pitchFamily="34" charset="0"/>
              <a:buChar char="■"/>
              <a:tabLst/>
              <a:defRPr lang="en-US" sz="1100" b="0" kern="1200" dirty="0" smtClean="0">
                <a:solidFill>
                  <a:schemeClr val="tx1"/>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pPr marL="0" indent="0">
              <a:buNone/>
            </a:pPr>
            <a:r>
              <a:rPr lang="fr-FR" sz="900"/>
              <a:t>Source: PBH Management </a:t>
            </a:r>
            <a:r>
              <a:rPr lang="en-CA" sz="900"/>
              <a:t>Presentation</a:t>
            </a:r>
            <a:r>
              <a:rPr lang="fr-FR" sz="900"/>
              <a:t> Documents; Maple </a:t>
            </a:r>
            <a:r>
              <a:rPr lang="en-CA" sz="900"/>
              <a:t>Leaf</a:t>
            </a:r>
            <a:r>
              <a:rPr lang="fr-FR" sz="900"/>
              <a:t> </a:t>
            </a:r>
            <a:r>
              <a:rPr lang="en-CA" sz="900"/>
              <a:t>Foods</a:t>
            </a:r>
            <a:r>
              <a:rPr lang="fr-FR" sz="900"/>
              <a:t> Management Discussion</a:t>
            </a:r>
          </a:p>
        </p:txBody>
      </p:sp>
      <p:pic>
        <p:nvPicPr>
          <p:cNvPr id="40" name="Picture 2" descr="Image result for Maple leaf foods">
            <a:extLst>
              <a:ext uri="{FF2B5EF4-FFF2-40B4-BE49-F238E27FC236}">
                <a16:creationId xmlns="" xmlns:a16="http://schemas.microsoft.com/office/drawing/2014/main" id="{0F760F17-7CB6-4751-A907-E8869198DF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6989" y="5874149"/>
            <a:ext cx="433946" cy="5554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1" name="Table 40">
            <a:extLst>
              <a:ext uri="{FF2B5EF4-FFF2-40B4-BE49-F238E27FC236}">
                <a16:creationId xmlns="" xmlns:a16="http://schemas.microsoft.com/office/drawing/2014/main" id="{0F2E7190-8BDB-4309-BD3C-17E1DDEDE643}"/>
              </a:ext>
            </a:extLst>
          </p:cNvPr>
          <p:cNvGraphicFramePr>
            <a:graphicFrameLocks noGrp="1"/>
          </p:cNvGraphicFramePr>
          <p:nvPr>
            <p:extLst/>
          </p:nvPr>
        </p:nvGraphicFramePr>
        <p:xfrm>
          <a:off x="6637020" y="1392016"/>
          <a:ext cx="3592068" cy="274320"/>
        </p:xfrm>
        <a:graphic>
          <a:graphicData uri="http://schemas.openxmlformats.org/drawingml/2006/table">
            <a:tbl>
              <a:tblPr firstRow="1" bandRow="1">
                <a:tableStyleId>{5C22544A-7EE6-4342-B048-85BDC9FD1C3A}</a:tableStyleId>
              </a:tblPr>
              <a:tblGrid>
                <a:gridCol w="3592068">
                  <a:extLst>
                    <a:ext uri="{9D8B030D-6E8A-4147-A177-3AD203B41FA5}">
                      <a16:colId xmlns="" xmlns:a16="http://schemas.microsoft.com/office/drawing/2014/main" val="20000"/>
                    </a:ext>
                  </a:extLst>
                </a:gridCol>
              </a:tblGrid>
              <a:tr h="190410">
                <a:tc>
                  <a:txBody>
                    <a:bodyPr/>
                    <a:lstStyle/>
                    <a:p>
                      <a:pPr algn="ctr"/>
                      <a:r>
                        <a:rPr lang="en-US" sz="1200">
                          <a:solidFill>
                            <a:schemeClr val="tx1"/>
                          </a:solidFill>
                        </a:rPr>
                        <a:t>Mitigating factors</a:t>
                      </a:r>
                      <a:endParaRPr lang="en-US" sz="1200" b="0" i="1">
                        <a:solidFill>
                          <a:schemeClr val="tx1"/>
                        </a:solidFill>
                      </a:endParaRPr>
                    </a:p>
                  </a:txBody>
                  <a:tcPr anchor="ctr">
                    <a:lnB w="9525"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43" name="Table 42">
            <a:extLst>
              <a:ext uri="{FF2B5EF4-FFF2-40B4-BE49-F238E27FC236}">
                <a16:creationId xmlns="" xmlns:a16="http://schemas.microsoft.com/office/drawing/2014/main" id="{F920F4E0-30F3-45B5-92AB-664262E6E279}"/>
              </a:ext>
            </a:extLst>
          </p:cNvPr>
          <p:cNvGraphicFramePr>
            <a:graphicFrameLocks noGrp="1"/>
          </p:cNvGraphicFramePr>
          <p:nvPr>
            <p:extLst/>
          </p:nvPr>
        </p:nvGraphicFramePr>
        <p:xfrm>
          <a:off x="2680728" y="1392016"/>
          <a:ext cx="3592068" cy="274320"/>
        </p:xfrm>
        <a:graphic>
          <a:graphicData uri="http://schemas.openxmlformats.org/drawingml/2006/table">
            <a:tbl>
              <a:tblPr firstRow="1" bandRow="1">
                <a:tableStyleId>{5C22544A-7EE6-4342-B048-85BDC9FD1C3A}</a:tableStyleId>
              </a:tblPr>
              <a:tblGrid>
                <a:gridCol w="3592068">
                  <a:extLst>
                    <a:ext uri="{9D8B030D-6E8A-4147-A177-3AD203B41FA5}">
                      <a16:colId xmlns="" xmlns:a16="http://schemas.microsoft.com/office/drawing/2014/main" val="20000"/>
                    </a:ext>
                  </a:extLst>
                </a:gridCol>
              </a:tblGrid>
              <a:tr h="190410">
                <a:tc>
                  <a:txBody>
                    <a:bodyPr/>
                    <a:lstStyle/>
                    <a:p>
                      <a:pPr algn="ctr"/>
                      <a:r>
                        <a:rPr lang="en-US" sz="1200">
                          <a:solidFill>
                            <a:schemeClr val="tx1"/>
                          </a:solidFill>
                        </a:rPr>
                        <a:t>Risk description</a:t>
                      </a:r>
                      <a:endParaRPr lang="en-US" sz="1200" b="0" i="1">
                        <a:solidFill>
                          <a:schemeClr val="tx1"/>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44" name="Table 43">
            <a:extLst>
              <a:ext uri="{FF2B5EF4-FFF2-40B4-BE49-F238E27FC236}">
                <a16:creationId xmlns="" xmlns:a16="http://schemas.microsoft.com/office/drawing/2014/main" id="{8E797E7C-890D-41BE-B5F1-51DA6A134420}"/>
              </a:ext>
            </a:extLst>
          </p:cNvPr>
          <p:cNvGraphicFramePr>
            <a:graphicFrameLocks noGrp="1"/>
          </p:cNvGraphicFramePr>
          <p:nvPr>
            <p:extLst/>
          </p:nvPr>
        </p:nvGraphicFramePr>
        <p:xfrm>
          <a:off x="509509" y="1392016"/>
          <a:ext cx="1806995" cy="274320"/>
        </p:xfrm>
        <a:graphic>
          <a:graphicData uri="http://schemas.openxmlformats.org/drawingml/2006/table">
            <a:tbl>
              <a:tblPr firstRow="1" bandRow="1">
                <a:tableStyleId>{5C22544A-7EE6-4342-B048-85BDC9FD1C3A}</a:tableStyleId>
              </a:tblPr>
              <a:tblGrid>
                <a:gridCol w="1806995">
                  <a:extLst>
                    <a:ext uri="{9D8B030D-6E8A-4147-A177-3AD203B41FA5}">
                      <a16:colId xmlns="" xmlns:a16="http://schemas.microsoft.com/office/drawing/2014/main" val="20000"/>
                    </a:ext>
                  </a:extLst>
                </a:gridCol>
              </a:tblGrid>
              <a:tr h="190410">
                <a:tc>
                  <a:txBody>
                    <a:bodyPr/>
                    <a:lstStyle/>
                    <a:p>
                      <a:pPr algn="ctr"/>
                      <a:r>
                        <a:rPr lang="en-US" sz="1200">
                          <a:solidFill>
                            <a:schemeClr val="tx1"/>
                          </a:solidFill>
                        </a:rPr>
                        <a:t>Key Risk</a:t>
                      </a:r>
                      <a:endParaRPr lang="en-US" sz="1200" b="0" i="1">
                        <a:solidFill>
                          <a:schemeClr val="tx1"/>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55" name="Rectangle 54">
            <a:extLst>
              <a:ext uri="{FF2B5EF4-FFF2-40B4-BE49-F238E27FC236}">
                <a16:creationId xmlns="" xmlns:a16="http://schemas.microsoft.com/office/drawing/2014/main" id="{2C575BAC-CBBC-4279-95D9-32C5EA8A52D9}"/>
              </a:ext>
            </a:extLst>
          </p:cNvPr>
          <p:cNvSpPr/>
          <p:nvPr/>
        </p:nvSpPr>
        <p:spPr>
          <a:xfrm>
            <a:off x="6600549" y="2167769"/>
            <a:ext cx="3643630" cy="1383362"/>
          </a:xfrm>
          <a:prstGeom prst="rect">
            <a:avLst/>
          </a:prstGeom>
          <a:ln w="1905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Utilize Maple Leaf’s sustainable food production line</a:t>
            </a:r>
          </a:p>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Investing in more diversified products </a:t>
            </a:r>
          </a:p>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Investing in global markets  </a:t>
            </a:r>
          </a:p>
        </p:txBody>
      </p:sp>
      <p:sp>
        <p:nvSpPr>
          <p:cNvPr id="56" name="Rectangle 55">
            <a:extLst>
              <a:ext uri="{FF2B5EF4-FFF2-40B4-BE49-F238E27FC236}">
                <a16:creationId xmlns="" xmlns:a16="http://schemas.microsoft.com/office/drawing/2014/main" id="{6C2BBA7D-2966-430A-9C82-BCDA20BE502E}"/>
              </a:ext>
            </a:extLst>
          </p:cNvPr>
          <p:cNvSpPr/>
          <p:nvPr/>
        </p:nvSpPr>
        <p:spPr>
          <a:xfrm>
            <a:off x="6541349" y="4681035"/>
            <a:ext cx="3643630" cy="1383362"/>
          </a:xfrm>
          <a:prstGeom prst="rect">
            <a:avLst/>
          </a:prstGeom>
          <a:ln w="1905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Expand business globally in emerging markets</a:t>
            </a:r>
          </a:p>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Currency swaps to hedge </a:t>
            </a:r>
          </a:p>
          <a:p>
            <a:pPr marL="171450" indent="-171450">
              <a:spcAft>
                <a:spcPts val="600"/>
              </a:spcAft>
              <a:buFont typeface="Arial" panose="020B0604020202020204" pitchFamily="34" charset="0"/>
              <a:buChar char="•"/>
            </a:pPr>
            <a:endParaRPr lang="en-US" sz="11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56374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 Placeholder 6">
            <a:extLst>
              <a:ext uri="{FF2B5EF4-FFF2-40B4-BE49-F238E27FC236}">
                <a16:creationId xmlns="" xmlns:a16="http://schemas.microsoft.com/office/drawing/2014/main" id="{9B8D1425-D659-4B70-8834-221F48FDE182}"/>
              </a:ext>
            </a:extLst>
          </p:cNvPr>
          <p:cNvSpPr txBox="1">
            <a:spLocks/>
          </p:cNvSpPr>
          <p:nvPr/>
        </p:nvSpPr>
        <p:spPr>
          <a:xfrm>
            <a:off x="509584" y="966535"/>
            <a:ext cx="9728200" cy="294576"/>
          </a:xfrm>
          <a:prstGeom prst="rect">
            <a:avLst/>
          </a:prstGeom>
        </p:spPr>
        <p:txBody>
          <a:bodyPr vert="horz" lIns="0" tIns="46800" rIns="36000" bIns="46800" rtlCol="0">
            <a:noAutofit/>
          </a:bodyPr>
          <a:lstStyle>
            <a:lvl1pPr marL="0" marR="0" indent="0" algn="l" defTabSz="1019007" rtl="0" eaLnBrk="1" fontAlgn="auto" latinLnBrk="0" hangingPunct="1">
              <a:lnSpc>
                <a:spcPct val="100000"/>
              </a:lnSpc>
              <a:spcBef>
                <a:spcPts val="1200"/>
              </a:spcBef>
              <a:spcAft>
                <a:spcPts val="0"/>
              </a:spcAft>
              <a:buClr>
                <a:srgbClr val="FBCF35"/>
              </a:buClr>
              <a:buSzPct val="80000"/>
              <a:buFontTx/>
              <a:buNone/>
              <a:tabLst/>
              <a:defRPr lang="en-US" sz="1200" b="1" kern="1200">
                <a:solidFill>
                  <a:srgbClr val="C00000"/>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endParaRPr lang="en-US" dirty="0">
              <a:solidFill>
                <a:schemeClr val="tx1"/>
              </a:solidFill>
            </a:endParaRPr>
          </a:p>
        </p:txBody>
      </p:sp>
      <p:sp>
        <p:nvSpPr>
          <p:cNvPr id="11" name="Title 10">
            <a:extLst>
              <a:ext uri="{FF2B5EF4-FFF2-40B4-BE49-F238E27FC236}">
                <a16:creationId xmlns="" xmlns:a16="http://schemas.microsoft.com/office/drawing/2014/main" id="{EFF64882-AF9A-4EDD-B174-4F4307E3DA62}"/>
              </a:ext>
            </a:extLst>
          </p:cNvPr>
          <p:cNvSpPr>
            <a:spLocks noGrp="1"/>
          </p:cNvSpPr>
          <p:nvPr>
            <p:ph type="title"/>
          </p:nvPr>
        </p:nvSpPr>
        <p:spPr>
          <a:xfrm>
            <a:off x="509088" y="479040"/>
            <a:ext cx="9720000" cy="432000"/>
          </a:xfrm>
        </p:spPr>
        <p:txBody>
          <a:bodyPr/>
          <a:lstStyle/>
          <a:p>
            <a:r>
              <a:rPr lang="en-US" dirty="0" err="1"/>
              <a:t>EaR</a:t>
            </a:r>
            <a:r>
              <a:rPr lang="en-US" dirty="0"/>
              <a:t> Monte Carlo Simulation Model </a:t>
            </a:r>
            <a:r>
              <a:rPr lang="en-US" dirty="0" smtClean="0"/>
              <a:t>(2/3</a:t>
            </a:r>
            <a:r>
              <a:rPr lang="en-US" dirty="0"/>
              <a:t>)</a:t>
            </a:r>
            <a:endParaRPr lang="pt-BR" dirty="0"/>
          </a:p>
        </p:txBody>
      </p:sp>
      <p:sp>
        <p:nvSpPr>
          <p:cNvPr id="3" name="Slide Number Placeholder 2"/>
          <p:cNvSpPr>
            <a:spLocks noGrp="1"/>
          </p:cNvSpPr>
          <p:nvPr>
            <p:ph type="sldNum" sz="quarter" idx="12"/>
          </p:nvPr>
        </p:nvSpPr>
        <p:spPr/>
        <p:txBody>
          <a:bodyPr/>
          <a:lstStyle/>
          <a:p>
            <a:r>
              <a:rPr lang="en-GB">
                <a:solidFill>
                  <a:schemeClr val="tx1">
                    <a:lumMod val="75000"/>
                    <a:lumOff val="25000"/>
                  </a:schemeClr>
                </a:solidFill>
              </a:rPr>
              <a:t>9</a:t>
            </a:r>
          </a:p>
        </p:txBody>
      </p:sp>
      <p:sp>
        <p:nvSpPr>
          <p:cNvPr id="2" name="AutoShape 2" descr="Image result for abrigo onibus otim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abrigo onibus otim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 Placeholder 3">
            <a:extLst>
              <a:ext uri="{FF2B5EF4-FFF2-40B4-BE49-F238E27FC236}">
                <a16:creationId xmlns="" xmlns:a16="http://schemas.microsoft.com/office/drawing/2014/main" id="{473E2CEA-B2A6-45D9-9312-6028A454159A}"/>
              </a:ext>
            </a:extLst>
          </p:cNvPr>
          <p:cNvSpPr txBox="1">
            <a:spLocks/>
          </p:cNvSpPr>
          <p:nvPr/>
        </p:nvSpPr>
        <p:spPr>
          <a:xfrm>
            <a:off x="448056" y="6784848"/>
            <a:ext cx="5358384" cy="335263"/>
          </a:xfrm>
          <a:prstGeom prst="rect">
            <a:avLst/>
          </a:prstGeom>
        </p:spPr>
        <p:txBody>
          <a:bodyPr lIns="100584" tIns="45720" rIns="100584"/>
          <a:lstStyle>
            <a:lvl1pPr marL="182563" marR="0" indent="-182563" algn="l" defTabSz="1019007" rtl="0" eaLnBrk="1" fontAlgn="auto" latinLnBrk="0" hangingPunct="1">
              <a:lnSpc>
                <a:spcPct val="100000"/>
              </a:lnSpc>
              <a:spcBef>
                <a:spcPts val="1200"/>
              </a:spcBef>
              <a:spcAft>
                <a:spcPts val="0"/>
              </a:spcAft>
              <a:buClr>
                <a:srgbClr val="FBCF35"/>
              </a:buClr>
              <a:buSzPct val="80000"/>
              <a:buFont typeface="Arial" pitchFamily="34" charset="0"/>
              <a:buChar char="■"/>
              <a:tabLst/>
              <a:defRPr lang="en-US" sz="1100" b="0" kern="1200" dirty="0" smtClean="0">
                <a:solidFill>
                  <a:schemeClr val="tx1"/>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pPr marL="0" indent="0">
              <a:buNone/>
            </a:pPr>
            <a:endParaRPr lang="en-US" sz="900"/>
          </a:p>
        </p:txBody>
      </p:sp>
      <p:sp>
        <p:nvSpPr>
          <p:cNvPr id="14" name="Content Placeholder 2">
            <a:extLst>
              <a:ext uri="{FF2B5EF4-FFF2-40B4-BE49-F238E27FC236}">
                <a16:creationId xmlns="" xmlns:a16="http://schemas.microsoft.com/office/drawing/2014/main" id="{1AFB4528-F97F-42E9-80D8-88591D776A2A}"/>
              </a:ext>
            </a:extLst>
          </p:cNvPr>
          <p:cNvSpPr txBox="1">
            <a:spLocks/>
          </p:cNvSpPr>
          <p:nvPr/>
        </p:nvSpPr>
        <p:spPr>
          <a:xfrm>
            <a:off x="509583" y="1497207"/>
            <a:ext cx="4714669" cy="5144992"/>
          </a:xfrm>
          <a:prstGeom prst="rect">
            <a:avLst/>
          </a:prstGeom>
        </p:spPr>
        <p:txBody>
          <a:bodyPr/>
          <a:lstStyle>
            <a:lvl1pPr marL="287338" indent="-287338" algn="l" defTabSz="1019175" rtl="0" fontAlgn="base">
              <a:lnSpc>
                <a:spcPct val="95000"/>
              </a:lnSpc>
              <a:spcBef>
                <a:spcPct val="50000"/>
              </a:spcBef>
              <a:spcAft>
                <a:spcPct val="0"/>
              </a:spcAft>
              <a:buClr>
                <a:schemeClr val="accent1"/>
              </a:buClr>
              <a:buSzPct val="75000"/>
              <a:buFont typeface="Wingdings" pitchFamily="2" charset="2"/>
              <a:buChar char="n"/>
              <a:defRPr sz="1400">
                <a:solidFill>
                  <a:schemeClr val="tx1"/>
                </a:solidFill>
                <a:latin typeface="+mn-lt"/>
                <a:ea typeface="+mn-ea"/>
                <a:cs typeface="+mn-cs"/>
              </a:defRPr>
            </a:lvl1pPr>
            <a:lvl2pPr marL="685800" indent="-280988" algn="l" defTabSz="1019175" rtl="0" fontAlgn="base">
              <a:lnSpc>
                <a:spcPct val="95000"/>
              </a:lnSpc>
              <a:spcBef>
                <a:spcPct val="50000"/>
              </a:spcBef>
              <a:spcAft>
                <a:spcPct val="0"/>
              </a:spcAft>
              <a:buClr>
                <a:schemeClr val="tx1"/>
              </a:buClr>
              <a:buFont typeface="Garamond" pitchFamily="18" charset="0"/>
              <a:buChar char="–"/>
              <a:defRPr sz="1400">
                <a:solidFill>
                  <a:schemeClr val="tx1"/>
                </a:solidFill>
                <a:latin typeface="+mn-lt"/>
              </a:defRPr>
            </a:lvl2pPr>
            <a:lvl3pPr marL="1028700" indent="-228600" algn="l" defTabSz="1019175" rtl="0" fontAlgn="base">
              <a:lnSpc>
                <a:spcPct val="95000"/>
              </a:lnSpc>
              <a:spcBef>
                <a:spcPct val="50000"/>
              </a:spcBef>
              <a:spcAft>
                <a:spcPct val="0"/>
              </a:spcAft>
              <a:buClr>
                <a:schemeClr val="bg2"/>
              </a:buClr>
              <a:buFont typeface="Garamond" pitchFamily="18" charset="0"/>
              <a:buChar char="●"/>
              <a:defRPr sz="1400">
                <a:solidFill>
                  <a:schemeClr val="tx1"/>
                </a:solidFill>
                <a:latin typeface="+mn-lt"/>
              </a:defRPr>
            </a:lvl3pPr>
            <a:lvl4pPr marL="1371600" indent="-228600" algn="l" defTabSz="1019175" rtl="0" fontAlgn="base">
              <a:lnSpc>
                <a:spcPct val="95000"/>
              </a:lnSpc>
              <a:spcBef>
                <a:spcPct val="50000"/>
              </a:spcBef>
              <a:spcAft>
                <a:spcPct val="0"/>
              </a:spcAft>
              <a:buClr>
                <a:schemeClr val="tx1"/>
              </a:buClr>
              <a:buFont typeface="Garamond" pitchFamily="18" charset="0"/>
              <a:buChar char="−"/>
              <a:defRPr sz="1400">
                <a:solidFill>
                  <a:schemeClr val="tx1"/>
                </a:solidFill>
                <a:latin typeface="+mn-lt"/>
              </a:defRPr>
            </a:lvl4pPr>
            <a:lvl5pPr marL="1657350" indent="-171450" algn="l" defTabSz="1019175" rtl="0" fontAlgn="base">
              <a:lnSpc>
                <a:spcPct val="95000"/>
              </a:lnSpc>
              <a:spcBef>
                <a:spcPct val="50000"/>
              </a:spcBef>
              <a:spcAft>
                <a:spcPct val="0"/>
              </a:spcAft>
              <a:buClr>
                <a:schemeClr val="bg2"/>
              </a:buClr>
              <a:buFont typeface="Wingdings" pitchFamily="2" charset="2"/>
              <a:buChar char="§"/>
              <a:defRPr sz="1400">
                <a:solidFill>
                  <a:schemeClr val="tx1"/>
                </a:solidFill>
                <a:latin typeface="+mn-lt"/>
              </a:defRPr>
            </a:lvl5pPr>
            <a:lvl6pPr marL="2114550" indent="-171450" algn="l" defTabSz="1019175" rtl="0" fontAlgn="base">
              <a:lnSpc>
                <a:spcPct val="95000"/>
              </a:lnSpc>
              <a:spcBef>
                <a:spcPct val="50000"/>
              </a:spcBef>
              <a:spcAft>
                <a:spcPct val="0"/>
              </a:spcAft>
              <a:buClr>
                <a:schemeClr val="bg2"/>
              </a:buClr>
              <a:buFont typeface="Wingdings" pitchFamily="2" charset="2"/>
              <a:buChar char="§"/>
              <a:defRPr sz="1400">
                <a:solidFill>
                  <a:schemeClr val="tx1"/>
                </a:solidFill>
                <a:latin typeface="+mn-lt"/>
              </a:defRPr>
            </a:lvl6pPr>
            <a:lvl7pPr marL="2571750" indent="-171450" algn="l" defTabSz="1019175" rtl="0" fontAlgn="base">
              <a:lnSpc>
                <a:spcPct val="95000"/>
              </a:lnSpc>
              <a:spcBef>
                <a:spcPct val="50000"/>
              </a:spcBef>
              <a:spcAft>
                <a:spcPct val="0"/>
              </a:spcAft>
              <a:buClr>
                <a:schemeClr val="bg2"/>
              </a:buClr>
              <a:buFont typeface="Wingdings" pitchFamily="2" charset="2"/>
              <a:buChar char="§"/>
              <a:defRPr sz="1400">
                <a:solidFill>
                  <a:schemeClr val="tx1"/>
                </a:solidFill>
                <a:latin typeface="+mn-lt"/>
              </a:defRPr>
            </a:lvl7pPr>
            <a:lvl8pPr marL="3028950" indent="-171450" algn="l" defTabSz="1019175" rtl="0" fontAlgn="base">
              <a:lnSpc>
                <a:spcPct val="95000"/>
              </a:lnSpc>
              <a:spcBef>
                <a:spcPct val="50000"/>
              </a:spcBef>
              <a:spcAft>
                <a:spcPct val="0"/>
              </a:spcAft>
              <a:buClr>
                <a:schemeClr val="bg2"/>
              </a:buClr>
              <a:buFont typeface="Wingdings" pitchFamily="2" charset="2"/>
              <a:buChar char="§"/>
              <a:defRPr sz="1400">
                <a:solidFill>
                  <a:schemeClr val="tx1"/>
                </a:solidFill>
                <a:latin typeface="+mn-lt"/>
              </a:defRPr>
            </a:lvl8pPr>
            <a:lvl9pPr marL="3486150" indent="-171450" algn="l" defTabSz="1019175" rtl="0" fontAlgn="base">
              <a:lnSpc>
                <a:spcPct val="95000"/>
              </a:lnSpc>
              <a:spcBef>
                <a:spcPct val="50000"/>
              </a:spcBef>
              <a:spcAft>
                <a:spcPct val="0"/>
              </a:spcAft>
              <a:buClr>
                <a:schemeClr val="bg2"/>
              </a:buClr>
              <a:buFont typeface="Wingdings" pitchFamily="2" charset="2"/>
              <a:buChar char="§"/>
              <a:defRPr sz="1400">
                <a:solidFill>
                  <a:schemeClr val="tx1"/>
                </a:solidFill>
                <a:latin typeface="+mn-lt"/>
              </a:defRPr>
            </a:lvl9pPr>
          </a:lstStyle>
          <a:p>
            <a:pPr algn="just">
              <a:lnSpc>
                <a:spcPct val="100000"/>
              </a:lnSpc>
              <a:spcBef>
                <a:spcPts val="0"/>
              </a:spcBef>
              <a:spcAft>
                <a:spcPts val="0"/>
              </a:spcAft>
              <a:buClr>
                <a:schemeClr val="tx2"/>
              </a:buClr>
            </a:pPr>
            <a:endParaRPr lang="en-US" sz="1100">
              <a:solidFill>
                <a:schemeClr val="tx1">
                  <a:lumMod val="75000"/>
                  <a:lumOff val="25000"/>
                </a:schemeClr>
              </a:solidFill>
            </a:endParaRPr>
          </a:p>
          <a:p>
            <a:pPr marL="0" indent="0" algn="just">
              <a:lnSpc>
                <a:spcPct val="100000"/>
              </a:lnSpc>
              <a:spcBef>
                <a:spcPts val="0"/>
              </a:spcBef>
              <a:spcAft>
                <a:spcPts val="0"/>
              </a:spcAft>
              <a:buClr>
                <a:schemeClr val="tx2"/>
              </a:buClr>
              <a:buNone/>
            </a:pPr>
            <a:endParaRPr lang="en-US" sz="1100">
              <a:solidFill>
                <a:schemeClr val="tx1">
                  <a:lumMod val="75000"/>
                  <a:lumOff val="25000"/>
                </a:schemeClr>
              </a:solidFill>
            </a:endParaRPr>
          </a:p>
          <a:p>
            <a:pPr marL="442912" indent="-171450" algn="just">
              <a:lnSpc>
                <a:spcPct val="100000"/>
              </a:lnSpc>
              <a:spcBef>
                <a:spcPts val="0"/>
              </a:spcBef>
              <a:spcAft>
                <a:spcPts val="0"/>
              </a:spcAft>
              <a:buClr>
                <a:schemeClr val="tx2"/>
              </a:buClr>
              <a:buFontTx/>
              <a:buChar char="-"/>
            </a:pPr>
            <a:endParaRPr lang="en-US" sz="1100">
              <a:solidFill>
                <a:schemeClr val="tx1">
                  <a:lumMod val="75000"/>
                  <a:lumOff val="25000"/>
                </a:schemeClr>
              </a:solidFill>
            </a:endParaRPr>
          </a:p>
        </p:txBody>
      </p:sp>
      <p:graphicFrame>
        <p:nvGraphicFramePr>
          <p:cNvPr id="26" name="Table 25">
            <a:extLst>
              <a:ext uri="{FF2B5EF4-FFF2-40B4-BE49-F238E27FC236}">
                <a16:creationId xmlns="" xmlns:a16="http://schemas.microsoft.com/office/drawing/2014/main" id="{07A165FE-F43C-419B-933F-BA1685C29BBC}"/>
              </a:ext>
            </a:extLst>
          </p:cNvPr>
          <p:cNvGraphicFramePr>
            <a:graphicFrameLocks noGrp="1"/>
          </p:cNvGraphicFramePr>
          <p:nvPr>
            <p:extLst>
              <p:ext uri="{D42A27DB-BD31-4B8C-83A1-F6EECF244321}">
                <p14:modId xmlns:p14="http://schemas.microsoft.com/office/powerpoint/2010/main" val="23872101"/>
              </p:ext>
            </p:extLst>
          </p:nvPr>
        </p:nvGraphicFramePr>
        <p:xfrm>
          <a:off x="5806440" y="1477370"/>
          <a:ext cx="4994910" cy="457200"/>
        </p:xfrm>
        <a:graphic>
          <a:graphicData uri="http://schemas.openxmlformats.org/drawingml/2006/table">
            <a:tbl>
              <a:tblPr firstRow="1" bandRow="1">
                <a:tableStyleId>{5C22544A-7EE6-4342-B048-85BDC9FD1C3A}</a:tableStyleId>
              </a:tblPr>
              <a:tblGrid>
                <a:gridCol w="4994910">
                  <a:extLst>
                    <a:ext uri="{9D8B030D-6E8A-4147-A177-3AD203B41FA5}">
                      <a16:colId xmlns="" xmlns:a16="http://schemas.microsoft.com/office/drawing/2014/main" val="20000"/>
                    </a:ext>
                  </a:extLst>
                </a:gridCol>
              </a:tblGrid>
              <a:tr h="190410">
                <a:tc>
                  <a:txBody>
                    <a:bodyPr/>
                    <a:lstStyle/>
                    <a:p>
                      <a:pPr algn="ctr"/>
                      <a:r>
                        <a:rPr lang="en-US" sz="1200" b="1" i="0" dirty="0" smtClean="0">
                          <a:solidFill>
                            <a:schemeClr val="tx1"/>
                          </a:solidFill>
                        </a:rPr>
                        <a:t>Yield = 200.4 + 4.48 * </a:t>
                      </a:r>
                      <a:r>
                        <a:rPr lang="en-US" sz="1200" b="1" i="0" dirty="0" err="1" smtClean="0">
                          <a:solidFill>
                            <a:schemeClr val="tx1"/>
                          </a:solidFill>
                        </a:rPr>
                        <a:t>Precipitation_Jun</a:t>
                      </a:r>
                      <a:r>
                        <a:rPr lang="en-US" sz="1200" b="1" i="0" dirty="0" smtClean="0">
                          <a:solidFill>
                            <a:schemeClr val="tx1"/>
                          </a:solidFill>
                        </a:rPr>
                        <a:t> + 6.36 * </a:t>
                      </a:r>
                      <a:r>
                        <a:rPr lang="en-US" sz="1200" b="1" i="0" dirty="0" err="1" smtClean="0">
                          <a:solidFill>
                            <a:schemeClr val="tx1"/>
                          </a:solidFill>
                        </a:rPr>
                        <a:t>Precipitation_Jul</a:t>
                      </a:r>
                      <a:r>
                        <a:rPr lang="en-US" sz="1200" b="1" i="0" dirty="0" smtClean="0">
                          <a:solidFill>
                            <a:schemeClr val="tx1"/>
                          </a:solidFill>
                        </a:rPr>
                        <a:t> - 2.84 * </a:t>
                      </a:r>
                      <a:r>
                        <a:rPr lang="en-US" sz="1200" b="1" i="0" dirty="0" err="1" smtClean="0">
                          <a:solidFill>
                            <a:schemeClr val="tx1"/>
                          </a:solidFill>
                        </a:rPr>
                        <a:t>Temperature_Feb</a:t>
                      </a:r>
                      <a:r>
                        <a:rPr lang="en-US" sz="1200" b="1" i="0" dirty="0" smtClean="0">
                          <a:solidFill>
                            <a:schemeClr val="tx1"/>
                          </a:solidFill>
                        </a:rPr>
                        <a:t> + 10 * </a:t>
                      </a:r>
                      <a:r>
                        <a:rPr lang="en-US" sz="1200" b="1" i="0" dirty="0" err="1" smtClean="0">
                          <a:solidFill>
                            <a:schemeClr val="tx1"/>
                          </a:solidFill>
                        </a:rPr>
                        <a:t>Temperature_Sep</a:t>
                      </a:r>
                      <a:r>
                        <a:rPr lang="en-US" sz="1200" b="1" i="0" dirty="0" smtClean="0">
                          <a:solidFill>
                            <a:schemeClr val="tx1"/>
                          </a:solidFill>
                        </a:rPr>
                        <a:t> + 21.57 * Time</a:t>
                      </a:r>
                      <a:endParaRPr lang="en-US" sz="1200" b="1" i="0" baseline="0" dirty="0">
                        <a:solidFill>
                          <a:schemeClr val="tx1"/>
                        </a:solidFill>
                      </a:endParaRPr>
                    </a:p>
                  </a:txBody>
                  <a:tcPr anchor="ctr">
                    <a:lnB w="9525"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28" name="Flowchart: Alternate Process 27">
            <a:extLst>
              <a:ext uri="{FF2B5EF4-FFF2-40B4-BE49-F238E27FC236}">
                <a16:creationId xmlns="" xmlns:a16="http://schemas.microsoft.com/office/drawing/2014/main" id="{314B23AA-8821-43EF-9605-5F37FC08E587}"/>
              </a:ext>
            </a:extLst>
          </p:cNvPr>
          <p:cNvSpPr/>
          <p:nvPr/>
        </p:nvSpPr>
        <p:spPr>
          <a:xfrm>
            <a:off x="65901" y="1828183"/>
            <a:ext cx="2112655" cy="2050545"/>
          </a:xfrm>
          <a:prstGeom prst="flowChartAlternateProcess">
            <a:avLst/>
          </a:prstGeom>
          <a:solidFill>
            <a:srgbClr val="890101"/>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800" smtClean="0">
                <a:solidFill>
                  <a:schemeClr val="bg1"/>
                </a:solidFill>
                <a:cs typeface="Arial"/>
              </a:rPr>
              <a:t>Weather-to-Yield Model</a:t>
            </a:r>
            <a:endParaRPr lang="en-US" sz="1800">
              <a:solidFill>
                <a:schemeClr val="bg1"/>
              </a:solidFill>
              <a:cs typeface="Arial"/>
            </a:endParaRPr>
          </a:p>
        </p:txBody>
      </p:sp>
      <p:sp>
        <p:nvSpPr>
          <p:cNvPr id="31" name="Rectangle: Rounded Corners 30">
            <a:extLst>
              <a:ext uri="{FF2B5EF4-FFF2-40B4-BE49-F238E27FC236}">
                <a16:creationId xmlns="" xmlns:a16="http://schemas.microsoft.com/office/drawing/2014/main" id="{80ABEDDE-32FB-42DE-AB17-99C7F7D2150B}"/>
              </a:ext>
            </a:extLst>
          </p:cNvPr>
          <p:cNvSpPr/>
          <p:nvPr/>
        </p:nvSpPr>
        <p:spPr>
          <a:xfrm>
            <a:off x="2796213" y="1848060"/>
            <a:ext cx="2803660" cy="2050545"/>
          </a:xfrm>
          <a:prstGeom prst="roundRect">
            <a:avLst/>
          </a:prstGeom>
          <a:solidFill>
            <a:srgbClr val="FFCCCC"/>
          </a:solidFill>
          <a:ln w="1905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spcAft>
                <a:spcPts val="600"/>
              </a:spcAft>
              <a:buFont typeface="Arial"/>
              <a:buChar char="•"/>
            </a:pPr>
            <a:r>
              <a:rPr lang="en-US" sz="1200" dirty="0" smtClean="0">
                <a:latin typeface="Arial" panose="020B0604020202020204" pitchFamily="34" charset="0"/>
                <a:cs typeface="Arial" panose="020B0604020202020204" pitchFamily="34" charset="0"/>
              </a:rPr>
              <a:t>Based on 40 years yield and weather data (</a:t>
            </a:r>
            <a:r>
              <a:rPr lang="en-CA" sz="1200" dirty="0" smtClean="0"/>
              <a:t>June, July precipitation and Feb, Sep Temperature data), generate the linear regression model.</a:t>
            </a:r>
            <a:endParaRPr lang="en-US" altLang="zh-CN" sz="1200" dirty="0" smtClean="0">
              <a:latin typeface="Arial"/>
              <a:ea typeface="黑体"/>
              <a:cs typeface="Arial"/>
            </a:endParaRPr>
          </a:p>
        </p:txBody>
      </p:sp>
      <p:sp>
        <p:nvSpPr>
          <p:cNvPr id="32" name="Isosceles Triangle 31">
            <a:extLst>
              <a:ext uri="{FF2B5EF4-FFF2-40B4-BE49-F238E27FC236}">
                <a16:creationId xmlns="" xmlns:a16="http://schemas.microsoft.com/office/drawing/2014/main" id="{F023CA3D-CC33-4EB0-A3AB-F73067D395D5}"/>
              </a:ext>
            </a:extLst>
          </p:cNvPr>
          <p:cNvSpPr/>
          <p:nvPr/>
        </p:nvSpPr>
        <p:spPr>
          <a:xfrm rot="5400000">
            <a:off x="1430317" y="2702128"/>
            <a:ext cx="2071255" cy="384922"/>
          </a:xfrm>
          <a:prstGeom prst="triangle">
            <a:avLst/>
          </a:prstGeom>
          <a:solidFill>
            <a:srgbClr val="BFBFBF"/>
          </a:solidFill>
          <a:ln>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nvGrpSpPr>
          <p:cNvPr id="23" name="Group 22">
            <a:extLst>
              <a:ext uri="{FF2B5EF4-FFF2-40B4-BE49-F238E27FC236}">
                <a16:creationId xmlns="" xmlns:a16="http://schemas.microsoft.com/office/drawing/2014/main" id="{9ED15C80-BDC3-40B2-9A6E-7026BE6D856D}"/>
              </a:ext>
            </a:extLst>
          </p:cNvPr>
          <p:cNvGrpSpPr/>
          <p:nvPr/>
        </p:nvGrpSpPr>
        <p:grpSpPr>
          <a:xfrm>
            <a:off x="65901" y="4347444"/>
            <a:ext cx="5533972" cy="2082155"/>
            <a:chOff x="218301" y="2000460"/>
            <a:chExt cx="5533972" cy="2082155"/>
          </a:xfrm>
          <a:solidFill>
            <a:srgbClr val="BFBFBF"/>
          </a:solidFill>
        </p:grpSpPr>
        <p:sp>
          <p:nvSpPr>
            <p:cNvPr id="50" name="Flowchart: Alternate Process 49">
              <a:extLst>
                <a:ext uri="{FF2B5EF4-FFF2-40B4-BE49-F238E27FC236}">
                  <a16:creationId xmlns="" xmlns:a16="http://schemas.microsoft.com/office/drawing/2014/main" id="{8945A3F4-5848-4D23-83BE-948804AEEC33}"/>
                </a:ext>
              </a:extLst>
            </p:cNvPr>
            <p:cNvSpPr/>
            <p:nvPr/>
          </p:nvSpPr>
          <p:spPr>
            <a:xfrm>
              <a:off x="218301" y="2000460"/>
              <a:ext cx="2112655" cy="2050545"/>
            </a:xfrm>
            <a:prstGeom prst="flowChartAlternateProcess">
              <a:avLst/>
            </a:prstGeom>
            <a:solidFill>
              <a:srgbClr val="890101"/>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800" dirty="0" smtClean="0">
                  <a:solidFill>
                    <a:schemeClr val="bg1"/>
                  </a:solidFill>
                </a:rPr>
                <a:t>Yield-to-Earning Model </a:t>
              </a:r>
              <a:endParaRPr lang="en-US" sz="1800" dirty="0">
                <a:solidFill>
                  <a:schemeClr val="bg1"/>
                </a:solidFill>
              </a:endParaRPr>
            </a:p>
          </p:txBody>
        </p:sp>
        <p:sp>
          <p:nvSpPr>
            <p:cNvPr id="51" name="Rectangle: Rounded Corners 50">
              <a:extLst>
                <a:ext uri="{FF2B5EF4-FFF2-40B4-BE49-F238E27FC236}">
                  <a16:creationId xmlns="" xmlns:a16="http://schemas.microsoft.com/office/drawing/2014/main" id="{FF9F02FE-2146-400C-946B-376FE36B747F}"/>
                </a:ext>
              </a:extLst>
            </p:cNvPr>
            <p:cNvSpPr/>
            <p:nvPr/>
          </p:nvSpPr>
          <p:spPr>
            <a:xfrm>
              <a:off x="2948613" y="2000460"/>
              <a:ext cx="2803660" cy="2050545"/>
            </a:xfrm>
            <a:prstGeom prst="roundRect">
              <a:avLst/>
            </a:prstGeom>
            <a:solidFill>
              <a:srgbClr val="FFCCCC"/>
            </a:solidFill>
            <a:ln w="1905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spcAft>
                  <a:spcPts val="600"/>
                </a:spcAft>
                <a:buFont typeface="Arial" panose="020B0604020202020204" pitchFamily="34" charset="0"/>
                <a:buChar char="•"/>
              </a:pPr>
              <a:endParaRPr lang="en-US" sz="1200" dirty="0">
                <a:cs typeface="Arial"/>
              </a:endParaRPr>
            </a:p>
            <a:p>
              <a:pPr marL="171450" indent="-171450">
                <a:spcAft>
                  <a:spcPts val="600"/>
                </a:spcAft>
                <a:buFont typeface="Arial" panose="020B0604020202020204" pitchFamily="34" charset="0"/>
                <a:buChar char="•"/>
              </a:pPr>
              <a:r>
                <a:rPr lang="en-US" sz="1200" dirty="0" smtClean="0">
                  <a:latin typeface="Arial" panose="020B0604020202020204" pitchFamily="34" charset="0"/>
                  <a:cs typeface="Arial" panose="020B0604020202020204" pitchFamily="34" charset="0"/>
                </a:rPr>
                <a:t>Based on Grain Handling Income and Yield data from 1993 to 1998, generate the linear regression model. </a:t>
              </a:r>
              <a:endParaRPr lang="en-US" sz="1200" dirty="0">
                <a:latin typeface="Arial" panose="020B0604020202020204" pitchFamily="34" charset="0"/>
                <a:cs typeface="Arial" panose="020B0604020202020204" pitchFamily="34" charset="0"/>
              </a:endParaRPr>
            </a:p>
          </p:txBody>
        </p:sp>
        <p:sp>
          <p:nvSpPr>
            <p:cNvPr id="52" name="Isosceles Triangle 51">
              <a:extLst>
                <a:ext uri="{FF2B5EF4-FFF2-40B4-BE49-F238E27FC236}">
                  <a16:creationId xmlns="" xmlns:a16="http://schemas.microsoft.com/office/drawing/2014/main" id="{CF423075-4A66-410E-BBFF-D53FB1942B9B}"/>
                </a:ext>
              </a:extLst>
            </p:cNvPr>
            <p:cNvSpPr/>
            <p:nvPr/>
          </p:nvSpPr>
          <p:spPr>
            <a:xfrm rot="5400000">
              <a:off x="1582717" y="2854527"/>
              <a:ext cx="2071255" cy="384922"/>
            </a:xfrm>
            <a:prstGeom prst="triangle">
              <a:avLst/>
            </a:prstGeom>
            <a:grpFill/>
            <a:ln>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graphicFrame>
        <p:nvGraphicFramePr>
          <p:cNvPr id="55" name="Table 54">
            <a:extLst>
              <a:ext uri="{FF2B5EF4-FFF2-40B4-BE49-F238E27FC236}">
                <a16:creationId xmlns="" xmlns:a16="http://schemas.microsoft.com/office/drawing/2014/main" id="{971D0FDE-F394-4D1C-9DB9-1A96C2329FBD}"/>
              </a:ext>
            </a:extLst>
          </p:cNvPr>
          <p:cNvGraphicFramePr>
            <a:graphicFrameLocks noGrp="1"/>
          </p:cNvGraphicFramePr>
          <p:nvPr>
            <p:extLst>
              <p:ext uri="{D42A27DB-BD31-4B8C-83A1-F6EECF244321}">
                <p14:modId xmlns:p14="http://schemas.microsoft.com/office/powerpoint/2010/main" val="871526451"/>
              </p:ext>
            </p:extLst>
          </p:nvPr>
        </p:nvGraphicFramePr>
        <p:xfrm>
          <a:off x="5806440" y="4043913"/>
          <a:ext cx="4422648" cy="274320"/>
        </p:xfrm>
        <a:graphic>
          <a:graphicData uri="http://schemas.openxmlformats.org/drawingml/2006/table">
            <a:tbl>
              <a:tblPr firstRow="1" bandRow="1">
                <a:tableStyleId>{5C22544A-7EE6-4342-B048-85BDC9FD1C3A}</a:tableStyleId>
              </a:tblPr>
              <a:tblGrid>
                <a:gridCol w="4422648">
                  <a:extLst>
                    <a:ext uri="{9D8B030D-6E8A-4147-A177-3AD203B41FA5}">
                      <a16:colId xmlns="" xmlns:a16="http://schemas.microsoft.com/office/drawing/2014/main" val="20000"/>
                    </a:ext>
                  </a:extLst>
                </a:gridCol>
              </a:tblGrid>
              <a:tr h="190410">
                <a:tc>
                  <a:txBody>
                    <a:bodyPr/>
                    <a:lstStyle/>
                    <a:p>
                      <a:pPr algn="ctr"/>
                      <a:r>
                        <a:rPr lang="en-US" sz="1200" b="1" i="0" dirty="0" smtClean="0">
                          <a:solidFill>
                            <a:schemeClr val="tx1"/>
                          </a:solidFill>
                        </a:rPr>
                        <a:t>Grain-handling-Earning = -55.42 + 0.033 * Yield</a:t>
                      </a:r>
                      <a:endParaRPr lang="en-US" sz="1200" b="1" i="0" dirty="0">
                        <a:solidFill>
                          <a:schemeClr val="tx1"/>
                        </a:solidFill>
                      </a:endParaRPr>
                    </a:p>
                  </a:txBody>
                  <a:tcPr anchor="ctr">
                    <a:lnB w="9525"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39" name="Rectangle 38">
            <a:extLst>
              <a:ext uri="{FF2B5EF4-FFF2-40B4-BE49-F238E27FC236}">
                <a16:creationId xmlns="" xmlns:a16="http://schemas.microsoft.com/office/drawing/2014/main" id="{279FFEF5-EF12-452B-938C-EC478699F4F5}"/>
              </a:ext>
            </a:extLst>
          </p:cNvPr>
          <p:cNvSpPr/>
          <p:nvPr/>
        </p:nvSpPr>
        <p:spPr>
          <a:xfrm>
            <a:off x="6918452" y="4786294"/>
            <a:ext cx="374836" cy="191765"/>
          </a:xfrm>
          <a:prstGeom prst="rect">
            <a:avLst/>
          </a:prstGeom>
          <a:solidFill>
            <a:schemeClr val="bg1"/>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aphicFrame>
        <p:nvGraphicFramePr>
          <p:cNvPr id="84" name="Chart 83"/>
          <p:cNvGraphicFramePr>
            <a:graphicFrameLocks/>
          </p:cNvGraphicFramePr>
          <p:nvPr>
            <p:extLst>
              <p:ext uri="{D42A27DB-BD31-4B8C-83A1-F6EECF244321}">
                <p14:modId xmlns:p14="http://schemas.microsoft.com/office/powerpoint/2010/main" val="1529196257"/>
              </p:ext>
            </p:extLst>
          </p:nvPr>
        </p:nvGraphicFramePr>
        <p:xfrm>
          <a:off x="5806440" y="4566483"/>
          <a:ext cx="4422648" cy="2155377"/>
        </p:xfrm>
        <a:graphic>
          <a:graphicData uri="http://schemas.openxmlformats.org/drawingml/2006/chart">
            <c:chart xmlns:c="http://schemas.openxmlformats.org/drawingml/2006/chart" xmlns:r="http://schemas.openxmlformats.org/officeDocument/2006/relationships" r:id="rId3"/>
          </a:graphicData>
        </a:graphic>
      </p:graphicFrame>
      <p:sp>
        <p:nvSpPr>
          <p:cNvPr id="25" name="Text Placeholder 3">
            <a:extLst>
              <a:ext uri="{FF2B5EF4-FFF2-40B4-BE49-F238E27FC236}">
                <a16:creationId xmlns="" xmlns:a16="http://schemas.microsoft.com/office/drawing/2014/main" id="{65171992-6233-4C1A-96BC-9EE6FD8DE12A}"/>
              </a:ext>
            </a:extLst>
          </p:cNvPr>
          <p:cNvSpPr txBox="1">
            <a:spLocks/>
          </p:cNvSpPr>
          <p:nvPr/>
        </p:nvSpPr>
        <p:spPr>
          <a:xfrm>
            <a:off x="420760" y="6827366"/>
            <a:ext cx="5358384" cy="335263"/>
          </a:xfrm>
          <a:prstGeom prst="rect">
            <a:avLst/>
          </a:prstGeom>
        </p:spPr>
        <p:txBody>
          <a:bodyPr lIns="100584" tIns="45720" rIns="100584"/>
          <a:lstStyle>
            <a:lvl1pPr marL="182563" marR="0" indent="-182563" algn="l" defTabSz="1019007" rtl="0" eaLnBrk="1" fontAlgn="auto" latinLnBrk="0" hangingPunct="1">
              <a:lnSpc>
                <a:spcPct val="100000"/>
              </a:lnSpc>
              <a:spcBef>
                <a:spcPts val="1200"/>
              </a:spcBef>
              <a:spcAft>
                <a:spcPts val="0"/>
              </a:spcAft>
              <a:buClr>
                <a:srgbClr val="FBCF35"/>
              </a:buClr>
              <a:buSzPct val="80000"/>
              <a:buFont typeface="Arial" pitchFamily="34" charset="0"/>
              <a:buChar char="■"/>
              <a:tabLst/>
              <a:defRPr lang="en-US" sz="1100" b="0" kern="1200" dirty="0" smtClean="0">
                <a:solidFill>
                  <a:schemeClr val="tx1"/>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pPr marL="0" indent="0">
              <a:buNone/>
            </a:pPr>
            <a:r>
              <a:rPr lang="fr-FR" sz="900" dirty="0"/>
              <a:t>Source: Agriculture and Agri-Food Canada, http://</a:t>
            </a:r>
            <a:r>
              <a:rPr lang="fr-FR" sz="900" dirty="0" err="1"/>
              <a:t>www.agr.gc.ca</a:t>
            </a:r>
            <a:r>
              <a:rPr lang="fr-FR" sz="900" dirty="0"/>
              <a:t>/</a:t>
            </a:r>
            <a:r>
              <a:rPr lang="fr-FR" sz="900" dirty="0" err="1"/>
              <a:t>eng</a:t>
            </a:r>
            <a:r>
              <a:rPr lang="fr-FR" sz="900" dirty="0"/>
              <a:t>/home/?id=1395690825741</a:t>
            </a:r>
          </a:p>
          <a:p>
            <a:pPr marL="0" indent="0">
              <a:buNone/>
            </a:pPr>
            <a:endParaRPr lang="fr-FR" sz="900" dirty="0"/>
          </a:p>
        </p:txBody>
      </p:sp>
    </p:spTree>
    <p:extLst>
      <p:ext uri="{BB962C8B-B14F-4D97-AF65-F5344CB8AC3E}">
        <p14:creationId xmlns:p14="http://schemas.microsoft.com/office/powerpoint/2010/main" val="36181560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EFF64882-AF9A-4EDD-B174-4F4307E3DA62}"/>
              </a:ext>
            </a:extLst>
          </p:cNvPr>
          <p:cNvSpPr>
            <a:spLocks noGrp="1"/>
          </p:cNvSpPr>
          <p:nvPr>
            <p:ph type="title"/>
          </p:nvPr>
        </p:nvSpPr>
        <p:spPr/>
        <p:txBody>
          <a:bodyPr/>
          <a:lstStyle/>
          <a:p>
            <a:r>
              <a:rPr lang="pt-BR"/>
              <a:t>Transaction Rationale (2/3)</a:t>
            </a:r>
          </a:p>
        </p:txBody>
      </p:sp>
      <p:sp>
        <p:nvSpPr>
          <p:cNvPr id="3" name="Slide Number Placeholder 2"/>
          <p:cNvSpPr>
            <a:spLocks noGrp="1"/>
          </p:cNvSpPr>
          <p:nvPr>
            <p:ph type="sldNum" sz="quarter" idx="12"/>
          </p:nvPr>
        </p:nvSpPr>
        <p:spPr/>
        <p:txBody>
          <a:bodyPr/>
          <a:lstStyle/>
          <a:p>
            <a:fld id="{4444B9D8-B3AF-4809-9CAB-061990560E48}" type="slidenum">
              <a:rPr lang="en-GB" smtClean="0">
                <a:solidFill>
                  <a:schemeClr val="tx1">
                    <a:lumMod val="75000"/>
                    <a:lumOff val="25000"/>
                  </a:schemeClr>
                </a:solidFill>
              </a:rPr>
              <a:pPr/>
              <a:t>3</a:t>
            </a:fld>
            <a:endParaRPr lang="en-GB">
              <a:solidFill>
                <a:schemeClr val="tx1">
                  <a:lumMod val="75000"/>
                  <a:lumOff val="25000"/>
                </a:schemeClr>
              </a:solidFill>
            </a:endParaRPr>
          </a:p>
        </p:txBody>
      </p:sp>
      <p:sp>
        <p:nvSpPr>
          <p:cNvPr id="2" name="AutoShape 2" descr="Image result for abrigo onibus otim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abrigo onibus otim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 Placeholder 3">
            <a:extLst>
              <a:ext uri="{FF2B5EF4-FFF2-40B4-BE49-F238E27FC236}">
                <a16:creationId xmlns="" xmlns:a16="http://schemas.microsoft.com/office/drawing/2014/main" id="{473E2CEA-B2A6-45D9-9312-6028A454159A}"/>
              </a:ext>
            </a:extLst>
          </p:cNvPr>
          <p:cNvSpPr txBox="1">
            <a:spLocks/>
          </p:cNvSpPr>
          <p:nvPr/>
        </p:nvSpPr>
        <p:spPr>
          <a:xfrm>
            <a:off x="448056" y="6784848"/>
            <a:ext cx="5358384" cy="335263"/>
          </a:xfrm>
          <a:prstGeom prst="rect">
            <a:avLst/>
          </a:prstGeom>
        </p:spPr>
        <p:txBody>
          <a:bodyPr lIns="100584" tIns="45720" rIns="100584"/>
          <a:lstStyle>
            <a:lvl1pPr marL="182563" marR="0" indent="-182563" algn="l" defTabSz="1019007" rtl="0" eaLnBrk="1" fontAlgn="auto" latinLnBrk="0" hangingPunct="1">
              <a:lnSpc>
                <a:spcPct val="100000"/>
              </a:lnSpc>
              <a:spcBef>
                <a:spcPts val="1200"/>
              </a:spcBef>
              <a:spcAft>
                <a:spcPts val="0"/>
              </a:spcAft>
              <a:buClr>
                <a:srgbClr val="FBCF35"/>
              </a:buClr>
              <a:buSzPct val="80000"/>
              <a:buFont typeface="Arial" pitchFamily="34" charset="0"/>
              <a:buChar char="■"/>
              <a:tabLst/>
              <a:defRPr lang="en-US" sz="1100" b="0" kern="1200" dirty="0" smtClean="0">
                <a:solidFill>
                  <a:schemeClr val="tx1"/>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pPr marL="0" indent="0">
              <a:buNone/>
            </a:pPr>
            <a:endParaRPr lang="en-US" sz="900"/>
          </a:p>
        </p:txBody>
      </p:sp>
      <p:sp>
        <p:nvSpPr>
          <p:cNvPr id="34" name="Text Placeholder 6">
            <a:extLst>
              <a:ext uri="{FF2B5EF4-FFF2-40B4-BE49-F238E27FC236}">
                <a16:creationId xmlns="" xmlns:a16="http://schemas.microsoft.com/office/drawing/2014/main" id="{830004B9-C1FA-4333-8A76-8F6B257F8FB3}"/>
              </a:ext>
            </a:extLst>
          </p:cNvPr>
          <p:cNvSpPr txBox="1">
            <a:spLocks/>
          </p:cNvSpPr>
          <p:nvPr/>
        </p:nvSpPr>
        <p:spPr>
          <a:xfrm>
            <a:off x="509584" y="966535"/>
            <a:ext cx="9728200" cy="294576"/>
          </a:xfrm>
          <a:prstGeom prst="rect">
            <a:avLst/>
          </a:prstGeom>
        </p:spPr>
        <p:txBody>
          <a:bodyPr vert="horz" lIns="0" tIns="46800" rIns="36000" bIns="46800" rtlCol="0">
            <a:noAutofit/>
          </a:bodyPr>
          <a:lstStyle>
            <a:lvl1pPr marL="0" marR="0" indent="0" algn="l" defTabSz="1019007" rtl="0" eaLnBrk="1" fontAlgn="auto" latinLnBrk="0" hangingPunct="1">
              <a:lnSpc>
                <a:spcPct val="100000"/>
              </a:lnSpc>
              <a:spcBef>
                <a:spcPts val="1200"/>
              </a:spcBef>
              <a:spcAft>
                <a:spcPts val="0"/>
              </a:spcAft>
              <a:buClr>
                <a:srgbClr val="FBCF35"/>
              </a:buClr>
              <a:buSzPct val="80000"/>
              <a:buFontTx/>
              <a:buNone/>
              <a:tabLst/>
              <a:defRPr lang="en-US" sz="1200" b="1" kern="1200">
                <a:solidFill>
                  <a:srgbClr val="C00000"/>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r>
              <a:rPr lang="en-US">
                <a:solidFill>
                  <a:schemeClr val="tx1"/>
                </a:solidFill>
              </a:rPr>
              <a:t>Highly integrated supply chain saves cost; Maple Leaf Foods is a dominant player in its segment</a:t>
            </a:r>
            <a:endParaRPr lang="en-CA" b="0">
              <a:solidFill>
                <a:schemeClr val="tx1"/>
              </a:solidFill>
            </a:endParaRPr>
          </a:p>
          <a:p>
            <a:endParaRPr lang="en-US"/>
          </a:p>
        </p:txBody>
      </p:sp>
      <p:sp>
        <p:nvSpPr>
          <p:cNvPr id="28" name="Content Placeholder 2">
            <a:extLst>
              <a:ext uri="{FF2B5EF4-FFF2-40B4-BE49-F238E27FC236}">
                <a16:creationId xmlns="" xmlns:a16="http://schemas.microsoft.com/office/drawing/2014/main" id="{9A12813B-EC35-42E5-A0E9-2E8D3003F89B}"/>
              </a:ext>
            </a:extLst>
          </p:cNvPr>
          <p:cNvSpPr txBox="1">
            <a:spLocks/>
          </p:cNvSpPr>
          <p:nvPr/>
        </p:nvSpPr>
        <p:spPr>
          <a:xfrm>
            <a:off x="509583" y="1497207"/>
            <a:ext cx="4714669" cy="5144992"/>
          </a:xfrm>
          <a:prstGeom prst="rect">
            <a:avLst/>
          </a:prstGeom>
        </p:spPr>
        <p:txBody>
          <a:bodyPr/>
          <a:lstStyle>
            <a:lvl1pPr marL="287338" indent="-287338" algn="l" defTabSz="1019175" rtl="0" fontAlgn="base">
              <a:lnSpc>
                <a:spcPct val="95000"/>
              </a:lnSpc>
              <a:spcBef>
                <a:spcPct val="50000"/>
              </a:spcBef>
              <a:spcAft>
                <a:spcPct val="0"/>
              </a:spcAft>
              <a:buClr>
                <a:schemeClr val="accent1"/>
              </a:buClr>
              <a:buSzPct val="75000"/>
              <a:buFont typeface="Wingdings" pitchFamily="2" charset="2"/>
              <a:buChar char="n"/>
              <a:defRPr sz="1400">
                <a:solidFill>
                  <a:schemeClr val="tx1"/>
                </a:solidFill>
                <a:latin typeface="+mn-lt"/>
                <a:ea typeface="+mn-ea"/>
                <a:cs typeface="+mn-cs"/>
              </a:defRPr>
            </a:lvl1pPr>
            <a:lvl2pPr marL="685800" indent="-280988" algn="l" defTabSz="1019175" rtl="0" fontAlgn="base">
              <a:lnSpc>
                <a:spcPct val="95000"/>
              </a:lnSpc>
              <a:spcBef>
                <a:spcPct val="50000"/>
              </a:spcBef>
              <a:spcAft>
                <a:spcPct val="0"/>
              </a:spcAft>
              <a:buClr>
                <a:schemeClr val="tx1"/>
              </a:buClr>
              <a:buFont typeface="Garamond" pitchFamily="18" charset="0"/>
              <a:buChar char="–"/>
              <a:defRPr sz="1400">
                <a:solidFill>
                  <a:schemeClr val="tx1"/>
                </a:solidFill>
                <a:latin typeface="+mn-lt"/>
              </a:defRPr>
            </a:lvl2pPr>
            <a:lvl3pPr marL="1028700" indent="-228600" algn="l" defTabSz="1019175" rtl="0" fontAlgn="base">
              <a:lnSpc>
                <a:spcPct val="95000"/>
              </a:lnSpc>
              <a:spcBef>
                <a:spcPct val="50000"/>
              </a:spcBef>
              <a:spcAft>
                <a:spcPct val="0"/>
              </a:spcAft>
              <a:buClr>
                <a:schemeClr val="bg2"/>
              </a:buClr>
              <a:buFont typeface="Garamond" pitchFamily="18" charset="0"/>
              <a:buChar char="●"/>
              <a:defRPr sz="1400">
                <a:solidFill>
                  <a:schemeClr val="tx1"/>
                </a:solidFill>
                <a:latin typeface="+mn-lt"/>
              </a:defRPr>
            </a:lvl3pPr>
            <a:lvl4pPr marL="1371600" indent="-228600" algn="l" defTabSz="1019175" rtl="0" fontAlgn="base">
              <a:lnSpc>
                <a:spcPct val="95000"/>
              </a:lnSpc>
              <a:spcBef>
                <a:spcPct val="50000"/>
              </a:spcBef>
              <a:spcAft>
                <a:spcPct val="0"/>
              </a:spcAft>
              <a:buClr>
                <a:schemeClr val="tx1"/>
              </a:buClr>
              <a:buFont typeface="Garamond" pitchFamily="18" charset="0"/>
              <a:buChar char="−"/>
              <a:defRPr sz="1400">
                <a:solidFill>
                  <a:schemeClr val="tx1"/>
                </a:solidFill>
                <a:latin typeface="+mn-lt"/>
              </a:defRPr>
            </a:lvl4pPr>
            <a:lvl5pPr marL="1657350" indent="-171450" algn="l" defTabSz="1019175" rtl="0" fontAlgn="base">
              <a:lnSpc>
                <a:spcPct val="95000"/>
              </a:lnSpc>
              <a:spcBef>
                <a:spcPct val="50000"/>
              </a:spcBef>
              <a:spcAft>
                <a:spcPct val="0"/>
              </a:spcAft>
              <a:buClr>
                <a:schemeClr val="bg2"/>
              </a:buClr>
              <a:buFont typeface="Wingdings" pitchFamily="2" charset="2"/>
              <a:buChar char="§"/>
              <a:defRPr sz="1400">
                <a:solidFill>
                  <a:schemeClr val="tx1"/>
                </a:solidFill>
                <a:latin typeface="+mn-lt"/>
              </a:defRPr>
            </a:lvl5pPr>
            <a:lvl6pPr marL="2114550" indent="-171450" algn="l" defTabSz="1019175" rtl="0" fontAlgn="base">
              <a:lnSpc>
                <a:spcPct val="95000"/>
              </a:lnSpc>
              <a:spcBef>
                <a:spcPct val="50000"/>
              </a:spcBef>
              <a:spcAft>
                <a:spcPct val="0"/>
              </a:spcAft>
              <a:buClr>
                <a:schemeClr val="bg2"/>
              </a:buClr>
              <a:buFont typeface="Wingdings" pitchFamily="2" charset="2"/>
              <a:buChar char="§"/>
              <a:defRPr sz="1400">
                <a:solidFill>
                  <a:schemeClr val="tx1"/>
                </a:solidFill>
                <a:latin typeface="+mn-lt"/>
              </a:defRPr>
            </a:lvl6pPr>
            <a:lvl7pPr marL="2571750" indent="-171450" algn="l" defTabSz="1019175" rtl="0" fontAlgn="base">
              <a:lnSpc>
                <a:spcPct val="95000"/>
              </a:lnSpc>
              <a:spcBef>
                <a:spcPct val="50000"/>
              </a:spcBef>
              <a:spcAft>
                <a:spcPct val="0"/>
              </a:spcAft>
              <a:buClr>
                <a:schemeClr val="bg2"/>
              </a:buClr>
              <a:buFont typeface="Wingdings" pitchFamily="2" charset="2"/>
              <a:buChar char="§"/>
              <a:defRPr sz="1400">
                <a:solidFill>
                  <a:schemeClr val="tx1"/>
                </a:solidFill>
                <a:latin typeface="+mn-lt"/>
              </a:defRPr>
            </a:lvl7pPr>
            <a:lvl8pPr marL="3028950" indent="-171450" algn="l" defTabSz="1019175" rtl="0" fontAlgn="base">
              <a:lnSpc>
                <a:spcPct val="95000"/>
              </a:lnSpc>
              <a:spcBef>
                <a:spcPct val="50000"/>
              </a:spcBef>
              <a:spcAft>
                <a:spcPct val="0"/>
              </a:spcAft>
              <a:buClr>
                <a:schemeClr val="bg2"/>
              </a:buClr>
              <a:buFont typeface="Wingdings" pitchFamily="2" charset="2"/>
              <a:buChar char="§"/>
              <a:defRPr sz="1400">
                <a:solidFill>
                  <a:schemeClr val="tx1"/>
                </a:solidFill>
                <a:latin typeface="+mn-lt"/>
              </a:defRPr>
            </a:lvl8pPr>
            <a:lvl9pPr marL="3486150" indent="-171450" algn="l" defTabSz="1019175" rtl="0" fontAlgn="base">
              <a:lnSpc>
                <a:spcPct val="95000"/>
              </a:lnSpc>
              <a:spcBef>
                <a:spcPct val="50000"/>
              </a:spcBef>
              <a:spcAft>
                <a:spcPct val="0"/>
              </a:spcAft>
              <a:buClr>
                <a:schemeClr val="bg2"/>
              </a:buClr>
              <a:buFont typeface="Wingdings" pitchFamily="2" charset="2"/>
              <a:buChar char="§"/>
              <a:defRPr sz="1400">
                <a:solidFill>
                  <a:schemeClr val="tx1"/>
                </a:solidFill>
                <a:latin typeface="+mn-lt"/>
              </a:defRPr>
            </a:lvl9pPr>
          </a:lstStyle>
          <a:p>
            <a:pPr algn="just">
              <a:lnSpc>
                <a:spcPct val="100000"/>
              </a:lnSpc>
              <a:spcBef>
                <a:spcPts val="0"/>
              </a:spcBef>
              <a:spcAft>
                <a:spcPts val="0"/>
              </a:spcAft>
              <a:buClr>
                <a:schemeClr val="tx2"/>
              </a:buClr>
            </a:pPr>
            <a:endParaRPr lang="en-US" sz="1100">
              <a:solidFill>
                <a:schemeClr val="tx1">
                  <a:lumMod val="75000"/>
                  <a:lumOff val="25000"/>
                </a:schemeClr>
              </a:solidFill>
            </a:endParaRPr>
          </a:p>
          <a:p>
            <a:pPr marL="0" indent="0" algn="just">
              <a:lnSpc>
                <a:spcPct val="100000"/>
              </a:lnSpc>
              <a:spcBef>
                <a:spcPts val="0"/>
              </a:spcBef>
              <a:spcAft>
                <a:spcPts val="0"/>
              </a:spcAft>
              <a:buClr>
                <a:schemeClr val="tx2"/>
              </a:buClr>
              <a:buNone/>
            </a:pPr>
            <a:endParaRPr lang="en-US" sz="1100">
              <a:solidFill>
                <a:schemeClr val="tx1">
                  <a:lumMod val="75000"/>
                  <a:lumOff val="25000"/>
                </a:schemeClr>
              </a:solidFill>
            </a:endParaRPr>
          </a:p>
          <a:p>
            <a:pPr marL="442912" indent="-171450" algn="just">
              <a:lnSpc>
                <a:spcPct val="100000"/>
              </a:lnSpc>
              <a:spcBef>
                <a:spcPts val="0"/>
              </a:spcBef>
              <a:spcAft>
                <a:spcPts val="0"/>
              </a:spcAft>
              <a:buClr>
                <a:schemeClr val="tx2"/>
              </a:buClr>
              <a:buFontTx/>
              <a:buChar char="-"/>
            </a:pPr>
            <a:endParaRPr lang="en-US" sz="1100">
              <a:solidFill>
                <a:schemeClr val="tx1">
                  <a:lumMod val="75000"/>
                  <a:lumOff val="25000"/>
                </a:schemeClr>
              </a:solidFill>
            </a:endParaRPr>
          </a:p>
        </p:txBody>
      </p:sp>
      <p:graphicFrame>
        <p:nvGraphicFramePr>
          <p:cNvPr id="29" name="Table 28">
            <a:extLst>
              <a:ext uri="{FF2B5EF4-FFF2-40B4-BE49-F238E27FC236}">
                <a16:creationId xmlns="" xmlns:a16="http://schemas.microsoft.com/office/drawing/2014/main" id="{6E79AA33-3FC0-4EB6-B056-79BD922161E9}"/>
              </a:ext>
            </a:extLst>
          </p:cNvPr>
          <p:cNvGraphicFramePr>
            <a:graphicFrameLocks noGrp="1"/>
          </p:cNvGraphicFramePr>
          <p:nvPr>
            <p:extLst>
              <p:ext uri="{D42A27DB-BD31-4B8C-83A1-F6EECF244321}">
                <p14:modId xmlns:p14="http://schemas.microsoft.com/office/powerpoint/2010/main" val="3064139892"/>
              </p:ext>
            </p:extLst>
          </p:nvPr>
        </p:nvGraphicFramePr>
        <p:xfrm>
          <a:off x="5806440" y="1486606"/>
          <a:ext cx="4422648" cy="274320"/>
        </p:xfrm>
        <a:graphic>
          <a:graphicData uri="http://schemas.openxmlformats.org/drawingml/2006/table">
            <a:tbl>
              <a:tblPr firstRow="1" bandRow="1">
                <a:tableStyleId>{5C22544A-7EE6-4342-B048-85BDC9FD1C3A}</a:tableStyleId>
              </a:tblPr>
              <a:tblGrid>
                <a:gridCol w="4422648">
                  <a:extLst>
                    <a:ext uri="{9D8B030D-6E8A-4147-A177-3AD203B41FA5}">
                      <a16:colId xmlns="" xmlns:a16="http://schemas.microsoft.com/office/drawing/2014/main" val="20000"/>
                    </a:ext>
                  </a:extLst>
                </a:gridCol>
              </a:tblGrid>
              <a:tr h="190410">
                <a:tc>
                  <a:txBody>
                    <a:bodyPr/>
                    <a:lstStyle/>
                    <a:p>
                      <a:pPr algn="ctr"/>
                      <a:r>
                        <a:rPr lang="en-US" sz="1200" b="1" i="0" dirty="0">
                          <a:solidFill>
                            <a:schemeClr val="tx1"/>
                          </a:solidFill>
                        </a:rPr>
                        <a:t>Cost Structure for</a:t>
                      </a:r>
                      <a:r>
                        <a:rPr lang="en-US" sz="1200" b="1" i="0" baseline="0" dirty="0">
                          <a:solidFill>
                            <a:schemeClr val="tx1"/>
                          </a:solidFill>
                        </a:rPr>
                        <a:t> Industry and Sector</a:t>
                      </a:r>
                      <a:endParaRPr lang="en-US" sz="1200" b="1" i="1" dirty="0">
                        <a:solidFill>
                          <a:schemeClr val="tx1"/>
                        </a:solidFill>
                      </a:endParaRPr>
                    </a:p>
                  </a:txBody>
                  <a:tcPr anchor="ctr">
                    <a:lnB w="9525"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30" name="Rectangle: Rounded Corners 29">
            <a:extLst>
              <a:ext uri="{FF2B5EF4-FFF2-40B4-BE49-F238E27FC236}">
                <a16:creationId xmlns="" xmlns:a16="http://schemas.microsoft.com/office/drawing/2014/main" id="{2C75EE25-DC6A-45EF-8CF1-E0E557D21402}"/>
              </a:ext>
            </a:extLst>
          </p:cNvPr>
          <p:cNvSpPr/>
          <p:nvPr/>
        </p:nvSpPr>
        <p:spPr>
          <a:xfrm>
            <a:off x="520415" y="1848060"/>
            <a:ext cx="1658141" cy="2050545"/>
          </a:xfrm>
          <a:prstGeom prst="roundRect">
            <a:avLst/>
          </a:prstGeom>
          <a:solidFill>
            <a:srgbClr val="890101"/>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800">
                <a:solidFill>
                  <a:schemeClr val="bg1"/>
                </a:solidFill>
              </a:rPr>
              <a:t>Vertical Integration</a:t>
            </a:r>
            <a:endParaRPr lang="en-US">
              <a:solidFill>
                <a:schemeClr val="bg1"/>
              </a:solidFill>
            </a:endParaRPr>
          </a:p>
        </p:txBody>
      </p:sp>
      <p:sp>
        <p:nvSpPr>
          <p:cNvPr id="31" name="Rectangle: Rounded Corners 30">
            <a:extLst>
              <a:ext uri="{FF2B5EF4-FFF2-40B4-BE49-F238E27FC236}">
                <a16:creationId xmlns="" xmlns:a16="http://schemas.microsoft.com/office/drawing/2014/main" id="{172B73F5-C51A-4B69-BBDD-C797599EF7B9}"/>
              </a:ext>
            </a:extLst>
          </p:cNvPr>
          <p:cNvSpPr/>
          <p:nvPr/>
        </p:nvSpPr>
        <p:spPr>
          <a:xfrm>
            <a:off x="2796213" y="1848060"/>
            <a:ext cx="2803660" cy="2050545"/>
          </a:xfrm>
          <a:prstGeom prst="roundRect">
            <a:avLst/>
          </a:prstGeom>
          <a:solidFill>
            <a:srgbClr val="FFCCCC"/>
          </a:solidFill>
          <a:ln w="1905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From process to distribution, integration rallies cost saving for both </a:t>
            </a:r>
            <a:r>
              <a:rPr lang="en-US" sz="1200" err="1">
                <a:latin typeface="Arial" panose="020B0604020202020204" pitchFamily="34" charset="0"/>
                <a:cs typeface="Arial" panose="020B0604020202020204" pitchFamily="34" charset="0"/>
              </a:rPr>
              <a:t>PBH</a:t>
            </a:r>
            <a:r>
              <a:rPr lang="en-US" sz="1200">
                <a:latin typeface="Arial" panose="020B0604020202020204" pitchFamily="34" charset="0"/>
                <a:cs typeface="Arial" panose="020B0604020202020204" pitchFamily="34" charset="0"/>
              </a:rPr>
              <a:t> and Maple foods, with better management for the supply chain.</a:t>
            </a:r>
          </a:p>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Supply control reduces the risk resulting from price volatility and food safety.</a:t>
            </a:r>
          </a:p>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Gives access for </a:t>
            </a:r>
            <a:r>
              <a:rPr lang="en-US" sz="1200" err="1">
                <a:latin typeface="Arial" panose="020B0604020202020204" pitchFamily="34" charset="0"/>
                <a:cs typeface="Arial" panose="020B0604020202020204" pitchFamily="34" charset="0"/>
              </a:rPr>
              <a:t>PBH</a:t>
            </a:r>
            <a:r>
              <a:rPr lang="en-US" sz="1200">
                <a:latin typeface="Arial" panose="020B0604020202020204" pitchFamily="34" charset="0"/>
                <a:cs typeface="Arial" panose="020B0604020202020204" pitchFamily="34" charset="0"/>
              </a:rPr>
              <a:t> to regular /premium distribution channel.</a:t>
            </a:r>
          </a:p>
        </p:txBody>
      </p:sp>
      <p:sp>
        <p:nvSpPr>
          <p:cNvPr id="33" name="Isosceles Triangle 32">
            <a:extLst>
              <a:ext uri="{FF2B5EF4-FFF2-40B4-BE49-F238E27FC236}">
                <a16:creationId xmlns="" xmlns:a16="http://schemas.microsoft.com/office/drawing/2014/main" id="{1459B843-57B9-470E-9458-FF9390B4F998}"/>
              </a:ext>
            </a:extLst>
          </p:cNvPr>
          <p:cNvSpPr/>
          <p:nvPr/>
        </p:nvSpPr>
        <p:spPr>
          <a:xfrm rot="5400000">
            <a:off x="1430317" y="2702127"/>
            <a:ext cx="2071255" cy="384922"/>
          </a:xfrm>
          <a:prstGeom prst="triangle">
            <a:avLst/>
          </a:prstGeom>
          <a:solidFill>
            <a:srgbClr val="BFBFBF"/>
          </a:solidFill>
          <a:ln>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nvGrpSpPr>
          <p:cNvPr id="54" name="Group 53">
            <a:extLst>
              <a:ext uri="{FF2B5EF4-FFF2-40B4-BE49-F238E27FC236}">
                <a16:creationId xmlns="" xmlns:a16="http://schemas.microsoft.com/office/drawing/2014/main" id="{6100EDDB-B0E1-41BB-ABFE-9ED23DCEDB64}"/>
              </a:ext>
            </a:extLst>
          </p:cNvPr>
          <p:cNvGrpSpPr/>
          <p:nvPr/>
        </p:nvGrpSpPr>
        <p:grpSpPr>
          <a:xfrm>
            <a:off x="520415" y="4347444"/>
            <a:ext cx="5079458" cy="2082155"/>
            <a:chOff x="672815" y="2000460"/>
            <a:chExt cx="5079458" cy="2082155"/>
          </a:xfrm>
          <a:solidFill>
            <a:srgbClr val="890101"/>
          </a:solidFill>
        </p:grpSpPr>
        <p:sp>
          <p:nvSpPr>
            <p:cNvPr id="55" name="Rectangle: Rounded Corners 54">
              <a:extLst>
                <a:ext uri="{FF2B5EF4-FFF2-40B4-BE49-F238E27FC236}">
                  <a16:creationId xmlns="" xmlns:a16="http://schemas.microsoft.com/office/drawing/2014/main" id="{80F20738-922F-4A58-8C22-85D437080F30}"/>
                </a:ext>
              </a:extLst>
            </p:cNvPr>
            <p:cNvSpPr/>
            <p:nvPr/>
          </p:nvSpPr>
          <p:spPr>
            <a:xfrm>
              <a:off x="672815" y="2000460"/>
              <a:ext cx="1658141" cy="2050545"/>
            </a:xfrm>
            <a:prstGeom prst="roundRect">
              <a:avLst/>
            </a:prstGeom>
            <a:grp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800">
                  <a:solidFill>
                    <a:schemeClr val="bg1"/>
                  </a:solidFill>
                </a:rPr>
                <a:t>Dominant Market Player</a:t>
              </a:r>
            </a:p>
          </p:txBody>
        </p:sp>
        <p:sp>
          <p:nvSpPr>
            <p:cNvPr id="56" name="Rectangle: Rounded Corners 55">
              <a:extLst>
                <a:ext uri="{FF2B5EF4-FFF2-40B4-BE49-F238E27FC236}">
                  <a16:creationId xmlns="" xmlns:a16="http://schemas.microsoft.com/office/drawing/2014/main" id="{88517C18-7B1C-4EAC-9EB6-0DB61802AF60}"/>
                </a:ext>
              </a:extLst>
            </p:cNvPr>
            <p:cNvSpPr/>
            <p:nvPr/>
          </p:nvSpPr>
          <p:spPr>
            <a:xfrm>
              <a:off x="2948613" y="2000460"/>
              <a:ext cx="2803660" cy="2050545"/>
            </a:xfrm>
            <a:prstGeom prst="roundRect">
              <a:avLst/>
            </a:prstGeom>
            <a:solidFill>
              <a:srgbClr val="FFCCCC"/>
            </a:solidFill>
            <a:ln w="1905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PBH’s current subsidiaries are niche meat processors. </a:t>
              </a:r>
            </a:p>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Acquisition of Maple food will increase brand awareness, which creates access to better resources in the industry.</a:t>
              </a:r>
            </a:p>
          </p:txBody>
        </p:sp>
        <p:sp>
          <p:nvSpPr>
            <p:cNvPr id="59" name="Isosceles Triangle 58">
              <a:extLst>
                <a:ext uri="{FF2B5EF4-FFF2-40B4-BE49-F238E27FC236}">
                  <a16:creationId xmlns="" xmlns:a16="http://schemas.microsoft.com/office/drawing/2014/main" id="{249DE7FF-D90B-4CA7-B9D6-5A14ADB40533}"/>
                </a:ext>
              </a:extLst>
            </p:cNvPr>
            <p:cNvSpPr/>
            <p:nvPr/>
          </p:nvSpPr>
          <p:spPr>
            <a:xfrm rot="5400000">
              <a:off x="1582717" y="2854527"/>
              <a:ext cx="2071255" cy="384922"/>
            </a:xfrm>
            <a:prstGeom prst="triangle">
              <a:avLst/>
            </a:prstGeom>
            <a:solidFill>
              <a:srgbClr val="BFBFBF"/>
            </a:solidFill>
            <a:ln>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
        <p:nvSpPr>
          <p:cNvPr id="74" name="TextBox 73">
            <a:extLst>
              <a:ext uri="{FF2B5EF4-FFF2-40B4-BE49-F238E27FC236}">
                <a16:creationId xmlns="" xmlns:a16="http://schemas.microsoft.com/office/drawing/2014/main" id="{C57ED169-E17C-4CA3-804C-2526FAB6FA8B}"/>
              </a:ext>
            </a:extLst>
          </p:cNvPr>
          <p:cNvSpPr txBox="1"/>
          <p:nvPr/>
        </p:nvSpPr>
        <p:spPr>
          <a:xfrm>
            <a:off x="7449960" y="4358344"/>
            <a:ext cx="2359056" cy="1261884"/>
          </a:xfrm>
          <a:prstGeom prst="rect">
            <a:avLst/>
          </a:prstGeom>
          <a:noFill/>
        </p:spPr>
        <p:txBody>
          <a:bodyPr wrap="square" rtlCol="0" anchor="ctr" anchorCtr="0">
            <a:spAutoFit/>
          </a:bodyPr>
          <a:lstStyle/>
          <a:p>
            <a:r>
              <a:rPr lang="en-US" sz="1600" b="1"/>
              <a:t>The </a:t>
            </a:r>
            <a:r>
              <a:rPr lang="en-US" sz="2800" b="1">
                <a:solidFill>
                  <a:srgbClr val="C00000"/>
                </a:solidFill>
              </a:rPr>
              <a:t>Largest</a:t>
            </a:r>
            <a:endParaRPr lang="en-US" sz="1600" b="1">
              <a:solidFill>
                <a:srgbClr val="C00000"/>
              </a:solidFill>
            </a:endParaRPr>
          </a:p>
          <a:p>
            <a:r>
              <a:rPr lang="en-US" sz="1600" b="1"/>
              <a:t>Meat, Beef &amp; Poultry Processing Company in Canada </a:t>
            </a:r>
            <a:endParaRPr lang="en-CA" sz="1600" b="1"/>
          </a:p>
        </p:txBody>
      </p:sp>
      <p:sp>
        <p:nvSpPr>
          <p:cNvPr id="75" name="Text Placeholder 3">
            <a:extLst>
              <a:ext uri="{FF2B5EF4-FFF2-40B4-BE49-F238E27FC236}">
                <a16:creationId xmlns="" xmlns:a16="http://schemas.microsoft.com/office/drawing/2014/main" id="{7ADC38BE-B59E-4595-A904-2C5499769934}"/>
              </a:ext>
            </a:extLst>
          </p:cNvPr>
          <p:cNvSpPr txBox="1">
            <a:spLocks/>
          </p:cNvSpPr>
          <p:nvPr/>
        </p:nvSpPr>
        <p:spPr>
          <a:xfrm>
            <a:off x="434408" y="6820542"/>
            <a:ext cx="5358384" cy="335263"/>
          </a:xfrm>
          <a:prstGeom prst="rect">
            <a:avLst/>
          </a:prstGeom>
        </p:spPr>
        <p:txBody>
          <a:bodyPr lIns="100584" tIns="45720" rIns="100584"/>
          <a:lstStyle>
            <a:lvl1pPr marL="182563" marR="0" indent="-182563" algn="l" defTabSz="1019007" rtl="0" eaLnBrk="1" fontAlgn="auto" latinLnBrk="0" hangingPunct="1">
              <a:lnSpc>
                <a:spcPct val="100000"/>
              </a:lnSpc>
              <a:spcBef>
                <a:spcPts val="1200"/>
              </a:spcBef>
              <a:spcAft>
                <a:spcPts val="0"/>
              </a:spcAft>
              <a:buClr>
                <a:srgbClr val="FBCF35"/>
              </a:buClr>
              <a:buSzPct val="80000"/>
              <a:buFont typeface="Arial" pitchFamily="34" charset="0"/>
              <a:buChar char="■"/>
              <a:tabLst/>
              <a:defRPr lang="en-US" sz="1100" b="0" kern="1200" dirty="0" smtClean="0">
                <a:solidFill>
                  <a:schemeClr val="tx1"/>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pPr marL="0" indent="0">
              <a:buNone/>
            </a:pPr>
            <a:r>
              <a:rPr lang="fr-FR" sz="900"/>
              <a:t>Source: IBIS </a:t>
            </a:r>
            <a:r>
              <a:rPr lang="fr-FR" sz="900" err="1"/>
              <a:t>Industry</a:t>
            </a:r>
            <a:r>
              <a:rPr lang="fr-FR" sz="900"/>
              <a:t> Report, PBH Management Discussion</a:t>
            </a:r>
          </a:p>
          <a:p>
            <a:pPr marL="0" indent="0">
              <a:buNone/>
            </a:pPr>
            <a:endParaRPr lang="fr-FR" sz="900"/>
          </a:p>
        </p:txBody>
      </p:sp>
      <p:pic>
        <p:nvPicPr>
          <p:cNvPr id="3074" name="Picture 2" descr="Image result for Maple leaf foo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5794" y="4347444"/>
            <a:ext cx="1428750" cy="1828800"/>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 xmlns:a16="http://schemas.microsoft.com/office/drawing/2014/main" id="{C57ED169-E17C-4CA3-804C-2526FAB6FA8B}"/>
              </a:ext>
            </a:extLst>
          </p:cNvPr>
          <p:cNvSpPr txBox="1"/>
          <p:nvPr/>
        </p:nvSpPr>
        <p:spPr>
          <a:xfrm>
            <a:off x="7449960" y="5837690"/>
            <a:ext cx="2359056" cy="338554"/>
          </a:xfrm>
          <a:prstGeom prst="rect">
            <a:avLst/>
          </a:prstGeom>
          <a:noFill/>
        </p:spPr>
        <p:txBody>
          <a:bodyPr wrap="square" rtlCol="0" anchor="ctr" anchorCtr="0">
            <a:spAutoFit/>
          </a:bodyPr>
          <a:lstStyle/>
          <a:p>
            <a:r>
              <a:rPr lang="en-US" sz="1600" b="1"/>
              <a:t>12% Market Share</a:t>
            </a:r>
            <a:endParaRPr lang="en-CA" sz="1600" b="1"/>
          </a:p>
        </p:txBody>
      </p:sp>
      <p:graphicFrame>
        <p:nvGraphicFramePr>
          <p:cNvPr id="23" name="Chart 22">
            <a:extLst>
              <a:ext uri="{FF2B5EF4-FFF2-40B4-BE49-F238E27FC236}">
                <a16:creationId xmlns="" xmlns:a16="http://schemas.microsoft.com/office/drawing/2014/main" id="{89D08CE1-1032-43AF-A453-24A16B1D500A}"/>
              </a:ext>
            </a:extLst>
          </p:cNvPr>
          <p:cNvGraphicFramePr/>
          <p:nvPr>
            <p:extLst>
              <p:ext uri="{D42A27DB-BD31-4B8C-83A1-F6EECF244321}">
                <p14:modId xmlns:p14="http://schemas.microsoft.com/office/powerpoint/2010/main" val="4286551121"/>
              </p:ext>
            </p:extLst>
          </p:nvPr>
        </p:nvGraphicFramePr>
        <p:xfrm>
          <a:off x="5841909" y="1806064"/>
          <a:ext cx="4395875" cy="211232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68816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EFF64882-AF9A-4EDD-B174-4F4307E3DA62}"/>
              </a:ext>
            </a:extLst>
          </p:cNvPr>
          <p:cNvSpPr>
            <a:spLocks noGrp="1"/>
          </p:cNvSpPr>
          <p:nvPr>
            <p:ph type="title"/>
          </p:nvPr>
        </p:nvSpPr>
        <p:spPr/>
        <p:txBody>
          <a:bodyPr/>
          <a:lstStyle/>
          <a:p>
            <a:r>
              <a:rPr lang="pt-BR"/>
              <a:t>Transaction Rationale (3/3)</a:t>
            </a:r>
          </a:p>
        </p:txBody>
      </p:sp>
      <p:sp>
        <p:nvSpPr>
          <p:cNvPr id="3" name="Slide Number Placeholder 2"/>
          <p:cNvSpPr>
            <a:spLocks noGrp="1"/>
          </p:cNvSpPr>
          <p:nvPr>
            <p:ph type="sldNum" sz="quarter" idx="12"/>
          </p:nvPr>
        </p:nvSpPr>
        <p:spPr/>
        <p:txBody>
          <a:bodyPr/>
          <a:lstStyle/>
          <a:p>
            <a:fld id="{4444B9D8-B3AF-4809-9CAB-061990560E48}" type="slidenum">
              <a:rPr lang="en-GB" smtClean="0">
                <a:solidFill>
                  <a:schemeClr val="tx1">
                    <a:lumMod val="75000"/>
                    <a:lumOff val="25000"/>
                  </a:schemeClr>
                </a:solidFill>
              </a:rPr>
              <a:pPr/>
              <a:t>4</a:t>
            </a:fld>
            <a:endParaRPr lang="en-GB">
              <a:solidFill>
                <a:schemeClr val="tx1">
                  <a:lumMod val="75000"/>
                  <a:lumOff val="25000"/>
                </a:schemeClr>
              </a:solidFill>
            </a:endParaRPr>
          </a:p>
        </p:txBody>
      </p:sp>
      <p:sp>
        <p:nvSpPr>
          <p:cNvPr id="2" name="AutoShape 2" descr="Image result for abrigo onibus otim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abrigo onibus otim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 Placeholder 3">
            <a:extLst>
              <a:ext uri="{FF2B5EF4-FFF2-40B4-BE49-F238E27FC236}">
                <a16:creationId xmlns="" xmlns:a16="http://schemas.microsoft.com/office/drawing/2014/main" id="{473E2CEA-B2A6-45D9-9312-6028A454159A}"/>
              </a:ext>
            </a:extLst>
          </p:cNvPr>
          <p:cNvSpPr txBox="1">
            <a:spLocks/>
          </p:cNvSpPr>
          <p:nvPr/>
        </p:nvSpPr>
        <p:spPr>
          <a:xfrm>
            <a:off x="448056" y="6784848"/>
            <a:ext cx="5358384" cy="335263"/>
          </a:xfrm>
          <a:prstGeom prst="rect">
            <a:avLst/>
          </a:prstGeom>
        </p:spPr>
        <p:txBody>
          <a:bodyPr lIns="100584" tIns="45720" rIns="100584"/>
          <a:lstStyle>
            <a:lvl1pPr marL="182563" marR="0" indent="-182563" algn="l" defTabSz="1019007" rtl="0" eaLnBrk="1" fontAlgn="auto" latinLnBrk="0" hangingPunct="1">
              <a:lnSpc>
                <a:spcPct val="100000"/>
              </a:lnSpc>
              <a:spcBef>
                <a:spcPts val="1200"/>
              </a:spcBef>
              <a:spcAft>
                <a:spcPts val="0"/>
              </a:spcAft>
              <a:buClr>
                <a:srgbClr val="FBCF35"/>
              </a:buClr>
              <a:buSzPct val="80000"/>
              <a:buFont typeface="Arial" pitchFamily="34" charset="0"/>
              <a:buChar char="■"/>
              <a:tabLst/>
              <a:defRPr lang="en-US" sz="1100" b="0" kern="1200" dirty="0" smtClean="0">
                <a:solidFill>
                  <a:schemeClr val="tx1"/>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pPr marL="0" indent="0">
              <a:buNone/>
            </a:pPr>
            <a:endParaRPr lang="en-US" sz="900"/>
          </a:p>
        </p:txBody>
      </p:sp>
      <p:sp>
        <p:nvSpPr>
          <p:cNvPr id="36" name="TextBox 35">
            <a:extLst>
              <a:ext uri="{FF2B5EF4-FFF2-40B4-BE49-F238E27FC236}">
                <a16:creationId xmlns="" xmlns:a16="http://schemas.microsoft.com/office/drawing/2014/main" id="{0CC5435A-DF4B-40EB-88D4-62B16D2A3631}"/>
              </a:ext>
            </a:extLst>
          </p:cNvPr>
          <p:cNvSpPr txBox="1"/>
          <p:nvPr/>
        </p:nvSpPr>
        <p:spPr>
          <a:xfrm>
            <a:off x="9352401" y="6641419"/>
            <a:ext cx="1875274" cy="169277"/>
          </a:xfrm>
          <a:prstGeom prst="rect">
            <a:avLst/>
          </a:prstGeom>
          <a:noFill/>
        </p:spPr>
        <p:txBody>
          <a:bodyPr wrap="square" rtlCol="0" anchor="ctr" anchorCtr="0">
            <a:spAutoFit/>
          </a:bodyPr>
          <a:lstStyle/>
          <a:p>
            <a:pPr algn="ctr"/>
            <a:r>
              <a:rPr lang="en-CA" sz="500"/>
              <a:t>Source: GE</a:t>
            </a:r>
          </a:p>
        </p:txBody>
      </p:sp>
      <p:sp>
        <p:nvSpPr>
          <p:cNvPr id="27" name="Rectangle: Rounded Corners 26">
            <a:extLst>
              <a:ext uri="{FF2B5EF4-FFF2-40B4-BE49-F238E27FC236}">
                <a16:creationId xmlns="" xmlns:a16="http://schemas.microsoft.com/office/drawing/2014/main" id="{93CB2685-7622-4BCA-8A78-3F6BA168E0EB}"/>
              </a:ext>
            </a:extLst>
          </p:cNvPr>
          <p:cNvSpPr/>
          <p:nvPr/>
        </p:nvSpPr>
        <p:spPr>
          <a:xfrm>
            <a:off x="520415" y="1848060"/>
            <a:ext cx="1658141" cy="2050545"/>
          </a:xfrm>
          <a:prstGeom prst="roundRect">
            <a:avLst/>
          </a:prstGeom>
          <a:solidFill>
            <a:srgbClr val="890101"/>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800">
                <a:solidFill>
                  <a:schemeClr val="bg1"/>
                </a:solidFill>
              </a:rPr>
              <a:t>PBH’s </a:t>
            </a:r>
          </a:p>
          <a:p>
            <a:pPr algn="ctr"/>
            <a:r>
              <a:rPr lang="en-US" sz="1800">
                <a:solidFill>
                  <a:schemeClr val="bg1"/>
                </a:solidFill>
              </a:rPr>
              <a:t>Capabilities in US</a:t>
            </a:r>
          </a:p>
        </p:txBody>
      </p:sp>
      <p:sp>
        <p:nvSpPr>
          <p:cNvPr id="37" name="Rectangle: Rounded Corners 36">
            <a:extLst>
              <a:ext uri="{FF2B5EF4-FFF2-40B4-BE49-F238E27FC236}">
                <a16:creationId xmlns="" xmlns:a16="http://schemas.microsoft.com/office/drawing/2014/main" id="{A13D40D9-09AF-4608-8C82-34E01552BC84}"/>
              </a:ext>
            </a:extLst>
          </p:cNvPr>
          <p:cNvSpPr/>
          <p:nvPr/>
        </p:nvSpPr>
        <p:spPr>
          <a:xfrm>
            <a:off x="2796213" y="1848060"/>
            <a:ext cx="2803660" cy="2050545"/>
          </a:xfrm>
          <a:prstGeom prst="roundRect">
            <a:avLst/>
          </a:prstGeom>
          <a:solidFill>
            <a:srgbClr val="FFCCCC"/>
          </a:solidFill>
          <a:ln w="1905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spcAft>
                <a:spcPts val="600"/>
              </a:spcAft>
              <a:buFont typeface="Arial" panose="020B0604020202020204" pitchFamily="34" charset="0"/>
              <a:buChar char="•"/>
            </a:pPr>
            <a:r>
              <a:rPr lang="en-US" sz="1200" err="1">
                <a:latin typeface="Arial" panose="020B0604020202020204" pitchFamily="34" charset="0"/>
                <a:cs typeface="Arial" panose="020B0604020202020204" pitchFamily="34" charset="0"/>
              </a:rPr>
              <a:t>PBH’s</a:t>
            </a:r>
            <a:r>
              <a:rPr lang="en-US" sz="1200">
                <a:latin typeface="Arial" panose="020B0604020202020204" pitchFamily="34" charset="0"/>
                <a:cs typeface="Arial" panose="020B0604020202020204" pitchFamily="34" charset="0"/>
              </a:rPr>
              <a:t> US facilities provide a stepping stone for Maple Leaf Foods to expand into US</a:t>
            </a:r>
          </a:p>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Further synergies and potential US market share take-over create value for both counterparties.</a:t>
            </a:r>
          </a:p>
        </p:txBody>
      </p:sp>
      <p:sp>
        <p:nvSpPr>
          <p:cNvPr id="38" name="Isosceles Triangle 37">
            <a:extLst>
              <a:ext uri="{FF2B5EF4-FFF2-40B4-BE49-F238E27FC236}">
                <a16:creationId xmlns="" xmlns:a16="http://schemas.microsoft.com/office/drawing/2014/main" id="{CB51A4E7-EA6A-4AE7-A761-6E3BC7F75536}"/>
              </a:ext>
            </a:extLst>
          </p:cNvPr>
          <p:cNvSpPr/>
          <p:nvPr/>
        </p:nvSpPr>
        <p:spPr>
          <a:xfrm rot="5400000">
            <a:off x="1430317" y="2702127"/>
            <a:ext cx="2071255" cy="384922"/>
          </a:xfrm>
          <a:prstGeom prst="triangle">
            <a:avLst/>
          </a:prstGeom>
          <a:solidFill>
            <a:srgbClr val="BFBFBF"/>
          </a:solidFill>
          <a:ln>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45" name="Text Placeholder 6">
            <a:extLst>
              <a:ext uri="{FF2B5EF4-FFF2-40B4-BE49-F238E27FC236}">
                <a16:creationId xmlns="" xmlns:a16="http://schemas.microsoft.com/office/drawing/2014/main" id="{525A9F4F-8AFC-44CA-B7A7-93955F2A6513}"/>
              </a:ext>
            </a:extLst>
          </p:cNvPr>
          <p:cNvSpPr txBox="1">
            <a:spLocks/>
          </p:cNvSpPr>
          <p:nvPr/>
        </p:nvSpPr>
        <p:spPr>
          <a:xfrm>
            <a:off x="509584" y="966535"/>
            <a:ext cx="9728200" cy="294576"/>
          </a:xfrm>
          <a:prstGeom prst="rect">
            <a:avLst/>
          </a:prstGeom>
        </p:spPr>
        <p:txBody>
          <a:bodyPr vert="horz" lIns="0" tIns="46800" rIns="36000" bIns="46800" rtlCol="0">
            <a:noAutofit/>
          </a:bodyPr>
          <a:lstStyle>
            <a:lvl1pPr marL="0" marR="0" indent="0" algn="l" defTabSz="1019007" rtl="0" eaLnBrk="1" fontAlgn="auto" latinLnBrk="0" hangingPunct="1">
              <a:lnSpc>
                <a:spcPct val="100000"/>
              </a:lnSpc>
              <a:spcBef>
                <a:spcPts val="1200"/>
              </a:spcBef>
              <a:spcAft>
                <a:spcPts val="0"/>
              </a:spcAft>
              <a:buClr>
                <a:srgbClr val="FBCF35"/>
              </a:buClr>
              <a:buSzPct val="80000"/>
              <a:buFontTx/>
              <a:buNone/>
              <a:tabLst/>
              <a:defRPr lang="en-US" sz="1200" b="1" kern="1200">
                <a:solidFill>
                  <a:srgbClr val="C00000"/>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r>
              <a:rPr lang="en-US">
                <a:solidFill>
                  <a:schemeClr val="tx1"/>
                </a:solidFill>
              </a:rPr>
              <a:t>The transaction allows MFI to expand US business; meanwhile, PBH could enter the sustainable protein market</a:t>
            </a:r>
            <a:endParaRPr lang="en-CA" b="0">
              <a:solidFill>
                <a:schemeClr val="tx1"/>
              </a:solidFill>
            </a:endParaRPr>
          </a:p>
          <a:p>
            <a:endParaRPr lang="en-US"/>
          </a:p>
        </p:txBody>
      </p:sp>
      <p:grpSp>
        <p:nvGrpSpPr>
          <p:cNvPr id="46" name="Group 45">
            <a:extLst>
              <a:ext uri="{FF2B5EF4-FFF2-40B4-BE49-F238E27FC236}">
                <a16:creationId xmlns="" xmlns:a16="http://schemas.microsoft.com/office/drawing/2014/main" id="{50F5E5D1-E00C-4E1C-A78D-67C27506580E}"/>
              </a:ext>
            </a:extLst>
          </p:cNvPr>
          <p:cNvGrpSpPr/>
          <p:nvPr/>
        </p:nvGrpSpPr>
        <p:grpSpPr>
          <a:xfrm>
            <a:off x="520415" y="4347444"/>
            <a:ext cx="5079458" cy="2082155"/>
            <a:chOff x="672815" y="2000460"/>
            <a:chExt cx="5079458" cy="2082155"/>
          </a:xfrm>
        </p:grpSpPr>
        <p:sp>
          <p:nvSpPr>
            <p:cNvPr id="48" name="Rectangle: Rounded Corners 47">
              <a:extLst>
                <a:ext uri="{FF2B5EF4-FFF2-40B4-BE49-F238E27FC236}">
                  <a16:creationId xmlns="" xmlns:a16="http://schemas.microsoft.com/office/drawing/2014/main" id="{58F87550-1425-44FF-A924-5C4623D454C9}"/>
                </a:ext>
              </a:extLst>
            </p:cNvPr>
            <p:cNvSpPr/>
            <p:nvPr/>
          </p:nvSpPr>
          <p:spPr>
            <a:xfrm>
              <a:off x="2948613" y="2000460"/>
              <a:ext cx="2803660" cy="2050545"/>
            </a:xfrm>
            <a:prstGeom prst="roundRect">
              <a:avLst/>
            </a:prstGeom>
            <a:solidFill>
              <a:srgbClr val="FFCCCC"/>
            </a:solidFill>
            <a:ln w="1905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With Maple Leaf’s current strategy, gain access to sustainable protein market</a:t>
              </a:r>
            </a:p>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Increasing market preferences over plant-based protein.</a:t>
              </a:r>
            </a:p>
          </p:txBody>
        </p:sp>
        <p:sp>
          <p:nvSpPr>
            <p:cNvPr id="47" name="Rectangle: Rounded Corners 46">
              <a:extLst>
                <a:ext uri="{FF2B5EF4-FFF2-40B4-BE49-F238E27FC236}">
                  <a16:creationId xmlns="" xmlns:a16="http://schemas.microsoft.com/office/drawing/2014/main" id="{A74D05E1-3415-4651-95D4-A506F1318B96}"/>
                </a:ext>
              </a:extLst>
            </p:cNvPr>
            <p:cNvSpPr/>
            <p:nvPr/>
          </p:nvSpPr>
          <p:spPr>
            <a:xfrm>
              <a:off x="672815" y="2000460"/>
              <a:ext cx="1658141" cy="2050545"/>
            </a:xfrm>
            <a:prstGeom prst="roundRect">
              <a:avLst/>
            </a:prstGeom>
            <a:solidFill>
              <a:srgbClr val="890101"/>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800">
                  <a:solidFill>
                    <a:schemeClr val="bg1"/>
                  </a:solidFill>
                </a:rPr>
                <a:t>Sustain-ability</a:t>
              </a:r>
            </a:p>
          </p:txBody>
        </p:sp>
        <p:sp>
          <p:nvSpPr>
            <p:cNvPr id="49" name="Isosceles Triangle 48">
              <a:extLst>
                <a:ext uri="{FF2B5EF4-FFF2-40B4-BE49-F238E27FC236}">
                  <a16:creationId xmlns="" xmlns:a16="http://schemas.microsoft.com/office/drawing/2014/main" id="{9B978475-443E-4866-9A71-99DF279552DA}"/>
                </a:ext>
              </a:extLst>
            </p:cNvPr>
            <p:cNvSpPr/>
            <p:nvPr/>
          </p:nvSpPr>
          <p:spPr>
            <a:xfrm rot="5400000">
              <a:off x="1582717" y="2854527"/>
              <a:ext cx="2071255" cy="384922"/>
            </a:xfrm>
            <a:prstGeom prst="triangle">
              <a:avLst/>
            </a:prstGeom>
            <a:solidFill>
              <a:srgbClr val="BFBFBF"/>
            </a:solidFill>
            <a:ln>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graphicFrame>
        <p:nvGraphicFramePr>
          <p:cNvPr id="52" name="Table 51">
            <a:extLst>
              <a:ext uri="{FF2B5EF4-FFF2-40B4-BE49-F238E27FC236}">
                <a16:creationId xmlns="" xmlns:a16="http://schemas.microsoft.com/office/drawing/2014/main" id="{A94EE5F2-CE38-4593-B56D-D5C040BA3865}"/>
              </a:ext>
            </a:extLst>
          </p:cNvPr>
          <p:cNvGraphicFramePr>
            <a:graphicFrameLocks noGrp="1"/>
          </p:cNvGraphicFramePr>
          <p:nvPr>
            <p:extLst>
              <p:ext uri="{D42A27DB-BD31-4B8C-83A1-F6EECF244321}">
                <p14:modId xmlns:p14="http://schemas.microsoft.com/office/powerpoint/2010/main" val="1735336124"/>
              </p:ext>
            </p:extLst>
          </p:nvPr>
        </p:nvGraphicFramePr>
        <p:xfrm>
          <a:off x="5806440" y="4043913"/>
          <a:ext cx="4422648" cy="274320"/>
        </p:xfrm>
        <a:graphic>
          <a:graphicData uri="http://schemas.openxmlformats.org/drawingml/2006/table">
            <a:tbl>
              <a:tblPr firstRow="1" bandRow="1">
                <a:tableStyleId>{5C22544A-7EE6-4342-B048-85BDC9FD1C3A}</a:tableStyleId>
              </a:tblPr>
              <a:tblGrid>
                <a:gridCol w="4422648">
                  <a:extLst>
                    <a:ext uri="{9D8B030D-6E8A-4147-A177-3AD203B41FA5}">
                      <a16:colId xmlns="" xmlns:a16="http://schemas.microsoft.com/office/drawing/2014/main" val="20000"/>
                    </a:ext>
                  </a:extLst>
                </a:gridCol>
              </a:tblGrid>
              <a:tr h="190410">
                <a:tc>
                  <a:txBody>
                    <a:bodyPr/>
                    <a:lstStyle/>
                    <a:p>
                      <a:pPr algn="ctr"/>
                      <a:r>
                        <a:rPr lang="en-US" sz="1200" b="1" i="0">
                          <a:solidFill>
                            <a:schemeClr val="tx1"/>
                          </a:solidFill>
                        </a:rPr>
                        <a:t>Maple Leaf Foods’ Value</a:t>
                      </a:r>
                    </a:p>
                  </a:txBody>
                  <a:tcPr anchor="ctr">
                    <a:lnB w="9525"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54" name="Text Placeholder 3">
            <a:extLst>
              <a:ext uri="{FF2B5EF4-FFF2-40B4-BE49-F238E27FC236}">
                <a16:creationId xmlns="" xmlns:a16="http://schemas.microsoft.com/office/drawing/2014/main" id="{2D2D9273-B6E7-47D6-8D2D-3FD8414A9F49}"/>
              </a:ext>
            </a:extLst>
          </p:cNvPr>
          <p:cNvSpPr txBox="1">
            <a:spLocks/>
          </p:cNvSpPr>
          <p:nvPr/>
        </p:nvSpPr>
        <p:spPr>
          <a:xfrm>
            <a:off x="600456" y="6833078"/>
            <a:ext cx="2924872" cy="335263"/>
          </a:xfrm>
          <a:prstGeom prst="rect">
            <a:avLst/>
          </a:prstGeom>
        </p:spPr>
        <p:txBody>
          <a:bodyPr lIns="100584" tIns="45720" rIns="100584"/>
          <a:lstStyle>
            <a:lvl1pPr marL="182563" marR="0" indent="-182563" algn="l" defTabSz="1019007" rtl="0" eaLnBrk="1" fontAlgn="auto" latinLnBrk="0" hangingPunct="1">
              <a:lnSpc>
                <a:spcPct val="100000"/>
              </a:lnSpc>
              <a:spcBef>
                <a:spcPts val="1200"/>
              </a:spcBef>
              <a:spcAft>
                <a:spcPts val="0"/>
              </a:spcAft>
              <a:buClr>
                <a:srgbClr val="FBCF35"/>
              </a:buClr>
              <a:buSzPct val="80000"/>
              <a:buFont typeface="Arial" pitchFamily="34" charset="0"/>
              <a:buChar char="■"/>
              <a:tabLst/>
              <a:defRPr lang="en-US" sz="1100" b="0" kern="1200" dirty="0" smtClean="0">
                <a:solidFill>
                  <a:schemeClr val="tx1"/>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pPr marL="0" indent="0">
              <a:spcBef>
                <a:spcPts val="0"/>
              </a:spcBef>
              <a:buNone/>
            </a:pPr>
            <a:endParaRPr lang="fr-FR" sz="900"/>
          </a:p>
        </p:txBody>
      </p:sp>
      <p:grpSp>
        <p:nvGrpSpPr>
          <p:cNvPr id="4" name="Group 3"/>
          <p:cNvGrpSpPr/>
          <p:nvPr/>
        </p:nvGrpSpPr>
        <p:grpSpPr>
          <a:xfrm>
            <a:off x="6430647" y="1918191"/>
            <a:ext cx="3202880" cy="1818300"/>
            <a:chOff x="6114820" y="1581875"/>
            <a:chExt cx="3834534" cy="2176897"/>
          </a:xfrm>
        </p:grpSpPr>
        <p:pic>
          <p:nvPicPr>
            <p:cNvPr id="3074" name="Picture 2" descr="Image result for us map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4820" y="1581875"/>
              <a:ext cx="3834534" cy="217689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Image result for pbh">
              <a:extLst>
                <a:ext uri="{FF2B5EF4-FFF2-40B4-BE49-F238E27FC236}">
                  <a16:creationId xmlns="" xmlns:a16="http://schemas.microsoft.com/office/drawing/2014/main" id="{CE7219BE-1DC9-4699-8C81-C34777CC7D46}"/>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9302" b="75194" l="10000" r="88000">
                          <a14:foregroundMark x1="62500" y1="50388" x2="62500" y2="50388"/>
                          <a14:foregroundMark x1="59500" y1="61240" x2="59500" y2="61240"/>
                          <a14:foregroundMark x1="54500" y1="69767" x2="54500" y2="69767"/>
                        </a14:backgroundRemoval>
                      </a14:imgEffect>
                    </a14:imgLayer>
                  </a14:imgProps>
                </a:ext>
                <a:ext uri="{28A0092B-C50C-407E-A947-70E740481C1C}">
                  <a14:useLocalDpi xmlns:a14="http://schemas.microsoft.com/office/drawing/2010/main" val="0"/>
                </a:ext>
              </a:extLst>
            </a:blip>
            <a:srcRect l="24603" t="-5567" r="26139" b="13477"/>
            <a:stretch/>
          </p:blipFill>
          <p:spPr bwMode="auto">
            <a:xfrm>
              <a:off x="6773632" y="1610694"/>
              <a:ext cx="218204" cy="26312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Image result for pbh">
              <a:extLst>
                <a:ext uri="{FF2B5EF4-FFF2-40B4-BE49-F238E27FC236}">
                  <a16:creationId xmlns="" xmlns:a16="http://schemas.microsoft.com/office/drawing/2014/main" id="{CE7219BE-1DC9-4699-8C81-C34777CC7D46}"/>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9302" b="75194" l="10000" r="88000">
                          <a14:foregroundMark x1="62500" y1="50388" x2="62500" y2="50388"/>
                          <a14:foregroundMark x1="59500" y1="61240" x2="59500" y2="61240"/>
                          <a14:foregroundMark x1="54500" y1="69767" x2="54500" y2="69767"/>
                        </a14:backgroundRemoval>
                      </a14:imgEffect>
                    </a14:imgLayer>
                  </a14:imgProps>
                </a:ext>
                <a:ext uri="{28A0092B-C50C-407E-A947-70E740481C1C}">
                  <a14:useLocalDpi xmlns:a14="http://schemas.microsoft.com/office/drawing/2010/main" val="0"/>
                </a:ext>
              </a:extLst>
            </a:blip>
            <a:srcRect l="24603" t="-5567" r="26139" b="13477"/>
            <a:stretch/>
          </p:blipFill>
          <p:spPr bwMode="auto">
            <a:xfrm>
              <a:off x="6532994" y="2363641"/>
              <a:ext cx="218204" cy="26312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Image result for pbh">
              <a:extLst>
                <a:ext uri="{FF2B5EF4-FFF2-40B4-BE49-F238E27FC236}">
                  <a16:creationId xmlns="" xmlns:a16="http://schemas.microsoft.com/office/drawing/2014/main" id="{CE7219BE-1DC9-4699-8C81-C34777CC7D46}"/>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9302" b="75194" l="10000" r="88000">
                          <a14:foregroundMark x1="62500" y1="50388" x2="62500" y2="50388"/>
                          <a14:foregroundMark x1="59500" y1="61240" x2="59500" y2="61240"/>
                          <a14:foregroundMark x1="54500" y1="69767" x2="54500" y2="69767"/>
                        </a14:backgroundRemoval>
                      </a14:imgEffect>
                    </a14:imgLayer>
                  </a14:imgProps>
                </a:ext>
                <a:ext uri="{28A0092B-C50C-407E-A947-70E740481C1C}">
                  <a14:useLocalDpi xmlns:a14="http://schemas.microsoft.com/office/drawing/2010/main" val="0"/>
                </a:ext>
              </a:extLst>
            </a:blip>
            <a:srcRect l="24603" t="-5567" r="26139" b="13477"/>
            <a:stretch/>
          </p:blipFill>
          <p:spPr bwMode="auto">
            <a:xfrm>
              <a:off x="6819205" y="2285087"/>
              <a:ext cx="218204" cy="26312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Image result for pbh">
              <a:extLst>
                <a:ext uri="{FF2B5EF4-FFF2-40B4-BE49-F238E27FC236}">
                  <a16:creationId xmlns="" xmlns:a16="http://schemas.microsoft.com/office/drawing/2014/main" id="{CE7219BE-1DC9-4699-8C81-C34777CC7D46}"/>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9302" b="75194" l="10000" r="88000">
                          <a14:foregroundMark x1="62500" y1="50388" x2="62500" y2="50388"/>
                          <a14:foregroundMark x1="59500" y1="61240" x2="59500" y2="61240"/>
                          <a14:foregroundMark x1="54500" y1="69767" x2="54500" y2="69767"/>
                        </a14:backgroundRemoval>
                      </a14:imgEffect>
                    </a14:imgLayer>
                  </a14:imgProps>
                </a:ext>
                <a:ext uri="{28A0092B-C50C-407E-A947-70E740481C1C}">
                  <a14:useLocalDpi xmlns:a14="http://schemas.microsoft.com/office/drawing/2010/main" val="0"/>
                </a:ext>
              </a:extLst>
            </a:blip>
            <a:srcRect l="24603" t="-5567" r="26139" b="13477"/>
            <a:stretch/>
          </p:blipFill>
          <p:spPr bwMode="auto">
            <a:xfrm>
              <a:off x="7096504" y="2801430"/>
              <a:ext cx="218204" cy="26312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Image result for pbh">
              <a:extLst>
                <a:ext uri="{FF2B5EF4-FFF2-40B4-BE49-F238E27FC236}">
                  <a16:creationId xmlns="" xmlns:a16="http://schemas.microsoft.com/office/drawing/2014/main" id="{CE7219BE-1DC9-4699-8C81-C34777CC7D46}"/>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9302" b="75194" l="10000" r="88000">
                          <a14:foregroundMark x1="62500" y1="50388" x2="62500" y2="50388"/>
                          <a14:foregroundMark x1="59500" y1="61240" x2="59500" y2="61240"/>
                          <a14:foregroundMark x1="54500" y1="69767" x2="54500" y2="69767"/>
                        </a14:backgroundRemoval>
                      </a14:imgEffect>
                    </a14:imgLayer>
                  </a14:imgProps>
                </a:ext>
                <a:ext uri="{28A0092B-C50C-407E-A947-70E740481C1C}">
                  <a14:useLocalDpi xmlns:a14="http://schemas.microsoft.com/office/drawing/2010/main" val="0"/>
                </a:ext>
              </a:extLst>
            </a:blip>
            <a:srcRect l="24603" t="-5567" r="26139" b="13477"/>
            <a:stretch/>
          </p:blipFill>
          <p:spPr bwMode="auto">
            <a:xfrm>
              <a:off x="8610120" y="2970761"/>
              <a:ext cx="218204" cy="26312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Image result for pbh">
              <a:extLst>
                <a:ext uri="{FF2B5EF4-FFF2-40B4-BE49-F238E27FC236}">
                  <a16:creationId xmlns="" xmlns:a16="http://schemas.microsoft.com/office/drawing/2014/main" id="{CE7219BE-1DC9-4699-8C81-C34777CC7D46}"/>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9302" b="75194" l="10000" r="88000">
                          <a14:foregroundMark x1="62500" y1="50388" x2="62500" y2="50388"/>
                          <a14:foregroundMark x1="59500" y1="61240" x2="59500" y2="61240"/>
                          <a14:foregroundMark x1="54500" y1="69767" x2="54500" y2="69767"/>
                        </a14:backgroundRemoval>
                      </a14:imgEffect>
                    </a14:imgLayer>
                  </a14:imgProps>
                </a:ext>
                <a:ext uri="{28A0092B-C50C-407E-A947-70E740481C1C}">
                  <a14:useLocalDpi xmlns:a14="http://schemas.microsoft.com/office/drawing/2010/main" val="0"/>
                </a:ext>
              </a:extLst>
            </a:blip>
            <a:srcRect l="24603" t="-5567" r="26139" b="13477"/>
            <a:stretch/>
          </p:blipFill>
          <p:spPr bwMode="auto">
            <a:xfrm>
              <a:off x="8264568" y="1873823"/>
              <a:ext cx="218204" cy="26312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Image result for pbh">
              <a:extLst>
                <a:ext uri="{FF2B5EF4-FFF2-40B4-BE49-F238E27FC236}">
                  <a16:creationId xmlns="" xmlns:a16="http://schemas.microsoft.com/office/drawing/2014/main" id="{CE7219BE-1DC9-4699-8C81-C34777CC7D46}"/>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9302" b="75194" l="10000" r="88000">
                          <a14:foregroundMark x1="62500" y1="50388" x2="62500" y2="50388"/>
                          <a14:foregroundMark x1="59500" y1="61240" x2="59500" y2="61240"/>
                          <a14:foregroundMark x1="54500" y1="69767" x2="54500" y2="69767"/>
                        </a14:backgroundRemoval>
                      </a14:imgEffect>
                    </a14:imgLayer>
                  </a14:imgProps>
                </a:ext>
                <a:ext uri="{28A0092B-C50C-407E-A947-70E740481C1C}">
                  <a14:useLocalDpi xmlns:a14="http://schemas.microsoft.com/office/drawing/2010/main" val="0"/>
                </a:ext>
              </a:extLst>
            </a:blip>
            <a:srcRect l="24603" t="-5567" r="26139" b="13477"/>
            <a:stretch/>
          </p:blipFill>
          <p:spPr bwMode="auto">
            <a:xfrm>
              <a:off x="8988810" y="2307191"/>
              <a:ext cx="218204" cy="263129"/>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35" name="Table 34">
            <a:extLst>
              <a:ext uri="{FF2B5EF4-FFF2-40B4-BE49-F238E27FC236}">
                <a16:creationId xmlns="" xmlns:a16="http://schemas.microsoft.com/office/drawing/2014/main" id="{A94EE5F2-CE38-4593-B56D-D5C040BA3865}"/>
              </a:ext>
            </a:extLst>
          </p:cNvPr>
          <p:cNvGraphicFramePr>
            <a:graphicFrameLocks noGrp="1"/>
          </p:cNvGraphicFramePr>
          <p:nvPr>
            <p:extLst>
              <p:ext uri="{D42A27DB-BD31-4B8C-83A1-F6EECF244321}">
                <p14:modId xmlns:p14="http://schemas.microsoft.com/office/powerpoint/2010/main" val="4285569600"/>
              </p:ext>
            </p:extLst>
          </p:nvPr>
        </p:nvGraphicFramePr>
        <p:xfrm>
          <a:off x="5923142" y="1561234"/>
          <a:ext cx="4422648" cy="274320"/>
        </p:xfrm>
        <a:graphic>
          <a:graphicData uri="http://schemas.openxmlformats.org/drawingml/2006/table">
            <a:tbl>
              <a:tblPr firstRow="1" bandRow="1">
                <a:tableStyleId>{5C22544A-7EE6-4342-B048-85BDC9FD1C3A}</a:tableStyleId>
              </a:tblPr>
              <a:tblGrid>
                <a:gridCol w="4422648">
                  <a:extLst>
                    <a:ext uri="{9D8B030D-6E8A-4147-A177-3AD203B41FA5}">
                      <a16:colId xmlns="" xmlns:a16="http://schemas.microsoft.com/office/drawing/2014/main" val="20000"/>
                    </a:ext>
                  </a:extLst>
                </a:gridCol>
              </a:tblGrid>
              <a:tr h="190410">
                <a:tc>
                  <a:txBody>
                    <a:bodyPr/>
                    <a:lstStyle/>
                    <a:p>
                      <a:pPr algn="ctr"/>
                      <a:r>
                        <a:rPr lang="en-US" sz="1200" b="1" i="0">
                          <a:solidFill>
                            <a:schemeClr val="tx1"/>
                          </a:solidFill>
                        </a:rPr>
                        <a:t>Premium Brands Holding</a:t>
                      </a:r>
                      <a:r>
                        <a:rPr lang="en-US" sz="1200" b="1" i="0" baseline="0">
                          <a:solidFill>
                            <a:schemeClr val="tx1"/>
                          </a:solidFill>
                        </a:rPr>
                        <a:t> US Coverage</a:t>
                      </a:r>
                      <a:endParaRPr lang="en-US" sz="1200" b="1" i="0">
                        <a:solidFill>
                          <a:schemeClr val="tx1"/>
                        </a:solidFill>
                      </a:endParaRPr>
                    </a:p>
                  </a:txBody>
                  <a:tcPr anchor="ctr">
                    <a:lnB w="9525"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pic>
        <p:nvPicPr>
          <p:cNvPr id="42" name="Picture 41" descr="Image result for pbh">
            <a:extLst>
              <a:ext uri="{FF2B5EF4-FFF2-40B4-BE49-F238E27FC236}">
                <a16:creationId xmlns="" xmlns:a16="http://schemas.microsoft.com/office/drawing/2014/main" id="{CE7219BE-1DC9-4699-8C81-C34777CC7D46}"/>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9302" b="75194" l="10000" r="88000">
                        <a14:foregroundMark x1="62500" y1="50388" x2="62500" y2="50388"/>
                        <a14:foregroundMark x1="59500" y1="61240" x2="59500" y2="61240"/>
                        <a14:foregroundMark x1="54500" y1="69767" x2="54500" y2="69767"/>
                      </a14:backgroundRemoval>
                    </a14:imgEffect>
                  </a14:imgLayer>
                </a14:imgProps>
              </a:ext>
              <a:ext uri="{28A0092B-C50C-407E-A947-70E740481C1C}">
                <a14:useLocalDpi xmlns:a14="http://schemas.microsoft.com/office/drawing/2010/main" val="0"/>
              </a:ext>
            </a:extLst>
          </a:blip>
          <a:srcRect l="24603" t="-5567" r="26139" b="13477"/>
          <a:stretch/>
        </p:blipFill>
        <p:spPr bwMode="auto">
          <a:xfrm>
            <a:off x="7068360" y="1887533"/>
            <a:ext cx="182260" cy="219784"/>
          </a:xfrm>
          <a:prstGeom prst="rect">
            <a:avLst/>
          </a:prstGeom>
          <a:noFill/>
          <a:extLst>
            <a:ext uri="{909E8E84-426E-40DD-AFC4-6F175D3DCCD1}">
              <a14:hiddenFill xmlns:a14="http://schemas.microsoft.com/office/drawing/2010/main">
                <a:solidFill>
                  <a:srgbClr val="FFFFFF"/>
                </a:solidFill>
              </a14:hiddenFill>
            </a:ext>
          </a:extLst>
        </p:spPr>
      </p:pic>
      <p:sp>
        <p:nvSpPr>
          <p:cNvPr id="39" name="Text Placeholder 3">
            <a:extLst>
              <a:ext uri="{FF2B5EF4-FFF2-40B4-BE49-F238E27FC236}">
                <a16:creationId xmlns="" xmlns:a16="http://schemas.microsoft.com/office/drawing/2014/main" id="{CFB92B86-7A70-451D-9BA2-C19A80394BD9}"/>
              </a:ext>
            </a:extLst>
          </p:cNvPr>
          <p:cNvSpPr txBox="1">
            <a:spLocks/>
          </p:cNvSpPr>
          <p:nvPr/>
        </p:nvSpPr>
        <p:spPr>
          <a:xfrm>
            <a:off x="420761" y="6827366"/>
            <a:ext cx="3077272" cy="335263"/>
          </a:xfrm>
          <a:prstGeom prst="rect">
            <a:avLst/>
          </a:prstGeom>
        </p:spPr>
        <p:txBody>
          <a:bodyPr lIns="100584" tIns="45720" rIns="100584"/>
          <a:lstStyle>
            <a:lvl1pPr marL="182563" marR="0" indent="-182563" algn="l" defTabSz="1019007" rtl="0" eaLnBrk="1" fontAlgn="auto" latinLnBrk="0" hangingPunct="1">
              <a:lnSpc>
                <a:spcPct val="100000"/>
              </a:lnSpc>
              <a:spcBef>
                <a:spcPts val="1200"/>
              </a:spcBef>
              <a:spcAft>
                <a:spcPts val="0"/>
              </a:spcAft>
              <a:buClr>
                <a:srgbClr val="FBCF35"/>
              </a:buClr>
              <a:buSzPct val="80000"/>
              <a:buFont typeface="Arial" pitchFamily="34" charset="0"/>
              <a:buChar char="■"/>
              <a:tabLst/>
              <a:defRPr lang="en-US" sz="1100" b="0" kern="1200" dirty="0" smtClean="0">
                <a:solidFill>
                  <a:schemeClr val="tx1"/>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pPr marL="0" indent="0">
              <a:buNone/>
            </a:pPr>
            <a:r>
              <a:rPr lang="fr-FR" sz="900"/>
              <a:t>Source: PBH Management </a:t>
            </a:r>
            <a:r>
              <a:rPr lang="en-CA" sz="900"/>
              <a:t>Presentation</a:t>
            </a:r>
            <a:r>
              <a:rPr lang="fr-FR" sz="900"/>
              <a:t> Documents;   Maple </a:t>
            </a:r>
            <a:r>
              <a:rPr lang="en-CA" sz="900"/>
              <a:t>Leaf</a:t>
            </a:r>
            <a:r>
              <a:rPr lang="fr-FR" sz="900"/>
              <a:t> </a:t>
            </a:r>
            <a:r>
              <a:rPr lang="en-CA" sz="900"/>
              <a:t>Foods</a:t>
            </a:r>
            <a:r>
              <a:rPr lang="fr-FR" sz="900"/>
              <a:t> Management Discussion</a:t>
            </a:r>
          </a:p>
        </p:txBody>
      </p:sp>
      <p:pic>
        <p:nvPicPr>
          <p:cNvPr id="7" name="Picture 6">
            <a:extLst>
              <a:ext uri="{FF2B5EF4-FFF2-40B4-BE49-F238E27FC236}">
                <a16:creationId xmlns="" xmlns:a16="http://schemas.microsoft.com/office/drawing/2014/main" id="{A19E5124-BD7E-4896-AF49-475A5BA1301E}"/>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9901" b="89604" l="6374" r="91209">
                        <a14:foregroundMark x1="8132" y1="22277" x2="8132" y2="22277"/>
                        <a14:foregroundMark x1="13846" y1="24752" x2="13846" y2="24752"/>
                        <a14:foregroundMark x1="20440" y1="27228" x2="20440" y2="27228"/>
                        <a14:foregroundMark x1="29670" y1="26238" x2="29670" y2="26238"/>
                        <a14:foregroundMark x1="33187" y1="28218" x2="33187" y2="28218"/>
                        <a14:foregroundMark x1="39780" y1="30693" x2="39780" y2="30693"/>
                        <a14:foregroundMark x1="49231" y1="25248" x2="49231" y2="25248"/>
                        <a14:foregroundMark x1="58462" y1="29703" x2="58462" y2="29703"/>
                        <a14:foregroundMark x1="62857" y1="30693" x2="62857" y2="30693"/>
                        <a14:foregroundMark x1="68571" y1="27723" x2="68571" y2="27723"/>
                        <a14:foregroundMark x1="73846" y1="29208" x2="73846" y2="29208"/>
                        <a14:foregroundMark x1="78242" y1="26238" x2="78242" y2="26238"/>
                        <a14:foregroundMark x1="84615" y1="29208" x2="84615" y2="29208"/>
                        <a14:foregroundMark x1="80440" y1="51485" x2="80440" y2="51485"/>
                        <a14:foregroundMark x1="74505" y1="52475" x2="74505" y2="52475"/>
                        <a14:foregroundMark x1="66154" y1="52475" x2="66154" y2="52475"/>
                        <a14:foregroundMark x1="62857" y1="50990" x2="62857" y2="50990"/>
                        <a14:foregroundMark x1="53846" y1="52475" x2="53846" y2="52475"/>
                        <a14:foregroundMark x1="44176" y1="55446" x2="44176" y2="55446"/>
                        <a14:foregroundMark x1="40879" y1="54950" x2="40879" y2="54950"/>
                        <a14:foregroundMark x1="29011" y1="51980" x2="29011" y2="51980"/>
                        <a14:foregroundMark x1="21538" y1="53465" x2="21538" y2="53465"/>
                        <a14:foregroundMark x1="13407" y1="53465" x2="13407" y2="53465"/>
                        <a14:foregroundMark x1="9890" y1="54455" x2="9890" y2="54455"/>
                        <a14:foregroundMark x1="35165" y1="53960" x2="35165" y2="53960"/>
                        <a14:foregroundMark x1="10549" y1="75248" x2="10549" y2="75248"/>
                        <a14:foregroundMark x1="6593" y1="77723" x2="6593" y2="77723"/>
                        <a14:foregroundMark x1="18901" y1="75743" x2="18901" y2="75743"/>
                        <a14:foregroundMark x1="34505" y1="78218" x2="34505" y2="78218"/>
                        <a14:foregroundMark x1="42198" y1="76238" x2="42198" y2="76238"/>
                        <a14:foregroundMark x1="46813" y1="75743" x2="46813" y2="75743"/>
                        <a14:foregroundMark x1="52967" y1="77228" x2="52967" y2="77228"/>
                        <a14:foregroundMark x1="59560" y1="71782" x2="59560" y2="71782"/>
                        <a14:foregroundMark x1="65495" y1="78713" x2="65495" y2="78713"/>
                        <a14:foregroundMark x1="72747" y1="73762" x2="72747" y2="73762"/>
                        <a14:foregroundMark x1="76264" y1="73762" x2="76264" y2="73762"/>
                        <a14:foregroundMark x1="83956" y1="76733" x2="83956" y2="76733"/>
                        <a14:foregroundMark x1="87253" y1="79703" x2="87253" y2="79703"/>
                        <a14:foregroundMark x1="91209" y1="83168" x2="91209" y2="83168"/>
                        <a14:foregroundMark x1="29451" y1="75743" x2="29451" y2="75743"/>
                      </a14:backgroundRemoval>
                    </a14:imgEffect>
                  </a14:imgLayer>
                </a14:imgProps>
              </a:ext>
            </a:extLst>
          </a:blip>
          <a:stretch>
            <a:fillRect/>
          </a:stretch>
        </p:blipFill>
        <p:spPr>
          <a:xfrm>
            <a:off x="5839779" y="4455199"/>
            <a:ext cx="4389309" cy="1948660"/>
          </a:xfrm>
          <a:prstGeom prst="rect">
            <a:avLst/>
          </a:prstGeom>
        </p:spPr>
      </p:pic>
      <p:pic>
        <p:nvPicPr>
          <p:cNvPr id="40" name="Picture 2" descr="Image result for Maple leaf foods">
            <a:extLst>
              <a:ext uri="{FF2B5EF4-FFF2-40B4-BE49-F238E27FC236}">
                <a16:creationId xmlns="" xmlns:a16="http://schemas.microsoft.com/office/drawing/2014/main" id="{0F760F17-7CB6-4751-A907-E8869198DF4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46989" y="5874149"/>
            <a:ext cx="433946" cy="555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1874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6F494129-72D4-4B64-862A-3C12B83C76BB}"/>
              </a:ext>
            </a:extLst>
          </p:cNvPr>
          <p:cNvSpPr>
            <a:spLocks noGrp="1"/>
          </p:cNvSpPr>
          <p:nvPr>
            <p:ph type="title"/>
          </p:nvPr>
        </p:nvSpPr>
        <p:spPr/>
        <p:txBody>
          <a:bodyPr/>
          <a:lstStyle/>
          <a:p>
            <a:r>
              <a:rPr lang="pt-BR" err="1"/>
              <a:t>Transaction</a:t>
            </a:r>
            <a:r>
              <a:rPr lang="pt-BR"/>
              <a:t> </a:t>
            </a:r>
            <a:r>
              <a:rPr lang="pt-BR" err="1"/>
              <a:t>Structure</a:t>
            </a:r>
          </a:p>
        </p:txBody>
      </p:sp>
      <p:sp>
        <p:nvSpPr>
          <p:cNvPr id="3" name="Slide Number Placeholder 2"/>
          <p:cNvSpPr>
            <a:spLocks noGrp="1"/>
          </p:cNvSpPr>
          <p:nvPr>
            <p:ph type="sldNum" sz="quarter" idx="12"/>
          </p:nvPr>
        </p:nvSpPr>
        <p:spPr/>
        <p:txBody>
          <a:bodyPr/>
          <a:lstStyle/>
          <a:p>
            <a:fld id="{4444B9D8-B3AF-4809-9CAB-061990560E48}" type="slidenum">
              <a:rPr lang="en-GB" smtClean="0">
                <a:solidFill>
                  <a:schemeClr val="tx1">
                    <a:lumMod val="75000"/>
                    <a:lumOff val="25000"/>
                  </a:schemeClr>
                </a:solidFill>
              </a:rPr>
              <a:pPr/>
              <a:t>5</a:t>
            </a:fld>
            <a:endParaRPr lang="en-GB">
              <a:solidFill>
                <a:schemeClr val="tx1">
                  <a:lumMod val="75000"/>
                  <a:lumOff val="25000"/>
                </a:schemeClr>
              </a:solidFill>
            </a:endParaRPr>
          </a:p>
        </p:txBody>
      </p:sp>
      <p:sp>
        <p:nvSpPr>
          <p:cNvPr id="2" name="AutoShape 2" descr="Image result for abrigo onibus otim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Espaço Reservado para Texto 4">
            <a:extLst>
              <a:ext uri="{FF2B5EF4-FFF2-40B4-BE49-F238E27FC236}">
                <a16:creationId xmlns="" xmlns:a16="http://schemas.microsoft.com/office/drawing/2014/main" id="{620B8A02-D81D-4D4B-BFFC-B42DAEC660C5}"/>
              </a:ext>
            </a:extLst>
          </p:cNvPr>
          <p:cNvSpPr txBox="1">
            <a:spLocks/>
          </p:cNvSpPr>
          <p:nvPr/>
        </p:nvSpPr>
        <p:spPr>
          <a:xfrm>
            <a:off x="4462857" y="5164347"/>
            <a:ext cx="9726771" cy="294771"/>
          </a:xfrm>
          <a:prstGeom prst="rect">
            <a:avLst/>
          </a:prstGeom>
        </p:spPr>
        <p:txBody>
          <a:bodyPr vert="horz" lIns="0" tIns="46800" rIns="36000" bIns="46800" rtlCol="0">
            <a:noAutofit/>
          </a:bodyPr>
          <a:lstStyle>
            <a:lvl1pPr marL="0" marR="0" indent="0" algn="l" defTabSz="1019007" rtl="0" eaLnBrk="1" fontAlgn="auto" latinLnBrk="0" hangingPunct="1">
              <a:lnSpc>
                <a:spcPct val="100000"/>
              </a:lnSpc>
              <a:spcBef>
                <a:spcPts val="1200"/>
              </a:spcBef>
              <a:spcAft>
                <a:spcPts val="0"/>
              </a:spcAft>
              <a:buClr>
                <a:srgbClr val="FBCF35"/>
              </a:buClr>
              <a:buSzPct val="80000"/>
              <a:buFontTx/>
              <a:buNone/>
              <a:tabLst/>
              <a:defRPr lang="en-US" sz="1200" b="1" kern="1200">
                <a:solidFill>
                  <a:schemeClr val="tx1">
                    <a:lumMod val="75000"/>
                    <a:lumOff val="25000"/>
                  </a:schemeClr>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endParaRPr lang="pt-BR">
              <a:solidFill>
                <a:srgbClr val="C00000"/>
              </a:solidFill>
            </a:endParaRPr>
          </a:p>
        </p:txBody>
      </p:sp>
      <p:sp>
        <p:nvSpPr>
          <p:cNvPr id="6" name="Espaço Reservado para Texto 4">
            <a:extLst>
              <a:ext uri="{FF2B5EF4-FFF2-40B4-BE49-F238E27FC236}">
                <a16:creationId xmlns="" xmlns:a16="http://schemas.microsoft.com/office/drawing/2014/main" id="{A5DFC151-F733-4361-96BF-161C19728CD1}"/>
              </a:ext>
            </a:extLst>
          </p:cNvPr>
          <p:cNvSpPr txBox="1">
            <a:spLocks/>
          </p:cNvSpPr>
          <p:nvPr/>
        </p:nvSpPr>
        <p:spPr>
          <a:xfrm>
            <a:off x="509509" y="967174"/>
            <a:ext cx="9726771" cy="294771"/>
          </a:xfrm>
          <a:prstGeom prst="rect">
            <a:avLst/>
          </a:prstGeom>
        </p:spPr>
        <p:txBody>
          <a:bodyPr vert="horz" lIns="0" tIns="46800" rIns="36000" bIns="46800" rtlCol="0" anchor="t">
            <a:noAutofit/>
          </a:bodyPr>
          <a:lstStyle>
            <a:lvl1pPr marL="0" marR="0" indent="0" algn="l" defTabSz="1019007" rtl="0" eaLnBrk="1" fontAlgn="auto" latinLnBrk="0" hangingPunct="1">
              <a:lnSpc>
                <a:spcPct val="100000"/>
              </a:lnSpc>
              <a:spcBef>
                <a:spcPts val="1200"/>
              </a:spcBef>
              <a:spcAft>
                <a:spcPts val="0"/>
              </a:spcAft>
              <a:buClr>
                <a:srgbClr val="FBCF35"/>
              </a:buClr>
              <a:buSzPct val="80000"/>
              <a:buFontTx/>
              <a:buNone/>
              <a:tabLst/>
              <a:defRPr lang="en-US" sz="1200" b="1" kern="1200">
                <a:solidFill>
                  <a:schemeClr val="tx1">
                    <a:lumMod val="75000"/>
                    <a:lumOff val="25000"/>
                  </a:schemeClr>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r>
              <a:rPr lang="pt-BR" err="1">
                <a:solidFill>
                  <a:schemeClr val="tx1"/>
                </a:solidFill>
              </a:rPr>
              <a:t>Proposed</a:t>
            </a:r>
            <a:r>
              <a:rPr lang="pt-BR">
                <a:solidFill>
                  <a:schemeClr val="tx1"/>
                </a:solidFill>
              </a:rPr>
              <a:t> </a:t>
            </a:r>
            <a:r>
              <a:rPr lang="pt-BR" err="1">
                <a:solidFill>
                  <a:schemeClr val="tx1"/>
                </a:solidFill>
              </a:rPr>
              <a:t>offer</a:t>
            </a:r>
            <a:r>
              <a:rPr lang="pt-BR">
                <a:solidFill>
                  <a:schemeClr val="tx1"/>
                </a:solidFill>
              </a:rPr>
              <a:t> </a:t>
            </a:r>
            <a:r>
              <a:rPr lang="pt-BR" err="1">
                <a:solidFill>
                  <a:schemeClr val="tx1"/>
                </a:solidFill>
              </a:rPr>
              <a:t>to</a:t>
            </a:r>
            <a:r>
              <a:rPr lang="pt-BR">
                <a:solidFill>
                  <a:schemeClr val="tx1"/>
                </a:solidFill>
              </a:rPr>
              <a:t> Maple </a:t>
            </a:r>
            <a:r>
              <a:rPr lang="pt-BR" err="1">
                <a:solidFill>
                  <a:schemeClr val="tx1"/>
                </a:solidFill>
              </a:rPr>
              <a:t>Leaf</a:t>
            </a:r>
            <a:r>
              <a:rPr lang="pt-BR">
                <a:solidFill>
                  <a:schemeClr val="tx1"/>
                </a:solidFill>
              </a:rPr>
              <a:t> </a:t>
            </a:r>
            <a:r>
              <a:rPr lang="pt-BR" err="1">
                <a:solidFill>
                  <a:schemeClr val="tx1"/>
                </a:solidFill>
              </a:rPr>
              <a:t>Foods</a:t>
            </a:r>
            <a:r>
              <a:rPr lang="pt-BR">
                <a:solidFill>
                  <a:schemeClr val="tx1"/>
                </a:solidFill>
              </a:rPr>
              <a:t>: 40% cash </a:t>
            </a:r>
            <a:r>
              <a:rPr lang="pt-BR" err="1">
                <a:solidFill>
                  <a:schemeClr val="tx1"/>
                </a:solidFill>
              </a:rPr>
              <a:t>and</a:t>
            </a:r>
            <a:r>
              <a:rPr lang="pt-BR">
                <a:solidFill>
                  <a:schemeClr val="tx1"/>
                </a:solidFill>
              </a:rPr>
              <a:t> 60% stock</a:t>
            </a:r>
          </a:p>
        </p:txBody>
      </p:sp>
      <p:sp>
        <p:nvSpPr>
          <p:cNvPr id="9" name="Rectangle: Rounded Corners 8">
            <a:extLst>
              <a:ext uri="{FF2B5EF4-FFF2-40B4-BE49-F238E27FC236}">
                <a16:creationId xmlns="" xmlns:a16="http://schemas.microsoft.com/office/drawing/2014/main" id="{EAAE49A6-570F-4027-8800-DCBB615E5570}"/>
              </a:ext>
            </a:extLst>
          </p:cNvPr>
          <p:cNvSpPr/>
          <p:nvPr/>
        </p:nvSpPr>
        <p:spPr>
          <a:xfrm>
            <a:off x="507014" y="1392137"/>
            <a:ext cx="1684943" cy="1594623"/>
          </a:xfrm>
          <a:prstGeom prst="roundRect">
            <a:avLst/>
          </a:prstGeom>
          <a:solidFill>
            <a:srgbClr val="890101"/>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800">
                <a:solidFill>
                  <a:schemeClr val="bg1"/>
                </a:solidFill>
                <a:cs typeface="Arial"/>
              </a:rPr>
              <a:t>Premium offered</a:t>
            </a:r>
          </a:p>
        </p:txBody>
      </p:sp>
      <p:sp>
        <p:nvSpPr>
          <p:cNvPr id="10" name="Rectangle: Rounded Corners 9">
            <a:extLst>
              <a:ext uri="{FF2B5EF4-FFF2-40B4-BE49-F238E27FC236}">
                <a16:creationId xmlns="" xmlns:a16="http://schemas.microsoft.com/office/drawing/2014/main" id="{574851F7-641E-4325-BD42-60E0A686E8FA}"/>
              </a:ext>
            </a:extLst>
          </p:cNvPr>
          <p:cNvSpPr/>
          <p:nvPr/>
        </p:nvSpPr>
        <p:spPr>
          <a:xfrm>
            <a:off x="2809614" y="1392137"/>
            <a:ext cx="2803660" cy="1594623"/>
          </a:xfrm>
          <a:prstGeom prst="roundRect">
            <a:avLst/>
          </a:prstGeom>
          <a:solidFill>
            <a:srgbClr val="FFCCCC"/>
          </a:solidFill>
          <a:ln w="1905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Acquire 100% of shares outstanding</a:t>
            </a:r>
          </a:p>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Offer 25% over currently traded price of $28.88</a:t>
            </a:r>
          </a:p>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The implied 2018 EV/EBITDA of 12.0X</a:t>
            </a:r>
          </a:p>
        </p:txBody>
      </p:sp>
      <p:sp>
        <p:nvSpPr>
          <p:cNvPr id="11" name="Isosceles Triangle 10">
            <a:extLst>
              <a:ext uri="{FF2B5EF4-FFF2-40B4-BE49-F238E27FC236}">
                <a16:creationId xmlns="" xmlns:a16="http://schemas.microsoft.com/office/drawing/2014/main" id="{0C06CF7C-917D-4EC4-8E95-09388F1F9828}"/>
              </a:ext>
            </a:extLst>
          </p:cNvPr>
          <p:cNvSpPr/>
          <p:nvPr/>
        </p:nvSpPr>
        <p:spPr>
          <a:xfrm rot="5400000">
            <a:off x="1678238" y="1998275"/>
            <a:ext cx="1602214" cy="384922"/>
          </a:xfrm>
          <a:prstGeom prst="triangle">
            <a:avLst/>
          </a:prstGeom>
          <a:solidFill>
            <a:srgbClr val="BFBFBF"/>
          </a:solidFill>
          <a:ln>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28" name="Rectangle: Rounded Corners 27">
            <a:extLst>
              <a:ext uri="{FF2B5EF4-FFF2-40B4-BE49-F238E27FC236}">
                <a16:creationId xmlns="" xmlns:a16="http://schemas.microsoft.com/office/drawing/2014/main" id="{2E2A331C-3A55-42C6-B36B-BF5BB74A8DF9}"/>
              </a:ext>
            </a:extLst>
          </p:cNvPr>
          <p:cNvSpPr/>
          <p:nvPr/>
        </p:nvSpPr>
        <p:spPr>
          <a:xfrm>
            <a:off x="494019" y="3202419"/>
            <a:ext cx="1684943" cy="1594623"/>
          </a:xfrm>
          <a:prstGeom prst="roundRect">
            <a:avLst/>
          </a:prstGeom>
          <a:solidFill>
            <a:srgbClr val="890101"/>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800">
                <a:solidFill>
                  <a:schemeClr val="bg1"/>
                </a:solidFill>
                <a:cs typeface="Arial"/>
              </a:rPr>
              <a:t>Acquisition funding</a:t>
            </a:r>
            <a:endParaRPr lang="en-US">
              <a:solidFill>
                <a:schemeClr val="bg1"/>
              </a:solidFill>
            </a:endParaRPr>
          </a:p>
        </p:txBody>
      </p:sp>
      <p:sp>
        <p:nvSpPr>
          <p:cNvPr id="29" name="Rectangle: Rounded Corners 28">
            <a:extLst>
              <a:ext uri="{FF2B5EF4-FFF2-40B4-BE49-F238E27FC236}">
                <a16:creationId xmlns="" xmlns:a16="http://schemas.microsoft.com/office/drawing/2014/main" id="{8DC0C96A-3A49-4EC6-A39A-88A5836740C1}"/>
              </a:ext>
            </a:extLst>
          </p:cNvPr>
          <p:cNvSpPr/>
          <p:nvPr/>
        </p:nvSpPr>
        <p:spPr>
          <a:xfrm>
            <a:off x="2798048" y="3202419"/>
            <a:ext cx="2803660" cy="1594623"/>
          </a:xfrm>
          <a:prstGeom prst="roundRect">
            <a:avLst/>
          </a:prstGeom>
          <a:solidFill>
            <a:srgbClr val="FFCCCC"/>
          </a:solidFill>
          <a:ln w="1905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Funds to finance the acquisition drawn from bond issuance. Current estimate cost of debt is ~4.7%</a:t>
            </a:r>
          </a:p>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Cash/stock mix will allow overall merged company to maintain EBIT/Interest of 2.8</a:t>
            </a:r>
          </a:p>
        </p:txBody>
      </p:sp>
      <p:sp>
        <p:nvSpPr>
          <p:cNvPr id="30" name="Isosceles Triangle 29">
            <a:extLst>
              <a:ext uri="{FF2B5EF4-FFF2-40B4-BE49-F238E27FC236}">
                <a16:creationId xmlns="" xmlns:a16="http://schemas.microsoft.com/office/drawing/2014/main" id="{93BACAEF-835B-40C2-BC45-5EB2032179F4}"/>
              </a:ext>
            </a:extLst>
          </p:cNvPr>
          <p:cNvSpPr/>
          <p:nvPr/>
        </p:nvSpPr>
        <p:spPr>
          <a:xfrm rot="5400000">
            <a:off x="1665970" y="3808557"/>
            <a:ext cx="1602214" cy="384922"/>
          </a:xfrm>
          <a:prstGeom prst="triangle">
            <a:avLst/>
          </a:prstGeom>
          <a:solidFill>
            <a:srgbClr val="BFBFBF"/>
          </a:solidFill>
          <a:ln>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31" name="Rectangle: Rounded Corners 30">
            <a:extLst>
              <a:ext uri="{FF2B5EF4-FFF2-40B4-BE49-F238E27FC236}">
                <a16:creationId xmlns="" xmlns:a16="http://schemas.microsoft.com/office/drawing/2014/main" id="{0A24BA5E-34F4-42FB-BCFF-CBE6DDD8197F}"/>
              </a:ext>
            </a:extLst>
          </p:cNvPr>
          <p:cNvSpPr/>
          <p:nvPr/>
        </p:nvSpPr>
        <p:spPr>
          <a:xfrm>
            <a:off x="520822" y="5026111"/>
            <a:ext cx="1684943" cy="1594623"/>
          </a:xfrm>
          <a:prstGeom prst="roundRect">
            <a:avLst/>
          </a:prstGeom>
          <a:solidFill>
            <a:srgbClr val="890101"/>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800">
                <a:solidFill>
                  <a:schemeClr val="bg1"/>
                </a:solidFill>
                <a:cs typeface="Arial"/>
              </a:rPr>
              <a:t>Cash/Stock Mix</a:t>
            </a:r>
          </a:p>
        </p:txBody>
      </p:sp>
      <p:sp>
        <p:nvSpPr>
          <p:cNvPr id="32" name="Rectangle: Rounded Corners 31">
            <a:extLst>
              <a:ext uri="{FF2B5EF4-FFF2-40B4-BE49-F238E27FC236}">
                <a16:creationId xmlns="" xmlns:a16="http://schemas.microsoft.com/office/drawing/2014/main" id="{F1EA0978-3C45-48B1-BBE9-9757EB3B2392}"/>
              </a:ext>
            </a:extLst>
          </p:cNvPr>
          <p:cNvSpPr/>
          <p:nvPr/>
        </p:nvSpPr>
        <p:spPr>
          <a:xfrm>
            <a:off x="2824851" y="5026111"/>
            <a:ext cx="2803660" cy="1594623"/>
          </a:xfrm>
          <a:prstGeom prst="roundRect">
            <a:avLst/>
          </a:prstGeom>
          <a:solidFill>
            <a:srgbClr val="FFCCCC"/>
          </a:solidFill>
          <a:ln w="1905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Offer consists 40% cash and 60% stock</a:t>
            </a:r>
          </a:p>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Maintain lower leverage ratio to allow better funding for future purchases as an aggregate </a:t>
            </a:r>
          </a:p>
        </p:txBody>
      </p:sp>
      <p:sp>
        <p:nvSpPr>
          <p:cNvPr id="34" name="Isosceles Triangle 33">
            <a:extLst>
              <a:ext uri="{FF2B5EF4-FFF2-40B4-BE49-F238E27FC236}">
                <a16:creationId xmlns="" xmlns:a16="http://schemas.microsoft.com/office/drawing/2014/main" id="{4872D53B-AD44-4F1D-A139-32C21A5867BB}"/>
              </a:ext>
            </a:extLst>
          </p:cNvPr>
          <p:cNvSpPr/>
          <p:nvPr/>
        </p:nvSpPr>
        <p:spPr>
          <a:xfrm rot="5400000">
            <a:off x="1692773" y="5632249"/>
            <a:ext cx="1602214" cy="384922"/>
          </a:xfrm>
          <a:prstGeom prst="triangle">
            <a:avLst/>
          </a:prstGeom>
          <a:solidFill>
            <a:srgbClr val="BFBFBF"/>
          </a:solidFill>
          <a:ln>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21" name="Text Placeholder 3">
            <a:extLst>
              <a:ext uri="{FF2B5EF4-FFF2-40B4-BE49-F238E27FC236}">
                <a16:creationId xmlns="" xmlns:a16="http://schemas.microsoft.com/office/drawing/2014/main" id="{DFEF48BF-211D-452F-A6FB-9F34DE3DBED9}"/>
              </a:ext>
            </a:extLst>
          </p:cNvPr>
          <p:cNvSpPr txBox="1">
            <a:spLocks/>
          </p:cNvSpPr>
          <p:nvPr/>
        </p:nvSpPr>
        <p:spPr>
          <a:xfrm>
            <a:off x="448056" y="6784848"/>
            <a:ext cx="5358384" cy="335263"/>
          </a:xfrm>
          <a:prstGeom prst="rect">
            <a:avLst/>
          </a:prstGeom>
        </p:spPr>
        <p:txBody>
          <a:bodyPr lIns="100584" tIns="45720" rIns="100584"/>
          <a:lstStyle>
            <a:lvl1pPr marL="182563" marR="0" indent="-182563" algn="l" defTabSz="1019007" rtl="0" eaLnBrk="1" fontAlgn="auto" latinLnBrk="0" hangingPunct="1">
              <a:lnSpc>
                <a:spcPct val="100000"/>
              </a:lnSpc>
              <a:spcBef>
                <a:spcPts val="1200"/>
              </a:spcBef>
              <a:spcAft>
                <a:spcPts val="0"/>
              </a:spcAft>
              <a:buClr>
                <a:srgbClr val="FBCF35"/>
              </a:buClr>
              <a:buSzPct val="80000"/>
              <a:buFont typeface="Arial" pitchFamily="34" charset="0"/>
              <a:buChar char="■"/>
              <a:tabLst/>
              <a:defRPr lang="en-US" sz="1100" b="0" kern="1200" dirty="0" smtClean="0">
                <a:solidFill>
                  <a:schemeClr val="tx1"/>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pPr marL="0" indent="0">
              <a:spcBef>
                <a:spcPts val="0"/>
              </a:spcBef>
              <a:buNone/>
            </a:pPr>
            <a:r>
              <a:rPr lang="en-US" sz="800"/>
              <a:t>Source: Capital IQ, Bloomberg</a:t>
            </a:r>
          </a:p>
          <a:p>
            <a:pPr marL="0" indent="0">
              <a:spcBef>
                <a:spcPts val="0"/>
              </a:spcBef>
              <a:buNone/>
            </a:pPr>
            <a:r>
              <a:rPr lang="en-US" sz="800"/>
              <a:t>           </a:t>
            </a:r>
          </a:p>
        </p:txBody>
      </p:sp>
      <p:pic>
        <p:nvPicPr>
          <p:cNvPr id="12" name="Picture 11">
            <a:extLst>
              <a:ext uri="{FF2B5EF4-FFF2-40B4-BE49-F238E27FC236}">
                <a16:creationId xmlns="" xmlns:a16="http://schemas.microsoft.com/office/drawing/2014/main" id="{08B2BACF-ADB6-4058-B9D3-C8E8C06123CB}"/>
              </a:ext>
            </a:extLst>
          </p:cNvPr>
          <p:cNvPicPr>
            <a:picLocks noChangeAspect="1"/>
          </p:cNvPicPr>
          <p:nvPr/>
        </p:nvPicPr>
        <p:blipFill>
          <a:blip r:embed="rId3"/>
          <a:stretch>
            <a:fillRect/>
          </a:stretch>
        </p:blipFill>
        <p:spPr>
          <a:xfrm>
            <a:off x="5903749" y="1389629"/>
            <a:ext cx="4390587" cy="3148423"/>
          </a:xfrm>
          <a:prstGeom prst="rect">
            <a:avLst/>
          </a:prstGeom>
        </p:spPr>
      </p:pic>
    </p:spTree>
    <p:extLst>
      <p:ext uri="{BB962C8B-B14F-4D97-AF65-F5344CB8AC3E}">
        <p14:creationId xmlns:p14="http://schemas.microsoft.com/office/powerpoint/2010/main" val="21522770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EFF64882-AF9A-4EDD-B174-4F4307E3DA62}"/>
              </a:ext>
            </a:extLst>
          </p:cNvPr>
          <p:cNvSpPr>
            <a:spLocks noGrp="1"/>
          </p:cNvSpPr>
          <p:nvPr>
            <p:ph type="title"/>
          </p:nvPr>
        </p:nvSpPr>
        <p:spPr/>
        <p:txBody>
          <a:bodyPr/>
          <a:lstStyle/>
          <a:p>
            <a:r>
              <a:rPr lang="en-US"/>
              <a:t>Risk and Mitigating Factors, Market Risk</a:t>
            </a:r>
            <a:endParaRPr lang="pt-BR"/>
          </a:p>
        </p:txBody>
      </p:sp>
      <p:sp>
        <p:nvSpPr>
          <p:cNvPr id="3" name="Slide Number Placeholder 2"/>
          <p:cNvSpPr>
            <a:spLocks noGrp="1"/>
          </p:cNvSpPr>
          <p:nvPr>
            <p:ph type="sldNum" sz="quarter" idx="12"/>
          </p:nvPr>
        </p:nvSpPr>
        <p:spPr/>
        <p:txBody>
          <a:bodyPr/>
          <a:lstStyle/>
          <a:p>
            <a:fld id="{4444B9D8-B3AF-4809-9CAB-061990560E48}" type="slidenum">
              <a:rPr lang="en-GB" smtClean="0">
                <a:solidFill>
                  <a:schemeClr val="tx1">
                    <a:lumMod val="75000"/>
                    <a:lumOff val="25000"/>
                  </a:schemeClr>
                </a:solidFill>
              </a:rPr>
              <a:pPr/>
              <a:t>6</a:t>
            </a:fld>
            <a:endParaRPr lang="en-GB">
              <a:solidFill>
                <a:schemeClr val="tx1">
                  <a:lumMod val="75000"/>
                  <a:lumOff val="25000"/>
                </a:schemeClr>
              </a:solidFill>
            </a:endParaRPr>
          </a:p>
        </p:txBody>
      </p:sp>
      <p:sp>
        <p:nvSpPr>
          <p:cNvPr id="2" name="AutoShape 2" descr="Image result for abrigo onibus otim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abrigo onibus otim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 Placeholder 3">
            <a:extLst>
              <a:ext uri="{FF2B5EF4-FFF2-40B4-BE49-F238E27FC236}">
                <a16:creationId xmlns="" xmlns:a16="http://schemas.microsoft.com/office/drawing/2014/main" id="{473E2CEA-B2A6-45D9-9312-6028A454159A}"/>
              </a:ext>
            </a:extLst>
          </p:cNvPr>
          <p:cNvSpPr txBox="1">
            <a:spLocks/>
          </p:cNvSpPr>
          <p:nvPr/>
        </p:nvSpPr>
        <p:spPr>
          <a:xfrm>
            <a:off x="448056" y="6784848"/>
            <a:ext cx="5358384" cy="335263"/>
          </a:xfrm>
          <a:prstGeom prst="rect">
            <a:avLst/>
          </a:prstGeom>
        </p:spPr>
        <p:txBody>
          <a:bodyPr lIns="100584" tIns="45720" rIns="100584"/>
          <a:lstStyle>
            <a:lvl1pPr marL="182563" marR="0" indent="-182563" algn="l" defTabSz="1019007" rtl="0" eaLnBrk="1" fontAlgn="auto" latinLnBrk="0" hangingPunct="1">
              <a:lnSpc>
                <a:spcPct val="100000"/>
              </a:lnSpc>
              <a:spcBef>
                <a:spcPts val="1200"/>
              </a:spcBef>
              <a:spcAft>
                <a:spcPts val="0"/>
              </a:spcAft>
              <a:buClr>
                <a:srgbClr val="FBCF35"/>
              </a:buClr>
              <a:buSzPct val="80000"/>
              <a:buFont typeface="Arial" pitchFamily="34" charset="0"/>
              <a:buChar char="■"/>
              <a:tabLst/>
              <a:defRPr lang="en-US" sz="1100" b="0" kern="1200" dirty="0" smtClean="0">
                <a:solidFill>
                  <a:schemeClr val="tx1"/>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pPr marL="0" indent="0">
              <a:buNone/>
            </a:pPr>
            <a:endParaRPr lang="en-US" sz="900"/>
          </a:p>
        </p:txBody>
      </p:sp>
      <p:sp>
        <p:nvSpPr>
          <p:cNvPr id="36" name="TextBox 35">
            <a:extLst>
              <a:ext uri="{FF2B5EF4-FFF2-40B4-BE49-F238E27FC236}">
                <a16:creationId xmlns="" xmlns:a16="http://schemas.microsoft.com/office/drawing/2014/main" id="{0CC5435A-DF4B-40EB-88D4-62B16D2A3631}"/>
              </a:ext>
            </a:extLst>
          </p:cNvPr>
          <p:cNvSpPr txBox="1"/>
          <p:nvPr/>
        </p:nvSpPr>
        <p:spPr>
          <a:xfrm>
            <a:off x="9352401" y="6641419"/>
            <a:ext cx="1875274" cy="169277"/>
          </a:xfrm>
          <a:prstGeom prst="rect">
            <a:avLst/>
          </a:prstGeom>
          <a:noFill/>
        </p:spPr>
        <p:txBody>
          <a:bodyPr wrap="square" rtlCol="0" anchor="ctr" anchorCtr="0">
            <a:spAutoFit/>
          </a:bodyPr>
          <a:lstStyle/>
          <a:p>
            <a:pPr algn="ctr"/>
            <a:r>
              <a:rPr lang="en-CA" sz="500"/>
              <a:t>Source: GE</a:t>
            </a:r>
          </a:p>
        </p:txBody>
      </p:sp>
      <p:sp>
        <p:nvSpPr>
          <p:cNvPr id="27" name="Rectangle: Rounded Corners 26">
            <a:extLst>
              <a:ext uri="{FF2B5EF4-FFF2-40B4-BE49-F238E27FC236}">
                <a16:creationId xmlns="" xmlns:a16="http://schemas.microsoft.com/office/drawing/2014/main" id="{93CB2685-7622-4BCA-8A78-3F6BA168E0EB}"/>
              </a:ext>
            </a:extLst>
          </p:cNvPr>
          <p:cNvSpPr/>
          <p:nvPr/>
        </p:nvSpPr>
        <p:spPr>
          <a:xfrm>
            <a:off x="520415" y="1848060"/>
            <a:ext cx="1658141" cy="2050545"/>
          </a:xfrm>
          <a:prstGeom prst="roundRect">
            <a:avLst/>
          </a:prstGeom>
          <a:solidFill>
            <a:srgbClr val="890101"/>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800">
                <a:solidFill>
                  <a:schemeClr val="bg1"/>
                </a:solidFill>
              </a:rPr>
              <a:t>Managerial Issue</a:t>
            </a:r>
          </a:p>
        </p:txBody>
      </p:sp>
      <p:sp>
        <p:nvSpPr>
          <p:cNvPr id="37" name="Rectangle: Rounded Corners 36">
            <a:extLst>
              <a:ext uri="{FF2B5EF4-FFF2-40B4-BE49-F238E27FC236}">
                <a16:creationId xmlns="" xmlns:a16="http://schemas.microsoft.com/office/drawing/2014/main" id="{A13D40D9-09AF-4608-8C82-34E01552BC84}"/>
              </a:ext>
            </a:extLst>
          </p:cNvPr>
          <p:cNvSpPr/>
          <p:nvPr/>
        </p:nvSpPr>
        <p:spPr>
          <a:xfrm>
            <a:off x="2796212" y="1848060"/>
            <a:ext cx="3476583" cy="2050545"/>
          </a:xfrm>
          <a:prstGeom prst="roundRect">
            <a:avLst/>
          </a:prstGeom>
          <a:solidFill>
            <a:srgbClr val="FFCCCC"/>
          </a:solidFill>
          <a:ln w="1905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Need to persuade CEO, Michael McCain who is an integral member of the company</a:t>
            </a:r>
          </a:p>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Key management people may be tempted to leave after transaction</a:t>
            </a:r>
          </a:p>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Different culture or people left firm </a:t>
            </a:r>
          </a:p>
        </p:txBody>
      </p:sp>
      <p:sp>
        <p:nvSpPr>
          <p:cNvPr id="38" name="Isosceles Triangle 37">
            <a:extLst>
              <a:ext uri="{FF2B5EF4-FFF2-40B4-BE49-F238E27FC236}">
                <a16:creationId xmlns="" xmlns:a16="http://schemas.microsoft.com/office/drawing/2014/main" id="{CB51A4E7-EA6A-4AE7-A761-6E3BC7F75536}"/>
              </a:ext>
            </a:extLst>
          </p:cNvPr>
          <p:cNvSpPr/>
          <p:nvPr/>
        </p:nvSpPr>
        <p:spPr>
          <a:xfrm rot="5400000">
            <a:off x="1430317" y="2702127"/>
            <a:ext cx="2071255" cy="384922"/>
          </a:xfrm>
          <a:prstGeom prst="triangle">
            <a:avLst/>
          </a:prstGeom>
          <a:solidFill>
            <a:srgbClr val="BFBFBF"/>
          </a:solidFill>
          <a:ln>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nvGrpSpPr>
          <p:cNvPr id="46" name="Group 45">
            <a:extLst>
              <a:ext uri="{FF2B5EF4-FFF2-40B4-BE49-F238E27FC236}">
                <a16:creationId xmlns="" xmlns:a16="http://schemas.microsoft.com/office/drawing/2014/main" id="{50F5E5D1-E00C-4E1C-A78D-67C27506580E}"/>
              </a:ext>
            </a:extLst>
          </p:cNvPr>
          <p:cNvGrpSpPr/>
          <p:nvPr/>
        </p:nvGrpSpPr>
        <p:grpSpPr>
          <a:xfrm>
            <a:off x="520415" y="4347444"/>
            <a:ext cx="5752380" cy="2082155"/>
            <a:chOff x="672815" y="2000460"/>
            <a:chExt cx="5752380" cy="2082155"/>
          </a:xfrm>
        </p:grpSpPr>
        <p:sp>
          <p:nvSpPr>
            <p:cNvPr id="48" name="Rectangle: Rounded Corners 47">
              <a:extLst>
                <a:ext uri="{FF2B5EF4-FFF2-40B4-BE49-F238E27FC236}">
                  <a16:creationId xmlns="" xmlns:a16="http://schemas.microsoft.com/office/drawing/2014/main" id="{58F87550-1425-44FF-A924-5C4623D454C9}"/>
                </a:ext>
              </a:extLst>
            </p:cNvPr>
            <p:cNvSpPr/>
            <p:nvPr/>
          </p:nvSpPr>
          <p:spPr>
            <a:xfrm>
              <a:off x="2948613" y="2000460"/>
              <a:ext cx="3476582" cy="2050545"/>
            </a:xfrm>
            <a:prstGeom prst="roundRect">
              <a:avLst/>
            </a:prstGeom>
            <a:solidFill>
              <a:srgbClr val="FFCCCC"/>
            </a:solidFill>
            <a:ln w="1905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Ongoing high-risk Maple Leaf's project/food safety issues may cause significant financial, operational and reputational upsets</a:t>
              </a:r>
            </a:p>
          </p:txBody>
        </p:sp>
        <p:sp>
          <p:nvSpPr>
            <p:cNvPr id="47" name="Rectangle: Rounded Corners 46">
              <a:extLst>
                <a:ext uri="{FF2B5EF4-FFF2-40B4-BE49-F238E27FC236}">
                  <a16:creationId xmlns="" xmlns:a16="http://schemas.microsoft.com/office/drawing/2014/main" id="{A74D05E1-3415-4651-95D4-A506F1318B96}"/>
                </a:ext>
              </a:extLst>
            </p:cNvPr>
            <p:cNvSpPr/>
            <p:nvPr/>
          </p:nvSpPr>
          <p:spPr>
            <a:xfrm>
              <a:off x="672815" y="2000460"/>
              <a:ext cx="1658141" cy="2050545"/>
            </a:xfrm>
            <a:prstGeom prst="roundRect">
              <a:avLst/>
            </a:prstGeom>
            <a:solidFill>
              <a:srgbClr val="890101"/>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800">
                  <a:solidFill>
                    <a:schemeClr val="bg1"/>
                  </a:solidFill>
                </a:rPr>
                <a:t>Hidden potential liabilities</a:t>
              </a:r>
            </a:p>
          </p:txBody>
        </p:sp>
        <p:sp>
          <p:nvSpPr>
            <p:cNvPr id="49" name="Isosceles Triangle 48">
              <a:extLst>
                <a:ext uri="{FF2B5EF4-FFF2-40B4-BE49-F238E27FC236}">
                  <a16:creationId xmlns="" xmlns:a16="http://schemas.microsoft.com/office/drawing/2014/main" id="{9B978475-443E-4866-9A71-99DF279552DA}"/>
                </a:ext>
              </a:extLst>
            </p:cNvPr>
            <p:cNvSpPr/>
            <p:nvPr/>
          </p:nvSpPr>
          <p:spPr>
            <a:xfrm rot="5400000">
              <a:off x="1582717" y="2854527"/>
              <a:ext cx="2071255" cy="384922"/>
            </a:xfrm>
            <a:prstGeom prst="triangle">
              <a:avLst/>
            </a:prstGeom>
            <a:solidFill>
              <a:srgbClr val="BFBFBF"/>
            </a:solidFill>
            <a:ln>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
        <p:nvSpPr>
          <p:cNvPr id="54" name="Text Placeholder 3">
            <a:extLst>
              <a:ext uri="{FF2B5EF4-FFF2-40B4-BE49-F238E27FC236}">
                <a16:creationId xmlns="" xmlns:a16="http://schemas.microsoft.com/office/drawing/2014/main" id="{2D2D9273-B6E7-47D6-8D2D-3FD8414A9F49}"/>
              </a:ext>
            </a:extLst>
          </p:cNvPr>
          <p:cNvSpPr txBox="1">
            <a:spLocks/>
          </p:cNvSpPr>
          <p:nvPr/>
        </p:nvSpPr>
        <p:spPr>
          <a:xfrm>
            <a:off x="600456" y="6833078"/>
            <a:ext cx="2924872" cy="335263"/>
          </a:xfrm>
          <a:prstGeom prst="rect">
            <a:avLst/>
          </a:prstGeom>
        </p:spPr>
        <p:txBody>
          <a:bodyPr lIns="100584" tIns="45720" rIns="100584"/>
          <a:lstStyle>
            <a:lvl1pPr marL="182563" marR="0" indent="-182563" algn="l" defTabSz="1019007" rtl="0" eaLnBrk="1" fontAlgn="auto" latinLnBrk="0" hangingPunct="1">
              <a:lnSpc>
                <a:spcPct val="100000"/>
              </a:lnSpc>
              <a:spcBef>
                <a:spcPts val="1200"/>
              </a:spcBef>
              <a:spcAft>
                <a:spcPts val="0"/>
              </a:spcAft>
              <a:buClr>
                <a:srgbClr val="FBCF35"/>
              </a:buClr>
              <a:buSzPct val="80000"/>
              <a:buFont typeface="Arial" pitchFamily="34" charset="0"/>
              <a:buChar char="■"/>
              <a:tabLst/>
              <a:defRPr lang="en-US" sz="1100" b="0" kern="1200" dirty="0" smtClean="0">
                <a:solidFill>
                  <a:schemeClr val="tx1"/>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pPr marL="0" indent="0">
              <a:spcBef>
                <a:spcPts val="0"/>
              </a:spcBef>
              <a:buNone/>
            </a:pPr>
            <a:endParaRPr lang="fr-FR" sz="900"/>
          </a:p>
        </p:txBody>
      </p:sp>
      <p:sp>
        <p:nvSpPr>
          <p:cNvPr id="39" name="Text Placeholder 3">
            <a:extLst>
              <a:ext uri="{FF2B5EF4-FFF2-40B4-BE49-F238E27FC236}">
                <a16:creationId xmlns="" xmlns:a16="http://schemas.microsoft.com/office/drawing/2014/main" id="{CFB92B86-7A70-451D-9BA2-C19A80394BD9}"/>
              </a:ext>
            </a:extLst>
          </p:cNvPr>
          <p:cNvSpPr txBox="1">
            <a:spLocks/>
          </p:cNvSpPr>
          <p:nvPr/>
        </p:nvSpPr>
        <p:spPr>
          <a:xfrm>
            <a:off x="420761" y="6827366"/>
            <a:ext cx="2881740" cy="335263"/>
          </a:xfrm>
          <a:prstGeom prst="rect">
            <a:avLst/>
          </a:prstGeom>
        </p:spPr>
        <p:txBody>
          <a:bodyPr lIns="100584" tIns="45720" rIns="100584"/>
          <a:lstStyle>
            <a:lvl1pPr marL="182563" marR="0" indent="-182563" algn="l" defTabSz="1019007" rtl="0" eaLnBrk="1" fontAlgn="auto" latinLnBrk="0" hangingPunct="1">
              <a:lnSpc>
                <a:spcPct val="100000"/>
              </a:lnSpc>
              <a:spcBef>
                <a:spcPts val="1200"/>
              </a:spcBef>
              <a:spcAft>
                <a:spcPts val="0"/>
              </a:spcAft>
              <a:buClr>
                <a:srgbClr val="FBCF35"/>
              </a:buClr>
              <a:buSzPct val="80000"/>
              <a:buFont typeface="Arial" pitchFamily="34" charset="0"/>
              <a:buChar char="■"/>
              <a:tabLst/>
              <a:defRPr lang="en-US" sz="1100" b="0" kern="1200" dirty="0" smtClean="0">
                <a:solidFill>
                  <a:schemeClr val="tx1"/>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pPr marL="0" indent="0">
              <a:buNone/>
            </a:pPr>
            <a:r>
              <a:rPr lang="fr-FR" sz="900"/>
              <a:t>Source: PBH Management </a:t>
            </a:r>
            <a:r>
              <a:rPr lang="en-CA" sz="900"/>
              <a:t>Presentation</a:t>
            </a:r>
            <a:r>
              <a:rPr lang="fr-FR" sz="900"/>
              <a:t> Documents; Maple </a:t>
            </a:r>
            <a:r>
              <a:rPr lang="en-CA" sz="900"/>
              <a:t>Leaf</a:t>
            </a:r>
            <a:r>
              <a:rPr lang="fr-FR" sz="900"/>
              <a:t> </a:t>
            </a:r>
            <a:r>
              <a:rPr lang="en-CA" sz="900"/>
              <a:t>Foods</a:t>
            </a:r>
            <a:r>
              <a:rPr lang="fr-FR" sz="900"/>
              <a:t> Management Discussion</a:t>
            </a:r>
          </a:p>
        </p:txBody>
      </p:sp>
      <p:pic>
        <p:nvPicPr>
          <p:cNvPr id="40" name="Picture 2" descr="Image result for Maple leaf foods">
            <a:extLst>
              <a:ext uri="{FF2B5EF4-FFF2-40B4-BE49-F238E27FC236}">
                <a16:creationId xmlns="" xmlns:a16="http://schemas.microsoft.com/office/drawing/2014/main" id="{0F760F17-7CB6-4751-A907-E8869198DF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6989" y="5874149"/>
            <a:ext cx="433946" cy="5554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1" name="Table 40">
            <a:extLst>
              <a:ext uri="{FF2B5EF4-FFF2-40B4-BE49-F238E27FC236}">
                <a16:creationId xmlns="" xmlns:a16="http://schemas.microsoft.com/office/drawing/2014/main" id="{0F2E7190-8BDB-4309-BD3C-17E1DDEDE643}"/>
              </a:ext>
            </a:extLst>
          </p:cNvPr>
          <p:cNvGraphicFramePr>
            <a:graphicFrameLocks noGrp="1"/>
          </p:cNvGraphicFramePr>
          <p:nvPr>
            <p:extLst/>
          </p:nvPr>
        </p:nvGraphicFramePr>
        <p:xfrm>
          <a:off x="6637020" y="1392016"/>
          <a:ext cx="3592068" cy="274320"/>
        </p:xfrm>
        <a:graphic>
          <a:graphicData uri="http://schemas.openxmlformats.org/drawingml/2006/table">
            <a:tbl>
              <a:tblPr firstRow="1" bandRow="1">
                <a:tableStyleId>{5C22544A-7EE6-4342-B048-85BDC9FD1C3A}</a:tableStyleId>
              </a:tblPr>
              <a:tblGrid>
                <a:gridCol w="3592068">
                  <a:extLst>
                    <a:ext uri="{9D8B030D-6E8A-4147-A177-3AD203B41FA5}">
                      <a16:colId xmlns="" xmlns:a16="http://schemas.microsoft.com/office/drawing/2014/main" val="20000"/>
                    </a:ext>
                  </a:extLst>
                </a:gridCol>
              </a:tblGrid>
              <a:tr h="190410">
                <a:tc>
                  <a:txBody>
                    <a:bodyPr/>
                    <a:lstStyle/>
                    <a:p>
                      <a:pPr algn="ctr"/>
                      <a:r>
                        <a:rPr lang="en-US" sz="1200">
                          <a:solidFill>
                            <a:schemeClr val="tx1"/>
                          </a:solidFill>
                        </a:rPr>
                        <a:t>Mitigating factors</a:t>
                      </a:r>
                      <a:endParaRPr lang="en-US" sz="1200" b="0" i="1">
                        <a:solidFill>
                          <a:schemeClr val="tx1"/>
                        </a:solidFill>
                      </a:endParaRPr>
                    </a:p>
                  </a:txBody>
                  <a:tcPr anchor="ctr">
                    <a:lnB w="9525"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43" name="Table 42">
            <a:extLst>
              <a:ext uri="{FF2B5EF4-FFF2-40B4-BE49-F238E27FC236}">
                <a16:creationId xmlns="" xmlns:a16="http://schemas.microsoft.com/office/drawing/2014/main" id="{F920F4E0-30F3-45B5-92AB-664262E6E279}"/>
              </a:ext>
            </a:extLst>
          </p:cNvPr>
          <p:cNvGraphicFramePr>
            <a:graphicFrameLocks noGrp="1"/>
          </p:cNvGraphicFramePr>
          <p:nvPr>
            <p:extLst/>
          </p:nvPr>
        </p:nvGraphicFramePr>
        <p:xfrm>
          <a:off x="2680728" y="1392016"/>
          <a:ext cx="3592068" cy="274320"/>
        </p:xfrm>
        <a:graphic>
          <a:graphicData uri="http://schemas.openxmlformats.org/drawingml/2006/table">
            <a:tbl>
              <a:tblPr firstRow="1" bandRow="1">
                <a:tableStyleId>{5C22544A-7EE6-4342-B048-85BDC9FD1C3A}</a:tableStyleId>
              </a:tblPr>
              <a:tblGrid>
                <a:gridCol w="3592068">
                  <a:extLst>
                    <a:ext uri="{9D8B030D-6E8A-4147-A177-3AD203B41FA5}">
                      <a16:colId xmlns="" xmlns:a16="http://schemas.microsoft.com/office/drawing/2014/main" val="20000"/>
                    </a:ext>
                  </a:extLst>
                </a:gridCol>
              </a:tblGrid>
              <a:tr h="190410">
                <a:tc>
                  <a:txBody>
                    <a:bodyPr/>
                    <a:lstStyle/>
                    <a:p>
                      <a:pPr algn="ctr"/>
                      <a:r>
                        <a:rPr lang="en-US" sz="1200">
                          <a:solidFill>
                            <a:schemeClr val="tx1"/>
                          </a:solidFill>
                        </a:rPr>
                        <a:t>Risk description</a:t>
                      </a:r>
                      <a:endParaRPr lang="en-US" sz="1200" b="0" i="1">
                        <a:solidFill>
                          <a:schemeClr val="tx1"/>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44" name="Table 43">
            <a:extLst>
              <a:ext uri="{FF2B5EF4-FFF2-40B4-BE49-F238E27FC236}">
                <a16:creationId xmlns="" xmlns:a16="http://schemas.microsoft.com/office/drawing/2014/main" id="{8E797E7C-890D-41BE-B5F1-51DA6A134420}"/>
              </a:ext>
            </a:extLst>
          </p:cNvPr>
          <p:cNvGraphicFramePr>
            <a:graphicFrameLocks noGrp="1"/>
          </p:cNvGraphicFramePr>
          <p:nvPr>
            <p:extLst/>
          </p:nvPr>
        </p:nvGraphicFramePr>
        <p:xfrm>
          <a:off x="509509" y="1392016"/>
          <a:ext cx="1806995" cy="274320"/>
        </p:xfrm>
        <a:graphic>
          <a:graphicData uri="http://schemas.openxmlformats.org/drawingml/2006/table">
            <a:tbl>
              <a:tblPr firstRow="1" bandRow="1">
                <a:tableStyleId>{5C22544A-7EE6-4342-B048-85BDC9FD1C3A}</a:tableStyleId>
              </a:tblPr>
              <a:tblGrid>
                <a:gridCol w="1806995">
                  <a:extLst>
                    <a:ext uri="{9D8B030D-6E8A-4147-A177-3AD203B41FA5}">
                      <a16:colId xmlns="" xmlns:a16="http://schemas.microsoft.com/office/drawing/2014/main" val="20000"/>
                    </a:ext>
                  </a:extLst>
                </a:gridCol>
              </a:tblGrid>
              <a:tr h="190410">
                <a:tc>
                  <a:txBody>
                    <a:bodyPr/>
                    <a:lstStyle/>
                    <a:p>
                      <a:pPr algn="ctr"/>
                      <a:r>
                        <a:rPr lang="en-US" sz="1200">
                          <a:solidFill>
                            <a:schemeClr val="tx1"/>
                          </a:solidFill>
                        </a:rPr>
                        <a:t>Key Risk</a:t>
                      </a:r>
                      <a:endParaRPr lang="en-US" sz="1200" b="0" i="1">
                        <a:solidFill>
                          <a:schemeClr val="tx1"/>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55" name="Rectangle 54">
            <a:extLst>
              <a:ext uri="{FF2B5EF4-FFF2-40B4-BE49-F238E27FC236}">
                <a16:creationId xmlns="" xmlns:a16="http://schemas.microsoft.com/office/drawing/2014/main" id="{2C575BAC-CBBC-4279-95D9-32C5EA8A52D9}"/>
              </a:ext>
            </a:extLst>
          </p:cNvPr>
          <p:cNvSpPr/>
          <p:nvPr/>
        </p:nvSpPr>
        <p:spPr>
          <a:xfrm>
            <a:off x="6541349" y="2285710"/>
            <a:ext cx="3643630" cy="1383362"/>
          </a:xfrm>
          <a:prstGeom prst="rect">
            <a:avLst/>
          </a:prstGeom>
          <a:ln w="1905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Conduct due diligence to identify key talent and client relationship management within companies</a:t>
            </a:r>
          </a:p>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Design systematic retention plan, such as incentive scheme for long term stay and mentoring system for continuous communication</a:t>
            </a:r>
          </a:p>
        </p:txBody>
      </p:sp>
      <p:sp>
        <p:nvSpPr>
          <p:cNvPr id="56" name="Rectangle 55">
            <a:extLst>
              <a:ext uri="{FF2B5EF4-FFF2-40B4-BE49-F238E27FC236}">
                <a16:creationId xmlns="" xmlns:a16="http://schemas.microsoft.com/office/drawing/2014/main" id="{6C2BBA7D-2966-430A-9C82-BCDA20BE502E}"/>
              </a:ext>
            </a:extLst>
          </p:cNvPr>
          <p:cNvSpPr/>
          <p:nvPr/>
        </p:nvSpPr>
        <p:spPr>
          <a:xfrm>
            <a:off x="6541349" y="4702291"/>
            <a:ext cx="3643630" cy="1383362"/>
          </a:xfrm>
          <a:prstGeom prst="rect">
            <a:avLst/>
          </a:prstGeom>
          <a:ln w="1905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Conduct detailed due diligence on ongoing projects</a:t>
            </a:r>
          </a:p>
          <a:p>
            <a:pPr marL="171450" indent="-171450">
              <a:spcAft>
                <a:spcPts val="600"/>
              </a:spcAft>
              <a:buFont typeface="Arial" panose="020B0604020202020204" pitchFamily="34" charset="0"/>
              <a:buChar char="•"/>
            </a:pPr>
            <a:r>
              <a:rPr lang="en-CA" sz="1200">
                <a:latin typeface="Arial" panose="020B0604020202020204" pitchFamily="34" charset="0"/>
                <a:cs typeface="Arial" panose="020B0604020202020204" pitchFamily="34" charset="0"/>
              </a:rPr>
              <a:t>For liabilities that may be inherited in a global merger or acquisition, acquirers may want a controlled master program (CMP). This type of insurance addresses the potential inadequacies of the target company’s local or admitted insurance policies</a:t>
            </a:r>
            <a:endParaRPr lang="en-US"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1218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EFF64882-AF9A-4EDD-B174-4F4307E3DA62}"/>
              </a:ext>
            </a:extLst>
          </p:cNvPr>
          <p:cNvSpPr>
            <a:spLocks noGrp="1"/>
          </p:cNvSpPr>
          <p:nvPr>
            <p:ph type="title"/>
          </p:nvPr>
        </p:nvSpPr>
        <p:spPr/>
        <p:txBody>
          <a:bodyPr/>
          <a:lstStyle/>
          <a:p>
            <a:r>
              <a:rPr lang="en-US"/>
              <a:t>Risk and Mitigating Factors, Market Risk</a:t>
            </a:r>
            <a:endParaRPr lang="pt-BR"/>
          </a:p>
        </p:txBody>
      </p:sp>
      <p:sp>
        <p:nvSpPr>
          <p:cNvPr id="3" name="Slide Number Placeholder 2"/>
          <p:cNvSpPr>
            <a:spLocks noGrp="1"/>
          </p:cNvSpPr>
          <p:nvPr>
            <p:ph type="sldNum" sz="quarter" idx="12"/>
          </p:nvPr>
        </p:nvSpPr>
        <p:spPr/>
        <p:txBody>
          <a:bodyPr/>
          <a:lstStyle/>
          <a:p>
            <a:fld id="{4444B9D8-B3AF-4809-9CAB-061990560E48}" type="slidenum">
              <a:rPr lang="en-GB" smtClean="0">
                <a:solidFill>
                  <a:schemeClr val="tx1">
                    <a:lumMod val="75000"/>
                    <a:lumOff val="25000"/>
                  </a:schemeClr>
                </a:solidFill>
              </a:rPr>
              <a:pPr/>
              <a:t>7</a:t>
            </a:fld>
            <a:endParaRPr lang="en-GB">
              <a:solidFill>
                <a:schemeClr val="tx1">
                  <a:lumMod val="75000"/>
                  <a:lumOff val="25000"/>
                </a:schemeClr>
              </a:solidFill>
            </a:endParaRPr>
          </a:p>
        </p:txBody>
      </p:sp>
      <p:sp>
        <p:nvSpPr>
          <p:cNvPr id="2" name="AutoShape 2" descr="Image result for abrigo onibus otim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abrigo onibus otim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 Placeholder 3">
            <a:extLst>
              <a:ext uri="{FF2B5EF4-FFF2-40B4-BE49-F238E27FC236}">
                <a16:creationId xmlns="" xmlns:a16="http://schemas.microsoft.com/office/drawing/2014/main" id="{473E2CEA-B2A6-45D9-9312-6028A454159A}"/>
              </a:ext>
            </a:extLst>
          </p:cNvPr>
          <p:cNvSpPr txBox="1">
            <a:spLocks/>
          </p:cNvSpPr>
          <p:nvPr/>
        </p:nvSpPr>
        <p:spPr>
          <a:xfrm>
            <a:off x="448056" y="6784848"/>
            <a:ext cx="5358384" cy="335263"/>
          </a:xfrm>
          <a:prstGeom prst="rect">
            <a:avLst/>
          </a:prstGeom>
        </p:spPr>
        <p:txBody>
          <a:bodyPr lIns="100584" tIns="45720" rIns="100584"/>
          <a:lstStyle>
            <a:lvl1pPr marL="182563" marR="0" indent="-182563" algn="l" defTabSz="1019007" rtl="0" eaLnBrk="1" fontAlgn="auto" latinLnBrk="0" hangingPunct="1">
              <a:lnSpc>
                <a:spcPct val="100000"/>
              </a:lnSpc>
              <a:spcBef>
                <a:spcPts val="1200"/>
              </a:spcBef>
              <a:spcAft>
                <a:spcPts val="0"/>
              </a:spcAft>
              <a:buClr>
                <a:srgbClr val="FBCF35"/>
              </a:buClr>
              <a:buSzPct val="80000"/>
              <a:buFont typeface="Arial" pitchFamily="34" charset="0"/>
              <a:buChar char="■"/>
              <a:tabLst/>
              <a:defRPr lang="en-US" sz="1100" b="0" kern="1200" dirty="0" smtClean="0">
                <a:solidFill>
                  <a:schemeClr val="tx1"/>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pPr marL="0" indent="0">
              <a:buNone/>
            </a:pPr>
            <a:endParaRPr lang="en-US" sz="900"/>
          </a:p>
        </p:txBody>
      </p:sp>
      <p:sp>
        <p:nvSpPr>
          <p:cNvPr id="36" name="TextBox 35">
            <a:extLst>
              <a:ext uri="{FF2B5EF4-FFF2-40B4-BE49-F238E27FC236}">
                <a16:creationId xmlns="" xmlns:a16="http://schemas.microsoft.com/office/drawing/2014/main" id="{0CC5435A-DF4B-40EB-88D4-62B16D2A3631}"/>
              </a:ext>
            </a:extLst>
          </p:cNvPr>
          <p:cNvSpPr txBox="1"/>
          <p:nvPr/>
        </p:nvSpPr>
        <p:spPr>
          <a:xfrm>
            <a:off x="9352401" y="6641419"/>
            <a:ext cx="1875274" cy="169277"/>
          </a:xfrm>
          <a:prstGeom prst="rect">
            <a:avLst/>
          </a:prstGeom>
          <a:noFill/>
        </p:spPr>
        <p:txBody>
          <a:bodyPr wrap="square" rtlCol="0" anchor="ctr" anchorCtr="0">
            <a:spAutoFit/>
          </a:bodyPr>
          <a:lstStyle/>
          <a:p>
            <a:pPr algn="ctr"/>
            <a:r>
              <a:rPr lang="en-CA" sz="500"/>
              <a:t>Source: GE</a:t>
            </a:r>
          </a:p>
        </p:txBody>
      </p:sp>
      <p:sp>
        <p:nvSpPr>
          <p:cNvPr id="27" name="Rectangle: Rounded Corners 26">
            <a:extLst>
              <a:ext uri="{FF2B5EF4-FFF2-40B4-BE49-F238E27FC236}">
                <a16:creationId xmlns="" xmlns:a16="http://schemas.microsoft.com/office/drawing/2014/main" id="{93CB2685-7622-4BCA-8A78-3F6BA168E0EB}"/>
              </a:ext>
            </a:extLst>
          </p:cNvPr>
          <p:cNvSpPr/>
          <p:nvPr/>
        </p:nvSpPr>
        <p:spPr>
          <a:xfrm>
            <a:off x="520415" y="1848060"/>
            <a:ext cx="1658141" cy="2050545"/>
          </a:xfrm>
          <a:prstGeom prst="roundRect">
            <a:avLst/>
          </a:prstGeom>
          <a:solidFill>
            <a:srgbClr val="890101"/>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800">
                <a:solidFill>
                  <a:schemeClr val="bg1"/>
                </a:solidFill>
              </a:rPr>
              <a:t>Consumer Preferences Shift</a:t>
            </a:r>
          </a:p>
        </p:txBody>
      </p:sp>
      <p:sp>
        <p:nvSpPr>
          <p:cNvPr id="37" name="Rectangle: Rounded Corners 36">
            <a:extLst>
              <a:ext uri="{FF2B5EF4-FFF2-40B4-BE49-F238E27FC236}">
                <a16:creationId xmlns="" xmlns:a16="http://schemas.microsoft.com/office/drawing/2014/main" id="{A13D40D9-09AF-4608-8C82-34E01552BC84}"/>
              </a:ext>
            </a:extLst>
          </p:cNvPr>
          <p:cNvSpPr/>
          <p:nvPr/>
        </p:nvSpPr>
        <p:spPr>
          <a:xfrm>
            <a:off x="2796213" y="1882772"/>
            <a:ext cx="3476583" cy="2050545"/>
          </a:xfrm>
          <a:prstGeom prst="roundRect">
            <a:avLst/>
          </a:prstGeom>
          <a:solidFill>
            <a:srgbClr val="FFCCCC"/>
          </a:solidFill>
          <a:ln w="1905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spcAft>
                <a:spcPts val="600"/>
              </a:spcAft>
              <a:buFont typeface="Arial" panose="020B0604020202020204" pitchFamily="34" charset="0"/>
              <a:buChar char="•"/>
            </a:pPr>
            <a:r>
              <a:rPr lang="en-CA" sz="1200"/>
              <a:t>Increased demand for alternative sources of protein may impede meat and poultry consumption</a:t>
            </a:r>
          </a:p>
          <a:p>
            <a:pPr marL="171450" indent="-171450">
              <a:spcAft>
                <a:spcPts val="600"/>
              </a:spcAft>
              <a:buFont typeface="Arial" panose="020B0604020202020204" pitchFamily="34" charset="0"/>
              <a:buChar char="•"/>
            </a:pPr>
            <a:r>
              <a:rPr lang="en-CA" sz="1200">
                <a:latin typeface="Arial" panose="020B0604020202020204" pitchFamily="34" charset="0"/>
                <a:cs typeface="Arial" panose="020B0604020202020204" pitchFamily="34" charset="0"/>
              </a:rPr>
              <a:t>Changing consumer diets and lifestyles. Canadians are progressively shifting toward healthier lifestyles </a:t>
            </a:r>
            <a:endParaRPr lang="en-US" sz="1200">
              <a:latin typeface="Arial" panose="020B0604020202020204" pitchFamily="34" charset="0"/>
              <a:cs typeface="Arial" panose="020B0604020202020204" pitchFamily="34" charset="0"/>
            </a:endParaRPr>
          </a:p>
        </p:txBody>
      </p:sp>
      <p:sp>
        <p:nvSpPr>
          <p:cNvPr id="38" name="Isosceles Triangle 37">
            <a:extLst>
              <a:ext uri="{FF2B5EF4-FFF2-40B4-BE49-F238E27FC236}">
                <a16:creationId xmlns="" xmlns:a16="http://schemas.microsoft.com/office/drawing/2014/main" id="{CB51A4E7-EA6A-4AE7-A761-6E3BC7F75536}"/>
              </a:ext>
            </a:extLst>
          </p:cNvPr>
          <p:cNvSpPr/>
          <p:nvPr/>
        </p:nvSpPr>
        <p:spPr>
          <a:xfrm rot="5400000">
            <a:off x="1430317" y="2702127"/>
            <a:ext cx="2071255" cy="384922"/>
          </a:xfrm>
          <a:prstGeom prst="triangle">
            <a:avLst/>
          </a:prstGeom>
          <a:solidFill>
            <a:srgbClr val="BFBFBF"/>
          </a:solidFill>
          <a:ln>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nvGrpSpPr>
          <p:cNvPr id="46" name="Group 45">
            <a:extLst>
              <a:ext uri="{FF2B5EF4-FFF2-40B4-BE49-F238E27FC236}">
                <a16:creationId xmlns="" xmlns:a16="http://schemas.microsoft.com/office/drawing/2014/main" id="{50F5E5D1-E00C-4E1C-A78D-67C27506580E}"/>
              </a:ext>
            </a:extLst>
          </p:cNvPr>
          <p:cNvGrpSpPr/>
          <p:nvPr/>
        </p:nvGrpSpPr>
        <p:grpSpPr>
          <a:xfrm>
            <a:off x="520415" y="4347443"/>
            <a:ext cx="5752380" cy="2082156"/>
            <a:chOff x="672815" y="2000459"/>
            <a:chExt cx="5752380" cy="2082156"/>
          </a:xfrm>
        </p:grpSpPr>
        <p:sp>
          <p:nvSpPr>
            <p:cNvPr id="48" name="Rectangle: Rounded Corners 47">
              <a:extLst>
                <a:ext uri="{FF2B5EF4-FFF2-40B4-BE49-F238E27FC236}">
                  <a16:creationId xmlns="" xmlns:a16="http://schemas.microsoft.com/office/drawing/2014/main" id="{58F87550-1425-44FF-A924-5C4623D454C9}"/>
                </a:ext>
              </a:extLst>
            </p:cNvPr>
            <p:cNvSpPr/>
            <p:nvPr/>
          </p:nvSpPr>
          <p:spPr>
            <a:xfrm>
              <a:off x="2948613" y="2000460"/>
              <a:ext cx="3476582" cy="2050545"/>
            </a:xfrm>
            <a:prstGeom prst="roundRect">
              <a:avLst/>
            </a:prstGeom>
            <a:solidFill>
              <a:srgbClr val="FFCCCC"/>
            </a:solidFill>
            <a:ln w="1905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Sudden retraction of processed meat demand in the North American market</a:t>
              </a:r>
            </a:p>
            <a:p>
              <a:pPr marL="171450" indent="-171450">
                <a:spcAft>
                  <a:spcPts val="600"/>
                </a:spcAft>
                <a:buFont typeface="Arial" panose="020B0604020202020204" pitchFamily="34" charset="0"/>
                <a:buChar char="•"/>
              </a:pPr>
              <a:r>
                <a:rPr lang="en-CA" sz="1200">
                  <a:latin typeface="Arial" panose="020B0604020202020204" pitchFamily="34" charset="0"/>
                  <a:cs typeface="Arial" panose="020B0604020202020204" pitchFamily="34" charset="0"/>
                </a:rPr>
                <a:t>the value of the Canadian dollar trended upward despite some fluctuations over the past five years, contributing to slower growth in exports compared with imports</a:t>
              </a:r>
              <a:r>
                <a:rPr lang="en-US" sz="1200">
                  <a:latin typeface="Arial" panose="020B0604020202020204" pitchFamily="34" charset="0"/>
                  <a:cs typeface="Arial" panose="020B0604020202020204" pitchFamily="34" charset="0"/>
                </a:rPr>
                <a:t>.</a:t>
              </a:r>
            </a:p>
          </p:txBody>
        </p:sp>
        <p:sp>
          <p:nvSpPr>
            <p:cNvPr id="47" name="Rectangle: Rounded Corners 46">
              <a:extLst>
                <a:ext uri="{FF2B5EF4-FFF2-40B4-BE49-F238E27FC236}">
                  <a16:creationId xmlns="" xmlns:a16="http://schemas.microsoft.com/office/drawing/2014/main" id="{A74D05E1-3415-4651-95D4-A506F1318B96}"/>
                </a:ext>
              </a:extLst>
            </p:cNvPr>
            <p:cNvSpPr/>
            <p:nvPr/>
          </p:nvSpPr>
          <p:spPr>
            <a:xfrm>
              <a:off x="672815" y="2000459"/>
              <a:ext cx="1658141" cy="2050545"/>
            </a:xfrm>
            <a:prstGeom prst="roundRect">
              <a:avLst/>
            </a:prstGeom>
            <a:solidFill>
              <a:srgbClr val="890101"/>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800">
                  <a:solidFill>
                    <a:schemeClr val="bg1"/>
                  </a:solidFill>
                </a:rPr>
                <a:t>Economics Risk /Exchange Rate Risk</a:t>
              </a:r>
            </a:p>
          </p:txBody>
        </p:sp>
        <p:sp>
          <p:nvSpPr>
            <p:cNvPr id="49" name="Isosceles Triangle 48">
              <a:extLst>
                <a:ext uri="{FF2B5EF4-FFF2-40B4-BE49-F238E27FC236}">
                  <a16:creationId xmlns="" xmlns:a16="http://schemas.microsoft.com/office/drawing/2014/main" id="{9B978475-443E-4866-9A71-99DF279552DA}"/>
                </a:ext>
              </a:extLst>
            </p:cNvPr>
            <p:cNvSpPr/>
            <p:nvPr/>
          </p:nvSpPr>
          <p:spPr>
            <a:xfrm rot="5400000">
              <a:off x="1582717" y="2854527"/>
              <a:ext cx="2071255" cy="384922"/>
            </a:xfrm>
            <a:prstGeom prst="triangle">
              <a:avLst/>
            </a:prstGeom>
            <a:solidFill>
              <a:srgbClr val="BFBFBF"/>
            </a:solidFill>
            <a:ln>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
        <p:nvSpPr>
          <p:cNvPr id="54" name="Text Placeholder 3">
            <a:extLst>
              <a:ext uri="{FF2B5EF4-FFF2-40B4-BE49-F238E27FC236}">
                <a16:creationId xmlns="" xmlns:a16="http://schemas.microsoft.com/office/drawing/2014/main" id="{2D2D9273-B6E7-47D6-8D2D-3FD8414A9F49}"/>
              </a:ext>
            </a:extLst>
          </p:cNvPr>
          <p:cNvSpPr txBox="1">
            <a:spLocks/>
          </p:cNvSpPr>
          <p:nvPr/>
        </p:nvSpPr>
        <p:spPr>
          <a:xfrm>
            <a:off x="600456" y="6833078"/>
            <a:ext cx="2924872" cy="335263"/>
          </a:xfrm>
          <a:prstGeom prst="rect">
            <a:avLst/>
          </a:prstGeom>
        </p:spPr>
        <p:txBody>
          <a:bodyPr lIns="100584" tIns="45720" rIns="100584"/>
          <a:lstStyle>
            <a:lvl1pPr marL="182563" marR="0" indent="-182563" algn="l" defTabSz="1019007" rtl="0" eaLnBrk="1" fontAlgn="auto" latinLnBrk="0" hangingPunct="1">
              <a:lnSpc>
                <a:spcPct val="100000"/>
              </a:lnSpc>
              <a:spcBef>
                <a:spcPts val="1200"/>
              </a:spcBef>
              <a:spcAft>
                <a:spcPts val="0"/>
              </a:spcAft>
              <a:buClr>
                <a:srgbClr val="FBCF35"/>
              </a:buClr>
              <a:buSzPct val="80000"/>
              <a:buFont typeface="Arial" pitchFamily="34" charset="0"/>
              <a:buChar char="■"/>
              <a:tabLst/>
              <a:defRPr lang="en-US" sz="1100" b="0" kern="1200" dirty="0" smtClean="0">
                <a:solidFill>
                  <a:schemeClr val="tx1"/>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pPr marL="0" indent="0">
              <a:spcBef>
                <a:spcPts val="0"/>
              </a:spcBef>
              <a:buNone/>
            </a:pPr>
            <a:endParaRPr lang="fr-FR" sz="900"/>
          </a:p>
        </p:txBody>
      </p:sp>
      <p:sp>
        <p:nvSpPr>
          <p:cNvPr id="39" name="Text Placeholder 3">
            <a:extLst>
              <a:ext uri="{FF2B5EF4-FFF2-40B4-BE49-F238E27FC236}">
                <a16:creationId xmlns="" xmlns:a16="http://schemas.microsoft.com/office/drawing/2014/main" id="{CFB92B86-7A70-451D-9BA2-C19A80394BD9}"/>
              </a:ext>
            </a:extLst>
          </p:cNvPr>
          <p:cNvSpPr txBox="1">
            <a:spLocks/>
          </p:cNvSpPr>
          <p:nvPr/>
        </p:nvSpPr>
        <p:spPr>
          <a:xfrm>
            <a:off x="448057" y="6820542"/>
            <a:ext cx="4309473" cy="335263"/>
          </a:xfrm>
          <a:prstGeom prst="rect">
            <a:avLst/>
          </a:prstGeom>
        </p:spPr>
        <p:txBody>
          <a:bodyPr lIns="100584" tIns="45720" rIns="100584"/>
          <a:lstStyle>
            <a:lvl1pPr marL="182563" marR="0" indent="-182563" algn="l" defTabSz="1019007" rtl="0" eaLnBrk="1" fontAlgn="auto" latinLnBrk="0" hangingPunct="1">
              <a:lnSpc>
                <a:spcPct val="100000"/>
              </a:lnSpc>
              <a:spcBef>
                <a:spcPts val="1200"/>
              </a:spcBef>
              <a:spcAft>
                <a:spcPts val="0"/>
              </a:spcAft>
              <a:buClr>
                <a:srgbClr val="FBCF35"/>
              </a:buClr>
              <a:buSzPct val="80000"/>
              <a:buFont typeface="Arial" pitchFamily="34" charset="0"/>
              <a:buChar char="■"/>
              <a:tabLst/>
              <a:defRPr lang="en-US" sz="1100" b="0" kern="1200" dirty="0" smtClean="0">
                <a:solidFill>
                  <a:schemeClr val="tx1"/>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pPr marL="0" indent="0">
              <a:buNone/>
            </a:pPr>
            <a:r>
              <a:rPr lang="fr-FR" sz="900"/>
              <a:t>Source: PBH Management </a:t>
            </a:r>
            <a:r>
              <a:rPr lang="en-CA" sz="900"/>
              <a:t>Presentation</a:t>
            </a:r>
            <a:r>
              <a:rPr lang="fr-FR" sz="900"/>
              <a:t> Documents; Maple </a:t>
            </a:r>
            <a:r>
              <a:rPr lang="en-CA" sz="900"/>
              <a:t>Leaf</a:t>
            </a:r>
            <a:r>
              <a:rPr lang="fr-FR" sz="900"/>
              <a:t> </a:t>
            </a:r>
            <a:r>
              <a:rPr lang="en-CA" sz="900"/>
              <a:t>Foods</a:t>
            </a:r>
            <a:r>
              <a:rPr lang="fr-FR" sz="900"/>
              <a:t> Management Discussion</a:t>
            </a:r>
          </a:p>
        </p:txBody>
      </p:sp>
      <p:pic>
        <p:nvPicPr>
          <p:cNvPr id="40" name="Picture 2" descr="Image result for Maple leaf foods">
            <a:extLst>
              <a:ext uri="{FF2B5EF4-FFF2-40B4-BE49-F238E27FC236}">
                <a16:creationId xmlns="" xmlns:a16="http://schemas.microsoft.com/office/drawing/2014/main" id="{0F760F17-7CB6-4751-A907-E8869198DF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6989" y="5874149"/>
            <a:ext cx="433946" cy="5554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1" name="Table 40">
            <a:extLst>
              <a:ext uri="{FF2B5EF4-FFF2-40B4-BE49-F238E27FC236}">
                <a16:creationId xmlns="" xmlns:a16="http://schemas.microsoft.com/office/drawing/2014/main" id="{0F2E7190-8BDB-4309-BD3C-17E1DDEDE643}"/>
              </a:ext>
            </a:extLst>
          </p:cNvPr>
          <p:cNvGraphicFramePr>
            <a:graphicFrameLocks noGrp="1"/>
          </p:cNvGraphicFramePr>
          <p:nvPr>
            <p:extLst/>
          </p:nvPr>
        </p:nvGraphicFramePr>
        <p:xfrm>
          <a:off x="6637020" y="1392016"/>
          <a:ext cx="3592068" cy="274320"/>
        </p:xfrm>
        <a:graphic>
          <a:graphicData uri="http://schemas.openxmlformats.org/drawingml/2006/table">
            <a:tbl>
              <a:tblPr firstRow="1" bandRow="1">
                <a:tableStyleId>{5C22544A-7EE6-4342-B048-85BDC9FD1C3A}</a:tableStyleId>
              </a:tblPr>
              <a:tblGrid>
                <a:gridCol w="3592068">
                  <a:extLst>
                    <a:ext uri="{9D8B030D-6E8A-4147-A177-3AD203B41FA5}">
                      <a16:colId xmlns="" xmlns:a16="http://schemas.microsoft.com/office/drawing/2014/main" val="20000"/>
                    </a:ext>
                  </a:extLst>
                </a:gridCol>
              </a:tblGrid>
              <a:tr h="190410">
                <a:tc>
                  <a:txBody>
                    <a:bodyPr/>
                    <a:lstStyle/>
                    <a:p>
                      <a:pPr algn="ctr"/>
                      <a:r>
                        <a:rPr lang="en-US" sz="1200">
                          <a:solidFill>
                            <a:schemeClr val="tx1"/>
                          </a:solidFill>
                        </a:rPr>
                        <a:t>Mitigating factors</a:t>
                      </a:r>
                      <a:endParaRPr lang="en-US" sz="1200" b="0" i="1">
                        <a:solidFill>
                          <a:schemeClr val="tx1"/>
                        </a:solidFill>
                      </a:endParaRPr>
                    </a:p>
                  </a:txBody>
                  <a:tcPr anchor="ctr">
                    <a:lnB w="9525"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43" name="Table 42">
            <a:extLst>
              <a:ext uri="{FF2B5EF4-FFF2-40B4-BE49-F238E27FC236}">
                <a16:creationId xmlns="" xmlns:a16="http://schemas.microsoft.com/office/drawing/2014/main" id="{F920F4E0-30F3-45B5-92AB-664262E6E279}"/>
              </a:ext>
            </a:extLst>
          </p:cNvPr>
          <p:cNvGraphicFramePr>
            <a:graphicFrameLocks noGrp="1"/>
          </p:cNvGraphicFramePr>
          <p:nvPr>
            <p:extLst/>
          </p:nvPr>
        </p:nvGraphicFramePr>
        <p:xfrm>
          <a:off x="2680728" y="1392016"/>
          <a:ext cx="3592068" cy="274320"/>
        </p:xfrm>
        <a:graphic>
          <a:graphicData uri="http://schemas.openxmlformats.org/drawingml/2006/table">
            <a:tbl>
              <a:tblPr firstRow="1" bandRow="1">
                <a:tableStyleId>{5C22544A-7EE6-4342-B048-85BDC9FD1C3A}</a:tableStyleId>
              </a:tblPr>
              <a:tblGrid>
                <a:gridCol w="3592068">
                  <a:extLst>
                    <a:ext uri="{9D8B030D-6E8A-4147-A177-3AD203B41FA5}">
                      <a16:colId xmlns="" xmlns:a16="http://schemas.microsoft.com/office/drawing/2014/main" val="20000"/>
                    </a:ext>
                  </a:extLst>
                </a:gridCol>
              </a:tblGrid>
              <a:tr h="190410">
                <a:tc>
                  <a:txBody>
                    <a:bodyPr/>
                    <a:lstStyle/>
                    <a:p>
                      <a:pPr algn="ctr"/>
                      <a:r>
                        <a:rPr lang="en-US" sz="1200">
                          <a:solidFill>
                            <a:schemeClr val="tx1"/>
                          </a:solidFill>
                        </a:rPr>
                        <a:t>Risk description</a:t>
                      </a:r>
                      <a:endParaRPr lang="en-US" sz="1200" b="0" i="1">
                        <a:solidFill>
                          <a:schemeClr val="tx1"/>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44" name="Table 43">
            <a:extLst>
              <a:ext uri="{FF2B5EF4-FFF2-40B4-BE49-F238E27FC236}">
                <a16:creationId xmlns="" xmlns:a16="http://schemas.microsoft.com/office/drawing/2014/main" id="{8E797E7C-890D-41BE-B5F1-51DA6A134420}"/>
              </a:ext>
            </a:extLst>
          </p:cNvPr>
          <p:cNvGraphicFramePr>
            <a:graphicFrameLocks noGrp="1"/>
          </p:cNvGraphicFramePr>
          <p:nvPr>
            <p:extLst/>
          </p:nvPr>
        </p:nvGraphicFramePr>
        <p:xfrm>
          <a:off x="509509" y="1392016"/>
          <a:ext cx="1806995" cy="274320"/>
        </p:xfrm>
        <a:graphic>
          <a:graphicData uri="http://schemas.openxmlformats.org/drawingml/2006/table">
            <a:tbl>
              <a:tblPr firstRow="1" bandRow="1">
                <a:tableStyleId>{5C22544A-7EE6-4342-B048-85BDC9FD1C3A}</a:tableStyleId>
              </a:tblPr>
              <a:tblGrid>
                <a:gridCol w="1806995">
                  <a:extLst>
                    <a:ext uri="{9D8B030D-6E8A-4147-A177-3AD203B41FA5}">
                      <a16:colId xmlns="" xmlns:a16="http://schemas.microsoft.com/office/drawing/2014/main" val="20000"/>
                    </a:ext>
                  </a:extLst>
                </a:gridCol>
              </a:tblGrid>
              <a:tr h="190410">
                <a:tc>
                  <a:txBody>
                    <a:bodyPr/>
                    <a:lstStyle/>
                    <a:p>
                      <a:pPr algn="ctr"/>
                      <a:r>
                        <a:rPr lang="en-US" sz="1200">
                          <a:solidFill>
                            <a:schemeClr val="tx1"/>
                          </a:solidFill>
                        </a:rPr>
                        <a:t>Key Risk</a:t>
                      </a:r>
                      <a:endParaRPr lang="en-US" sz="1200" b="0" i="1">
                        <a:solidFill>
                          <a:schemeClr val="tx1"/>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55" name="Rectangle 54">
            <a:extLst>
              <a:ext uri="{FF2B5EF4-FFF2-40B4-BE49-F238E27FC236}">
                <a16:creationId xmlns="" xmlns:a16="http://schemas.microsoft.com/office/drawing/2014/main" id="{2C575BAC-CBBC-4279-95D9-32C5EA8A52D9}"/>
              </a:ext>
            </a:extLst>
          </p:cNvPr>
          <p:cNvSpPr/>
          <p:nvPr/>
        </p:nvSpPr>
        <p:spPr>
          <a:xfrm>
            <a:off x="6600549" y="2167769"/>
            <a:ext cx="3643630" cy="1383362"/>
          </a:xfrm>
          <a:prstGeom prst="rect">
            <a:avLst/>
          </a:prstGeom>
          <a:ln w="1905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Utilize Maple Leaf’s sustainable food production line</a:t>
            </a:r>
          </a:p>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Investing in more diversified products </a:t>
            </a:r>
          </a:p>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Investing in global markets  </a:t>
            </a:r>
          </a:p>
        </p:txBody>
      </p:sp>
      <p:sp>
        <p:nvSpPr>
          <p:cNvPr id="56" name="Rectangle 55">
            <a:extLst>
              <a:ext uri="{FF2B5EF4-FFF2-40B4-BE49-F238E27FC236}">
                <a16:creationId xmlns="" xmlns:a16="http://schemas.microsoft.com/office/drawing/2014/main" id="{6C2BBA7D-2966-430A-9C82-BCDA20BE502E}"/>
              </a:ext>
            </a:extLst>
          </p:cNvPr>
          <p:cNvSpPr/>
          <p:nvPr/>
        </p:nvSpPr>
        <p:spPr>
          <a:xfrm>
            <a:off x="6541349" y="4681035"/>
            <a:ext cx="3643630" cy="1383362"/>
          </a:xfrm>
          <a:prstGeom prst="rect">
            <a:avLst/>
          </a:prstGeom>
          <a:ln w="1905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Expand business globally in emerging markets</a:t>
            </a:r>
          </a:p>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Currency swaps to hedge </a:t>
            </a:r>
          </a:p>
          <a:p>
            <a:pPr marL="171450" indent="-171450">
              <a:spcAft>
                <a:spcPts val="600"/>
              </a:spcAft>
              <a:buFont typeface="Arial" panose="020B0604020202020204" pitchFamily="34" charset="0"/>
              <a:buChar char="•"/>
            </a:pPr>
            <a:endParaRPr lang="en-US" sz="11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25098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EFF64882-AF9A-4EDD-B174-4F4307E3DA62}"/>
              </a:ext>
            </a:extLst>
          </p:cNvPr>
          <p:cNvSpPr>
            <a:spLocks noGrp="1"/>
          </p:cNvSpPr>
          <p:nvPr>
            <p:ph type="title"/>
          </p:nvPr>
        </p:nvSpPr>
        <p:spPr/>
        <p:txBody>
          <a:bodyPr/>
          <a:lstStyle/>
          <a:p>
            <a:r>
              <a:rPr lang="en-US" dirty="0" err="1" smtClean="0"/>
              <a:t>EaR</a:t>
            </a:r>
            <a:r>
              <a:rPr lang="en-US" dirty="0"/>
              <a:t> </a:t>
            </a:r>
            <a:r>
              <a:rPr lang="en-US" dirty="0" smtClean="0"/>
              <a:t>Monte Carlo Simulation Model (1/)</a:t>
            </a:r>
            <a:endParaRPr lang="pt-BR" dirty="0"/>
          </a:p>
        </p:txBody>
      </p:sp>
      <p:sp>
        <p:nvSpPr>
          <p:cNvPr id="3" name="Slide Number Placeholder 2"/>
          <p:cNvSpPr>
            <a:spLocks noGrp="1"/>
          </p:cNvSpPr>
          <p:nvPr>
            <p:ph type="sldNum" sz="quarter" idx="12"/>
          </p:nvPr>
        </p:nvSpPr>
        <p:spPr/>
        <p:txBody>
          <a:bodyPr/>
          <a:lstStyle/>
          <a:p>
            <a:fld id="{4444B9D8-B3AF-4809-9CAB-061990560E48}" type="slidenum">
              <a:rPr lang="en-GB" smtClean="0">
                <a:solidFill>
                  <a:schemeClr val="tx1">
                    <a:lumMod val="75000"/>
                    <a:lumOff val="25000"/>
                  </a:schemeClr>
                </a:solidFill>
              </a:rPr>
              <a:pPr/>
              <a:t>8</a:t>
            </a:fld>
            <a:endParaRPr lang="en-GB">
              <a:solidFill>
                <a:schemeClr val="tx1">
                  <a:lumMod val="75000"/>
                  <a:lumOff val="25000"/>
                </a:schemeClr>
              </a:solidFill>
            </a:endParaRPr>
          </a:p>
        </p:txBody>
      </p:sp>
      <p:sp>
        <p:nvSpPr>
          <p:cNvPr id="2" name="AutoShape 2" descr="Image result for abrigo onibus otim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abrigo onibus otim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 Placeholder 3">
            <a:extLst>
              <a:ext uri="{FF2B5EF4-FFF2-40B4-BE49-F238E27FC236}">
                <a16:creationId xmlns="" xmlns:a16="http://schemas.microsoft.com/office/drawing/2014/main" id="{473E2CEA-B2A6-45D9-9312-6028A454159A}"/>
              </a:ext>
            </a:extLst>
          </p:cNvPr>
          <p:cNvSpPr txBox="1">
            <a:spLocks/>
          </p:cNvSpPr>
          <p:nvPr/>
        </p:nvSpPr>
        <p:spPr>
          <a:xfrm>
            <a:off x="448056" y="6784848"/>
            <a:ext cx="5358384" cy="335263"/>
          </a:xfrm>
          <a:prstGeom prst="rect">
            <a:avLst/>
          </a:prstGeom>
        </p:spPr>
        <p:txBody>
          <a:bodyPr lIns="100584" tIns="45720" rIns="100584"/>
          <a:lstStyle>
            <a:lvl1pPr marL="182563" marR="0" indent="-182563" algn="l" defTabSz="1019007" rtl="0" eaLnBrk="1" fontAlgn="auto" latinLnBrk="0" hangingPunct="1">
              <a:lnSpc>
                <a:spcPct val="100000"/>
              </a:lnSpc>
              <a:spcBef>
                <a:spcPts val="1200"/>
              </a:spcBef>
              <a:spcAft>
                <a:spcPts val="0"/>
              </a:spcAft>
              <a:buClr>
                <a:srgbClr val="FBCF35"/>
              </a:buClr>
              <a:buSzPct val="80000"/>
              <a:buFont typeface="Arial" pitchFamily="34" charset="0"/>
              <a:buChar char="■"/>
              <a:tabLst/>
              <a:defRPr lang="en-US" sz="1100" b="0" kern="1200" dirty="0" smtClean="0">
                <a:solidFill>
                  <a:schemeClr val="tx1"/>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pPr marL="0" indent="0">
              <a:buNone/>
            </a:pPr>
            <a:endParaRPr lang="en-US" sz="900"/>
          </a:p>
        </p:txBody>
      </p:sp>
      <p:sp>
        <p:nvSpPr>
          <p:cNvPr id="36" name="TextBox 35">
            <a:extLst>
              <a:ext uri="{FF2B5EF4-FFF2-40B4-BE49-F238E27FC236}">
                <a16:creationId xmlns="" xmlns:a16="http://schemas.microsoft.com/office/drawing/2014/main" id="{0CC5435A-DF4B-40EB-88D4-62B16D2A3631}"/>
              </a:ext>
            </a:extLst>
          </p:cNvPr>
          <p:cNvSpPr txBox="1"/>
          <p:nvPr/>
        </p:nvSpPr>
        <p:spPr>
          <a:xfrm>
            <a:off x="9352401" y="6641419"/>
            <a:ext cx="1875274" cy="169277"/>
          </a:xfrm>
          <a:prstGeom prst="rect">
            <a:avLst/>
          </a:prstGeom>
          <a:noFill/>
        </p:spPr>
        <p:txBody>
          <a:bodyPr wrap="square" rtlCol="0" anchor="ctr" anchorCtr="0">
            <a:spAutoFit/>
          </a:bodyPr>
          <a:lstStyle/>
          <a:p>
            <a:pPr algn="ctr"/>
            <a:r>
              <a:rPr lang="en-CA" sz="500"/>
              <a:t>Source: GE</a:t>
            </a:r>
          </a:p>
        </p:txBody>
      </p:sp>
      <p:sp>
        <p:nvSpPr>
          <p:cNvPr id="27" name="Rectangle: Rounded Corners 26">
            <a:extLst>
              <a:ext uri="{FF2B5EF4-FFF2-40B4-BE49-F238E27FC236}">
                <a16:creationId xmlns="" xmlns:a16="http://schemas.microsoft.com/office/drawing/2014/main" id="{93CB2685-7622-4BCA-8A78-3F6BA168E0EB}"/>
              </a:ext>
            </a:extLst>
          </p:cNvPr>
          <p:cNvSpPr/>
          <p:nvPr/>
        </p:nvSpPr>
        <p:spPr>
          <a:xfrm>
            <a:off x="520415" y="1848060"/>
            <a:ext cx="1658141" cy="2050545"/>
          </a:xfrm>
          <a:prstGeom prst="roundRect">
            <a:avLst/>
          </a:prstGeom>
          <a:solidFill>
            <a:srgbClr val="890101"/>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800" dirty="0" smtClean="0">
                <a:solidFill>
                  <a:schemeClr val="bg1"/>
                </a:solidFill>
              </a:rPr>
              <a:t>June precipitation</a:t>
            </a:r>
          </a:p>
          <a:p>
            <a:pPr algn="ctr"/>
            <a:r>
              <a:rPr lang="en-US" sz="1800" dirty="0" smtClean="0">
                <a:solidFill>
                  <a:schemeClr val="bg1"/>
                </a:solidFill>
              </a:rPr>
              <a:t>distribution </a:t>
            </a:r>
            <a:endParaRPr lang="en-US" sz="1800" dirty="0">
              <a:solidFill>
                <a:schemeClr val="bg1"/>
              </a:solidFill>
            </a:endParaRPr>
          </a:p>
          <a:p>
            <a:pPr algn="ctr"/>
            <a:endParaRPr lang="en-US" sz="1800" dirty="0">
              <a:solidFill>
                <a:schemeClr val="bg1"/>
              </a:solidFill>
            </a:endParaRPr>
          </a:p>
        </p:txBody>
      </p:sp>
      <p:sp>
        <p:nvSpPr>
          <p:cNvPr id="37" name="Rectangle: Rounded Corners 36">
            <a:extLst>
              <a:ext uri="{FF2B5EF4-FFF2-40B4-BE49-F238E27FC236}">
                <a16:creationId xmlns="" xmlns:a16="http://schemas.microsoft.com/office/drawing/2014/main" id="{A13D40D9-09AF-4608-8C82-34E01552BC84}"/>
              </a:ext>
            </a:extLst>
          </p:cNvPr>
          <p:cNvSpPr/>
          <p:nvPr/>
        </p:nvSpPr>
        <p:spPr>
          <a:xfrm>
            <a:off x="2796213" y="1882772"/>
            <a:ext cx="3476583" cy="2050545"/>
          </a:xfrm>
          <a:prstGeom prst="roundRect">
            <a:avLst/>
          </a:prstGeom>
          <a:solidFill>
            <a:srgbClr val="FFCCCC"/>
          </a:solidFill>
          <a:ln w="1905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spcAft>
                <a:spcPts val="600"/>
              </a:spcAft>
              <a:buFont typeface="Arial" panose="020B0604020202020204" pitchFamily="34" charset="0"/>
              <a:buChar char="•"/>
            </a:pPr>
            <a:r>
              <a:rPr lang="en-CA" sz="1200" dirty="0" smtClean="0"/>
              <a:t>Based on 60 years June precipitation data </a:t>
            </a:r>
            <a:r>
              <a:rPr lang="en-CA" sz="1200" dirty="0"/>
              <a:t>in Alberta, Manitoba and </a:t>
            </a:r>
            <a:r>
              <a:rPr lang="en-CA" sz="1200" dirty="0" smtClean="0"/>
              <a:t>Saskatchewan, the June precipitation distribution is generated.</a:t>
            </a:r>
            <a:endParaRPr lang="en-US" sz="1200" dirty="0">
              <a:latin typeface="Arial" panose="020B0604020202020204" pitchFamily="34" charset="0"/>
              <a:cs typeface="Arial" panose="020B0604020202020204" pitchFamily="34" charset="0"/>
            </a:endParaRPr>
          </a:p>
        </p:txBody>
      </p:sp>
      <p:sp>
        <p:nvSpPr>
          <p:cNvPr id="38" name="Isosceles Triangle 37">
            <a:extLst>
              <a:ext uri="{FF2B5EF4-FFF2-40B4-BE49-F238E27FC236}">
                <a16:creationId xmlns="" xmlns:a16="http://schemas.microsoft.com/office/drawing/2014/main" id="{CB51A4E7-EA6A-4AE7-A761-6E3BC7F75536}"/>
              </a:ext>
            </a:extLst>
          </p:cNvPr>
          <p:cNvSpPr/>
          <p:nvPr/>
        </p:nvSpPr>
        <p:spPr>
          <a:xfrm rot="5400000">
            <a:off x="1430317" y="2702127"/>
            <a:ext cx="2071255" cy="384922"/>
          </a:xfrm>
          <a:prstGeom prst="triangle">
            <a:avLst/>
          </a:prstGeom>
          <a:solidFill>
            <a:srgbClr val="BFBFBF"/>
          </a:solidFill>
          <a:ln>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nvGrpSpPr>
          <p:cNvPr id="46" name="Group 45">
            <a:extLst>
              <a:ext uri="{FF2B5EF4-FFF2-40B4-BE49-F238E27FC236}">
                <a16:creationId xmlns="" xmlns:a16="http://schemas.microsoft.com/office/drawing/2014/main" id="{50F5E5D1-E00C-4E1C-A78D-67C27506580E}"/>
              </a:ext>
            </a:extLst>
          </p:cNvPr>
          <p:cNvGrpSpPr/>
          <p:nvPr/>
        </p:nvGrpSpPr>
        <p:grpSpPr>
          <a:xfrm>
            <a:off x="520415" y="4347443"/>
            <a:ext cx="5752380" cy="2082156"/>
            <a:chOff x="672815" y="2000459"/>
            <a:chExt cx="5752380" cy="2082156"/>
          </a:xfrm>
        </p:grpSpPr>
        <p:sp>
          <p:nvSpPr>
            <p:cNvPr id="48" name="Rectangle: Rounded Corners 47">
              <a:extLst>
                <a:ext uri="{FF2B5EF4-FFF2-40B4-BE49-F238E27FC236}">
                  <a16:creationId xmlns="" xmlns:a16="http://schemas.microsoft.com/office/drawing/2014/main" id="{58F87550-1425-44FF-A924-5C4623D454C9}"/>
                </a:ext>
              </a:extLst>
            </p:cNvPr>
            <p:cNvSpPr/>
            <p:nvPr/>
          </p:nvSpPr>
          <p:spPr>
            <a:xfrm>
              <a:off x="2948613" y="2000460"/>
              <a:ext cx="3476582" cy="2050545"/>
            </a:xfrm>
            <a:prstGeom prst="roundRect">
              <a:avLst/>
            </a:prstGeom>
            <a:solidFill>
              <a:srgbClr val="FFCCCC"/>
            </a:solidFill>
            <a:ln w="1905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spcAft>
                  <a:spcPts val="600"/>
                </a:spcAft>
                <a:buFont typeface="Arial" panose="020B0604020202020204" pitchFamily="34" charset="0"/>
                <a:buChar char="•"/>
              </a:pPr>
              <a:r>
                <a:rPr lang="en-CA" sz="1200" dirty="0" smtClean="0"/>
                <a:t>Based </a:t>
              </a:r>
              <a:r>
                <a:rPr lang="en-CA" sz="1200" dirty="0"/>
                <a:t>on 60 years </a:t>
              </a:r>
              <a:r>
                <a:rPr lang="en-CA" sz="1200" dirty="0" smtClean="0"/>
                <a:t>July </a:t>
              </a:r>
              <a:r>
                <a:rPr lang="en-CA" sz="1200" dirty="0"/>
                <a:t>precipitation data in Alberta, Manitoba and Saskatchewan, the </a:t>
              </a:r>
              <a:r>
                <a:rPr lang="en-CA" sz="1200" dirty="0" smtClean="0"/>
                <a:t>July </a:t>
              </a:r>
              <a:r>
                <a:rPr lang="en-CA" sz="1200" dirty="0"/>
                <a:t>precipitation distribution is generated.</a:t>
              </a:r>
              <a:endParaRPr lang="en-US" sz="1200" dirty="0">
                <a:latin typeface="Arial" panose="020B0604020202020204" pitchFamily="34" charset="0"/>
                <a:cs typeface="Arial" panose="020B0604020202020204" pitchFamily="34" charset="0"/>
              </a:endParaRPr>
            </a:p>
            <a:p>
              <a:pPr marL="171450" indent="-171450">
                <a:spcAft>
                  <a:spcPts val="600"/>
                </a:spcAft>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p:txBody>
        </p:sp>
        <p:sp>
          <p:nvSpPr>
            <p:cNvPr id="47" name="Rectangle: Rounded Corners 46">
              <a:extLst>
                <a:ext uri="{FF2B5EF4-FFF2-40B4-BE49-F238E27FC236}">
                  <a16:creationId xmlns="" xmlns:a16="http://schemas.microsoft.com/office/drawing/2014/main" id="{A74D05E1-3415-4651-95D4-A506F1318B96}"/>
                </a:ext>
              </a:extLst>
            </p:cNvPr>
            <p:cNvSpPr/>
            <p:nvPr/>
          </p:nvSpPr>
          <p:spPr>
            <a:xfrm>
              <a:off x="672815" y="2000459"/>
              <a:ext cx="1658141" cy="2050545"/>
            </a:xfrm>
            <a:prstGeom prst="roundRect">
              <a:avLst/>
            </a:prstGeom>
            <a:solidFill>
              <a:srgbClr val="890101"/>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800" dirty="0">
                  <a:solidFill>
                    <a:schemeClr val="bg1"/>
                  </a:solidFill>
                </a:rPr>
                <a:t>July </a:t>
              </a:r>
            </a:p>
            <a:p>
              <a:pPr algn="ctr"/>
              <a:r>
                <a:rPr lang="en-US" sz="1800" dirty="0" smtClean="0">
                  <a:solidFill>
                    <a:schemeClr val="bg1"/>
                  </a:solidFill>
                </a:rPr>
                <a:t>precipitation</a:t>
              </a:r>
            </a:p>
            <a:p>
              <a:pPr algn="ctr"/>
              <a:r>
                <a:rPr lang="en-US" sz="1800" dirty="0" smtClean="0">
                  <a:solidFill>
                    <a:schemeClr val="bg1"/>
                  </a:solidFill>
                </a:rPr>
                <a:t>distribution</a:t>
              </a:r>
              <a:endParaRPr lang="en-US" sz="1800" dirty="0">
                <a:solidFill>
                  <a:schemeClr val="bg1"/>
                </a:solidFill>
              </a:endParaRPr>
            </a:p>
            <a:p>
              <a:pPr algn="ctr"/>
              <a:endParaRPr lang="en-US" sz="1800" dirty="0">
                <a:solidFill>
                  <a:schemeClr val="bg1"/>
                </a:solidFill>
              </a:endParaRPr>
            </a:p>
          </p:txBody>
        </p:sp>
        <p:sp>
          <p:nvSpPr>
            <p:cNvPr id="49" name="Isosceles Triangle 48">
              <a:extLst>
                <a:ext uri="{FF2B5EF4-FFF2-40B4-BE49-F238E27FC236}">
                  <a16:creationId xmlns="" xmlns:a16="http://schemas.microsoft.com/office/drawing/2014/main" id="{9B978475-443E-4866-9A71-99DF279552DA}"/>
                </a:ext>
              </a:extLst>
            </p:cNvPr>
            <p:cNvSpPr/>
            <p:nvPr/>
          </p:nvSpPr>
          <p:spPr>
            <a:xfrm rot="5400000">
              <a:off x="1582717" y="2854527"/>
              <a:ext cx="2071255" cy="384922"/>
            </a:xfrm>
            <a:prstGeom prst="triangle">
              <a:avLst/>
            </a:prstGeom>
            <a:solidFill>
              <a:srgbClr val="BFBFBF"/>
            </a:solidFill>
            <a:ln>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
        <p:nvSpPr>
          <p:cNvPr id="54" name="Text Placeholder 3">
            <a:extLst>
              <a:ext uri="{FF2B5EF4-FFF2-40B4-BE49-F238E27FC236}">
                <a16:creationId xmlns="" xmlns:a16="http://schemas.microsoft.com/office/drawing/2014/main" id="{2D2D9273-B6E7-47D6-8D2D-3FD8414A9F49}"/>
              </a:ext>
            </a:extLst>
          </p:cNvPr>
          <p:cNvSpPr txBox="1">
            <a:spLocks/>
          </p:cNvSpPr>
          <p:nvPr/>
        </p:nvSpPr>
        <p:spPr>
          <a:xfrm>
            <a:off x="600456" y="6833078"/>
            <a:ext cx="2924872" cy="335263"/>
          </a:xfrm>
          <a:prstGeom prst="rect">
            <a:avLst/>
          </a:prstGeom>
        </p:spPr>
        <p:txBody>
          <a:bodyPr lIns="100584" tIns="45720" rIns="100584"/>
          <a:lstStyle>
            <a:lvl1pPr marL="182563" marR="0" indent="-182563" algn="l" defTabSz="1019007" rtl="0" eaLnBrk="1" fontAlgn="auto" latinLnBrk="0" hangingPunct="1">
              <a:lnSpc>
                <a:spcPct val="100000"/>
              </a:lnSpc>
              <a:spcBef>
                <a:spcPts val="1200"/>
              </a:spcBef>
              <a:spcAft>
                <a:spcPts val="0"/>
              </a:spcAft>
              <a:buClr>
                <a:srgbClr val="FBCF35"/>
              </a:buClr>
              <a:buSzPct val="80000"/>
              <a:buFont typeface="Arial" pitchFamily="34" charset="0"/>
              <a:buChar char="■"/>
              <a:tabLst/>
              <a:defRPr lang="en-US" sz="1100" b="0" kern="1200" dirty="0" smtClean="0">
                <a:solidFill>
                  <a:schemeClr val="tx1"/>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pPr marL="0" indent="0">
              <a:spcBef>
                <a:spcPts val="0"/>
              </a:spcBef>
              <a:buNone/>
            </a:pPr>
            <a:endParaRPr lang="fr-FR" sz="900"/>
          </a:p>
        </p:txBody>
      </p:sp>
      <p:sp>
        <p:nvSpPr>
          <p:cNvPr id="39" name="Text Placeholder 3">
            <a:extLst>
              <a:ext uri="{FF2B5EF4-FFF2-40B4-BE49-F238E27FC236}">
                <a16:creationId xmlns="" xmlns:a16="http://schemas.microsoft.com/office/drawing/2014/main" id="{CFB92B86-7A70-451D-9BA2-C19A80394BD9}"/>
              </a:ext>
            </a:extLst>
          </p:cNvPr>
          <p:cNvSpPr txBox="1">
            <a:spLocks/>
          </p:cNvSpPr>
          <p:nvPr/>
        </p:nvSpPr>
        <p:spPr>
          <a:xfrm>
            <a:off x="448057" y="6820542"/>
            <a:ext cx="4309473" cy="335263"/>
          </a:xfrm>
          <a:prstGeom prst="rect">
            <a:avLst/>
          </a:prstGeom>
        </p:spPr>
        <p:txBody>
          <a:bodyPr lIns="100584" tIns="45720" rIns="100584"/>
          <a:lstStyle>
            <a:lvl1pPr marL="182563" marR="0" indent="-182563" algn="l" defTabSz="1019007" rtl="0" eaLnBrk="1" fontAlgn="auto" latinLnBrk="0" hangingPunct="1">
              <a:lnSpc>
                <a:spcPct val="100000"/>
              </a:lnSpc>
              <a:spcBef>
                <a:spcPts val="1200"/>
              </a:spcBef>
              <a:spcAft>
                <a:spcPts val="0"/>
              </a:spcAft>
              <a:buClr>
                <a:srgbClr val="FBCF35"/>
              </a:buClr>
              <a:buSzPct val="80000"/>
              <a:buFont typeface="Arial" pitchFamily="34" charset="0"/>
              <a:buChar char="■"/>
              <a:tabLst/>
              <a:defRPr lang="en-US" sz="1100" b="0" kern="1200" dirty="0" smtClean="0">
                <a:solidFill>
                  <a:schemeClr val="tx1"/>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pPr marL="0" indent="0">
              <a:buNone/>
            </a:pPr>
            <a:r>
              <a:rPr lang="fr-FR" sz="900"/>
              <a:t>Source: PBH Management </a:t>
            </a:r>
            <a:r>
              <a:rPr lang="en-CA" sz="900"/>
              <a:t>Presentation</a:t>
            </a:r>
            <a:r>
              <a:rPr lang="fr-FR" sz="900"/>
              <a:t> Documents; Maple </a:t>
            </a:r>
            <a:r>
              <a:rPr lang="en-CA" sz="900"/>
              <a:t>Leaf</a:t>
            </a:r>
            <a:r>
              <a:rPr lang="fr-FR" sz="900"/>
              <a:t> </a:t>
            </a:r>
            <a:r>
              <a:rPr lang="en-CA" sz="900"/>
              <a:t>Foods</a:t>
            </a:r>
            <a:r>
              <a:rPr lang="fr-FR" sz="900"/>
              <a:t> Management Discussion</a:t>
            </a:r>
          </a:p>
        </p:txBody>
      </p:sp>
      <p:pic>
        <p:nvPicPr>
          <p:cNvPr id="40" name="Picture 2" descr="Image result for Maple leaf foods">
            <a:extLst>
              <a:ext uri="{FF2B5EF4-FFF2-40B4-BE49-F238E27FC236}">
                <a16:creationId xmlns="" xmlns:a16="http://schemas.microsoft.com/office/drawing/2014/main" id="{0F760F17-7CB6-4751-A907-E8869198DF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6989" y="5874149"/>
            <a:ext cx="433946" cy="5554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1" name="Table 40">
            <a:extLst>
              <a:ext uri="{FF2B5EF4-FFF2-40B4-BE49-F238E27FC236}">
                <a16:creationId xmlns="" xmlns:a16="http://schemas.microsoft.com/office/drawing/2014/main" id="{0F2E7190-8BDB-4309-BD3C-17E1DDEDE643}"/>
              </a:ext>
            </a:extLst>
          </p:cNvPr>
          <p:cNvGraphicFramePr>
            <a:graphicFrameLocks noGrp="1"/>
          </p:cNvGraphicFramePr>
          <p:nvPr>
            <p:extLst>
              <p:ext uri="{D42A27DB-BD31-4B8C-83A1-F6EECF244321}">
                <p14:modId xmlns:p14="http://schemas.microsoft.com/office/powerpoint/2010/main" val="218045468"/>
              </p:ext>
            </p:extLst>
          </p:nvPr>
        </p:nvGraphicFramePr>
        <p:xfrm>
          <a:off x="6637020" y="1392016"/>
          <a:ext cx="3592068" cy="274320"/>
        </p:xfrm>
        <a:graphic>
          <a:graphicData uri="http://schemas.openxmlformats.org/drawingml/2006/table">
            <a:tbl>
              <a:tblPr firstRow="1" bandRow="1">
                <a:tableStyleId>{5C22544A-7EE6-4342-B048-85BDC9FD1C3A}</a:tableStyleId>
              </a:tblPr>
              <a:tblGrid>
                <a:gridCol w="3592068">
                  <a:extLst>
                    <a:ext uri="{9D8B030D-6E8A-4147-A177-3AD203B41FA5}">
                      <a16:colId xmlns="" xmlns:a16="http://schemas.microsoft.com/office/drawing/2014/main" val="20000"/>
                    </a:ext>
                  </a:extLst>
                </a:gridCol>
              </a:tblGrid>
              <a:tr h="190410">
                <a:tc>
                  <a:txBody>
                    <a:bodyPr/>
                    <a:lstStyle/>
                    <a:p>
                      <a:pPr algn="ctr"/>
                      <a:r>
                        <a:rPr lang="en-US" sz="1200" b="1" i="0" dirty="0" smtClean="0">
                          <a:solidFill>
                            <a:schemeClr val="tx1"/>
                          </a:solidFill>
                        </a:rPr>
                        <a:t>Result</a:t>
                      </a:r>
                      <a:endParaRPr lang="en-US" sz="1200" b="0" i="1" dirty="0">
                        <a:solidFill>
                          <a:schemeClr val="tx1"/>
                        </a:solidFill>
                      </a:endParaRPr>
                    </a:p>
                  </a:txBody>
                  <a:tcPr anchor="ctr">
                    <a:lnB w="9525"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43" name="Table 42">
            <a:extLst>
              <a:ext uri="{FF2B5EF4-FFF2-40B4-BE49-F238E27FC236}">
                <a16:creationId xmlns="" xmlns:a16="http://schemas.microsoft.com/office/drawing/2014/main" id="{F920F4E0-30F3-45B5-92AB-664262E6E279}"/>
              </a:ext>
            </a:extLst>
          </p:cNvPr>
          <p:cNvGraphicFramePr>
            <a:graphicFrameLocks noGrp="1"/>
          </p:cNvGraphicFramePr>
          <p:nvPr>
            <p:extLst>
              <p:ext uri="{D42A27DB-BD31-4B8C-83A1-F6EECF244321}">
                <p14:modId xmlns:p14="http://schemas.microsoft.com/office/powerpoint/2010/main" val="1590150635"/>
              </p:ext>
            </p:extLst>
          </p:nvPr>
        </p:nvGraphicFramePr>
        <p:xfrm>
          <a:off x="2680728" y="1392016"/>
          <a:ext cx="3592068" cy="274320"/>
        </p:xfrm>
        <a:graphic>
          <a:graphicData uri="http://schemas.openxmlformats.org/drawingml/2006/table">
            <a:tbl>
              <a:tblPr firstRow="1" bandRow="1">
                <a:tableStyleId>{5C22544A-7EE6-4342-B048-85BDC9FD1C3A}</a:tableStyleId>
              </a:tblPr>
              <a:tblGrid>
                <a:gridCol w="3592068">
                  <a:extLst>
                    <a:ext uri="{9D8B030D-6E8A-4147-A177-3AD203B41FA5}">
                      <a16:colId xmlns="" xmlns:a16="http://schemas.microsoft.com/office/drawing/2014/main" val="20000"/>
                    </a:ext>
                  </a:extLst>
                </a:gridCol>
              </a:tblGrid>
              <a:tr h="190410">
                <a:tc>
                  <a:txBody>
                    <a:bodyPr/>
                    <a:lstStyle/>
                    <a:p>
                      <a:pPr algn="ctr"/>
                      <a:r>
                        <a:rPr lang="en-US" sz="1200" dirty="0" smtClean="0">
                          <a:solidFill>
                            <a:schemeClr val="tx1"/>
                          </a:solidFill>
                        </a:rPr>
                        <a:t>Description</a:t>
                      </a:r>
                      <a:endParaRPr lang="en-US" sz="1200" b="0" i="1" dirty="0">
                        <a:solidFill>
                          <a:schemeClr val="tx1"/>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44" name="Table 43">
            <a:extLst>
              <a:ext uri="{FF2B5EF4-FFF2-40B4-BE49-F238E27FC236}">
                <a16:creationId xmlns="" xmlns:a16="http://schemas.microsoft.com/office/drawing/2014/main" id="{8E797E7C-890D-41BE-B5F1-51DA6A134420}"/>
              </a:ext>
            </a:extLst>
          </p:cNvPr>
          <p:cNvGraphicFramePr>
            <a:graphicFrameLocks noGrp="1"/>
          </p:cNvGraphicFramePr>
          <p:nvPr>
            <p:extLst>
              <p:ext uri="{D42A27DB-BD31-4B8C-83A1-F6EECF244321}">
                <p14:modId xmlns:p14="http://schemas.microsoft.com/office/powerpoint/2010/main" val="222846538"/>
              </p:ext>
            </p:extLst>
          </p:nvPr>
        </p:nvGraphicFramePr>
        <p:xfrm>
          <a:off x="509509" y="1392016"/>
          <a:ext cx="1806995" cy="274320"/>
        </p:xfrm>
        <a:graphic>
          <a:graphicData uri="http://schemas.openxmlformats.org/drawingml/2006/table">
            <a:tbl>
              <a:tblPr firstRow="1" bandRow="1">
                <a:tableStyleId>{5C22544A-7EE6-4342-B048-85BDC9FD1C3A}</a:tableStyleId>
              </a:tblPr>
              <a:tblGrid>
                <a:gridCol w="1806995">
                  <a:extLst>
                    <a:ext uri="{9D8B030D-6E8A-4147-A177-3AD203B41FA5}">
                      <a16:colId xmlns="" xmlns:a16="http://schemas.microsoft.com/office/drawing/2014/main" val="20000"/>
                    </a:ext>
                  </a:extLst>
                </a:gridCol>
              </a:tblGrid>
              <a:tr h="190410">
                <a:tc>
                  <a:txBody>
                    <a:bodyPr/>
                    <a:lstStyle/>
                    <a:p>
                      <a:pPr algn="ctr"/>
                      <a:r>
                        <a:rPr lang="en-US" sz="1200" b="1" i="0" dirty="0" smtClean="0">
                          <a:solidFill>
                            <a:schemeClr val="tx1"/>
                          </a:solidFill>
                        </a:rPr>
                        <a:t>Component</a:t>
                      </a:r>
                      <a:endParaRPr lang="en-US" sz="1200" b="0" i="1" dirty="0">
                        <a:solidFill>
                          <a:schemeClr val="tx1"/>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55" name="Rectangle 54">
            <a:extLst>
              <a:ext uri="{FF2B5EF4-FFF2-40B4-BE49-F238E27FC236}">
                <a16:creationId xmlns="" xmlns:a16="http://schemas.microsoft.com/office/drawing/2014/main" id="{2C575BAC-CBBC-4279-95D9-32C5EA8A52D9}"/>
              </a:ext>
            </a:extLst>
          </p:cNvPr>
          <p:cNvSpPr/>
          <p:nvPr/>
        </p:nvSpPr>
        <p:spPr>
          <a:xfrm>
            <a:off x="6600548" y="2167769"/>
            <a:ext cx="3876951" cy="1383362"/>
          </a:xfrm>
          <a:prstGeom prst="rect">
            <a:avLst/>
          </a:prstGeom>
          <a:ln w="1905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spcAft>
                <a:spcPts val="600"/>
              </a:spcAft>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171450" indent="-171450">
              <a:spcAft>
                <a:spcPts val="600"/>
              </a:spcAf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marL="171450" indent="-171450">
              <a:spcAft>
                <a:spcPts val="6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June precipitation ~ N(76.68, 19.71</a:t>
            </a:r>
            <a:r>
              <a:rPr lang="en-US" sz="1600" baseline="30000" dirty="0" smtClean="0">
                <a:latin typeface="Arial" panose="020B0604020202020204" pitchFamily="34" charset="0"/>
                <a:cs typeface="Arial" panose="020B0604020202020204" pitchFamily="34" charset="0"/>
              </a:rPr>
              <a:t>2</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171450" indent="-171450">
              <a:spcAft>
                <a:spcPts val="600"/>
              </a:spcAft>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p:txBody>
      </p:sp>
      <p:sp>
        <p:nvSpPr>
          <p:cNvPr id="56" name="Rectangle 55">
            <a:extLst>
              <a:ext uri="{FF2B5EF4-FFF2-40B4-BE49-F238E27FC236}">
                <a16:creationId xmlns="" xmlns:a16="http://schemas.microsoft.com/office/drawing/2014/main" id="{6C2BBA7D-2966-430A-9C82-BCDA20BE502E}"/>
              </a:ext>
            </a:extLst>
          </p:cNvPr>
          <p:cNvSpPr/>
          <p:nvPr/>
        </p:nvSpPr>
        <p:spPr>
          <a:xfrm>
            <a:off x="6541349" y="4681035"/>
            <a:ext cx="3643630" cy="1383362"/>
          </a:xfrm>
          <a:prstGeom prst="rect">
            <a:avLst/>
          </a:prstGeom>
          <a:ln w="1905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spcAft>
                <a:spcPts val="600"/>
              </a:spcAf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marL="171450" indent="-171450">
              <a:spcAft>
                <a:spcPts val="6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July </a:t>
            </a:r>
            <a:r>
              <a:rPr lang="en-US" sz="1600" dirty="0">
                <a:latin typeface="Arial" panose="020B0604020202020204" pitchFamily="34" charset="0"/>
                <a:cs typeface="Arial" panose="020B0604020202020204" pitchFamily="34" charset="0"/>
              </a:rPr>
              <a:t>precipitation ~ </a:t>
            </a:r>
            <a:r>
              <a:rPr lang="en-US" sz="1600" dirty="0" smtClean="0">
                <a:latin typeface="Arial" panose="020B0604020202020204" pitchFamily="34" charset="0"/>
                <a:cs typeface="Arial" panose="020B0604020202020204" pitchFamily="34" charset="0"/>
              </a:rPr>
              <a:t>N(69.68, 17.31</a:t>
            </a:r>
            <a:r>
              <a:rPr lang="en-US" sz="1600" baseline="30000" dirty="0" smtClean="0">
                <a:latin typeface="Arial" panose="020B0604020202020204" pitchFamily="34" charset="0"/>
                <a:cs typeface="Arial" panose="020B0604020202020204" pitchFamily="34" charset="0"/>
              </a:rPr>
              <a:t>2</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171450" indent="-171450">
              <a:spcAft>
                <a:spcPts val="600"/>
              </a:spcAft>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0" y="0"/>
          <a:ext cx="660400" cy="180975"/>
        </p:xfrm>
        <a:graphic>
          <a:graphicData uri="http://schemas.openxmlformats.org/drawingml/2006/table">
            <a:tbl>
              <a:tblPr>
                <a:tableStyleId>{5C22544A-7EE6-4342-B048-85BDC9FD1C3A}</a:tableStyleId>
              </a:tblPr>
              <a:tblGrid>
                <a:gridCol w="660400"/>
              </a:tblGrid>
              <a:tr h="180975">
                <a:tc>
                  <a:txBody>
                    <a:bodyPr/>
                    <a:lstStyle/>
                    <a:p>
                      <a:pPr algn="r" fontAlgn="b"/>
                      <a:r>
                        <a:rPr lang="hr-HR" sz="1100" u="none" strike="noStrike" dirty="0">
                          <a:effectLst/>
                        </a:rPr>
                        <a:t>76.6816</a:t>
                      </a:r>
                      <a:endParaRPr lang="hr-HR" sz="1100" b="0" i="0" u="none" strike="noStrike" dirty="0">
                        <a:solidFill>
                          <a:srgbClr val="000000"/>
                        </a:solidFill>
                        <a:effectLst/>
                        <a:latin typeface="Calibri" charset="0"/>
                      </a:endParaRPr>
                    </a:p>
                  </a:txBody>
                  <a:tcPr marL="12700" marR="12700" marT="12700" marB="0" anchor="b"/>
                </a:tc>
              </a:tr>
            </a:tbl>
          </a:graphicData>
        </a:graphic>
      </p:graphicFrame>
    </p:spTree>
    <p:extLst>
      <p:ext uri="{BB962C8B-B14F-4D97-AF65-F5344CB8AC3E}">
        <p14:creationId xmlns:p14="http://schemas.microsoft.com/office/powerpoint/2010/main" val="6618924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 Placeholder 6">
            <a:extLst>
              <a:ext uri="{FF2B5EF4-FFF2-40B4-BE49-F238E27FC236}">
                <a16:creationId xmlns="" xmlns:a16="http://schemas.microsoft.com/office/drawing/2014/main" id="{9B8D1425-D659-4B70-8834-221F48FDE182}"/>
              </a:ext>
            </a:extLst>
          </p:cNvPr>
          <p:cNvSpPr txBox="1">
            <a:spLocks/>
          </p:cNvSpPr>
          <p:nvPr/>
        </p:nvSpPr>
        <p:spPr>
          <a:xfrm>
            <a:off x="509584" y="966535"/>
            <a:ext cx="9728200" cy="294576"/>
          </a:xfrm>
          <a:prstGeom prst="rect">
            <a:avLst/>
          </a:prstGeom>
        </p:spPr>
        <p:txBody>
          <a:bodyPr vert="horz" lIns="0" tIns="46800" rIns="36000" bIns="46800" rtlCol="0">
            <a:noAutofit/>
          </a:bodyPr>
          <a:lstStyle>
            <a:lvl1pPr marL="0" marR="0" indent="0" algn="l" defTabSz="1019007" rtl="0" eaLnBrk="1" fontAlgn="auto" latinLnBrk="0" hangingPunct="1">
              <a:lnSpc>
                <a:spcPct val="100000"/>
              </a:lnSpc>
              <a:spcBef>
                <a:spcPts val="1200"/>
              </a:spcBef>
              <a:spcAft>
                <a:spcPts val="0"/>
              </a:spcAft>
              <a:buClr>
                <a:srgbClr val="FBCF35"/>
              </a:buClr>
              <a:buSzPct val="80000"/>
              <a:buFontTx/>
              <a:buNone/>
              <a:tabLst/>
              <a:defRPr lang="en-US" sz="1200" b="1" kern="1200">
                <a:solidFill>
                  <a:srgbClr val="C00000"/>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r>
              <a:rPr lang="en-US">
                <a:solidFill>
                  <a:schemeClr val="tx1"/>
                </a:solidFill>
              </a:rPr>
              <a:t>Industry is rapidly consolidating; increasing number of M&amp;A transactions within the meat processing segment </a:t>
            </a:r>
          </a:p>
        </p:txBody>
      </p:sp>
      <p:sp>
        <p:nvSpPr>
          <p:cNvPr id="11" name="Title 10">
            <a:extLst>
              <a:ext uri="{FF2B5EF4-FFF2-40B4-BE49-F238E27FC236}">
                <a16:creationId xmlns="" xmlns:a16="http://schemas.microsoft.com/office/drawing/2014/main" id="{EFF64882-AF9A-4EDD-B174-4F4307E3DA62}"/>
              </a:ext>
            </a:extLst>
          </p:cNvPr>
          <p:cNvSpPr>
            <a:spLocks noGrp="1"/>
          </p:cNvSpPr>
          <p:nvPr>
            <p:ph type="title"/>
          </p:nvPr>
        </p:nvSpPr>
        <p:spPr>
          <a:xfrm>
            <a:off x="509088" y="479040"/>
            <a:ext cx="9720000" cy="432000"/>
          </a:xfrm>
        </p:spPr>
        <p:txBody>
          <a:bodyPr/>
          <a:lstStyle/>
          <a:p>
            <a:r>
              <a:rPr lang="pt-BR" dirty="0" err="1"/>
              <a:t>Transaction</a:t>
            </a:r>
            <a:r>
              <a:rPr lang="pt-BR" dirty="0"/>
              <a:t> </a:t>
            </a:r>
            <a:r>
              <a:rPr lang="pt-BR" dirty="0" err="1"/>
              <a:t>Rationale</a:t>
            </a:r>
            <a:r>
              <a:rPr lang="pt-BR" dirty="0"/>
              <a:t> (1/3)</a:t>
            </a:r>
          </a:p>
        </p:txBody>
      </p:sp>
      <p:sp>
        <p:nvSpPr>
          <p:cNvPr id="3" name="Slide Number Placeholder 2"/>
          <p:cNvSpPr>
            <a:spLocks noGrp="1"/>
          </p:cNvSpPr>
          <p:nvPr>
            <p:ph type="sldNum" sz="quarter" idx="12"/>
          </p:nvPr>
        </p:nvSpPr>
        <p:spPr/>
        <p:txBody>
          <a:bodyPr/>
          <a:lstStyle/>
          <a:p>
            <a:r>
              <a:rPr lang="en-GB">
                <a:solidFill>
                  <a:schemeClr val="tx1">
                    <a:lumMod val="75000"/>
                    <a:lumOff val="25000"/>
                  </a:schemeClr>
                </a:solidFill>
              </a:rPr>
              <a:t>9</a:t>
            </a:r>
          </a:p>
        </p:txBody>
      </p:sp>
      <p:sp>
        <p:nvSpPr>
          <p:cNvPr id="2" name="AutoShape 2" descr="Image result for abrigo onibus otim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abrigo onibus otim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 Placeholder 3">
            <a:extLst>
              <a:ext uri="{FF2B5EF4-FFF2-40B4-BE49-F238E27FC236}">
                <a16:creationId xmlns="" xmlns:a16="http://schemas.microsoft.com/office/drawing/2014/main" id="{473E2CEA-B2A6-45D9-9312-6028A454159A}"/>
              </a:ext>
            </a:extLst>
          </p:cNvPr>
          <p:cNvSpPr txBox="1">
            <a:spLocks/>
          </p:cNvSpPr>
          <p:nvPr/>
        </p:nvSpPr>
        <p:spPr>
          <a:xfrm>
            <a:off x="448056" y="6784848"/>
            <a:ext cx="5358384" cy="335263"/>
          </a:xfrm>
          <a:prstGeom prst="rect">
            <a:avLst/>
          </a:prstGeom>
        </p:spPr>
        <p:txBody>
          <a:bodyPr lIns="100584" tIns="45720" rIns="100584"/>
          <a:lstStyle>
            <a:lvl1pPr marL="182563" marR="0" indent="-182563" algn="l" defTabSz="1019007" rtl="0" eaLnBrk="1" fontAlgn="auto" latinLnBrk="0" hangingPunct="1">
              <a:lnSpc>
                <a:spcPct val="100000"/>
              </a:lnSpc>
              <a:spcBef>
                <a:spcPts val="1200"/>
              </a:spcBef>
              <a:spcAft>
                <a:spcPts val="0"/>
              </a:spcAft>
              <a:buClr>
                <a:srgbClr val="FBCF35"/>
              </a:buClr>
              <a:buSzPct val="80000"/>
              <a:buFont typeface="Arial" pitchFamily="34" charset="0"/>
              <a:buChar char="■"/>
              <a:tabLst/>
              <a:defRPr lang="en-US" sz="1100" b="0" kern="1200" dirty="0" smtClean="0">
                <a:solidFill>
                  <a:schemeClr val="tx1"/>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pPr marL="0" indent="0">
              <a:buNone/>
            </a:pPr>
            <a:endParaRPr lang="en-US" sz="900"/>
          </a:p>
        </p:txBody>
      </p:sp>
      <p:sp>
        <p:nvSpPr>
          <p:cNvPr id="14" name="Content Placeholder 2">
            <a:extLst>
              <a:ext uri="{FF2B5EF4-FFF2-40B4-BE49-F238E27FC236}">
                <a16:creationId xmlns="" xmlns:a16="http://schemas.microsoft.com/office/drawing/2014/main" id="{1AFB4528-F97F-42E9-80D8-88591D776A2A}"/>
              </a:ext>
            </a:extLst>
          </p:cNvPr>
          <p:cNvSpPr txBox="1">
            <a:spLocks/>
          </p:cNvSpPr>
          <p:nvPr/>
        </p:nvSpPr>
        <p:spPr>
          <a:xfrm>
            <a:off x="509583" y="1497207"/>
            <a:ext cx="4714669" cy="5144992"/>
          </a:xfrm>
          <a:prstGeom prst="rect">
            <a:avLst/>
          </a:prstGeom>
        </p:spPr>
        <p:txBody>
          <a:bodyPr/>
          <a:lstStyle>
            <a:lvl1pPr marL="287338" indent="-287338" algn="l" defTabSz="1019175" rtl="0" fontAlgn="base">
              <a:lnSpc>
                <a:spcPct val="95000"/>
              </a:lnSpc>
              <a:spcBef>
                <a:spcPct val="50000"/>
              </a:spcBef>
              <a:spcAft>
                <a:spcPct val="0"/>
              </a:spcAft>
              <a:buClr>
                <a:schemeClr val="accent1"/>
              </a:buClr>
              <a:buSzPct val="75000"/>
              <a:buFont typeface="Wingdings" pitchFamily="2" charset="2"/>
              <a:buChar char="n"/>
              <a:defRPr sz="1400">
                <a:solidFill>
                  <a:schemeClr val="tx1"/>
                </a:solidFill>
                <a:latin typeface="+mn-lt"/>
                <a:ea typeface="+mn-ea"/>
                <a:cs typeface="+mn-cs"/>
              </a:defRPr>
            </a:lvl1pPr>
            <a:lvl2pPr marL="685800" indent="-280988" algn="l" defTabSz="1019175" rtl="0" fontAlgn="base">
              <a:lnSpc>
                <a:spcPct val="95000"/>
              </a:lnSpc>
              <a:spcBef>
                <a:spcPct val="50000"/>
              </a:spcBef>
              <a:spcAft>
                <a:spcPct val="0"/>
              </a:spcAft>
              <a:buClr>
                <a:schemeClr val="tx1"/>
              </a:buClr>
              <a:buFont typeface="Garamond" pitchFamily="18" charset="0"/>
              <a:buChar char="–"/>
              <a:defRPr sz="1400">
                <a:solidFill>
                  <a:schemeClr val="tx1"/>
                </a:solidFill>
                <a:latin typeface="+mn-lt"/>
              </a:defRPr>
            </a:lvl2pPr>
            <a:lvl3pPr marL="1028700" indent="-228600" algn="l" defTabSz="1019175" rtl="0" fontAlgn="base">
              <a:lnSpc>
                <a:spcPct val="95000"/>
              </a:lnSpc>
              <a:spcBef>
                <a:spcPct val="50000"/>
              </a:spcBef>
              <a:spcAft>
                <a:spcPct val="0"/>
              </a:spcAft>
              <a:buClr>
                <a:schemeClr val="bg2"/>
              </a:buClr>
              <a:buFont typeface="Garamond" pitchFamily="18" charset="0"/>
              <a:buChar char="●"/>
              <a:defRPr sz="1400">
                <a:solidFill>
                  <a:schemeClr val="tx1"/>
                </a:solidFill>
                <a:latin typeface="+mn-lt"/>
              </a:defRPr>
            </a:lvl3pPr>
            <a:lvl4pPr marL="1371600" indent="-228600" algn="l" defTabSz="1019175" rtl="0" fontAlgn="base">
              <a:lnSpc>
                <a:spcPct val="95000"/>
              </a:lnSpc>
              <a:spcBef>
                <a:spcPct val="50000"/>
              </a:spcBef>
              <a:spcAft>
                <a:spcPct val="0"/>
              </a:spcAft>
              <a:buClr>
                <a:schemeClr val="tx1"/>
              </a:buClr>
              <a:buFont typeface="Garamond" pitchFamily="18" charset="0"/>
              <a:buChar char="−"/>
              <a:defRPr sz="1400">
                <a:solidFill>
                  <a:schemeClr val="tx1"/>
                </a:solidFill>
                <a:latin typeface="+mn-lt"/>
              </a:defRPr>
            </a:lvl4pPr>
            <a:lvl5pPr marL="1657350" indent="-171450" algn="l" defTabSz="1019175" rtl="0" fontAlgn="base">
              <a:lnSpc>
                <a:spcPct val="95000"/>
              </a:lnSpc>
              <a:spcBef>
                <a:spcPct val="50000"/>
              </a:spcBef>
              <a:spcAft>
                <a:spcPct val="0"/>
              </a:spcAft>
              <a:buClr>
                <a:schemeClr val="bg2"/>
              </a:buClr>
              <a:buFont typeface="Wingdings" pitchFamily="2" charset="2"/>
              <a:buChar char="§"/>
              <a:defRPr sz="1400">
                <a:solidFill>
                  <a:schemeClr val="tx1"/>
                </a:solidFill>
                <a:latin typeface="+mn-lt"/>
              </a:defRPr>
            </a:lvl5pPr>
            <a:lvl6pPr marL="2114550" indent="-171450" algn="l" defTabSz="1019175" rtl="0" fontAlgn="base">
              <a:lnSpc>
                <a:spcPct val="95000"/>
              </a:lnSpc>
              <a:spcBef>
                <a:spcPct val="50000"/>
              </a:spcBef>
              <a:spcAft>
                <a:spcPct val="0"/>
              </a:spcAft>
              <a:buClr>
                <a:schemeClr val="bg2"/>
              </a:buClr>
              <a:buFont typeface="Wingdings" pitchFamily="2" charset="2"/>
              <a:buChar char="§"/>
              <a:defRPr sz="1400">
                <a:solidFill>
                  <a:schemeClr val="tx1"/>
                </a:solidFill>
                <a:latin typeface="+mn-lt"/>
              </a:defRPr>
            </a:lvl6pPr>
            <a:lvl7pPr marL="2571750" indent="-171450" algn="l" defTabSz="1019175" rtl="0" fontAlgn="base">
              <a:lnSpc>
                <a:spcPct val="95000"/>
              </a:lnSpc>
              <a:spcBef>
                <a:spcPct val="50000"/>
              </a:spcBef>
              <a:spcAft>
                <a:spcPct val="0"/>
              </a:spcAft>
              <a:buClr>
                <a:schemeClr val="bg2"/>
              </a:buClr>
              <a:buFont typeface="Wingdings" pitchFamily="2" charset="2"/>
              <a:buChar char="§"/>
              <a:defRPr sz="1400">
                <a:solidFill>
                  <a:schemeClr val="tx1"/>
                </a:solidFill>
                <a:latin typeface="+mn-lt"/>
              </a:defRPr>
            </a:lvl7pPr>
            <a:lvl8pPr marL="3028950" indent="-171450" algn="l" defTabSz="1019175" rtl="0" fontAlgn="base">
              <a:lnSpc>
                <a:spcPct val="95000"/>
              </a:lnSpc>
              <a:spcBef>
                <a:spcPct val="50000"/>
              </a:spcBef>
              <a:spcAft>
                <a:spcPct val="0"/>
              </a:spcAft>
              <a:buClr>
                <a:schemeClr val="bg2"/>
              </a:buClr>
              <a:buFont typeface="Wingdings" pitchFamily="2" charset="2"/>
              <a:buChar char="§"/>
              <a:defRPr sz="1400">
                <a:solidFill>
                  <a:schemeClr val="tx1"/>
                </a:solidFill>
                <a:latin typeface="+mn-lt"/>
              </a:defRPr>
            </a:lvl8pPr>
            <a:lvl9pPr marL="3486150" indent="-171450" algn="l" defTabSz="1019175" rtl="0" fontAlgn="base">
              <a:lnSpc>
                <a:spcPct val="95000"/>
              </a:lnSpc>
              <a:spcBef>
                <a:spcPct val="50000"/>
              </a:spcBef>
              <a:spcAft>
                <a:spcPct val="0"/>
              </a:spcAft>
              <a:buClr>
                <a:schemeClr val="bg2"/>
              </a:buClr>
              <a:buFont typeface="Wingdings" pitchFamily="2" charset="2"/>
              <a:buChar char="§"/>
              <a:defRPr sz="1400">
                <a:solidFill>
                  <a:schemeClr val="tx1"/>
                </a:solidFill>
                <a:latin typeface="+mn-lt"/>
              </a:defRPr>
            </a:lvl9pPr>
          </a:lstStyle>
          <a:p>
            <a:pPr algn="just">
              <a:lnSpc>
                <a:spcPct val="100000"/>
              </a:lnSpc>
              <a:spcBef>
                <a:spcPts val="0"/>
              </a:spcBef>
              <a:spcAft>
                <a:spcPts val="0"/>
              </a:spcAft>
              <a:buClr>
                <a:schemeClr val="tx2"/>
              </a:buClr>
            </a:pPr>
            <a:endParaRPr lang="en-US" sz="1100">
              <a:solidFill>
                <a:schemeClr val="tx1">
                  <a:lumMod val="75000"/>
                  <a:lumOff val="25000"/>
                </a:schemeClr>
              </a:solidFill>
            </a:endParaRPr>
          </a:p>
          <a:p>
            <a:pPr marL="0" indent="0" algn="just">
              <a:lnSpc>
                <a:spcPct val="100000"/>
              </a:lnSpc>
              <a:spcBef>
                <a:spcPts val="0"/>
              </a:spcBef>
              <a:spcAft>
                <a:spcPts val="0"/>
              </a:spcAft>
              <a:buClr>
                <a:schemeClr val="tx2"/>
              </a:buClr>
              <a:buNone/>
            </a:pPr>
            <a:endParaRPr lang="en-US" sz="1100">
              <a:solidFill>
                <a:schemeClr val="tx1">
                  <a:lumMod val="75000"/>
                  <a:lumOff val="25000"/>
                </a:schemeClr>
              </a:solidFill>
            </a:endParaRPr>
          </a:p>
          <a:p>
            <a:pPr marL="442912" indent="-171450" algn="just">
              <a:lnSpc>
                <a:spcPct val="100000"/>
              </a:lnSpc>
              <a:spcBef>
                <a:spcPts val="0"/>
              </a:spcBef>
              <a:spcAft>
                <a:spcPts val="0"/>
              </a:spcAft>
              <a:buClr>
                <a:schemeClr val="tx2"/>
              </a:buClr>
              <a:buFontTx/>
              <a:buChar char="-"/>
            </a:pPr>
            <a:endParaRPr lang="en-US" sz="1100">
              <a:solidFill>
                <a:schemeClr val="tx1">
                  <a:lumMod val="75000"/>
                  <a:lumOff val="25000"/>
                </a:schemeClr>
              </a:solidFill>
            </a:endParaRPr>
          </a:p>
        </p:txBody>
      </p:sp>
      <p:graphicFrame>
        <p:nvGraphicFramePr>
          <p:cNvPr id="26" name="Table 25">
            <a:extLst>
              <a:ext uri="{FF2B5EF4-FFF2-40B4-BE49-F238E27FC236}">
                <a16:creationId xmlns="" xmlns:a16="http://schemas.microsoft.com/office/drawing/2014/main" id="{07A165FE-F43C-419B-933F-BA1685C29BBC}"/>
              </a:ext>
            </a:extLst>
          </p:cNvPr>
          <p:cNvGraphicFramePr>
            <a:graphicFrameLocks noGrp="1"/>
          </p:cNvGraphicFramePr>
          <p:nvPr>
            <p:extLst>
              <p:ext uri="{D42A27DB-BD31-4B8C-83A1-F6EECF244321}">
                <p14:modId xmlns:p14="http://schemas.microsoft.com/office/powerpoint/2010/main" val="1474554415"/>
              </p:ext>
            </p:extLst>
          </p:nvPr>
        </p:nvGraphicFramePr>
        <p:xfrm>
          <a:off x="5806440" y="1477370"/>
          <a:ext cx="4422648" cy="457200"/>
        </p:xfrm>
        <a:graphic>
          <a:graphicData uri="http://schemas.openxmlformats.org/drawingml/2006/table">
            <a:tbl>
              <a:tblPr firstRow="1" bandRow="1">
                <a:tableStyleId>{5C22544A-7EE6-4342-B048-85BDC9FD1C3A}</a:tableStyleId>
              </a:tblPr>
              <a:tblGrid>
                <a:gridCol w="4422648">
                  <a:extLst>
                    <a:ext uri="{9D8B030D-6E8A-4147-A177-3AD203B41FA5}">
                      <a16:colId xmlns="" xmlns:a16="http://schemas.microsoft.com/office/drawing/2014/main" val="20000"/>
                    </a:ext>
                  </a:extLst>
                </a:gridCol>
              </a:tblGrid>
              <a:tr h="190410">
                <a:tc>
                  <a:txBody>
                    <a:bodyPr/>
                    <a:lstStyle/>
                    <a:p>
                      <a:pPr algn="ctr"/>
                      <a:r>
                        <a:rPr lang="en-US" sz="1200" b="1" i="0">
                          <a:solidFill>
                            <a:schemeClr val="tx1"/>
                          </a:solidFill>
                        </a:rPr>
                        <a:t>Meat Processing Industry Market Leader</a:t>
                      </a:r>
                      <a:r>
                        <a:rPr lang="en-US" sz="1200" b="1" i="0" baseline="0">
                          <a:solidFill>
                            <a:schemeClr val="tx1"/>
                          </a:solidFill>
                        </a:rPr>
                        <a:t> </a:t>
                      </a:r>
                    </a:p>
                    <a:p>
                      <a:pPr algn="ctr"/>
                      <a:r>
                        <a:rPr lang="en-US" sz="1200" b="1" i="0" baseline="0">
                          <a:solidFill>
                            <a:schemeClr val="tx1"/>
                          </a:solidFill>
                        </a:rPr>
                        <a:t>2017 Profitability</a:t>
                      </a:r>
                      <a:endParaRPr lang="en-US" sz="1200" b="1" i="0">
                        <a:solidFill>
                          <a:schemeClr val="tx1"/>
                        </a:solidFill>
                      </a:endParaRPr>
                    </a:p>
                  </a:txBody>
                  <a:tcPr anchor="ctr">
                    <a:lnB w="9525"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28" name="Flowchart: Alternate Process 27">
            <a:extLst>
              <a:ext uri="{FF2B5EF4-FFF2-40B4-BE49-F238E27FC236}">
                <a16:creationId xmlns="" xmlns:a16="http://schemas.microsoft.com/office/drawing/2014/main" id="{314B23AA-8821-43EF-9605-5F37FC08E587}"/>
              </a:ext>
            </a:extLst>
          </p:cNvPr>
          <p:cNvSpPr/>
          <p:nvPr/>
        </p:nvSpPr>
        <p:spPr>
          <a:xfrm>
            <a:off x="520415" y="1828183"/>
            <a:ext cx="1658141" cy="2050545"/>
          </a:xfrm>
          <a:prstGeom prst="flowChartAlternateProcess">
            <a:avLst/>
          </a:prstGeom>
          <a:solidFill>
            <a:srgbClr val="890101"/>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800">
                <a:solidFill>
                  <a:schemeClr val="bg1"/>
                </a:solidFill>
                <a:cs typeface="Arial"/>
              </a:rPr>
              <a:t>Economies of Scale</a:t>
            </a:r>
          </a:p>
        </p:txBody>
      </p:sp>
      <p:sp>
        <p:nvSpPr>
          <p:cNvPr id="31" name="Rectangle: Rounded Corners 30">
            <a:extLst>
              <a:ext uri="{FF2B5EF4-FFF2-40B4-BE49-F238E27FC236}">
                <a16:creationId xmlns="" xmlns:a16="http://schemas.microsoft.com/office/drawing/2014/main" id="{80ABEDDE-32FB-42DE-AB17-99C7F7D2150B}"/>
              </a:ext>
            </a:extLst>
          </p:cNvPr>
          <p:cNvSpPr/>
          <p:nvPr/>
        </p:nvSpPr>
        <p:spPr>
          <a:xfrm>
            <a:off x="2796213" y="1848060"/>
            <a:ext cx="2803660" cy="2050545"/>
          </a:xfrm>
          <a:prstGeom prst="roundRect">
            <a:avLst/>
          </a:prstGeom>
          <a:solidFill>
            <a:srgbClr val="FFCCCC"/>
          </a:solidFill>
          <a:ln w="1905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spcAft>
                <a:spcPts val="600"/>
              </a:spcAft>
              <a:buFont typeface="Arial"/>
              <a:buChar char="•"/>
            </a:pPr>
            <a:r>
              <a:rPr lang="en-US" sz="1200">
                <a:latin typeface="Arial" panose="020B0604020202020204" pitchFamily="34" charset="0"/>
                <a:cs typeface="Arial" panose="020B0604020202020204" pitchFamily="34" charset="0"/>
              </a:rPr>
              <a:t>Industry rapidly consolidating to reach economies of scale</a:t>
            </a:r>
            <a:r>
              <a:rPr lang="en-US" altLang="zh-CN" sz="1200">
                <a:latin typeface="Arial"/>
                <a:ea typeface="黑体"/>
                <a:cs typeface="Arial"/>
              </a:rPr>
              <a:t>.</a:t>
            </a:r>
            <a:endParaRPr lang="zh-CN" altLang="en-US" sz="1200">
              <a:latin typeface="黑体"/>
              <a:ea typeface="黑体"/>
            </a:endParaRPr>
          </a:p>
          <a:p>
            <a:pPr marL="171450" indent="-171450">
              <a:spcAft>
                <a:spcPts val="600"/>
              </a:spcAft>
              <a:buFont typeface="Arial"/>
              <a:buChar char="•"/>
            </a:pPr>
            <a:r>
              <a:rPr lang="en-US" altLang="zh-CN" sz="1200">
                <a:latin typeface="Arial" panose="020B0604020202020204" pitchFamily="34" charset="0"/>
                <a:cs typeface="Arial" panose="020B0604020202020204" pitchFamily="34" charset="0"/>
              </a:rPr>
              <a:t>Save cost by increasing the size of production. Using scale to attract more stakeholders in vertical product lines</a:t>
            </a:r>
          </a:p>
        </p:txBody>
      </p:sp>
      <p:sp>
        <p:nvSpPr>
          <p:cNvPr id="32" name="Isosceles Triangle 31">
            <a:extLst>
              <a:ext uri="{FF2B5EF4-FFF2-40B4-BE49-F238E27FC236}">
                <a16:creationId xmlns="" xmlns:a16="http://schemas.microsoft.com/office/drawing/2014/main" id="{F023CA3D-CC33-4EB0-A3AB-F73067D395D5}"/>
              </a:ext>
            </a:extLst>
          </p:cNvPr>
          <p:cNvSpPr/>
          <p:nvPr/>
        </p:nvSpPr>
        <p:spPr>
          <a:xfrm rot="5400000">
            <a:off x="1430317" y="2702128"/>
            <a:ext cx="2071255" cy="384922"/>
          </a:xfrm>
          <a:prstGeom prst="triangle">
            <a:avLst/>
          </a:prstGeom>
          <a:solidFill>
            <a:srgbClr val="BFBFBF"/>
          </a:solidFill>
          <a:ln>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nvGrpSpPr>
          <p:cNvPr id="23" name="Group 22">
            <a:extLst>
              <a:ext uri="{FF2B5EF4-FFF2-40B4-BE49-F238E27FC236}">
                <a16:creationId xmlns="" xmlns:a16="http://schemas.microsoft.com/office/drawing/2014/main" id="{9ED15C80-BDC3-40B2-9A6E-7026BE6D856D}"/>
              </a:ext>
            </a:extLst>
          </p:cNvPr>
          <p:cNvGrpSpPr/>
          <p:nvPr/>
        </p:nvGrpSpPr>
        <p:grpSpPr>
          <a:xfrm>
            <a:off x="520415" y="4347444"/>
            <a:ext cx="5079458" cy="2082155"/>
            <a:chOff x="672815" y="2000460"/>
            <a:chExt cx="5079458" cy="2082155"/>
          </a:xfrm>
          <a:solidFill>
            <a:srgbClr val="BFBFBF"/>
          </a:solidFill>
        </p:grpSpPr>
        <p:sp>
          <p:nvSpPr>
            <p:cNvPr id="50" name="Flowchart: Alternate Process 49">
              <a:extLst>
                <a:ext uri="{FF2B5EF4-FFF2-40B4-BE49-F238E27FC236}">
                  <a16:creationId xmlns="" xmlns:a16="http://schemas.microsoft.com/office/drawing/2014/main" id="{8945A3F4-5848-4D23-83BE-948804AEEC33}"/>
                </a:ext>
              </a:extLst>
            </p:cNvPr>
            <p:cNvSpPr/>
            <p:nvPr/>
          </p:nvSpPr>
          <p:spPr>
            <a:xfrm>
              <a:off x="672815" y="2000460"/>
              <a:ext cx="1658141" cy="2050545"/>
            </a:xfrm>
            <a:prstGeom prst="flowChartAlternateProcess">
              <a:avLst/>
            </a:prstGeom>
            <a:solidFill>
              <a:srgbClr val="890101"/>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800">
                  <a:solidFill>
                    <a:schemeClr val="bg1"/>
                  </a:solidFill>
                </a:rPr>
                <a:t>Industry/ Market Positioning </a:t>
              </a:r>
              <a:endParaRPr lang="en-US" sz="1800">
                <a:solidFill>
                  <a:schemeClr val="bg1"/>
                </a:solidFill>
              </a:endParaRPr>
            </a:p>
          </p:txBody>
        </p:sp>
        <p:sp>
          <p:nvSpPr>
            <p:cNvPr id="51" name="Rectangle: Rounded Corners 50">
              <a:extLst>
                <a:ext uri="{FF2B5EF4-FFF2-40B4-BE49-F238E27FC236}">
                  <a16:creationId xmlns="" xmlns:a16="http://schemas.microsoft.com/office/drawing/2014/main" id="{FF9F02FE-2146-400C-946B-376FE36B747F}"/>
                </a:ext>
              </a:extLst>
            </p:cNvPr>
            <p:cNvSpPr/>
            <p:nvPr/>
          </p:nvSpPr>
          <p:spPr>
            <a:xfrm>
              <a:off x="2948613" y="2000460"/>
              <a:ext cx="2803660" cy="2050545"/>
            </a:xfrm>
            <a:prstGeom prst="roundRect">
              <a:avLst/>
            </a:prstGeom>
            <a:solidFill>
              <a:srgbClr val="FFCCCC"/>
            </a:solidFill>
            <a:ln w="19050">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spcAft>
                  <a:spcPts val="600"/>
                </a:spcAft>
                <a:buFont typeface="Arial" panose="020B0604020202020204" pitchFamily="34" charset="0"/>
                <a:buChar char="•"/>
              </a:pPr>
              <a:r>
                <a:rPr lang="en-US" sz="1200">
                  <a:cs typeface="Arial"/>
                </a:rPr>
                <a:t>Mature industry with limited internal growth. Save cost and take more market share via M&amp;A opportunities </a:t>
              </a:r>
            </a:p>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Various current market player with industry unconcentrated. </a:t>
              </a:r>
            </a:p>
            <a:p>
              <a:pPr marL="171450" indent="-171450">
                <a:spcAft>
                  <a:spcPts val="600"/>
                </a:spcAft>
                <a:buFont typeface="Arial" panose="020B0604020202020204" pitchFamily="34" charset="0"/>
                <a:buChar char="•"/>
              </a:pPr>
              <a:r>
                <a:rPr lang="en-US" sz="1200">
                  <a:latin typeface="Arial" panose="020B0604020202020204" pitchFamily="34" charset="0"/>
                  <a:cs typeface="Arial" panose="020B0604020202020204" pitchFamily="34" charset="0"/>
                </a:rPr>
                <a:t>Recent market trend of segment-wise M&amp;A </a:t>
              </a:r>
              <a:r>
                <a:rPr lang="en-US" altLang="zh-CN" sz="1200">
                  <a:latin typeface="Arial" panose="020B0604020202020204" pitchFamily="34" charset="0"/>
                  <a:cs typeface="Arial" panose="020B0604020202020204" pitchFamily="34" charset="0"/>
                </a:rPr>
                <a:t>transactions.</a:t>
              </a:r>
              <a:endParaRPr lang="en-US" sz="1200">
                <a:latin typeface="Arial" panose="020B0604020202020204" pitchFamily="34" charset="0"/>
                <a:cs typeface="Arial" panose="020B0604020202020204" pitchFamily="34" charset="0"/>
              </a:endParaRPr>
            </a:p>
          </p:txBody>
        </p:sp>
        <p:sp>
          <p:nvSpPr>
            <p:cNvPr id="52" name="Isosceles Triangle 51">
              <a:extLst>
                <a:ext uri="{FF2B5EF4-FFF2-40B4-BE49-F238E27FC236}">
                  <a16:creationId xmlns="" xmlns:a16="http://schemas.microsoft.com/office/drawing/2014/main" id="{CF423075-4A66-410E-BBFF-D53FB1942B9B}"/>
                </a:ext>
              </a:extLst>
            </p:cNvPr>
            <p:cNvSpPr/>
            <p:nvPr/>
          </p:nvSpPr>
          <p:spPr>
            <a:xfrm rot="5400000">
              <a:off x="1582717" y="2854527"/>
              <a:ext cx="2071255" cy="384922"/>
            </a:xfrm>
            <a:prstGeom prst="triangle">
              <a:avLst/>
            </a:prstGeom>
            <a:grpFill/>
            <a:ln>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graphicFrame>
        <p:nvGraphicFramePr>
          <p:cNvPr id="55" name="Table 54">
            <a:extLst>
              <a:ext uri="{FF2B5EF4-FFF2-40B4-BE49-F238E27FC236}">
                <a16:creationId xmlns="" xmlns:a16="http://schemas.microsoft.com/office/drawing/2014/main" id="{971D0FDE-F394-4D1C-9DB9-1A96C2329FBD}"/>
              </a:ext>
            </a:extLst>
          </p:cNvPr>
          <p:cNvGraphicFramePr>
            <a:graphicFrameLocks noGrp="1"/>
          </p:cNvGraphicFramePr>
          <p:nvPr>
            <p:extLst>
              <p:ext uri="{D42A27DB-BD31-4B8C-83A1-F6EECF244321}">
                <p14:modId xmlns:p14="http://schemas.microsoft.com/office/powerpoint/2010/main" val="3443751000"/>
              </p:ext>
            </p:extLst>
          </p:nvPr>
        </p:nvGraphicFramePr>
        <p:xfrm>
          <a:off x="5806440" y="4043913"/>
          <a:ext cx="4422648" cy="274320"/>
        </p:xfrm>
        <a:graphic>
          <a:graphicData uri="http://schemas.openxmlformats.org/drawingml/2006/table">
            <a:tbl>
              <a:tblPr firstRow="1" bandRow="1">
                <a:tableStyleId>{5C22544A-7EE6-4342-B048-85BDC9FD1C3A}</a:tableStyleId>
              </a:tblPr>
              <a:tblGrid>
                <a:gridCol w="4422648">
                  <a:extLst>
                    <a:ext uri="{9D8B030D-6E8A-4147-A177-3AD203B41FA5}">
                      <a16:colId xmlns="" xmlns:a16="http://schemas.microsoft.com/office/drawing/2014/main" val="20000"/>
                    </a:ext>
                  </a:extLst>
                </a:gridCol>
              </a:tblGrid>
              <a:tr h="190410">
                <a:tc>
                  <a:txBody>
                    <a:bodyPr/>
                    <a:lstStyle/>
                    <a:p>
                      <a:pPr algn="ctr"/>
                      <a:r>
                        <a:rPr lang="en-US" sz="1200" b="1" i="0">
                          <a:solidFill>
                            <a:schemeClr val="tx1"/>
                          </a:solidFill>
                        </a:rPr>
                        <a:t>Annual</a:t>
                      </a:r>
                      <a:r>
                        <a:rPr lang="en-US" sz="1200" b="1" i="0" baseline="0">
                          <a:solidFill>
                            <a:schemeClr val="tx1"/>
                          </a:solidFill>
                        </a:rPr>
                        <a:t> M&amp;A Transactions in Meat Processing Industry</a:t>
                      </a:r>
                      <a:endParaRPr lang="en-US" sz="1200" b="1" i="0">
                        <a:solidFill>
                          <a:schemeClr val="tx1"/>
                        </a:solidFill>
                      </a:endParaRPr>
                    </a:p>
                  </a:txBody>
                  <a:tcPr anchor="ctr">
                    <a:lnB w="9525"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39" name="Rectangle 38">
            <a:extLst>
              <a:ext uri="{FF2B5EF4-FFF2-40B4-BE49-F238E27FC236}">
                <a16:creationId xmlns="" xmlns:a16="http://schemas.microsoft.com/office/drawing/2014/main" id="{279FFEF5-EF12-452B-938C-EC478699F4F5}"/>
              </a:ext>
            </a:extLst>
          </p:cNvPr>
          <p:cNvSpPr/>
          <p:nvPr/>
        </p:nvSpPr>
        <p:spPr>
          <a:xfrm>
            <a:off x="6918452" y="4786294"/>
            <a:ext cx="374836" cy="191765"/>
          </a:xfrm>
          <a:prstGeom prst="rect">
            <a:avLst/>
          </a:prstGeom>
          <a:solidFill>
            <a:schemeClr val="bg1"/>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aphicFrame>
        <p:nvGraphicFramePr>
          <p:cNvPr id="82" name="Chart 81"/>
          <p:cNvGraphicFramePr>
            <a:graphicFrameLocks/>
          </p:cNvGraphicFramePr>
          <p:nvPr>
            <p:extLst>
              <p:ext uri="{D42A27DB-BD31-4B8C-83A1-F6EECF244321}">
                <p14:modId xmlns:p14="http://schemas.microsoft.com/office/powerpoint/2010/main" val="2059456558"/>
              </p:ext>
            </p:extLst>
          </p:nvPr>
        </p:nvGraphicFramePr>
        <p:xfrm>
          <a:off x="5667934" y="1647970"/>
          <a:ext cx="4569850" cy="25049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4" name="Chart 83"/>
          <p:cNvGraphicFramePr>
            <a:graphicFrameLocks/>
          </p:cNvGraphicFramePr>
          <p:nvPr>
            <p:extLst>
              <p:ext uri="{D42A27DB-BD31-4B8C-83A1-F6EECF244321}">
                <p14:modId xmlns:p14="http://schemas.microsoft.com/office/powerpoint/2010/main" val="1529196257"/>
              </p:ext>
            </p:extLst>
          </p:nvPr>
        </p:nvGraphicFramePr>
        <p:xfrm>
          <a:off x="5806440" y="4566483"/>
          <a:ext cx="4422648" cy="2155377"/>
        </p:xfrm>
        <a:graphic>
          <a:graphicData uri="http://schemas.openxmlformats.org/drawingml/2006/chart">
            <c:chart xmlns:c="http://schemas.openxmlformats.org/drawingml/2006/chart" xmlns:r="http://schemas.openxmlformats.org/officeDocument/2006/relationships" r:id="rId4"/>
          </a:graphicData>
        </a:graphic>
      </p:graphicFrame>
      <p:sp>
        <p:nvSpPr>
          <p:cNvPr id="25" name="Text Placeholder 3">
            <a:extLst>
              <a:ext uri="{FF2B5EF4-FFF2-40B4-BE49-F238E27FC236}">
                <a16:creationId xmlns="" xmlns:a16="http://schemas.microsoft.com/office/drawing/2014/main" id="{65171992-6233-4C1A-96BC-9EE6FD8DE12A}"/>
              </a:ext>
            </a:extLst>
          </p:cNvPr>
          <p:cNvSpPr txBox="1">
            <a:spLocks/>
          </p:cNvSpPr>
          <p:nvPr/>
        </p:nvSpPr>
        <p:spPr>
          <a:xfrm>
            <a:off x="420760" y="6827366"/>
            <a:ext cx="5358384" cy="335263"/>
          </a:xfrm>
          <a:prstGeom prst="rect">
            <a:avLst/>
          </a:prstGeom>
        </p:spPr>
        <p:txBody>
          <a:bodyPr lIns="100584" tIns="45720" rIns="100584"/>
          <a:lstStyle>
            <a:lvl1pPr marL="182563" marR="0" indent="-182563" algn="l" defTabSz="1019007" rtl="0" eaLnBrk="1" fontAlgn="auto" latinLnBrk="0" hangingPunct="1">
              <a:lnSpc>
                <a:spcPct val="100000"/>
              </a:lnSpc>
              <a:spcBef>
                <a:spcPts val="1200"/>
              </a:spcBef>
              <a:spcAft>
                <a:spcPts val="0"/>
              </a:spcAft>
              <a:buClr>
                <a:srgbClr val="FBCF35"/>
              </a:buClr>
              <a:buSzPct val="80000"/>
              <a:buFont typeface="Arial" pitchFamily="34" charset="0"/>
              <a:buChar char="■"/>
              <a:tabLst/>
              <a:defRPr lang="en-US" sz="1100" b="0" kern="1200" dirty="0" smtClean="0">
                <a:solidFill>
                  <a:schemeClr val="tx1"/>
                </a:solidFill>
                <a:latin typeface="Arial" pitchFamily="34" charset="0"/>
                <a:ea typeface="+mn-ea"/>
                <a:cs typeface="Arial" pitchFamily="34" charset="0"/>
              </a:defRPr>
            </a:lvl1pPr>
            <a:lvl2pPr marL="358775" marR="0" indent="-176213" algn="l" defTabSz="1019007" rtl="0" eaLnBrk="1" fontAlgn="auto" latinLnBrk="0" hangingPunct="1">
              <a:lnSpc>
                <a:spcPct val="100000"/>
              </a:lnSpc>
              <a:spcBef>
                <a:spcPts val="600"/>
              </a:spcBef>
              <a:spcAft>
                <a:spcPts val="0"/>
              </a:spcAft>
              <a:buClr>
                <a:srgbClr val="FBCF35"/>
              </a:buClr>
              <a:buSzPct val="60000"/>
              <a:buFont typeface="Wingdings 3" pitchFamily="18" charset="2"/>
              <a:buChar char=""/>
              <a:tabLst/>
              <a:defRPr lang="en-US" sz="1100" kern="1200" dirty="0" smtClean="0">
                <a:solidFill>
                  <a:schemeClr val="tx1"/>
                </a:solidFill>
                <a:latin typeface="Arial" pitchFamily="34" charset="0"/>
                <a:ea typeface="+mn-ea"/>
                <a:cs typeface="Arial" pitchFamily="34" charset="0"/>
              </a:defRPr>
            </a:lvl2pPr>
            <a:lvl3pPr marL="541338" marR="0" indent="-182563" algn="l" defTabSz="1019007" rtl="0" eaLnBrk="1" fontAlgn="auto" latinLnBrk="0" hangingPunct="1">
              <a:lnSpc>
                <a:spcPct val="100000"/>
              </a:lnSpc>
              <a:spcBef>
                <a:spcPts val="300"/>
              </a:spcBef>
              <a:spcAft>
                <a:spcPts val="0"/>
              </a:spcAft>
              <a:buClr>
                <a:srgbClr val="FBCF35"/>
              </a:buClr>
              <a:buSzPct val="80000"/>
              <a:buFont typeface="Arial" pitchFamily="34" charset="0"/>
              <a:buChar char="●"/>
              <a:tabLst/>
              <a:defRPr lang="en-US" sz="1100" kern="1200" dirty="0" smtClean="0">
                <a:solidFill>
                  <a:schemeClr val="tx1"/>
                </a:solidFill>
                <a:latin typeface="Arial" pitchFamily="34" charset="0"/>
                <a:ea typeface="+mn-ea"/>
                <a:cs typeface="Arial" pitchFamily="34" charset="0"/>
              </a:defRPr>
            </a:lvl3pPr>
            <a:lvl4pPr marL="715963" marR="0" indent="-166688" algn="l" defTabSz="1019007" rtl="0" eaLnBrk="1" fontAlgn="auto" latinLnBrk="0" hangingPunct="1">
              <a:lnSpc>
                <a:spcPct val="100000"/>
              </a:lnSpc>
              <a:spcBef>
                <a:spcPts val="300"/>
              </a:spcBef>
              <a:spcAft>
                <a:spcPts val="0"/>
              </a:spcAft>
              <a:buClr>
                <a:srgbClr val="FBCF35"/>
              </a:buClr>
              <a:buSzPct val="70000"/>
              <a:buFont typeface="Arial" pitchFamily="34" charset="0"/>
              <a:buChar char="‒"/>
              <a:tabLst/>
              <a:defRPr lang="en-US" sz="1100" kern="1200" dirty="0" smtClean="0">
                <a:solidFill>
                  <a:schemeClr val="tx1"/>
                </a:solidFill>
                <a:latin typeface="Arial" pitchFamily="34" charset="0"/>
                <a:ea typeface="+mn-ea"/>
                <a:cs typeface="Arial" pitchFamily="34" charset="0"/>
              </a:defRPr>
            </a:lvl4pPr>
            <a:lvl5pPr marL="906463" marR="0" indent="-182563" algn="l" defTabSz="1019007" rtl="0" eaLnBrk="1" fontAlgn="auto" latinLnBrk="0" hangingPunct="1">
              <a:lnSpc>
                <a:spcPct val="100000"/>
              </a:lnSpc>
              <a:spcBef>
                <a:spcPts val="300"/>
              </a:spcBef>
              <a:spcAft>
                <a:spcPts val="0"/>
              </a:spcAft>
              <a:buClr>
                <a:srgbClr val="FBCF35"/>
              </a:buClr>
              <a:buSzPct val="60000"/>
              <a:buFont typeface="Arial" pitchFamily="34" charset="0"/>
              <a:buChar char="●"/>
              <a:tabLst/>
              <a:defRPr lang="en-GB" sz="1100" kern="1200" dirty="0" smtClean="0">
                <a:solidFill>
                  <a:schemeClr val="tx1"/>
                </a:solidFill>
                <a:latin typeface="Arial" pitchFamily="34" charset="0"/>
                <a:ea typeface="+mn-ea"/>
                <a:cs typeface="Arial" pitchFamily="34" charset="0"/>
              </a:defRPr>
            </a:lvl5pPr>
            <a:lvl6pPr marL="2801938" indent="-1903413"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1100" kern="1200">
                <a:solidFill>
                  <a:schemeClr val="tx1"/>
                </a:solidFill>
                <a:latin typeface="+mn-lt"/>
                <a:ea typeface="+mn-ea"/>
                <a:cs typeface="+mn-cs"/>
              </a:defRPr>
            </a:lvl9pPr>
          </a:lstStyle>
          <a:p>
            <a:pPr marL="0" indent="0">
              <a:buNone/>
            </a:pPr>
            <a:r>
              <a:rPr lang="fr-FR" sz="900"/>
              <a:t>Source: Bloomberg, Capital IQ, Maple </a:t>
            </a:r>
            <a:r>
              <a:rPr lang="fr-FR" sz="900" err="1"/>
              <a:t>Leaf</a:t>
            </a:r>
            <a:r>
              <a:rPr lang="fr-FR" sz="900"/>
              <a:t> </a:t>
            </a:r>
            <a:r>
              <a:rPr lang="fr-FR" sz="900" err="1"/>
              <a:t>Foods</a:t>
            </a:r>
            <a:r>
              <a:rPr lang="fr-FR" sz="900"/>
              <a:t> </a:t>
            </a:r>
            <a:r>
              <a:rPr lang="fr-FR" sz="900" err="1"/>
              <a:t>Annual</a:t>
            </a:r>
            <a:r>
              <a:rPr lang="fr-FR" sz="900"/>
              <a:t> Report</a:t>
            </a:r>
          </a:p>
          <a:p>
            <a:pPr marL="0" indent="0">
              <a:buNone/>
            </a:pPr>
            <a:endParaRPr lang="fr-FR" sz="900"/>
          </a:p>
        </p:txBody>
      </p:sp>
    </p:spTree>
    <p:extLst>
      <p:ext uri="{BB962C8B-B14F-4D97-AF65-F5344CB8AC3E}">
        <p14:creationId xmlns:p14="http://schemas.microsoft.com/office/powerpoint/2010/main" val="257870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Energy_Front Cover Images">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rgbClr val="646464"/>
          </a:solidFill>
          <a:tailEnd type="none"/>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a:solidFill>
            <a:srgbClr val="646464"/>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chor="ctr" anchorCtr="0">
        <a:spAutoFit/>
      </a:bodyPr>
      <a:lstStyle>
        <a:defPPr algn="ctr">
          <a:defRPr sz="11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TotalTime>
  <Words>2947</Words>
  <Application>Microsoft Macintosh PowerPoint</Application>
  <PresentationFormat>Custom</PresentationFormat>
  <Paragraphs>258</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Wingdings</vt:lpstr>
      <vt:lpstr>Wingdings 3</vt:lpstr>
      <vt:lpstr>黑体</vt:lpstr>
      <vt:lpstr>Energy_Front Cover Images</vt:lpstr>
      <vt:lpstr>EaR Monte Carlo Simulation Model (1/3)</vt:lpstr>
      <vt:lpstr>EaR Monte Carlo Simulation Model (2/3)</vt:lpstr>
      <vt:lpstr>Transaction Rationale (2/3)</vt:lpstr>
      <vt:lpstr>Transaction Rationale (3/3)</vt:lpstr>
      <vt:lpstr>Transaction Structure</vt:lpstr>
      <vt:lpstr>Risk and Mitigating Factors, Market Risk</vt:lpstr>
      <vt:lpstr>Risk and Mitigating Factors, Market Risk</vt:lpstr>
      <vt:lpstr>EaR Monte Carlo Simulation Model (1/)</vt:lpstr>
      <vt:lpstr>Transaction Rationale (1/3)</vt:lpstr>
      <vt:lpstr>Transaction Rationale (2/3)</vt:lpstr>
      <vt:lpstr>Transaction Rationale (3/3)</vt:lpstr>
      <vt:lpstr>Transaction Structure</vt:lpstr>
      <vt:lpstr>Risk and Mitigating Factors, Market Risk</vt:lpstr>
      <vt:lpstr>Risk and Mitigating Factors, Market Risk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sklaiman</dc:creator>
  <cp:lastModifiedBy>Microsoft Office User</cp:lastModifiedBy>
  <cp:revision>13</cp:revision>
  <cp:lastPrinted>2017-11-29T07:27:57Z</cp:lastPrinted>
  <dcterms:created xsi:type="dcterms:W3CDTF">2013-03-06T18:56:12Z</dcterms:created>
  <dcterms:modified xsi:type="dcterms:W3CDTF">2019-01-31T01:44:59Z</dcterms:modified>
</cp:coreProperties>
</file>