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72DDB6-C46B-4FF0-BBDB-E5DC141A8165}">
  <a:tblStyle styleId="{8772DDB6-C46B-4FF0-BBDB-E5DC141A816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5646"/>
  </p:normalViewPr>
  <p:slideViewPr>
    <p:cSldViewPr snapToGrid="0">
      <p:cViewPr varScale="1">
        <p:scale>
          <a:sx n="127" d="100"/>
          <a:sy n="127" d="100"/>
        </p:scale>
        <p:origin x="14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167873"/>
            <a:ext cx="9144000" cy="1975627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8425"/>
            <a:ext cx="9144000" cy="31685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93776" y="1076445"/>
            <a:ext cx="818388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93776" y="3259313"/>
            <a:ext cx="818388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30993" y="4623969"/>
            <a:ext cx="2654262" cy="51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0" y="5041106"/>
            <a:ext cx="9144000" cy="102394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172829" y="4807012"/>
            <a:ext cx="211226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Ashis Pati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3511081" y="4840471"/>
            <a:ext cx="2121838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9281" y="4698828"/>
            <a:ext cx="1697160" cy="32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8426"/>
            <a:ext cx="9144000" cy="9941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20623" y="99865"/>
            <a:ext cx="8302752" cy="86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20623" y="1203232"/>
            <a:ext cx="8302752" cy="348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  <a:defRPr sz="11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5041106"/>
            <a:ext cx="9144000" cy="102394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965491"/>
            <a:ext cx="9144000" cy="3428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3511081" y="4840471"/>
            <a:ext cx="2121838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-1" y="5341"/>
            <a:ext cx="9144000" cy="3428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9281" y="4698828"/>
            <a:ext cx="1697160" cy="32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5041106"/>
            <a:ext cx="9144000" cy="102394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172829" y="4807012"/>
            <a:ext cx="211226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Ashis Pati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3511081" y="4840471"/>
            <a:ext cx="2121838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9281" y="4698828"/>
            <a:ext cx="1697160" cy="32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0" y="5041106"/>
            <a:ext cx="9144000" cy="102394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172829" y="4807012"/>
            <a:ext cx="211226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Ashis Pati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3511081" y="4840471"/>
            <a:ext cx="2121838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9281" y="4698828"/>
            <a:ext cx="1697160" cy="32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0" y="5041106"/>
            <a:ext cx="9144000" cy="102394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172829" y="4807012"/>
            <a:ext cx="211226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Ashis Pati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3511081" y="4840471"/>
            <a:ext cx="2121838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9281" y="4698828"/>
            <a:ext cx="1697160" cy="32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0" y="5041106"/>
            <a:ext cx="9144000" cy="102394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172829" y="4807012"/>
            <a:ext cx="211226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Ashis Pati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3511081" y="4840471"/>
            <a:ext cx="2121838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9281" y="4698828"/>
            <a:ext cx="1697160" cy="32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0" y="5041106"/>
            <a:ext cx="9144000" cy="102394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172829" y="4807012"/>
            <a:ext cx="211226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Ashis Pati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/>
        </p:nvSpPr>
        <p:spPr>
          <a:xfrm>
            <a:off x="3511081" y="4840471"/>
            <a:ext cx="2121838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9281" y="4698828"/>
            <a:ext cx="1697160" cy="32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0" y="5041106"/>
            <a:ext cx="9144000" cy="102394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172829" y="4807012"/>
            <a:ext cx="211226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Ashis Pati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3511081" y="4840471"/>
            <a:ext cx="2121838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9281" y="4698828"/>
            <a:ext cx="1697160" cy="32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0" y="5041106"/>
            <a:ext cx="9144000" cy="102394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172829" y="4807012"/>
            <a:ext cx="2112264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Ashis Pati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3511081" y="4840471"/>
            <a:ext cx="2121838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9281" y="4698828"/>
            <a:ext cx="1697160" cy="32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teroid-team/asteroid/tree/mast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gsep.github.io/datasets/musdb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.png"/><Relationship Id="rId5" Type="http://schemas.microsoft.com/office/2007/relationships/media" Target="../media/media3.wav"/><Relationship Id="rId10" Type="http://schemas.openxmlformats.org/officeDocument/2006/relationships/image" Target="../media/image3.png"/><Relationship Id="rId4" Type="http://schemas.openxmlformats.org/officeDocument/2006/relationships/audio" Target="../media/media2.wav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493776" y="1076445"/>
            <a:ext cx="818388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/>
              <a:t>Source separation with psycho-acoustic loss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493776" y="3259313"/>
            <a:ext cx="818388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Yifeng Yu, Alexander Lerch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20623" y="99865"/>
            <a:ext cx="8302752" cy="86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/>
              <a:t>Psycho-Acoustic Masking Threshold Example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-1498324" y="-641074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2182"/>
          <a:stretch/>
        </p:blipFill>
        <p:spPr>
          <a:xfrm>
            <a:off x="1016597" y="3097129"/>
            <a:ext cx="6754800" cy="14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6813" y="1136300"/>
            <a:ext cx="6614335" cy="14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3888750" y="2571750"/>
            <a:ext cx="136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Without LTQ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4109475" y="4554513"/>
            <a:ext cx="136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LTQ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420623" y="99865"/>
            <a:ext cx="8302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/>
              <a:t>Apply Psycho-acoustic loss in Source Separation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420623" y="1203232"/>
            <a:ext cx="83028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2200" b="1" dirty="0"/>
              <a:t>Baseline</a:t>
            </a:r>
            <a:endParaRPr sz="2200" b="1" dirty="0"/>
          </a:p>
          <a:p>
            <a:pPr marL="635000" lvl="0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Asteroid</a:t>
            </a:r>
            <a:r>
              <a:rPr lang="en" sz="1900" dirty="0">
                <a:solidFill>
                  <a:srgbClr val="1F2328"/>
                </a:solidFill>
                <a:highlight>
                  <a:srgbClr val="FFFFFF"/>
                </a:highlight>
              </a:rPr>
              <a:t>: The </a:t>
            </a:r>
            <a:r>
              <a:rPr lang="en" sz="1900" dirty="0" err="1">
                <a:solidFill>
                  <a:srgbClr val="1F2328"/>
                </a:solidFill>
                <a:highlight>
                  <a:srgbClr val="FFFFFF"/>
                </a:highlight>
              </a:rPr>
              <a:t>PyTorch</a:t>
            </a:r>
            <a:r>
              <a:rPr lang="en" sz="1900" dirty="0">
                <a:solidFill>
                  <a:srgbClr val="1F2328"/>
                </a:solidFill>
                <a:highlight>
                  <a:srgbClr val="FFFFFF"/>
                </a:highlight>
              </a:rPr>
              <a:t>-based audio source separation toolkit</a:t>
            </a:r>
            <a:endParaRPr sz="1900" b="1" dirty="0"/>
          </a:p>
          <a:p>
            <a:pPr marL="177800" lvl="0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2200" b="1" dirty="0"/>
              <a:t>Dataset</a:t>
            </a:r>
            <a:endParaRPr sz="2200" b="1" dirty="0"/>
          </a:p>
          <a:p>
            <a:pPr marL="635000" lvl="0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900" u="sng" dirty="0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Musdb18</a:t>
            </a:r>
            <a:r>
              <a:rPr lang="en" sz="1900" dirty="0">
                <a:solidFill>
                  <a:srgbClr val="1F2328"/>
                </a:solidFill>
                <a:highlight>
                  <a:srgbClr val="FFFFFF"/>
                </a:highlight>
              </a:rPr>
              <a:t>: The musdb18 is a dataset of 150 full lengths music tracks (~10h duration) of different genres along with their isolated drums, bass, vocals and others stems.</a:t>
            </a:r>
            <a:endParaRPr sz="19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177800" lvl="0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2200" b="1" dirty="0"/>
              <a:t>Model</a:t>
            </a:r>
          </a:p>
          <a:p>
            <a:pPr marL="177800" lvl="0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zh-CN" altLang="en-US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       </a:t>
            </a:r>
            <a:r>
              <a:rPr lang="en" sz="1900" dirty="0">
                <a:solidFill>
                  <a:srgbClr val="1F2328"/>
                </a:solidFill>
                <a:highlight>
                  <a:srgbClr val="FFFFFF"/>
                </a:highlight>
              </a:rPr>
              <a:t>X-</a:t>
            </a:r>
            <a:r>
              <a:rPr lang="en" sz="1900" dirty="0" err="1">
                <a:solidFill>
                  <a:srgbClr val="1F2328"/>
                </a:solidFill>
                <a:highlight>
                  <a:srgbClr val="FFFFFF"/>
                </a:highlight>
              </a:rPr>
              <a:t>CrossNet</a:t>
            </a:r>
            <a:r>
              <a:rPr lang="en" sz="1900" dirty="0">
                <a:solidFill>
                  <a:srgbClr val="1F2328"/>
                </a:solidFill>
                <a:highlight>
                  <a:srgbClr val="FFFFFF"/>
                </a:highlight>
              </a:rPr>
              <a:t>-Open-Unmix (X-UMX): an improved version of Open-Unmix (UMX)</a:t>
            </a:r>
            <a:endParaRPr sz="19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9144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●"/>
            </a:pPr>
            <a:r>
              <a:rPr lang="en" sz="1900" dirty="0">
                <a:solidFill>
                  <a:srgbClr val="1F2328"/>
                </a:solidFill>
                <a:highlight>
                  <a:srgbClr val="FFFFFF"/>
                </a:highlight>
              </a:rPr>
              <a:t>Multi-domain loss (MDL): Time domain &amp; Freq domain</a:t>
            </a:r>
            <a:endParaRPr sz="1900" dirty="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-1498324" y="-641074"/>
            <a:ext cx="138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420623" y="99865"/>
            <a:ext cx="8302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/>
              <a:t>Apply Psycho-acoustic loss in Source Separation</a:t>
            </a: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420623" y="1203232"/>
            <a:ext cx="83028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2200" b="1"/>
              <a:t>Ongoing Experiments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900"/>
              <a:t>Finetune the pretrained model using psycho-acoustic loss.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900"/>
              <a:t>Incorporate the psycho-acoustic loss into the multi-domain loss and train the model from scratch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900"/>
              <a:t>Adjust the weighting of psycho-acoustic loss over the training.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2200" b="1"/>
              <a:t>Future works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900"/>
              <a:t>Add an ear prefilter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900"/>
              <a:t>Change block size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900"/>
              <a:t>Try different spreading functions and scales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900"/>
              <a:t>Change Frequency resolution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 b="1"/>
              <a:t>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sp>
        <p:nvSpPr>
          <p:cNvPr id="198" name="Google Shape;198;p24"/>
          <p:cNvSpPr txBox="1"/>
          <p:nvPr/>
        </p:nvSpPr>
        <p:spPr>
          <a:xfrm>
            <a:off x="-1498324" y="-641074"/>
            <a:ext cx="138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20623" y="99865"/>
            <a:ext cx="8302752" cy="86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/>
              <a:t>Introduction – Source Separation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20623" y="1203232"/>
            <a:ext cx="8302752" cy="348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" sz="2200" b="1" dirty="0"/>
              <a:t>1. </a:t>
            </a:r>
            <a:r>
              <a:rPr lang="en" sz="2200" b="1" i="0" dirty="0">
                <a:latin typeface="Calibri"/>
                <a:ea typeface="Calibri"/>
                <a:cs typeface="Calibri"/>
                <a:sym typeface="Calibri"/>
              </a:rPr>
              <a:t>Current State of the Field</a:t>
            </a:r>
            <a:r>
              <a:rPr lang="en" sz="2200" b="0" i="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900" b="0" i="0" dirty="0">
              <a:latin typeface="Calibri"/>
              <a:ea typeface="Calibri"/>
              <a:cs typeface="Calibri"/>
              <a:sym typeface="Calibri"/>
            </a:endParaRPr>
          </a:p>
          <a:p>
            <a:pPr marL="520700" lvl="1" indent="-196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•"/>
            </a:pPr>
            <a:r>
              <a:rPr lang="en" sz="1900" dirty="0"/>
              <a:t>MSE loss for time domain / frequency domain is mostly used in deep learning models for source separation.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" sz="2200" b="1" i="0" dirty="0">
                <a:latin typeface="Calibri"/>
                <a:ea typeface="Calibri"/>
                <a:cs typeface="Calibri"/>
                <a:sym typeface="Calibri"/>
              </a:rPr>
              <a:t>2. The Need for a Novel Approach</a:t>
            </a:r>
            <a:r>
              <a:rPr lang="en" sz="2200" b="0" i="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 dirty="0"/>
          </a:p>
          <a:p>
            <a:pPr marL="520700" lvl="1" indent="-203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 b="0" i="0" dirty="0">
                <a:latin typeface="Calibri"/>
                <a:ea typeface="Calibri"/>
                <a:cs typeface="Calibri"/>
                <a:sym typeface="Calibri"/>
              </a:rPr>
              <a:t>We need a loss that captures human auditory perception. </a:t>
            </a:r>
            <a:endParaRPr sz="1900" dirty="0"/>
          </a:p>
          <a:p>
            <a:pPr marL="520700" lvl="1" indent="-203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 dirty="0"/>
              <a:t>E</a:t>
            </a:r>
            <a:r>
              <a:rPr lang="en" sz="1800" b="0" i="0" dirty="0">
                <a:latin typeface="Calibri"/>
                <a:ea typeface="Calibri"/>
                <a:cs typeface="Calibri"/>
                <a:sym typeface="Calibri"/>
              </a:rPr>
              <a:t>valuation metrics such as SDR are not perceptually relevant, so that progress in source separation optimizes towards the 'wrong' metrics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-1498324" y="-641074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20623" y="99865"/>
            <a:ext cx="8302752" cy="86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/>
              <a:t>Example of perceptual differences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-1498324" y="-641074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71500" y="1784200"/>
            <a:ext cx="1143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71500" y="2689300"/>
            <a:ext cx="1143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71500" y="3496825"/>
            <a:ext cx="1143000" cy="6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Quantized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(bit = 4)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05550" y="1669725"/>
            <a:ext cx="1220542" cy="237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 descr="图表, 直方图&#10;&#10;描述已自动生成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0202" y="1669725"/>
            <a:ext cx="2382083" cy="237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_original.wav">
            <a:hlinkClick r:id="" action="ppaction://media"/>
            <a:extLst>
              <a:ext uri="{FF2B5EF4-FFF2-40B4-BE49-F238E27FC236}">
                <a16:creationId xmlns:a16="http://schemas.microsoft.com/office/drawing/2014/main" id="{C913D747-73A1-F31B-7C6C-4708A4A73A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859357" y="1669725"/>
            <a:ext cx="812800" cy="812800"/>
          </a:xfrm>
          <a:prstGeom prst="rect">
            <a:avLst/>
          </a:prstGeom>
        </p:spPr>
      </p:pic>
      <p:pic>
        <p:nvPicPr>
          <p:cNvPr id="3" name="audio_mp3_128k.wav">
            <a:hlinkClick r:id="" action="ppaction://media"/>
            <a:extLst>
              <a:ext uri="{FF2B5EF4-FFF2-40B4-BE49-F238E27FC236}">
                <a16:creationId xmlns:a16="http://schemas.microsoft.com/office/drawing/2014/main" id="{26F62244-191C-E305-6CDC-5F301572DC8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859357" y="2482525"/>
            <a:ext cx="812800" cy="812800"/>
          </a:xfrm>
          <a:prstGeom prst="rect">
            <a:avLst/>
          </a:prstGeom>
        </p:spPr>
      </p:pic>
      <p:pic>
        <p:nvPicPr>
          <p:cNvPr id="4" name="audio_quantized.wav">
            <a:hlinkClick r:id="" action="ppaction://media"/>
            <a:extLst>
              <a:ext uri="{FF2B5EF4-FFF2-40B4-BE49-F238E27FC236}">
                <a16:creationId xmlns:a16="http://schemas.microsoft.com/office/drawing/2014/main" id="{A3B5869E-D220-4A20-41CC-92B7DDD7EF5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859357" y="3290217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420623" y="99865"/>
            <a:ext cx="8302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 dirty="0"/>
              <a:t>Example of different loss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364875" y="3740105"/>
            <a:ext cx="8302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Char char="▪"/>
            </a:pPr>
            <a:r>
              <a:rPr lang="en" sz="1900" b="1" dirty="0"/>
              <a:t>Main idea</a:t>
            </a:r>
            <a:r>
              <a:rPr lang="en" sz="1900" dirty="0"/>
              <a:t> for designing the psycho-acoustic loss is to measure the </a:t>
            </a:r>
            <a:r>
              <a:rPr lang="en" sz="1900" b="1" dirty="0"/>
              <a:t>perceptual similarity</a:t>
            </a:r>
            <a:r>
              <a:rPr lang="en" sz="1900" dirty="0"/>
              <a:t>.</a:t>
            </a:r>
            <a:endParaRPr sz="1900" dirty="0"/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 dirty="0"/>
              <a:t>Inspired by Perceptual (MP3) encoding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-1498324" y="-641074"/>
            <a:ext cx="138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16"/>
          <p:cNvGraphicFramePr/>
          <p:nvPr/>
        </p:nvGraphicFramePr>
        <p:xfrm>
          <a:off x="916738" y="1495025"/>
          <a:ext cx="7310525" cy="2011560"/>
        </p:xfrm>
        <a:graphic>
          <a:graphicData uri="http://schemas.openxmlformats.org/drawingml/2006/table">
            <a:tbl>
              <a:tblPr>
                <a:noFill/>
                <a:tableStyleId>{8772DDB6-C46B-4FF0-BBDB-E5DC141A8165}</a:tableStyleId>
              </a:tblPr>
              <a:tblGrid>
                <a:gridCol w="24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audios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 (time domain)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MSE (Frequency domain)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Psycho-acoustic loss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 1: Original, mp3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0.0003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2602.5522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232.1570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 2: Original, Quantized 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0.0131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113671.4609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22683.1016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 1 / Loss 2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0.0262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0.0229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0.0102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420623" y="99865"/>
            <a:ext cx="8302752" cy="86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/>
              <a:t>Background: Perceptual Audio Encoding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420623" y="1203231"/>
            <a:ext cx="8405324" cy="319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Char char="▪"/>
            </a:pPr>
            <a:r>
              <a:rPr lang="en" sz="1900" b="1" dirty="0"/>
              <a:t>Masking in Psycho-acoustics:</a:t>
            </a:r>
            <a:endParaRPr sz="1900" b="1" dirty="0"/>
          </a:p>
          <a:p>
            <a:pPr marL="914400" marR="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 dirty="0"/>
              <a:t>A key concept in psycho-acoustics is "masking". In the presence of one sound, another sound might be "masked" or not heard.</a:t>
            </a:r>
            <a:endParaRPr sz="1900" dirty="0"/>
          </a:p>
          <a:p>
            <a:pPr marL="45720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 b="1" dirty="0"/>
              <a:t>Applications in Perceptual Audio Encoding</a:t>
            </a:r>
            <a:endParaRPr sz="1900" b="1" dirty="0"/>
          </a:p>
          <a:p>
            <a:pPr marL="914400" marR="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 dirty="0"/>
              <a:t>Example: Used in MP3 compression.</a:t>
            </a:r>
            <a:endParaRPr sz="1900" dirty="0"/>
          </a:p>
          <a:p>
            <a:pPr marL="914400" marR="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 dirty="0"/>
              <a:t>Quantize sounds masked by dominant ones, retaining audio quality.</a:t>
            </a:r>
            <a:endParaRPr sz="1900" dirty="0"/>
          </a:p>
          <a:p>
            <a:pPr marL="45720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 b="1" dirty="0"/>
              <a:t>The masking threshold</a:t>
            </a:r>
            <a:endParaRPr sz="1900" b="1" dirty="0"/>
          </a:p>
          <a:p>
            <a:pPr marL="914400" marR="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 dirty="0"/>
              <a:t>The level where a sound is covered by a louder one and becomes inaudible.</a:t>
            </a:r>
            <a:endParaRPr sz="1900" dirty="0"/>
          </a:p>
        </p:txBody>
      </p:sp>
      <p:sp>
        <p:nvSpPr>
          <p:cNvPr id="131" name="Google Shape;131;p17"/>
          <p:cNvSpPr txBox="1"/>
          <p:nvPr/>
        </p:nvSpPr>
        <p:spPr>
          <a:xfrm>
            <a:off x="-1498324" y="-641074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420625" y="99875"/>
            <a:ext cx="8521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Using Masking Threshold for Loss Design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420623" y="1203232"/>
            <a:ext cx="83028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Char char="▪"/>
            </a:pPr>
            <a:r>
              <a:rPr lang="en" sz="1900" b="1" dirty="0"/>
              <a:t>Idea: </a:t>
            </a:r>
            <a:r>
              <a:rPr lang="en" sz="1900" dirty="0"/>
              <a:t>If two audio clips have similar masking thresholds, they might be perceptually similar.</a:t>
            </a:r>
            <a:endParaRPr sz="1900" dirty="0"/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 b="1" dirty="0"/>
              <a:t>Our proposed loss: </a:t>
            </a:r>
            <a:r>
              <a:rPr lang="en" sz="1900" dirty="0"/>
              <a:t>Calculate the difference (MSE) between the masking thresholds of two audio signals.</a:t>
            </a:r>
            <a:endParaRPr sz="1900" dirty="0"/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1900" b="1" dirty="0"/>
              <a:t>Objective: </a:t>
            </a:r>
            <a:r>
              <a:rPr lang="en" sz="1900" dirty="0"/>
              <a:t>Minimize the difference for higher perceptual similarity.</a:t>
            </a:r>
            <a:endParaRPr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20623" y="99865"/>
            <a:ext cx="8302752" cy="86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 dirty="0"/>
              <a:t>Psycho-Acoustic Loss Calculation</a:t>
            </a:r>
            <a:endParaRPr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20623" y="1203232"/>
            <a:ext cx="8302752" cy="348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b="1" dirty="0"/>
              <a:t>Frequency Domain Transformation</a:t>
            </a:r>
            <a:r>
              <a:rPr lang="en-US" sz="2200" dirty="0"/>
              <a:t> (FFT)</a:t>
            </a: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b="1" dirty="0"/>
              <a:t>Transformation to a Perceptual Scale</a:t>
            </a: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900" dirty="0"/>
              <a:t>Use Bark scale</a:t>
            </a: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b="1" dirty="0"/>
              <a:t>Compute Masking Thresholds</a:t>
            </a: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900" dirty="0"/>
              <a:t>Calculate the masking thresholds for each audio signal on the perceptual scale. We need to define a spreading function to calculate masking thresholds.</a:t>
            </a: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1900" dirty="0"/>
              <a:t>Apply LTQ (Listening Threshold in Quiet)</a:t>
            </a:r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b="1" dirty="0"/>
              <a:t>Calculate MSE of masking thresholds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lang="en-US" sz="2200" dirty="0"/>
          </a:p>
        </p:txBody>
      </p:sp>
      <p:sp>
        <p:nvSpPr>
          <p:cNvPr id="144" name="Google Shape;144;p19"/>
          <p:cNvSpPr txBox="1"/>
          <p:nvPr/>
        </p:nvSpPr>
        <p:spPr>
          <a:xfrm>
            <a:off x="-1498324" y="-641074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420623" y="99865"/>
            <a:ext cx="8302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/>
              <a:t>Masking Threshold Calculation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-1498324" y="-641074"/>
            <a:ext cx="138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20"/>
          <p:cNvGrpSpPr/>
          <p:nvPr/>
        </p:nvGrpSpPr>
        <p:grpSpPr>
          <a:xfrm>
            <a:off x="2432363" y="2904975"/>
            <a:ext cx="3648276" cy="1913199"/>
            <a:chOff x="2747863" y="2626700"/>
            <a:chExt cx="3648276" cy="1913199"/>
          </a:xfrm>
        </p:grpSpPr>
        <p:pic>
          <p:nvPicPr>
            <p:cNvPr id="152" name="Google Shape;152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47863" y="2626700"/>
              <a:ext cx="3648276" cy="1913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0"/>
            <p:cNvSpPr/>
            <p:nvPr/>
          </p:nvSpPr>
          <p:spPr>
            <a:xfrm>
              <a:off x="3735650" y="2773875"/>
              <a:ext cx="1164000" cy="1442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141687"/>
            <a:ext cx="2362277" cy="1262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20"/>
          <p:cNvGrpSpPr/>
          <p:nvPr/>
        </p:nvGrpSpPr>
        <p:grpSpPr>
          <a:xfrm>
            <a:off x="1585450" y="1177125"/>
            <a:ext cx="2021100" cy="1191975"/>
            <a:chOff x="1212675" y="1281675"/>
            <a:chExt cx="2021100" cy="1191975"/>
          </a:xfrm>
        </p:grpSpPr>
        <p:sp>
          <p:nvSpPr>
            <p:cNvPr id="156" name="Google Shape;156;p20"/>
            <p:cNvSpPr/>
            <p:nvPr/>
          </p:nvSpPr>
          <p:spPr>
            <a:xfrm>
              <a:off x="1212675" y="1281675"/>
              <a:ext cx="2021100" cy="1191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686625" y="1651775"/>
              <a:ext cx="69600" cy="815400"/>
            </a:xfrm>
            <a:prstGeom prst="rect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992375" y="1944500"/>
              <a:ext cx="69600" cy="522600"/>
            </a:xfrm>
            <a:prstGeom prst="rect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2256250" y="1338150"/>
              <a:ext cx="69600" cy="1129200"/>
            </a:xfrm>
            <a:prstGeom prst="rect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568975" y="1909650"/>
              <a:ext cx="69600" cy="564000"/>
            </a:xfrm>
            <a:prstGeom prst="rect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881700" y="2182475"/>
              <a:ext cx="69600" cy="284700"/>
            </a:xfrm>
            <a:prstGeom prst="rect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340475" y="1605275"/>
              <a:ext cx="69600" cy="861900"/>
            </a:xfrm>
            <a:prstGeom prst="rect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20"/>
          <p:cNvSpPr txBox="1"/>
          <p:nvPr/>
        </p:nvSpPr>
        <p:spPr>
          <a:xfrm>
            <a:off x="3827813" y="1448950"/>
            <a:ext cx="8574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6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940800" y="2371650"/>
            <a:ext cx="13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Spectrogram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4918398" y="2371650"/>
            <a:ext cx="16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Spreading function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3972625" y="2474175"/>
            <a:ext cx="306600" cy="458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420623" y="99865"/>
            <a:ext cx="8302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/>
              <a:t>LTQ</a:t>
            </a:r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420623" y="1203232"/>
            <a:ext cx="83028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" sz="2200" b="1" dirty="0"/>
              <a:t>LTQ</a:t>
            </a:r>
            <a:r>
              <a:rPr lang="en" sz="2200" dirty="0"/>
              <a:t> represents the human ears’ sensitivity to sound at different frequencies in a quiet environment.</a:t>
            </a:r>
            <a:endParaRPr sz="2200" dirty="0"/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dirty="0"/>
          </a:p>
        </p:txBody>
      </p:sp>
      <p:sp>
        <p:nvSpPr>
          <p:cNvPr id="173" name="Google Shape;173;p21"/>
          <p:cNvSpPr txBox="1"/>
          <p:nvPr/>
        </p:nvSpPr>
        <p:spPr>
          <a:xfrm>
            <a:off x="-1498324" y="-641074"/>
            <a:ext cx="138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8262" y="1930950"/>
            <a:ext cx="3987525" cy="29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516</Words>
  <Application>Microsoft Macintosh PowerPoint</Application>
  <PresentationFormat>全屏显示(16:9)</PresentationFormat>
  <Paragraphs>85</Paragraphs>
  <Slides>12</Slides>
  <Notes>12</Notes>
  <HiddenSlides>0</HiddenSlides>
  <MMClips>3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Noto Sans Symbols</vt:lpstr>
      <vt:lpstr>Office 主题​​</vt:lpstr>
      <vt:lpstr>Source separation with psycho-acoustic loss</vt:lpstr>
      <vt:lpstr>Introduction – Source Separation</vt:lpstr>
      <vt:lpstr>Example of perceptual differences</vt:lpstr>
      <vt:lpstr>Example of different loss functions</vt:lpstr>
      <vt:lpstr>Background: Perceptual Audio Encoding</vt:lpstr>
      <vt:lpstr>Using Masking Threshold for Loss Design</vt:lpstr>
      <vt:lpstr>Psycho-Acoustic Loss Calculation</vt:lpstr>
      <vt:lpstr>Masking Threshold Calculation</vt:lpstr>
      <vt:lpstr>LTQ</vt:lpstr>
      <vt:lpstr>Psycho-Acoustic Masking Threshold Example</vt:lpstr>
      <vt:lpstr>Apply Psycho-acoustic loss in Source Separation</vt:lpstr>
      <vt:lpstr>Apply Psycho-acoustic loss in Source Separation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separation with psycho-acoustic loss</dc:title>
  <cp:lastModifiedBy>Yu, Yifeng</cp:lastModifiedBy>
  <cp:revision>22</cp:revision>
  <dcterms:modified xsi:type="dcterms:W3CDTF">2023-12-15T19:40:56Z</dcterms:modified>
</cp:coreProperties>
</file>