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4"/>
  </p:sldMasterIdLst>
  <p:notesMasterIdLst>
    <p:notesMasterId r:id="rId34"/>
  </p:notesMasterIdLst>
  <p:handoutMasterIdLst>
    <p:handoutMasterId r:id="rId35"/>
  </p:handoutMasterIdLst>
  <p:sldIdLst>
    <p:sldId id="400" r:id="rId5"/>
    <p:sldId id="401" r:id="rId6"/>
    <p:sldId id="406" r:id="rId7"/>
    <p:sldId id="403" r:id="rId8"/>
    <p:sldId id="428" r:id="rId9"/>
    <p:sldId id="429" r:id="rId10"/>
    <p:sldId id="421" r:id="rId11"/>
    <p:sldId id="402" r:id="rId12"/>
    <p:sldId id="419" r:id="rId13"/>
    <p:sldId id="422" r:id="rId14"/>
    <p:sldId id="424" r:id="rId15"/>
    <p:sldId id="404" r:id="rId16"/>
    <p:sldId id="409" r:id="rId17"/>
    <p:sldId id="425" r:id="rId18"/>
    <p:sldId id="407" r:id="rId19"/>
    <p:sldId id="408" r:id="rId20"/>
    <p:sldId id="431" r:id="rId21"/>
    <p:sldId id="405" r:id="rId22"/>
    <p:sldId id="426" r:id="rId23"/>
    <p:sldId id="427" r:id="rId24"/>
    <p:sldId id="411" r:id="rId25"/>
    <p:sldId id="412" r:id="rId26"/>
    <p:sldId id="413" r:id="rId27"/>
    <p:sldId id="414" r:id="rId28"/>
    <p:sldId id="415" r:id="rId29"/>
    <p:sldId id="418" r:id="rId30"/>
    <p:sldId id="416" r:id="rId31"/>
    <p:sldId id="417" r:id="rId32"/>
    <p:sldId id="388" r:id="rId33"/>
  </p:sldIdLst>
  <p:sldSz cx="16256000" cy="9144000"/>
  <p:notesSz cx="16256000" cy="9144000"/>
  <p:embeddedFontLs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3"/>
    <a:srgbClr val="222C4A"/>
    <a:srgbClr val="D8D8D8"/>
    <a:srgbClr val="BFBFB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A8246-CB0E-4639-9373-0E8FDFDF2A30}" v="2184" dt="2021-02-18T07:52:32.9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02" autoAdjust="0"/>
  </p:normalViewPr>
  <p:slideViewPr>
    <p:cSldViewPr>
      <p:cViewPr varScale="1">
        <p:scale>
          <a:sx n="73" d="100"/>
          <a:sy n="73" d="100"/>
        </p:scale>
        <p:origin x="9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6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C24C3-F139-49E3-B069-61C3FA3A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04E8-78A2-4CF2-A4AA-BFBD06F56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402-0859-4E8A-B0F4-D7F367FAD6FF}" type="datetimeFigureOut">
              <a:rPr lang="en-US" smtClean="0">
                <a:latin typeface="Verdana" panose="020B0604030504040204" pitchFamily="34" charset="0"/>
              </a:rPr>
              <a:t>2/18/2021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328B-61CE-4134-ABE8-F97CB812E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28AA-A79F-4111-BE28-F11ED24AD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7A9-88BA-4A32-BAB9-2E411D60C92D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8A1F466-B7C4-4557-B60F-A84D555FAD1B}" type="datetimeFigureOut">
              <a:rPr lang="fr-FR" smtClean="0"/>
              <a:pPr/>
              <a:t>18/02/2021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FE9A1F5-4A2A-448C-ABA7-4ABB927911D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6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85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14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7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6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Standard is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get support </a:t>
            </a:r>
            <a:r>
              <a:rPr lang="nl-BE" dirty="0" err="1"/>
              <a:t>for</a:t>
            </a:r>
            <a:r>
              <a:rPr lang="nl-BE" dirty="0"/>
              <a:t> topics &amp; </a:t>
            </a:r>
            <a:r>
              <a:rPr lang="nl-BE" dirty="0" err="1"/>
              <a:t>subscriptions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89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22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82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EBD646-3D03-467F-9EB9-C5EE48597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0503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5720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DEE9BA-A3D6-4EE7-B523-DF2F32495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40C7B81-52B0-4C5E-8AB4-77F254CAF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F49A55-237C-4B82-B4C1-986218460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2054716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ED30971-7264-4B05-B438-06DBFCF68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1970077"/>
          </a:xfrm>
        </p:spPr>
        <p:txBody>
          <a:bodyPr wrap="square">
            <a:spAutoFit/>
          </a:bodyPr>
          <a:lstStyle>
            <a:lvl1pPr marL="180975" indent="-1980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88000" indent="-198000">
              <a:buFont typeface="Wingdings" panose="05000000000000000000" pitchFamily="2" charset="2"/>
              <a:buChar char="§"/>
              <a:defRPr/>
            </a:lvl2pPr>
            <a:lvl3pPr marL="396000" indent="-196850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504000" indent="-180000">
              <a:defRPr sz="1500">
                <a:solidFill>
                  <a:schemeClr val="tx2"/>
                </a:solidFill>
              </a:defRPr>
            </a:lvl4pPr>
            <a:lvl5pPr marL="612000" indent="-198000"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164DF1-C471-4B61-A017-CBEA8FB48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1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6C71C8-7953-4165-B67F-022660AD5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64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29427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0650DF-7F34-484A-862F-F10CA335B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FD204A-BAF4-48DD-AFCF-522E5C5FD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5200" y="2743200"/>
            <a:ext cx="6756400" cy="547053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700" y="930268"/>
            <a:ext cx="124079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1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459374-C6A0-43C9-BD73-08BAB4E06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52832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3998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8C7CC7-E018-4FAB-A30F-517342292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48D1CE-2341-423C-808C-6B57F2DF7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8051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91160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4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984761-EEA7-4F86-BCF9-E57D6C0170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 userDrawn="1"/>
        </p:nvSpPr>
        <p:spPr>
          <a:xfrm>
            <a:off x="5283200" y="5486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001" y="3657599"/>
            <a:ext cx="8229600" cy="4571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4F769A-189E-43C3-87B1-0EF1FA05E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35400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2682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86447" y="5069344"/>
            <a:ext cx="975760" cy="901064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7064" y="5019331"/>
            <a:ext cx="1000800" cy="10008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A1DAAB2-B8AA-4B20-88C7-160E50C26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3798911" y="986627"/>
            <a:ext cx="1256665" cy="92075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11684000" y="3657600"/>
            <a:ext cx="3657600" cy="4572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5283200" cy="9144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10769600" y="1828799"/>
            <a:ext cx="2743200" cy="64008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7315199"/>
            <a:ext cx="2540000" cy="914399"/>
          </a:xfrm>
          <a:noFill/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1700" y="1372230"/>
            <a:ext cx="3449954" cy="2819400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15566" y="1372230"/>
            <a:ext cx="4112260" cy="28194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FBAE81-F51D-4C41-B8BE-AF63C50EF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6858000"/>
            <a:ext cx="16256000" cy="22860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7405689"/>
            <a:ext cx="3657598" cy="1239435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45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12833403" y="7870446"/>
            <a:ext cx="353060" cy="353060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3370664" y="7870446"/>
            <a:ext cx="353060" cy="353060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4982452" y="7870446"/>
            <a:ext cx="353060" cy="353060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4445191" y="7870446"/>
            <a:ext cx="353060" cy="353060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3907928" y="7870446"/>
            <a:ext cx="353060" cy="353060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12833403" y="7316466"/>
            <a:ext cx="25215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45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852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53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52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53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A4CF3A78-D31C-4DD3-ACD5-745E15768EC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8DA6F19F-5AB8-4450-8D69-C6636AE41A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69841" cy="1243584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9CBCF3-3D41-4C10-95F6-4AF4683DD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57598" cy="1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5E78078-E6AD-455A-80ED-34D792E51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993900" y="2225668"/>
            <a:ext cx="84201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969888"/>
            <a:ext cx="8420100" cy="291540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800">
                <a:solidFill>
                  <a:schemeClr val="accent3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4147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594196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521297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1296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4502160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14400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41501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841500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822364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9237970-A2E1-4629-8FFD-56A0E57214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901F3436-F970-4362-BDB6-21241EA6C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1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1500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822364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914400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41501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1500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822364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594196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521297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21296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594196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521297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521296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4502160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1E925C5-8242-4348-9A1D-0B8C8D1F0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47293F8-29B1-4CCE-83FF-1E3A9715A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27E7136-1FDB-4A68-94F1-86707026F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87BED87-66BD-41C1-BD41-0BF9C3A73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  <a:p>
            <a:pPr lvl="5"/>
            <a:r>
              <a:rPr lang="en-US" noProof="0" dirty="0"/>
              <a:t>Text level 6</a:t>
            </a:r>
          </a:p>
          <a:p>
            <a:pPr lvl="6"/>
            <a:r>
              <a:rPr lang="en-US" noProof="0" dirty="0"/>
              <a:t>Text level 7</a:t>
            </a:r>
          </a:p>
          <a:p>
            <a:pPr lvl="7"/>
            <a:r>
              <a:rPr lang="en-US" noProof="0" dirty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 userDrawn="1"/>
        </p:nvSpPr>
        <p:spPr>
          <a:xfrm>
            <a:off x="15454630" y="8407529"/>
            <a:ext cx="688341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2000" b="0" i="0" u="none" strike="noStrike" kern="1200" cap="none" spc="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lang="en-US" sz="1300" spc="10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722045-20FB-45FA-9117-8ADC510CA52D}"/>
              </a:ext>
            </a:extLst>
          </p:cNvPr>
          <p:cNvCxnSpPr>
            <a:cxnSpLocks/>
          </p:cNvCxnSpPr>
          <p:nvPr userDrawn="1"/>
        </p:nvCxnSpPr>
        <p:spPr>
          <a:xfrm>
            <a:off x="15513776" y="8732520"/>
            <a:ext cx="57004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426" y="8550318"/>
            <a:ext cx="54864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5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17" r:id="rId7"/>
    <p:sldLayoutId id="2147483699" r:id="rId8"/>
    <p:sldLayoutId id="2147483700" r:id="rId9"/>
    <p:sldLayoutId id="2147483719" r:id="rId10"/>
    <p:sldLayoutId id="2147483701" r:id="rId11"/>
    <p:sldLayoutId id="2147483702" r:id="rId12"/>
    <p:sldLayoutId id="2147483703" r:id="rId13"/>
    <p:sldLayoutId id="2147483721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20" r:id="rId26"/>
    <p:sldLayoutId id="2147483722" r:id="rId27"/>
  </p:sldLayoutIdLst>
  <p:hf sldNum="0" hdr="0" dt="0"/>
  <p:txStyles>
    <p:titleStyle>
      <a:lvl1pPr marL="14400" algn="l" eaLnBrk="1" hangingPunct="1">
        <a:spcBef>
          <a:spcPts val="100"/>
        </a:spcBef>
        <a:defRPr sz="5400">
          <a:latin typeface="+mj-lt"/>
          <a:ea typeface="+mj-ea"/>
          <a:cs typeface="+mj-cs"/>
        </a:defRPr>
      </a:lvl1pPr>
    </p:titleStyle>
    <p:bodyStyle>
      <a:lvl1pPr marL="0" algn="l" eaLnBrk="1" hangingPunct="1">
        <a:lnSpc>
          <a:spcPct val="110000"/>
        </a:lnSpc>
        <a:spcBef>
          <a:spcPts val="620"/>
        </a:spcBef>
        <a:spcAft>
          <a:spcPts val="620"/>
        </a:spcAft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sz="21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8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500">
          <a:solidFill>
            <a:schemeClr val="tx2"/>
          </a:solidFill>
          <a:latin typeface="+mn-lt"/>
          <a:ea typeface="+mn-ea"/>
          <a:cs typeface="+mn-cs"/>
        </a:defRPr>
      </a:lvl6pPr>
      <a:lvl7pPr marL="0" algn="l" eaLnBrk="1" hangingPunct="1">
        <a:lnSpc>
          <a:spcPct val="110000"/>
        </a:lnSpc>
        <a:spcBef>
          <a:spcPts val="620"/>
        </a:spcBef>
        <a:spcAft>
          <a:spcPts val="0"/>
        </a:spcAft>
        <a:defRPr sz="1300">
          <a:solidFill>
            <a:schemeClr val="accent1"/>
          </a:solidFill>
          <a:latin typeface="+mn-lt"/>
          <a:ea typeface="+mn-ea"/>
          <a:cs typeface="+mn-cs"/>
        </a:defRPr>
      </a:lvl7pPr>
      <a:lvl8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300">
          <a:solidFill>
            <a:schemeClr val="accent1"/>
          </a:solidFill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messaging-overview" TargetMode="External"/><Relationship Id="rId2" Type="http://schemas.openxmlformats.org/officeDocument/2006/relationships/hyperlink" Target="https://github.com/jerryvanechelpoel/howtorunabarwithazureservicebu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uget.org/packages/Microsoft.Azure.Management.ServiceBus/" TargetMode="External"/><Relationship Id="rId4" Type="http://schemas.openxmlformats.org/officeDocument/2006/relationships/hyperlink" Target="https://www.nuget.org/packages/Microsoft.Azure.ServiceBu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D234D1-E9B7-47FF-B8BE-DE878109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4774690"/>
            <a:ext cx="11379200" cy="1707312"/>
          </a:xfrm>
        </p:spPr>
        <p:txBody>
          <a:bodyPr/>
          <a:lstStyle/>
          <a:p>
            <a:r>
              <a:rPr lang="en-US" dirty="0"/>
              <a:t>How to run a bar</a:t>
            </a:r>
            <a:br>
              <a:rPr lang="en-US" dirty="0"/>
            </a:br>
            <a:r>
              <a:rPr lang="en-US" dirty="0"/>
              <a:t>with Azure Service Bus</a:t>
            </a:r>
          </a:p>
        </p:txBody>
      </p:sp>
      <p:pic>
        <p:nvPicPr>
          <p:cNvPr id="3074" name="Picture 2" descr="Afbeeldingsresultaat voor azug">
            <a:extLst>
              <a:ext uri="{FF2B5EF4-FFF2-40B4-BE49-F238E27FC236}">
                <a16:creationId xmlns:a16="http://schemas.microsoft.com/office/drawing/2014/main" id="{C93FE1ED-698C-4870-BBC4-0C0372E6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246" y="2723407"/>
            <a:ext cx="2054002" cy="20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4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E01F-FF2D-4DF8-99CA-8E79E68C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 err="1"/>
              <a:t>Trustworthy</a:t>
            </a:r>
            <a:r>
              <a:rPr lang="nl-BE" dirty="0"/>
              <a:t> bar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3F4D-1CD1-473E-A5FC-CDD8A40FA7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2475152"/>
          </a:xfrm>
        </p:spPr>
        <p:txBody>
          <a:bodyPr/>
          <a:lstStyle/>
          <a:p>
            <a:pPr algn="ctr"/>
            <a:r>
              <a:rPr lang="nl-BE" sz="3200" b="1" dirty="0"/>
              <a:t>Orders</a:t>
            </a:r>
            <a:endParaRPr lang="nl-BE" b="1" dirty="0"/>
          </a:p>
          <a:p>
            <a:pPr algn="ctr"/>
            <a:endParaRPr lang="nl-BE" b="1" dirty="0"/>
          </a:p>
          <a:p>
            <a:pPr lvl="1" algn="ctr"/>
            <a:r>
              <a:rPr lang="nl-BE" b="1" dirty="0" err="1"/>
              <a:t>Should</a:t>
            </a:r>
            <a:r>
              <a:rPr lang="nl-BE" b="1" dirty="0"/>
              <a:t> </a:t>
            </a:r>
            <a:r>
              <a:rPr lang="nl-BE" b="1" dirty="0" err="1"/>
              <a:t>not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forgotten</a:t>
            </a:r>
            <a:endParaRPr lang="nl-BE" b="1" dirty="0"/>
          </a:p>
          <a:p>
            <a:pPr lvl="1" algn="ctr"/>
            <a:endParaRPr lang="nl-BE" b="1" dirty="0"/>
          </a:p>
          <a:p>
            <a:pPr lvl="1" algn="ctr"/>
            <a:r>
              <a:rPr lang="nl-BE" b="1" dirty="0"/>
              <a:t>No skipping in </a:t>
            </a:r>
            <a:r>
              <a:rPr lang="nl-BE" b="1" dirty="0" err="1"/>
              <a:t>the</a:t>
            </a:r>
            <a:r>
              <a:rPr lang="nl-BE" b="1" dirty="0"/>
              <a:t> line</a:t>
            </a:r>
            <a:endParaRPr lang="nl-BE" sz="3200" b="1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FB13C-CE9D-478C-9BEF-639BC30B8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2196614"/>
          </a:xfrm>
        </p:spPr>
        <p:txBody>
          <a:bodyPr/>
          <a:lstStyle/>
          <a:p>
            <a:pPr algn="ctr"/>
            <a:r>
              <a:rPr lang="nl-BE" sz="3200" b="1" dirty="0"/>
              <a:t>Drinks</a:t>
            </a:r>
            <a:endParaRPr lang="nl-BE" b="1" dirty="0"/>
          </a:p>
          <a:p>
            <a:pPr algn="ctr"/>
            <a:endParaRPr lang="nl-BE" b="1" dirty="0"/>
          </a:p>
          <a:p>
            <a:pPr algn="ctr"/>
            <a:r>
              <a:rPr lang="nl-BE" sz="2100" b="1" dirty="0" err="1">
                <a:solidFill>
                  <a:schemeClr val="accent1"/>
                </a:solidFill>
              </a:rPr>
              <a:t>Should</a:t>
            </a:r>
            <a:r>
              <a:rPr lang="nl-BE" sz="2100" b="1" dirty="0">
                <a:solidFill>
                  <a:schemeClr val="accent1"/>
                </a:solidFill>
              </a:rPr>
              <a:t> </a:t>
            </a:r>
            <a:r>
              <a:rPr lang="nl-BE" sz="2100" b="1" dirty="0" err="1">
                <a:solidFill>
                  <a:schemeClr val="accent1"/>
                </a:solidFill>
              </a:rPr>
              <a:t>be</a:t>
            </a:r>
            <a:r>
              <a:rPr lang="nl-BE" sz="2100" b="1" dirty="0">
                <a:solidFill>
                  <a:schemeClr val="accent1"/>
                </a:solidFill>
              </a:rPr>
              <a:t> </a:t>
            </a:r>
            <a:r>
              <a:rPr lang="nl-BE" sz="2100" b="1" dirty="0" err="1">
                <a:solidFill>
                  <a:schemeClr val="accent1"/>
                </a:solidFill>
              </a:rPr>
              <a:t>served</a:t>
            </a:r>
            <a:r>
              <a:rPr lang="nl-BE" sz="21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nl-BE" sz="2100" b="1" dirty="0" err="1">
                <a:solidFill>
                  <a:schemeClr val="accent1"/>
                </a:solidFill>
              </a:rPr>
              <a:t>to</a:t>
            </a:r>
            <a:r>
              <a:rPr lang="nl-BE" sz="2100" b="1" dirty="0">
                <a:solidFill>
                  <a:schemeClr val="accent1"/>
                </a:solidFill>
              </a:rPr>
              <a:t> </a:t>
            </a:r>
            <a:r>
              <a:rPr lang="nl-BE" sz="2100" b="1" dirty="0" err="1">
                <a:solidFill>
                  <a:schemeClr val="accent1"/>
                </a:solidFill>
              </a:rPr>
              <a:t>the</a:t>
            </a:r>
            <a:r>
              <a:rPr lang="nl-BE" sz="2100" b="1" dirty="0">
                <a:solidFill>
                  <a:schemeClr val="accent1"/>
                </a:solidFill>
              </a:rPr>
              <a:t> correct person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128E2-9F1C-4FDB-9C1E-908737A2F3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AE5A16-DD6E-4D4F-A28E-81B77D4FEB5D}"/>
              </a:ext>
            </a:extLst>
          </p:cNvPr>
          <p:cNvSpPr txBox="1">
            <a:spLocks/>
          </p:cNvSpPr>
          <p:nvPr/>
        </p:nvSpPr>
        <p:spPr>
          <a:xfrm>
            <a:off x="901699" y="7474609"/>
            <a:ext cx="1430020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b="1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nl-BE" sz="3200" b="1" dirty="0" err="1">
                <a:solidFill>
                  <a:schemeClr val="tx2"/>
                </a:solidFill>
                <a:sym typeface="Wingdings" panose="05000000000000000000" pitchFamily="2" charset="2"/>
              </a:rPr>
              <a:t>R</a:t>
            </a:r>
            <a:r>
              <a:rPr lang="nl-BE" sz="3200" b="1" dirty="0" err="1">
                <a:solidFill>
                  <a:schemeClr val="tx2"/>
                </a:solidFill>
              </a:rPr>
              <a:t>eliable</a:t>
            </a:r>
            <a:r>
              <a:rPr lang="nl-BE" sz="3200" b="1" dirty="0">
                <a:solidFill>
                  <a:schemeClr val="tx2"/>
                </a:solidFill>
              </a:rPr>
              <a:t> </a:t>
            </a:r>
            <a:r>
              <a:rPr lang="nl-BE" sz="3200" b="1" dirty="0" err="1">
                <a:solidFill>
                  <a:schemeClr val="tx2"/>
                </a:solidFill>
              </a:rPr>
              <a:t>communication</a:t>
            </a:r>
            <a:endParaRPr lang="nl-BE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3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C19-D329-4E9D-9C6E-4777973A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Azure</a:t>
            </a:r>
            <a:r>
              <a:rPr lang="nl-BE" b="1" dirty="0"/>
              <a:t> </a:t>
            </a:r>
            <a:br>
              <a:rPr lang="nl-BE" b="1" dirty="0"/>
            </a:br>
            <a:r>
              <a:rPr lang="nl-BE" b="1" dirty="0"/>
              <a:t>Service </a:t>
            </a:r>
            <a:br>
              <a:rPr lang="nl-BE" b="1" dirty="0"/>
            </a:br>
            <a:r>
              <a:rPr lang="nl-BE" b="1" strike="sngStrike" dirty="0"/>
              <a:t>Bus</a:t>
            </a:r>
            <a:r>
              <a:rPr lang="nl-BE" b="1" dirty="0"/>
              <a:t> Bar</a:t>
            </a:r>
            <a:br>
              <a:rPr lang="nl-BE" b="1" dirty="0"/>
            </a:br>
            <a:r>
              <a:rPr lang="nl-BE" b="1" dirty="0" err="1"/>
              <a:t>Requirements</a:t>
            </a:r>
            <a:endParaRPr lang="nl-BE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EB83F-7BA4-4F30-95EA-21A301549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6131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FC75-A1C4-4DA2-ABFB-519C39A8B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Infrastructure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2451-F0E1-4640-B4AC-C7AF94FA8F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1347151"/>
          </a:xfrm>
        </p:spPr>
        <p:txBody>
          <a:bodyPr/>
          <a:lstStyle/>
          <a:p>
            <a:r>
              <a:rPr lang="nl-BE" b="1" dirty="0"/>
              <a:t>Hardware</a:t>
            </a:r>
          </a:p>
          <a:p>
            <a:pPr lvl="1"/>
            <a:r>
              <a:rPr lang="nl-BE" b="1" dirty="0"/>
              <a:t>Bar</a:t>
            </a:r>
          </a:p>
          <a:p>
            <a:pPr lvl="1"/>
            <a:r>
              <a:rPr lang="nl-BE" b="1" dirty="0" err="1"/>
              <a:t>Chairs</a:t>
            </a:r>
            <a:endParaRPr lang="nl-BE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21BDC-9E41-4256-92B6-DAE2AC834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482747"/>
          </a:xfrm>
        </p:spPr>
        <p:txBody>
          <a:bodyPr/>
          <a:lstStyle/>
          <a:p>
            <a:r>
              <a:rPr lang="nl-BE" b="1" dirty="0">
                <a:sym typeface="Wingdings" panose="05000000000000000000" pitchFamily="2" charset="2"/>
              </a:rPr>
              <a:t> </a:t>
            </a:r>
            <a:r>
              <a:rPr lang="nl-BE" b="1" dirty="0" err="1"/>
              <a:t>Namespace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52BD-9F1E-48C7-B5B3-CC28B1851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2050" name="Picture 2" descr="Afbeeldingsresultaat voor empty moes tavern">
            <a:extLst>
              <a:ext uri="{FF2B5EF4-FFF2-40B4-BE49-F238E27FC236}">
                <a16:creationId xmlns:a16="http://schemas.microsoft.com/office/drawing/2014/main" id="{1E04E176-25AE-46E7-8052-AD99BC8A4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3643" r="3633" b="11963"/>
          <a:stretch/>
        </p:blipFill>
        <p:spPr bwMode="auto">
          <a:xfrm>
            <a:off x="0" y="4038288"/>
            <a:ext cx="66294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D0F4-064D-4A4F-8A27-26655ECF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/>
              <a:t>Pub </a:t>
            </a:r>
            <a:r>
              <a:rPr lang="nl-BE" dirty="0" err="1"/>
              <a:t>rules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7B17-5A67-4E4F-AB3A-77A02D58A1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700" y="2652632"/>
            <a:ext cx="7639172" cy="5926866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Orders</a:t>
            </a:r>
          </a:p>
          <a:p>
            <a:pPr lvl="1"/>
            <a:r>
              <a:rPr lang="nl-BE" b="1" dirty="0"/>
              <a:t>Are made at </a:t>
            </a:r>
            <a:r>
              <a:rPr lang="nl-BE" b="1" dirty="0" err="1"/>
              <a:t>the</a:t>
            </a:r>
            <a:r>
              <a:rPr lang="nl-BE" b="1" dirty="0"/>
              <a:t> bar</a:t>
            </a:r>
          </a:p>
          <a:p>
            <a:pPr lvl="1"/>
            <a:endParaRPr lang="nl-BE" b="1" dirty="0"/>
          </a:p>
          <a:p>
            <a:pPr lvl="1"/>
            <a:r>
              <a:rPr lang="nl-BE" b="1" dirty="0" err="1"/>
              <a:t>Waiters</a:t>
            </a:r>
            <a:r>
              <a:rPr lang="nl-BE" b="1" dirty="0"/>
              <a:t> handle </a:t>
            </a:r>
            <a:r>
              <a:rPr lang="nl-BE" b="1" dirty="0" err="1"/>
              <a:t>an</a:t>
            </a:r>
            <a:r>
              <a:rPr lang="nl-BE" b="1" dirty="0"/>
              <a:t> order at a time</a:t>
            </a:r>
          </a:p>
          <a:p>
            <a:pPr lvl="1"/>
            <a:endParaRPr lang="nl-BE" b="1" dirty="0"/>
          </a:p>
          <a:p>
            <a:pPr lvl="1"/>
            <a:r>
              <a:rPr lang="nl-BE" b="1" dirty="0" err="1"/>
              <a:t>Nobody</a:t>
            </a:r>
            <a:r>
              <a:rPr lang="nl-BE" b="1" dirty="0"/>
              <a:t> </a:t>
            </a:r>
            <a:r>
              <a:rPr lang="nl-BE" b="1" dirty="0" err="1"/>
              <a:t>should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skipped</a:t>
            </a:r>
            <a:endParaRPr lang="nl-BE" b="1" dirty="0"/>
          </a:p>
          <a:p>
            <a:pPr marL="0" indent="0">
              <a:buNone/>
            </a:pPr>
            <a:endParaRPr lang="nl-BE" b="1" dirty="0"/>
          </a:p>
          <a:p>
            <a:pPr marL="0" indent="0">
              <a:buNone/>
            </a:pPr>
            <a:r>
              <a:rPr lang="nl-BE" b="1" dirty="0"/>
              <a:t>Drinks</a:t>
            </a:r>
          </a:p>
          <a:p>
            <a:pPr lvl="1"/>
            <a:r>
              <a:rPr lang="nl-BE" b="1" dirty="0"/>
              <a:t>Are </a:t>
            </a:r>
            <a:r>
              <a:rPr lang="nl-BE" b="1" dirty="0" err="1"/>
              <a:t>served</a:t>
            </a:r>
            <a:r>
              <a:rPr lang="nl-BE" b="1" dirty="0"/>
              <a:t> on </a:t>
            </a:r>
            <a:r>
              <a:rPr lang="nl-BE" b="1" dirty="0" err="1"/>
              <a:t>the</a:t>
            </a:r>
            <a:r>
              <a:rPr lang="nl-BE" b="1" dirty="0"/>
              <a:t> bar</a:t>
            </a:r>
          </a:p>
          <a:p>
            <a:pPr lvl="1"/>
            <a:endParaRPr lang="nl-BE" b="1" dirty="0"/>
          </a:p>
          <a:p>
            <a:pPr lvl="1"/>
            <a:r>
              <a:rPr lang="nl-BE" b="1" dirty="0"/>
              <a:t>People </a:t>
            </a:r>
            <a:r>
              <a:rPr lang="nl-BE" b="1" dirty="0" err="1"/>
              <a:t>receive</a:t>
            </a:r>
            <a:r>
              <a:rPr lang="nl-BE" b="1" dirty="0"/>
              <a:t> </a:t>
            </a:r>
            <a:r>
              <a:rPr lang="nl-BE" b="1" dirty="0" err="1"/>
              <a:t>the</a:t>
            </a:r>
            <a:r>
              <a:rPr lang="nl-BE" b="1" dirty="0"/>
              <a:t> drinks 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their</a:t>
            </a:r>
            <a:r>
              <a:rPr lang="nl-BE" b="1" dirty="0"/>
              <a:t> name on</a:t>
            </a:r>
          </a:p>
          <a:p>
            <a:pPr lvl="1"/>
            <a:endParaRPr lang="nl-BE" b="1" dirty="0"/>
          </a:p>
          <a:p>
            <a:pPr lvl="1"/>
            <a:r>
              <a:rPr lang="nl-BE" b="1" dirty="0" err="1"/>
              <a:t>If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don’t</a:t>
            </a:r>
            <a:r>
              <a:rPr lang="nl-BE" b="1" dirty="0"/>
              <a:t> </a:t>
            </a:r>
            <a:r>
              <a:rPr lang="nl-BE" b="1" dirty="0" err="1"/>
              <a:t>sit</a:t>
            </a:r>
            <a:r>
              <a:rPr lang="nl-BE" b="1" dirty="0"/>
              <a:t> at </a:t>
            </a:r>
            <a:r>
              <a:rPr lang="nl-BE" b="1" dirty="0" err="1"/>
              <a:t>the</a:t>
            </a:r>
            <a:r>
              <a:rPr lang="nl-BE" b="1" dirty="0"/>
              <a:t> bar,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don’t</a:t>
            </a:r>
            <a:r>
              <a:rPr lang="nl-BE" b="1" dirty="0"/>
              <a:t> get </a:t>
            </a:r>
            <a:r>
              <a:rPr lang="nl-BE" b="1" dirty="0" err="1"/>
              <a:t>served</a:t>
            </a:r>
            <a:endParaRPr lang="nl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4B792-5ADE-46B3-8C0F-2CEAA88BB5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0E9C-00E6-4338-9588-C7A52769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10" y="3283449"/>
            <a:ext cx="8118375" cy="43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FC75-A1C4-4DA2-ABFB-519C39A8B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/>
              <a:t>Pub </a:t>
            </a:r>
            <a:r>
              <a:rPr lang="nl-BE" dirty="0" err="1"/>
              <a:t>rules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Messaging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2451-F0E1-4640-B4AC-C7AF94FA8F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5140497"/>
          </a:xfrm>
        </p:spPr>
        <p:txBody>
          <a:bodyPr/>
          <a:lstStyle/>
          <a:p>
            <a:r>
              <a:rPr lang="nl-BE" b="1" dirty="0"/>
              <a:t>Orders &amp; drinks</a:t>
            </a:r>
          </a:p>
          <a:p>
            <a:endParaRPr lang="nl-BE" b="1" dirty="0"/>
          </a:p>
          <a:p>
            <a:r>
              <a:rPr lang="nl-BE" b="1" dirty="0"/>
              <a:t>Ordering </a:t>
            </a:r>
            <a:r>
              <a:rPr lang="nl-BE" b="1" dirty="0" err="1"/>
              <a:t>process</a:t>
            </a:r>
            <a:endParaRPr lang="nl-BE" b="1" dirty="0"/>
          </a:p>
          <a:p>
            <a:pPr lvl="1"/>
            <a:r>
              <a:rPr lang="nl-BE" b="1" dirty="0"/>
              <a:t>FIFO processing</a:t>
            </a:r>
          </a:p>
          <a:p>
            <a:endParaRPr lang="nl-BE" b="1" dirty="0"/>
          </a:p>
          <a:p>
            <a:r>
              <a:rPr lang="nl-BE" b="1" dirty="0"/>
              <a:t>Bar</a:t>
            </a:r>
          </a:p>
          <a:p>
            <a:pPr lvl="1"/>
            <a:r>
              <a:rPr lang="nl-BE" b="1" dirty="0"/>
              <a:t>Drinks are </a:t>
            </a:r>
            <a:r>
              <a:rPr lang="nl-BE" b="1" dirty="0" err="1"/>
              <a:t>served</a:t>
            </a:r>
            <a:r>
              <a:rPr lang="nl-BE" b="1" dirty="0"/>
              <a:t> on </a:t>
            </a:r>
            <a:r>
              <a:rPr lang="nl-BE" b="1" dirty="0" err="1"/>
              <a:t>the</a:t>
            </a:r>
            <a:r>
              <a:rPr lang="nl-BE" b="1" dirty="0"/>
              <a:t> bar</a:t>
            </a:r>
          </a:p>
          <a:p>
            <a:endParaRPr lang="nl-BE" b="1" dirty="0"/>
          </a:p>
          <a:p>
            <a:r>
              <a:rPr lang="nl-BE" b="1" dirty="0"/>
              <a:t>Chair at </a:t>
            </a:r>
            <a:r>
              <a:rPr lang="nl-BE" b="1" dirty="0" err="1"/>
              <a:t>the</a:t>
            </a:r>
            <a:r>
              <a:rPr lang="nl-BE" b="1" dirty="0"/>
              <a:t> bar</a:t>
            </a:r>
          </a:p>
          <a:p>
            <a:pPr lvl="1"/>
            <a:r>
              <a:rPr lang="nl-BE" dirty="0"/>
              <a:t>Customers take drinks </a:t>
            </a:r>
            <a:r>
              <a:rPr lang="nl-BE" dirty="0" err="1"/>
              <a:t>ordered</a:t>
            </a:r>
            <a:r>
              <a:rPr lang="nl-BE" dirty="0"/>
              <a:t> </a:t>
            </a:r>
            <a:r>
              <a:rPr lang="nl-BE" b="1" dirty="0"/>
              <a:t>on </a:t>
            </a:r>
            <a:r>
              <a:rPr lang="nl-BE" b="1" dirty="0" err="1"/>
              <a:t>their</a:t>
            </a:r>
            <a:r>
              <a:rPr lang="nl-BE" b="1" dirty="0"/>
              <a:t>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1F5E4-F6BE-48CE-B70B-1DC11FEBE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5140497"/>
          </a:xfrm>
        </p:spPr>
        <p:txBody>
          <a:bodyPr/>
          <a:lstStyle/>
          <a:p>
            <a:r>
              <a:rPr lang="nl-BE" b="1" dirty="0" err="1"/>
              <a:t>Messages</a:t>
            </a:r>
            <a:endParaRPr lang="nl-BE" b="1" dirty="0"/>
          </a:p>
          <a:p>
            <a:endParaRPr lang="nl-BE" b="1" dirty="0"/>
          </a:p>
          <a:p>
            <a:r>
              <a:rPr lang="nl-BE" b="1" dirty="0"/>
              <a:t>Queue</a:t>
            </a:r>
          </a:p>
          <a:p>
            <a:pPr lvl="1"/>
            <a:endParaRPr lang="nl-BE" b="1" dirty="0"/>
          </a:p>
          <a:p>
            <a:endParaRPr lang="nl-BE" b="1" dirty="0"/>
          </a:p>
          <a:p>
            <a:r>
              <a:rPr lang="nl-BE" b="1" dirty="0"/>
              <a:t>Topic</a:t>
            </a:r>
          </a:p>
          <a:p>
            <a:pPr lvl="1"/>
            <a:endParaRPr lang="nl-BE" b="1" dirty="0"/>
          </a:p>
          <a:p>
            <a:endParaRPr lang="nl-BE" b="1" dirty="0"/>
          </a:p>
          <a:p>
            <a:r>
              <a:rPr lang="nl-BE" b="1" dirty="0"/>
              <a:t>Subscription</a:t>
            </a:r>
          </a:p>
          <a:p>
            <a:pPr lvl="1"/>
            <a:r>
              <a:rPr lang="nl-BE" b="1" dirty="0" err="1"/>
              <a:t>Rule</a:t>
            </a:r>
            <a:endParaRPr lang="nl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52BD-9F1E-48C7-B5B3-CC28B1851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2702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6D0F-1F7D-44C7-A738-2C73681A2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Queues, Topics &amp; Subscriptions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0A82E-86E1-478D-9C22-AABFA18233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3386106"/>
          </a:xfrm>
        </p:spPr>
        <p:txBody>
          <a:bodyPr/>
          <a:lstStyle/>
          <a:p>
            <a:r>
              <a:rPr lang="en-US" b="1" dirty="0"/>
              <a:t>Queues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Reliable messaging</a:t>
            </a:r>
          </a:p>
          <a:p>
            <a:pPr lvl="1"/>
            <a:r>
              <a:rPr lang="en-US" dirty="0"/>
              <a:t>1 message, 1 consumer</a:t>
            </a:r>
          </a:p>
          <a:p>
            <a:pPr lvl="1"/>
            <a:r>
              <a:rPr lang="en-US" dirty="0"/>
              <a:t>Messages are </a:t>
            </a:r>
          </a:p>
          <a:p>
            <a:pPr lvl="2"/>
            <a:r>
              <a:rPr lang="en-US" dirty="0"/>
              <a:t>sent to a queue</a:t>
            </a:r>
          </a:p>
          <a:p>
            <a:pPr lvl="2"/>
            <a:r>
              <a:rPr lang="en-US" dirty="0"/>
              <a:t>received from a queue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Load balancer semantics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15C37-4EDE-4FFC-8395-0AE6E273E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3386106"/>
          </a:xfrm>
        </p:spPr>
        <p:txBody>
          <a:bodyPr/>
          <a:lstStyle/>
          <a:p>
            <a:r>
              <a:rPr lang="en-US" b="1" dirty="0"/>
              <a:t>Topics &amp; subscriptions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Don’t guarantee delivery</a:t>
            </a:r>
          </a:p>
          <a:p>
            <a:pPr lvl="1"/>
            <a:r>
              <a:rPr lang="en-US" dirty="0"/>
              <a:t>1 message, multiple consumers</a:t>
            </a:r>
          </a:p>
          <a:p>
            <a:pPr lvl="1"/>
            <a:r>
              <a:rPr lang="en-US" dirty="0"/>
              <a:t>Messages are</a:t>
            </a:r>
          </a:p>
          <a:p>
            <a:pPr lvl="2"/>
            <a:r>
              <a:rPr lang="en-US" dirty="0"/>
              <a:t>sent to a topic </a:t>
            </a:r>
          </a:p>
          <a:p>
            <a:pPr lvl="2"/>
            <a:r>
              <a:rPr lang="en-US" dirty="0"/>
              <a:t>received from a subscription if the filter applies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Publish &amp; subscribe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97E9-75C4-43DF-A905-EE2C423803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0E02-219E-42BC-81C4-BAD9E0FC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84" y="6926498"/>
            <a:ext cx="6060326" cy="707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8E694-85C5-4742-BC61-B8693A3F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143" y="6666503"/>
            <a:ext cx="5289473" cy="1261336"/>
          </a:xfrm>
          <a:prstGeom prst="rect">
            <a:avLst/>
          </a:prstGeom>
        </p:spPr>
      </p:pic>
      <p:pic>
        <p:nvPicPr>
          <p:cNvPr id="2050" name="Picture 2" descr="Afbeeldingsresultaat voor duff beer">
            <a:extLst>
              <a:ext uri="{FF2B5EF4-FFF2-40B4-BE49-F238E27FC236}">
                <a16:creationId xmlns:a16="http://schemas.microsoft.com/office/drawing/2014/main" id="{63367FE8-2903-4B25-B5DE-9A60DA4C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3096">
            <a:off x="10384044" y="8018679"/>
            <a:ext cx="489105" cy="9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beeldingsresultaat voor duff beer">
            <a:extLst>
              <a:ext uri="{FF2B5EF4-FFF2-40B4-BE49-F238E27FC236}">
                <a16:creationId xmlns:a16="http://schemas.microsoft.com/office/drawing/2014/main" id="{0C4E9338-1F1E-4148-BFE5-22C2035F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3096">
            <a:off x="11129195" y="7973163"/>
            <a:ext cx="489105" cy="9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beeldingsresultaat voor shopping cart beer logo">
            <a:extLst>
              <a:ext uri="{FF2B5EF4-FFF2-40B4-BE49-F238E27FC236}">
                <a16:creationId xmlns:a16="http://schemas.microsoft.com/office/drawing/2014/main" id="{CC142D95-B9B2-4A19-93D7-1098811AE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24811" r="13000" b="16926"/>
          <a:stretch/>
        </p:blipFill>
        <p:spPr bwMode="auto">
          <a:xfrm>
            <a:off x="3144128" y="8037625"/>
            <a:ext cx="13384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6A67D1-2BD7-4BB5-AF8E-EDDEE73B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Subscription </a:t>
            </a:r>
            <a:r>
              <a:rPr lang="nl-BE" dirty="0" err="1"/>
              <a:t>rules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E6DE10-3E39-44EA-99A4-0107859959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51104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Define whether a subscriber is interested</a:t>
            </a:r>
          </a:p>
          <a:p>
            <a:pPr marL="90000" lvl="1" indent="0">
              <a:buNone/>
            </a:pPr>
            <a:r>
              <a:rPr lang="en-US" sz="2000" dirty="0"/>
              <a:t>Each matching filter produces a copy of the message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Filter conditions</a:t>
            </a:r>
          </a:p>
          <a:p>
            <a:pPr marL="90000" lvl="1" indent="0">
              <a:buNone/>
            </a:pPr>
            <a:r>
              <a:rPr lang="en-US" sz="2000" dirty="0"/>
              <a:t>Boolean filters</a:t>
            </a:r>
          </a:p>
          <a:p>
            <a:pPr marL="199150" lvl="2" indent="0">
              <a:buNone/>
            </a:pPr>
            <a:r>
              <a:rPr lang="en-US" sz="1600" dirty="0" err="1"/>
              <a:t>TrueFilter</a:t>
            </a:r>
            <a:r>
              <a:rPr lang="en-US" sz="1600" dirty="0"/>
              <a:t> or </a:t>
            </a:r>
            <a:r>
              <a:rPr lang="en-US" sz="1600" dirty="0" err="1"/>
              <a:t>FalseFilter</a:t>
            </a:r>
            <a:endParaRPr lang="en-US" sz="1600" dirty="0"/>
          </a:p>
          <a:p>
            <a:pPr marL="199150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Default filter = </a:t>
            </a:r>
            <a:r>
              <a:rPr lang="en-US" sz="1600" dirty="0" err="1"/>
              <a:t>TrueFilter</a:t>
            </a:r>
            <a:endParaRPr lang="en-US" sz="1600" dirty="0"/>
          </a:p>
          <a:p>
            <a:pPr marL="90000" lvl="1" indent="0">
              <a:buNone/>
            </a:pPr>
            <a:r>
              <a:rPr lang="en-US" sz="2000" dirty="0"/>
              <a:t>SQL filters</a:t>
            </a:r>
          </a:p>
          <a:p>
            <a:pPr marL="199150" lvl="2" indent="0">
              <a:buNone/>
            </a:pPr>
            <a:r>
              <a:rPr lang="en-US" sz="1600" dirty="0"/>
              <a:t>SQL-like conditional expression on user-defined and system properties</a:t>
            </a:r>
          </a:p>
          <a:p>
            <a:pPr marL="90000" lvl="1" indent="0">
              <a:buNone/>
            </a:pPr>
            <a:r>
              <a:rPr lang="en-US" sz="2000" dirty="0"/>
              <a:t>Correlation filters</a:t>
            </a:r>
          </a:p>
          <a:p>
            <a:pPr marL="199150" lvl="2" indent="0">
              <a:buNone/>
            </a:pPr>
            <a:r>
              <a:rPr lang="en-US" sz="1600" dirty="0"/>
              <a:t>Set of conditions matched against an arriving message's user and system properties</a:t>
            </a:r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 </a:t>
            </a:r>
            <a:r>
              <a:rPr lang="en-US" sz="2000" b="1" dirty="0"/>
              <a:t>Filters evaluate against message properties, not to the message body!</a:t>
            </a:r>
            <a:endParaRPr lang="nl-BE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1118-E2A2-481B-BB9D-3B0A2F208B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4607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C19-D329-4E9D-9C6E-4777973A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Reliable</a:t>
            </a:r>
            <a:r>
              <a:rPr lang="nl-BE" b="1" dirty="0"/>
              <a:t> </a:t>
            </a:r>
            <a:r>
              <a:rPr lang="nl-BE" b="1" dirty="0" err="1"/>
              <a:t>communication</a:t>
            </a:r>
            <a:endParaRPr lang="nl-BE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EB83F-7BA4-4F30-95EA-21A301549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30346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F47C-41D0-49DB-9545-99A4FD64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399535"/>
          </a:xfrm>
        </p:spPr>
        <p:txBody>
          <a:bodyPr/>
          <a:lstStyle/>
          <a:p>
            <a:r>
              <a:rPr lang="nl-BE" dirty="0" err="1"/>
              <a:t>Getting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next order or drink</a:t>
            </a:r>
            <a:br>
              <a:rPr lang="nl-BE" dirty="0"/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Retrieval modes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3363-E222-47F5-8014-B52A4FBC58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1265653"/>
          </a:xfrm>
        </p:spPr>
        <p:txBody>
          <a:bodyPr/>
          <a:lstStyle/>
          <a:p>
            <a:pPr algn="ctr"/>
            <a:r>
              <a:rPr lang="en-US" sz="2300" b="1" dirty="0"/>
              <a:t>Peek &amp; Lock</a:t>
            </a:r>
          </a:p>
          <a:p>
            <a:pPr lvl="1" algn="ctr"/>
            <a:r>
              <a:rPr lang="en-US" sz="1900" b="1" dirty="0"/>
              <a:t>Locked on retrieval</a:t>
            </a:r>
          </a:p>
          <a:p>
            <a:pPr lvl="1" algn="ctr"/>
            <a:r>
              <a:rPr lang="en-US" sz="1900" b="1" dirty="0"/>
              <a:t>Complete or abandon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8DDF1-57B2-4C4E-9248-62939640E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867083"/>
          </a:xfrm>
        </p:spPr>
        <p:txBody>
          <a:bodyPr/>
          <a:lstStyle/>
          <a:p>
            <a:pPr algn="ctr"/>
            <a:r>
              <a:rPr lang="en-US" sz="2300" b="1" dirty="0"/>
              <a:t>Autocomplete</a:t>
            </a:r>
          </a:p>
          <a:p>
            <a:pPr lvl="1" algn="ctr"/>
            <a:r>
              <a:rPr lang="en-US" sz="1900" b="1" dirty="0"/>
              <a:t>Remove when processed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29E55-7D69-4D6B-A6C4-E4EA09A02AF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028" name="Picture 4" descr="Afbeeldingsresultaat voor simpsons lock">
            <a:extLst>
              <a:ext uri="{FF2B5EF4-FFF2-40B4-BE49-F238E27FC236}">
                <a16:creationId xmlns:a16="http://schemas.microsoft.com/office/drawing/2014/main" id="{B7A143CB-71AD-4FF2-88CD-0D4E4F4C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52" y="4258450"/>
            <a:ext cx="3950693" cy="30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simpsons automatic hammer gif">
            <a:extLst>
              <a:ext uri="{FF2B5EF4-FFF2-40B4-BE49-F238E27FC236}">
                <a16:creationId xmlns:a16="http://schemas.microsoft.com/office/drawing/2014/main" id="{3813F538-13A2-4DCA-863F-C6F1BF36B4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784" y="4258450"/>
            <a:ext cx="4020834" cy="301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F47C-41D0-49DB-9545-99A4FD64C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Retries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3363-E222-47F5-8014-B52A4FBC58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868622"/>
          </a:xfrm>
        </p:spPr>
        <p:txBody>
          <a:bodyPr/>
          <a:lstStyle/>
          <a:p>
            <a:r>
              <a:rPr lang="en-US" b="1" dirty="0"/>
              <a:t>Retry every X time</a:t>
            </a: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Linear</a:t>
            </a:r>
            <a:endParaRPr lang="en-US" sz="1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341CD-8AA8-46A8-BE9C-ED4B2CAB3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1419350"/>
          </a:xfrm>
        </p:spPr>
        <p:txBody>
          <a:bodyPr vert="horz" wrap="square" lIns="0" tIns="108000" rIns="0" bIns="0" rtlCol="0">
            <a:spAutoFit/>
          </a:bodyPr>
          <a:lstStyle/>
          <a:p>
            <a:r>
              <a:rPr lang="en-US" b="1" dirty="0"/>
              <a:t>Wait longer after each retry</a:t>
            </a: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Exponential</a:t>
            </a:r>
            <a:endParaRPr lang="nl-BE" sz="1800" b="1" dirty="0"/>
          </a:p>
          <a:p>
            <a:endParaRPr lang="nl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29E55-7D69-4D6B-A6C4-E4EA09A02AF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29E2B2-2031-4953-B0AA-924B448C1E24}"/>
              </a:ext>
            </a:extLst>
          </p:cNvPr>
          <p:cNvGrpSpPr/>
          <p:nvPr/>
        </p:nvGrpSpPr>
        <p:grpSpPr>
          <a:xfrm>
            <a:off x="890101" y="4533029"/>
            <a:ext cx="3997539" cy="3063307"/>
            <a:chOff x="314037" y="4283968"/>
            <a:chExt cx="3997539" cy="30633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530179-16E5-494E-BA46-D00EEE0021A0}"/>
                </a:ext>
              </a:extLst>
            </p:cNvPr>
            <p:cNvCxnSpPr/>
            <p:nvPr/>
          </p:nvCxnSpPr>
          <p:spPr>
            <a:xfrm>
              <a:off x="1486147" y="4283968"/>
              <a:ext cx="0" cy="2664296"/>
            </a:xfrm>
            <a:prstGeom prst="line">
              <a:avLst/>
            </a:prstGeom>
            <a:ln>
              <a:head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FC1F38-A7C0-4E82-AFBB-66F2E48AE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6147" y="6948264"/>
              <a:ext cx="2825429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E70534-37B6-48D0-8877-C60F33A51515}"/>
                </a:ext>
              </a:extLst>
            </p:cNvPr>
            <p:cNvSpPr txBox="1"/>
            <p:nvPr/>
          </p:nvSpPr>
          <p:spPr>
            <a:xfrm>
              <a:off x="314037" y="56161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err="1"/>
                <a:t>Retries</a:t>
              </a:r>
              <a:endParaRPr lang="nl-BE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9F460D-0345-4C47-AA69-386A44C28610}"/>
                </a:ext>
              </a:extLst>
            </p:cNvPr>
            <p:cNvSpPr txBox="1"/>
            <p:nvPr/>
          </p:nvSpPr>
          <p:spPr>
            <a:xfrm>
              <a:off x="2497565" y="697794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/>
                <a:t>Time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DEA439-AB03-434C-883A-9326C8BCFE12}"/>
                </a:ext>
              </a:extLst>
            </p:cNvPr>
            <p:cNvCxnSpPr/>
            <p:nvPr/>
          </p:nvCxnSpPr>
          <p:spPr>
            <a:xfrm flipV="1">
              <a:off x="1791296" y="5004048"/>
              <a:ext cx="1944216" cy="16561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533F1B-6DED-451D-B176-9154740532EC}"/>
              </a:ext>
            </a:extLst>
          </p:cNvPr>
          <p:cNvGrpSpPr/>
          <p:nvPr/>
        </p:nvGrpSpPr>
        <p:grpSpPr>
          <a:xfrm>
            <a:off x="8594957" y="4533029"/>
            <a:ext cx="3997539" cy="3063307"/>
            <a:chOff x="7946887" y="4283968"/>
            <a:chExt cx="3997539" cy="306330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2F5B22-9F91-45AB-AC7F-7ECFA3B2DA15}"/>
                </a:ext>
              </a:extLst>
            </p:cNvPr>
            <p:cNvCxnSpPr/>
            <p:nvPr/>
          </p:nvCxnSpPr>
          <p:spPr>
            <a:xfrm>
              <a:off x="9118997" y="4283968"/>
              <a:ext cx="0" cy="2664296"/>
            </a:xfrm>
            <a:prstGeom prst="line">
              <a:avLst/>
            </a:prstGeom>
            <a:ln>
              <a:head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190F41-2D73-4D93-AC17-3B13223B0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997" y="6948264"/>
              <a:ext cx="2825429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1835EF-2D8B-4B28-A60B-C49F55B83ACA}"/>
                </a:ext>
              </a:extLst>
            </p:cNvPr>
            <p:cNvSpPr txBox="1"/>
            <p:nvPr/>
          </p:nvSpPr>
          <p:spPr>
            <a:xfrm>
              <a:off x="7946887" y="56161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err="1"/>
                <a:t>Retries</a:t>
              </a:r>
              <a:endParaRPr lang="nl-BE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91957-3965-4A07-A34C-ED70499CAC68}"/>
                </a:ext>
              </a:extLst>
            </p:cNvPr>
            <p:cNvSpPr txBox="1"/>
            <p:nvPr/>
          </p:nvSpPr>
          <p:spPr>
            <a:xfrm>
              <a:off x="10130415" y="697794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/>
                <a:t>Time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60E646-F6A4-469F-9F3B-0418489AB493}"/>
                </a:ext>
              </a:extLst>
            </p:cNvPr>
            <p:cNvSpPr/>
            <p:nvPr/>
          </p:nvSpPr>
          <p:spPr>
            <a:xfrm>
              <a:off x="9454243" y="4669971"/>
              <a:ext cx="2253343" cy="1910443"/>
            </a:xfrm>
            <a:custGeom>
              <a:avLst/>
              <a:gdLst>
                <a:gd name="connsiteX0" fmla="*/ 0 w 2253343"/>
                <a:gd name="connsiteY0" fmla="*/ 1910443 h 1910443"/>
                <a:gd name="connsiteX1" fmla="*/ 914400 w 2253343"/>
                <a:gd name="connsiteY1" fmla="*/ 1665515 h 1910443"/>
                <a:gd name="connsiteX2" fmla="*/ 1812471 w 2253343"/>
                <a:gd name="connsiteY2" fmla="*/ 947058 h 1910443"/>
                <a:gd name="connsiteX3" fmla="*/ 2253343 w 2253343"/>
                <a:gd name="connsiteY3" fmla="*/ 0 h 191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343" h="1910443">
                  <a:moveTo>
                    <a:pt x="0" y="1910443"/>
                  </a:moveTo>
                  <a:cubicBezTo>
                    <a:pt x="306161" y="1868261"/>
                    <a:pt x="612322" y="1826079"/>
                    <a:pt x="914400" y="1665515"/>
                  </a:cubicBezTo>
                  <a:cubicBezTo>
                    <a:pt x="1216478" y="1504951"/>
                    <a:pt x="1589314" y="1224644"/>
                    <a:pt x="1812471" y="947058"/>
                  </a:cubicBezTo>
                  <a:cubicBezTo>
                    <a:pt x="2035628" y="669472"/>
                    <a:pt x="2217964" y="174171"/>
                    <a:pt x="2253343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4044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F3F-E5DE-4CEF-8A94-573473962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Jerry?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9686-FD6F-4DE4-9497-FCA4A82B9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951360"/>
          </a:xfrm>
        </p:spPr>
        <p:txBody>
          <a:bodyPr/>
          <a:lstStyle/>
          <a:p>
            <a:r>
              <a:rPr lang="nl-BE" b="1" dirty="0"/>
              <a:t>Active </a:t>
            </a:r>
            <a:r>
              <a:rPr lang="nl-BE" b="1" dirty="0" err="1"/>
              <a:t>since</a:t>
            </a:r>
            <a:r>
              <a:rPr lang="nl-BE" b="1" dirty="0"/>
              <a:t> 2006</a:t>
            </a:r>
          </a:p>
          <a:p>
            <a:endParaRPr lang="nl-BE" b="1" dirty="0"/>
          </a:p>
          <a:p>
            <a:r>
              <a:rPr lang="nl-BE" b="1" dirty="0"/>
              <a:t>Technical Consultant .NET Solutions @ </a:t>
            </a:r>
            <a:r>
              <a:rPr lang="nl-BE" b="1" dirty="0" err="1"/>
              <a:t>Inetum</a:t>
            </a:r>
            <a:r>
              <a:rPr lang="nl-BE" b="1" dirty="0"/>
              <a:t>-Realdolmen</a:t>
            </a:r>
          </a:p>
          <a:p>
            <a:pPr lvl="1"/>
            <a:r>
              <a:rPr lang="nl-BE" dirty="0"/>
              <a:t>Technical Lead </a:t>
            </a:r>
            <a:r>
              <a:rPr lang="nl-BE" dirty="0" err="1"/>
              <a:t>DevOps</a:t>
            </a:r>
            <a:r>
              <a:rPr lang="nl-BE" dirty="0"/>
              <a:t>-Team Zanzibar</a:t>
            </a:r>
          </a:p>
          <a:p>
            <a:endParaRPr lang="nl-BE" dirty="0"/>
          </a:p>
          <a:p>
            <a:r>
              <a:rPr lang="nl-BE" b="1" dirty="0" err="1"/>
              <a:t>Visit</a:t>
            </a:r>
            <a:r>
              <a:rPr lang="nl-BE" b="1" dirty="0"/>
              <a:t> bars, beer, festivals, The Simpsons fan, …</a:t>
            </a:r>
          </a:p>
          <a:p>
            <a:endParaRPr lang="nl-BE" dirty="0"/>
          </a:p>
          <a:p>
            <a:r>
              <a:rPr lang="nl-BE" dirty="0" err="1"/>
              <a:t>jerry.vanechelpoel@inetum-realdolmen.world</a:t>
            </a:r>
            <a:endParaRPr lang="nl-BE" dirty="0"/>
          </a:p>
          <a:p>
            <a:r>
              <a:rPr lang="nl-BE" dirty="0"/>
              <a:t>@</a:t>
            </a:r>
            <a:r>
              <a:rPr lang="nl-BE" dirty="0" err="1"/>
              <a:t>qlurichaun</a:t>
            </a:r>
            <a:endParaRPr lang="nl-BE" dirty="0"/>
          </a:p>
          <a:p>
            <a:r>
              <a:rPr lang="nl-BE" dirty="0"/>
              <a:t>www.linkedin.com/in/jerryvanechelpoel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FAE4C-93EE-47D6-A32E-B5E0900CA3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550318"/>
            <a:ext cx="5486400" cy="246221"/>
          </a:xfrm>
        </p:spPr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2" descr="https://pmcdeadline2.files.wordpress.com/2014/06/twitter-logo.png?w=970">
            <a:extLst>
              <a:ext uri="{FF2B5EF4-FFF2-40B4-BE49-F238E27FC236}">
                <a16:creationId xmlns:a16="http://schemas.microsoft.com/office/drawing/2014/main" id="{752F8632-9903-42FC-BC4C-28A17F34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5" y="712237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edia.licdn.com/mpr/mpr/shrink_200_200/AAEAAQAAAAAAAANyAAAAJGRlZTNlZDQwLTk4YTItNDA1MS04MzBjLWJmNGQ5M2RmZGUxYw.png">
            <a:extLst>
              <a:ext uri="{FF2B5EF4-FFF2-40B4-BE49-F238E27FC236}">
                <a16:creationId xmlns:a16="http://schemas.microsoft.com/office/drawing/2014/main" id="{B86350FF-E2DF-4C48-AFF2-62391E7A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7" y="769345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2.iconfinder.com/data/icons/ios-7-style-metro-ui-icons/512/MetroUI_Mail.png">
            <a:extLst>
              <a:ext uri="{FF2B5EF4-FFF2-40B4-BE49-F238E27FC236}">
                <a16:creationId xmlns:a16="http://schemas.microsoft.com/office/drawing/2014/main" id="{148C5AE7-2440-43F3-9D53-FB2606D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1" y="653107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467BAB9E-08B7-4BE0-B15C-136B1692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14" y="1649013"/>
            <a:ext cx="2922987" cy="29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F47C-41D0-49DB-9545-99A4FD64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399535"/>
          </a:xfrm>
        </p:spPr>
        <p:txBody>
          <a:bodyPr/>
          <a:lstStyle/>
          <a:p>
            <a:r>
              <a:rPr lang="nl-BE" dirty="0"/>
              <a:t>Handling </a:t>
            </a:r>
            <a:r>
              <a:rPr lang="nl-BE" dirty="0" err="1"/>
              <a:t>malicious</a:t>
            </a:r>
            <a:r>
              <a:rPr lang="nl-BE" dirty="0"/>
              <a:t> orders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spoiled</a:t>
            </a:r>
            <a:r>
              <a:rPr lang="nl-BE" dirty="0"/>
              <a:t> drinks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3363-E222-47F5-8014-B52A4FBC5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352105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/>
              <a:t>Can’t be processed</a:t>
            </a:r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 err="1"/>
              <a:t>Deadletter</a:t>
            </a:r>
            <a:r>
              <a:rPr lang="en-US" sz="2300" b="1" dirty="0"/>
              <a:t> queue (DLQ)</a:t>
            </a:r>
          </a:p>
          <a:p>
            <a:pPr marL="0" lvl="1" indent="0">
              <a:buNone/>
            </a:pPr>
            <a:r>
              <a:rPr lang="en-US" sz="1900" b="1" dirty="0"/>
              <a:t>Manually</a:t>
            </a:r>
          </a:p>
          <a:p>
            <a:pPr marL="0" lvl="1" indent="0">
              <a:buNone/>
            </a:pPr>
            <a:r>
              <a:rPr lang="en-US" sz="1900" b="1" dirty="0"/>
              <a:t>Automatic after predefined amount of attempts</a:t>
            </a:r>
            <a:endParaRPr lang="nl-BE" sz="23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29E55-7D69-4D6B-A6C4-E4EA09A02A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3074" name="Picture 2" descr="Afbeeldingsresultaat voor moe simpsons dead">
            <a:extLst>
              <a:ext uri="{FF2B5EF4-FFF2-40B4-BE49-F238E27FC236}">
                <a16:creationId xmlns:a16="http://schemas.microsoft.com/office/drawing/2014/main" id="{24D19858-48E8-4531-ADF7-2EE45A9E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376" y="265263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8DD2B6-0983-49D2-9C95-8A2AF3D2F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6DC5F-8E59-48EB-8D0C-09D86494B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743192"/>
            <a:ext cx="7315200" cy="2386419"/>
          </a:xfrm>
        </p:spPr>
        <p:txBody>
          <a:bodyPr/>
          <a:lstStyle/>
          <a:p>
            <a:r>
              <a:rPr lang="nl-BE" b="1" dirty="0" err="1"/>
              <a:t>Enough</a:t>
            </a:r>
            <a:r>
              <a:rPr lang="nl-BE" b="1" dirty="0"/>
              <a:t> </a:t>
            </a:r>
            <a:r>
              <a:rPr lang="nl-BE" b="1" dirty="0" err="1"/>
              <a:t>talking</a:t>
            </a:r>
            <a:r>
              <a:rPr lang="nl-BE" b="1" dirty="0"/>
              <a:t>, </a:t>
            </a:r>
            <a:r>
              <a:rPr lang="nl-BE" b="1" dirty="0" err="1"/>
              <a:t>let’s</a:t>
            </a:r>
            <a:br>
              <a:rPr lang="nl-BE" b="1" dirty="0"/>
            </a:br>
            <a:r>
              <a:rPr lang="nl-BE" b="1" dirty="0" err="1"/>
              <a:t>create</a:t>
            </a:r>
            <a:r>
              <a:rPr lang="nl-BE" b="1" dirty="0"/>
              <a:t> </a:t>
            </a:r>
            <a:r>
              <a:rPr lang="nl-BE" b="1" dirty="0" err="1"/>
              <a:t>our</a:t>
            </a:r>
            <a:r>
              <a:rPr lang="nl-BE" b="1" dirty="0"/>
              <a:t> </a:t>
            </a:r>
            <a:r>
              <a:rPr lang="nl-BE" b="1" dirty="0" err="1"/>
              <a:t>own</a:t>
            </a:r>
            <a:r>
              <a:rPr lang="nl-BE" b="1" dirty="0"/>
              <a:t> bar!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F3DC5-70EC-4FEA-8A42-F267412F7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ADC4105-C583-40A3-B970-4B380977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9611"/>
            <a:ext cx="7116417" cy="40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2259-B857-454E-946F-09D5C22B3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74D9D-3F12-408C-8534-9372197FD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2F916-975F-455C-9EDF-DA22A164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732"/>
            <a:ext cx="16267011" cy="7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4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5C24F-ED58-4F0D-ACEC-F8A9399275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B7BC0-4BFD-4600-A267-C03F9C42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660" y="-16534"/>
            <a:ext cx="6120680" cy="91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5C24F-ED58-4F0D-ACEC-F8A9399275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F19CF-ADEE-4F38-A087-84AB5BEB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700" y="17870"/>
            <a:ext cx="8046588" cy="91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5C24F-ED58-4F0D-ACEC-F8A9399275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07969-EEAD-4D38-8A2C-A939E0B8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" y="1785257"/>
            <a:ext cx="16256000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8FA6E-A912-4F08-9675-A436A241C4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C156351B-DDA1-483F-A0AB-4D4AFA157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0" t="13297" r="29101" b="26733"/>
          <a:stretch/>
        </p:blipFill>
        <p:spPr>
          <a:xfrm>
            <a:off x="5823743" y="2015716"/>
            <a:ext cx="460851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E39-21D3-4E46-9619-626C3AE9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Useful</a:t>
            </a:r>
            <a:r>
              <a:rPr lang="nl-BE" dirty="0"/>
              <a:t> </a:t>
            </a:r>
            <a:r>
              <a:rPr lang="nl-BE" dirty="0" err="1"/>
              <a:t>material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22FD-92D5-4F3D-9716-E05DCEDC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958780"/>
          </a:xfrm>
        </p:spPr>
        <p:txBody>
          <a:bodyPr/>
          <a:lstStyle/>
          <a:p>
            <a:r>
              <a:rPr lang="nl-BE" b="1" dirty="0"/>
              <a:t>Code</a:t>
            </a:r>
          </a:p>
          <a:p>
            <a:r>
              <a:rPr lang="nl-BE" dirty="0"/>
              <a:t>	</a:t>
            </a:r>
            <a:r>
              <a:rPr lang="en-US" dirty="0" err="1">
                <a:hlinkClick r:id="rId2"/>
              </a:rPr>
              <a:t>jerryvanechelpoel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howtorunabarwithazureservicebus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Microsoft Docs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Azure Service Bus messaging overview - Azure Service Bus | Microsoft Docs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Nuget</a:t>
            </a:r>
            <a:endParaRPr lang="en-US" b="1" dirty="0"/>
          </a:p>
          <a:p>
            <a:r>
              <a:rPr lang="en-US" dirty="0"/>
              <a:t>	</a:t>
            </a:r>
            <a:r>
              <a:rPr lang="nl-BE" dirty="0" err="1">
                <a:hlinkClick r:id="rId4"/>
              </a:rPr>
              <a:t>NuGet</a:t>
            </a:r>
            <a:r>
              <a:rPr lang="nl-BE" dirty="0">
                <a:hlinkClick r:id="rId4"/>
              </a:rPr>
              <a:t> Gallery | </a:t>
            </a:r>
            <a:r>
              <a:rPr lang="nl-BE" dirty="0" err="1">
                <a:hlinkClick r:id="rId4"/>
              </a:rPr>
              <a:t>Microsoft.Azure.ServiceBus</a:t>
            </a:r>
            <a:r>
              <a:rPr lang="nl-BE" dirty="0">
                <a:hlinkClick r:id="rId4"/>
              </a:rPr>
              <a:t> 5.1.1</a:t>
            </a:r>
            <a:endParaRPr lang="nl-BE" dirty="0"/>
          </a:p>
          <a:p>
            <a:r>
              <a:rPr lang="nl-BE" dirty="0"/>
              <a:t>	</a:t>
            </a:r>
            <a:r>
              <a:rPr lang="nl-BE" dirty="0" err="1">
                <a:hlinkClick r:id="rId5"/>
              </a:rPr>
              <a:t>NuGet</a:t>
            </a:r>
            <a:r>
              <a:rPr lang="nl-BE" dirty="0">
                <a:hlinkClick r:id="rId5"/>
              </a:rPr>
              <a:t> Gallery | </a:t>
            </a:r>
            <a:r>
              <a:rPr lang="nl-BE" dirty="0" err="1">
                <a:hlinkClick r:id="rId5"/>
              </a:rPr>
              <a:t>Microsoft.Azure.Management.ServiceBus</a:t>
            </a:r>
            <a:r>
              <a:rPr lang="nl-BE" dirty="0">
                <a:hlinkClick r:id="rId5"/>
              </a:rPr>
              <a:t> 2.1.0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A6537-42FD-4C8F-8AAB-970FEB15EB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03349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6AB94-A201-49CC-9DD6-EA3BFE256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AA61C5F-4DFB-4656-85E6-4A666EA7E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192924" y="-96336"/>
            <a:ext cx="16448924" cy="92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2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39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5B76-8919-4C64-9FCC-84E94AA8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session</a:t>
            </a:r>
            <a:r>
              <a:rPr lang="nl-BE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31EF8-C380-4B0A-B6FF-74F9AE7AA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828377"/>
          </a:xfrm>
        </p:spPr>
        <p:txBody>
          <a:bodyPr/>
          <a:lstStyle/>
          <a:p>
            <a:r>
              <a:rPr lang="nl-BE" b="1" dirty="0"/>
              <a:t>Covid-19</a:t>
            </a:r>
          </a:p>
          <a:p>
            <a:endParaRPr lang="nl-BE" b="1" dirty="0"/>
          </a:p>
          <a:p>
            <a:r>
              <a:rPr lang="nl-BE" b="1" dirty="0"/>
              <a:t>Missing </a:t>
            </a:r>
            <a:r>
              <a:rPr lang="nl-BE" b="1" dirty="0" err="1"/>
              <a:t>Cloudbrew</a:t>
            </a:r>
            <a:endParaRPr lang="nl-BE" b="1" dirty="0"/>
          </a:p>
          <a:p>
            <a:pPr marL="0" indent="0">
              <a:buNone/>
            </a:pPr>
            <a:endParaRPr lang="nl-BE" b="1" dirty="0"/>
          </a:p>
          <a:p>
            <a:r>
              <a:rPr lang="nl-BE" b="1" dirty="0" err="1"/>
              <a:t>Learn</a:t>
            </a:r>
            <a:r>
              <a:rPr lang="nl-BE" b="1" dirty="0"/>
              <a:t> </a:t>
            </a:r>
            <a:r>
              <a:rPr lang="nl-BE" b="1" dirty="0" err="1"/>
              <a:t>Azure</a:t>
            </a:r>
            <a:r>
              <a:rPr lang="nl-BE" b="1" dirty="0"/>
              <a:t> Service Bus basics</a:t>
            </a:r>
          </a:p>
          <a:p>
            <a:endParaRPr lang="nl-BE" b="1" dirty="0"/>
          </a:p>
          <a:p>
            <a:r>
              <a:rPr lang="nl-BE" b="1" dirty="0"/>
              <a:t>I was </a:t>
            </a:r>
            <a:r>
              <a:rPr lang="nl-BE" b="1" dirty="0" err="1"/>
              <a:t>thirsty</a:t>
            </a:r>
            <a:endParaRPr lang="nl-BE" b="1" dirty="0"/>
          </a:p>
          <a:p>
            <a:pPr marL="0" indent="0">
              <a:buNone/>
            </a:pPr>
            <a:endParaRPr lang="nl-BE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nl-BE" b="1" dirty="0">
                <a:sym typeface="Wingdings" panose="05000000000000000000" pitchFamily="2" charset="2"/>
              </a:rPr>
              <a:t> </a:t>
            </a:r>
            <a:r>
              <a:rPr lang="nl-BE" b="1" dirty="0" err="1">
                <a:sym typeface="Wingdings" panose="05000000000000000000" pitchFamily="2" charset="2"/>
              </a:rPr>
              <a:t>Create</a:t>
            </a:r>
            <a:r>
              <a:rPr lang="nl-BE" b="1" dirty="0"/>
              <a:t> </a:t>
            </a:r>
            <a:r>
              <a:rPr lang="nl-BE" b="1" dirty="0" err="1"/>
              <a:t>my</a:t>
            </a:r>
            <a:r>
              <a:rPr lang="nl-BE" b="1" dirty="0"/>
              <a:t> </a:t>
            </a:r>
            <a:r>
              <a:rPr lang="nl-BE" b="1" dirty="0" err="1"/>
              <a:t>own</a:t>
            </a:r>
            <a:r>
              <a:rPr lang="nl-BE" b="1" dirty="0"/>
              <a:t> bar simulator </a:t>
            </a:r>
            <a:r>
              <a:rPr lang="nl-BE" b="1" dirty="0" err="1"/>
              <a:t>with</a:t>
            </a:r>
            <a:r>
              <a:rPr lang="nl-BE" b="1" dirty="0"/>
              <a:t> </a:t>
            </a:r>
          </a:p>
          <a:p>
            <a:pPr lvl="1" algn="ctr"/>
            <a:r>
              <a:rPr lang="nl-BE" b="1" dirty="0"/>
              <a:t>.NET 5</a:t>
            </a:r>
          </a:p>
          <a:p>
            <a:pPr lvl="1" algn="ctr"/>
            <a:r>
              <a:rPr lang="nl-BE" b="1" dirty="0" err="1"/>
              <a:t>Azure</a:t>
            </a:r>
            <a:endParaRPr lang="nl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EE924-69C7-4B50-BE1B-BEC82C8498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550318"/>
            <a:ext cx="5486400" cy="246221"/>
          </a:xfrm>
        </p:spPr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026" name="Picture 2" descr="Afbeeldingsresultaat voor cloudbrew">
            <a:extLst>
              <a:ext uri="{FF2B5EF4-FFF2-40B4-BE49-F238E27FC236}">
                <a16:creationId xmlns:a16="http://schemas.microsoft.com/office/drawing/2014/main" id="{7AFC40A2-1918-4DD3-91EE-BC27DCE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4" y="2911449"/>
            <a:ext cx="1156495" cy="115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8D8D-984A-41A1-B8F1-94240DC12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899592"/>
            <a:ext cx="9144000" cy="1456034"/>
          </a:xfrm>
        </p:spPr>
        <p:txBody>
          <a:bodyPr/>
          <a:lstStyle/>
          <a:p>
            <a:r>
              <a:rPr lang="nl-BE" b="1" dirty="0"/>
              <a:t>Partners in crime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05DC-B917-4A88-A80A-68A89E528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1026" name="Picture 2" descr="Afbeeldingsresultaat voor moe szyslak">
            <a:extLst>
              <a:ext uri="{FF2B5EF4-FFF2-40B4-BE49-F238E27FC236}">
                <a16:creationId xmlns:a16="http://schemas.microsoft.com/office/drawing/2014/main" id="{80E354D7-A778-4DFC-9579-8685A6F4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835" y="3131840"/>
            <a:ext cx="265172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homer simpson">
            <a:extLst>
              <a:ext uri="{FF2B5EF4-FFF2-40B4-BE49-F238E27FC236}">
                <a16:creationId xmlns:a16="http://schemas.microsoft.com/office/drawing/2014/main" id="{34E49DFB-6631-489C-B760-AA885FBD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39" y="3013916"/>
            <a:ext cx="285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58084-7184-49CC-8EB6-5AD9B0E56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232" y="3013916"/>
            <a:ext cx="1944216" cy="4998348"/>
          </a:xfrm>
          <a:prstGeom prst="rect">
            <a:avLst/>
          </a:prstGeom>
        </p:spPr>
      </p:pic>
      <p:pic>
        <p:nvPicPr>
          <p:cNvPr id="1032" name="Picture 8" descr="Afbeeldingsresultaat voor barney gumble">
            <a:extLst>
              <a:ext uri="{FF2B5EF4-FFF2-40B4-BE49-F238E27FC236}">
                <a16:creationId xmlns:a16="http://schemas.microsoft.com/office/drawing/2014/main" id="{A0F29BF5-6E7A-4FE7-B0BE-C66F1601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8963" y="2893680"/>
            <a:ext cx="2592289" cy="48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carl simpsons">
            <a:extLst>
              <a:ext uri="{FF2B5EF4-FFF2-40B4-BE49-F238E27FC236}">
                <a16:creationId xmlns:a16="http://schemas.microsoft.com/office/drawing/2014/main" id="{EE786C2E-1D05-401A-A22C-A65A9E353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12205" r="20237" b="5329"/>
          <a:stretch/>
        </p:blipFill>
        <p:spPr bwMode="auto">
          <a:xfrm>
            <a:off x="5706746" y="2893680"/>
            <a:ext cx="2008239" cy="49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Lenny simpsons">
            <a:extLst>
              <a:ext uri="{FF2B5EF4-FFF2-40B4-BE49-F238E27FC236}">
                <a16:creationId xmlns:a16="http://schemas.microsoft.com/office/drawing/2014/main" id="{CF484BEF-ECF8-40EE-831E-68CFBE88F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3" t="12997" r="15707"/>
          <a:stretch/>
        </p:blipFill>
        <p:spPr bwMode="auto">
          <a:xfrm>
            <a:off x="7479928" y="2771800"/>
            <a:ext cx="2376264" cy="53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C19-D329-4E9D-9C6E-4777973A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is </a:t>
            </a:r>
            <a:br>
              <a:rPr lang="nl-BE" b="1" dirty="0"/>
            </a:br>
            <a:r>
              <a:rPr lang="nl-BE" b="1" dirty="0" err="1"/>
              <a:t>Azure</a:t>
            </a:r>
            <a:r>
              <a:rPr lang="nl-BE" b="1" dirty="0"/>
              <a:t> Service Bus?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EB83F-7BA4-4F30-95EA-21A301549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76426" y="8550318"/>
            <a:ext cx="5486400" cy="246221"/>
          </a:xfrm>
        </p:spPr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876DB-8491-4DAA-94CF-DF29A5FBF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95"/>
          <a:stretch/>
        </p:blipFill>
        <p:spPr>
          <a:xfrm>
            <a:off x="6833127" y="5082569"/>
            <a:ext cx="2589745" cy="23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B270-F787-4D7B-A6DC-BB3239084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Service 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C94E-0BC8-43A8-B829-3A9E0556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601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Fully managed enterprise integration message broker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Decouples different applications from each other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Reliable and secure platform for asynchronous transfer of data and state</a:t>
            </a:r>
          </a:p>
          <a:p>
            <a:pPr marL="107025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107025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107025" lvl="1" indent="0" algn="ctr">
              <a:buNone/>
            </a:pPr>
            <a:r>
              <a:rPr lang="en-US" sz="2800" b="1" dirty="0">
                <a:sym typeface="Wingdings" panose="05000000000000000000" pitchFamily="2" charset="2"/>
              </a:rPr>
              <a:t> Allows applications to communicate 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without having a direct impact on each other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1DCCB-70ED-4861-A0D4-83CC2BDB6C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30925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C19-D329-4E9D-9C6E-4777973A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Why</a:t>
            </a:r>
            <a:r>
              <a:rPr lang="nl-BE" b="1" dirty="0"/>
              <a:t> </a:t>
            </a:r>
            <a:r>
              <a:rPr lang="nl-BE" b="1" dirty="0" err="1"/>
              <a:t>should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run a bar</a:t>
            </a:r>
            <a:br>
              <a:rPr lang="nl-BE" b="1" dirty="0"/>
            </a:b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Azure</a:t>
            </a:r>
            <a:r>
              <a:rPr lang="nl-BE" b="1" dirty="0"/>
              <a:t> Service Bus?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EB83F-7BA4-4F30-95EA-21A301549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4800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E01F-FF2D-4DF8-99CA-8E79E68C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399535"/>
          </a:xfrm>
        </p:spPr>
        <p:txBody>
          <a:bodyPr/>
          <a:lstStyle/>
          <a:p>
            <a:r>
              <a:rPr lang="nl-BE" dirty="0"/>
              <a:t>People have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waiting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3F4D-1CD1-473E-A5FC-CDD8A40FA7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4204856"/>
          </a:xfrm>
        </p:spPr>
        <p:txBody>
          <a:bodyPr/>
          <a:lstStyle/>
          <a:p>
            <a:pPr algn="ctr"/>
            <a:r>
              <a:rPr lang="nl-BE" sz="3200" b="1" dirty="0" err="1"/>
              <a:t>Waiters</a:t>
            </a:r>
            <a:endParaRPr lang="nl-BE" b="1" dirty="0"/>
          </a:p>
          <a:p>
            <a:pPr algn="ctr"/>
            <a:endParaRPr lang="nl-BE" b="1" dirty="0"/>
          </a:p>
          <a:p>
            <a:pPr lvl="1" algn="ctr"/>
            <a:r>
              <a:rPr lang="nl-BE" b="1" dirty="0"/>
              <a:t>Take orders</a:t>
            </a:r>
          </a:p>
          <a:p>
            <a:pPr lvl="1" algn="ctr"/>
            <a:endParaRPr lang="nl-BE" b="1" dirty="0"/>
          </a:p>
          <a:p>
            <a:pPr lvl="1" algn="ctr"/>
            <a:r>
              <a:rPr lang="nl-BE" b="1" dirty="0"/>
              <a:t>Serve drinks</a:t>
            </a:r>
          </a:p>
          <a:p>
            <a:pPr lvl="1" algn="ctr"/>
            <a:endParaRPr lang="nl-BE" b="1" dirty="0"/>
          </a:p>
          <a:p>
            <a:pPr lvl="1" algn="ctr"/>
            <a:r>
              <a:rPr lang="nl-BE" b="1" dirty="0"/>
              <a:t>Do </a:t>
            </a:r>
            <a:r>
              <a:rPr lang="nl-BE" b="1" dirty="0" err="1"/>
              <a:t>dishes</a:t>
            </a:r>
            <a:endParaRPr lang="nl-BE" b="1" dirty="0"/>
          </a:p>
          <a:p>
            <a:pPr lvl="1" algn="ctr"/>
            <a:endParaRPr lang="nl-BE" b="1" dirty="0"/>
          </a:p>
          <a:p>
            <a:pPr lvl="1" algn="ctr"/>
            <a:r>
              <a:rPr lang="nl-BE" b="1" dirty="0" err="1"/>
              <a:t>Taking</a:t>
            </a:r>
            <a:r>
              <a:rPr lang="nl-BE" b="1" dirty="0"/>
              <a:t> a 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FB13C-CE9D-478C-9BEF-639BC30B8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3493892"/>
          </a:xfrm>
        </p:spPr>
        <p:txBody>
          <a:bodyPr/>
          <a:lstStyle/>
          <a:p>
            <a:pPr algn="ctr"/>
            <a:r>
              <a:rPr lang="nl-BE" sz="3200" b="1" dirty="0"/>
              <a:t>Customers</a:t>
            </a:r>
            <a:endParaRPr lang="nl-BE" b="1" dirty="0"/>
          </a:p>
          <a:p>
            <a:pPr algn="ctr"/>
            <a:endParaRPr lang="nl-BE" b="1" dirty="0"/>
          </a:p>
          <a:p>
            <a:pPr algn="ctr"/>
            <a:r>
              <a:rPr lang="nl-BE" sz="2100" b="1" dirty="0" err="1">
                <a:solidFill>
                  <a:schemeClr val="accent1"/>
                </a:solidFill>
              </a:rPr>
              <a:t>Playing</a:t>
            </a:r>
            <a:r>
              <a:rPr lang="nl-BE" sz="2100" b="1" dirty="0">
                <a:solidFill>
                  <a:schemeClr val="accent1"/>
                </a:solidFill>
              </a:rPr>
              <a:t> cards</a:t>
            </a:r>
          </a:p>
          <a:p>
            <a:pPr algn="ctr"/>
            <a:endParaRPr lang="nl-BE" sz="2100" b="1" dirty="0">
              <a:solidFill>
                <a:schemeClr val="accent1"/>
              </a:solidFill>
            </a:endParaRPr>
          </a:p>
          <a:p>
            <a:pPr lvl="1" algn="ctr"/>
            <a:r>
              <a:rPr lang="nl-BE" b="1" dirty="0"/>
              <a:t>Talk </a:t>
            </a:r>
            <a:r>
              <a:rPr lang="nl-BE" b="1" dirty="0" err="1"/>
              <a:t>to</a:t>
            </a:r>
            <a:r>
              <a:rPr lang="nl-BE" b="1" dirty="0"/>
              <a:t> </a:t>
            </a:r>
            <a:r>
              <a:rPr lang="nl-BE" b="1" dirty="0" err="1"/>
              <a:t>friends</a:t>
            </a:r>
            <a:endParaRPr lang="nl-BE" b="1" dirty="0"/>
          </a:p>
          <a:p>
            <a:pPr lvl="1" algn="ctr"/>
            <a:endParaRPr lang="nl-BE" b="1" dirty="0"/>
          </a:p>
          <a:p>
            <a:pPr lvl="1" algn="ctr"/>
            <a:r>
              <a:rPr lang="nl-BE" b="1" dirty="0" err="1"/>
              <a:t>Stare</a:t>
            </a:r>
            <a:r>
              <a:rPr lang="nl-BE" b="1" dirty="0"/>
              <a:t> at </a:t>
            </a:r>
            <a:r>
              <a:rPr lang="nl-BE" b="1" dirty="0" err="1"/>
              <a:t>their</a:t>
            </a:r>
            <a:r>
              <a:rPr lang="nl-BE" b="1" dirty="0"/>
              <a:t> </a:t>
            </a:r>
            <a:r>
              <a:rPr lang="nl-BE" b="1" dirty="0" err="1"/>
              <a:t>future</a:t>
            </a:r>
            <a:r>
              <a:rPr lang="nl-BE" b="1" dirty="0"/>
              <a:t> ex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128E2-9F1C-4FDB-9C1E-908737A2F3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0FD0B1-5B43-427F-8BCC-F71B39412DD6}"/>
              </a:ext>
            </a:extLst>
          </p:cNvPr>
          <p:cNvSpPr txBox="1">
            <a:spLocks/>
          </p:cNvSpPr>
          <p:nvPr/>
        </p:nvSpPr>
        <p:spPr>
          <a:xfrm>
            <a:off x="901699" y="7474609"/>
            <a:ext cx="1430020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b="1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nl-BE" sz="3200" b="1" dirty="0" err="1">
                <a:solidFill>
                  <a:schemeClr val="tx2"/>
                </a:solidFill>
              </a:rPr>
              <a:t>Optimize</a:t>
            </a:r>
            <a:r>
              <a:rPr lang="nl-BE" sz="3200" b="1" dirty="0">
                <a:solidFill>
                  <a:schemeClr val="tx2"/>
                </a:solidFill>
              </a:rPr>
              <a:t> resource </a:t>
            </a:r>
            <a:r>
              <a:rPr lang="nl-BE" sz="3200" b="1" dirty="0" err="1">
                <a:solidFill>
                  <a:schemeClr val="tx2"/>
                </a:solidFill>
              </a:rPr>
              <a:t>usage</a:t>
            </a:r>
            <a:endParaRPr lang="nl-BE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E01F-FF2D-4DF8-99CA-8E79E68C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399535"/>
          </a:xfrm>
        </p:spPr>
        <p:txBody>
          <a:bodyPr/>
          <a:lstStyle/>
          <a:p>
            <a:r>
              <a:rPr lang="nl-BE" dirty="0" err="1"/>
              <a:t>Waiters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thing</a:t>
            </a:r>
            <a:r>
              <a:rPr lang="nl-BE" dirty="0"/>
              <a:t> at a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3F4D-1CD1-473E-A5FC-CDD8A40FA7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570230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Busy bar = </a:t>
            </a:r>
            <a:r>
              <a:rPr lang="nl-BE" b="1" dirty="0" err="1"/>
              <a:t>longer</a:t>
            </a:r>
            <a:r>
              <a:rPr lang="nl-BE" b="1" dirty="0"/>
              <a:t> </a:t>
            </a:r>
            <a:r>
              <a:rPr lang="nl-BE" b="1" dirty="0" err="1"/>
              <a:t>waiting</a:t>
            </a:r>
            <a:r>
              <a:rPr lang="nl-BE" b="1" dirty="0"/>
              <a:t> </a:t>
            </a:r>
            <a:r>
              <a:rPr lang="nl-BE" b="1" dirty="0" err="1"/>
              <a:t>times</a:t>
            </a:r>
            <a:endParaRPr lang="nl-BE" b="1" dirty="0"/>
          </a:p>
          <a:p>
            <a:pPr marL="0" indent="0">
              <a:buNone/>
            </a:pPr>
            <a:endParaRPr lang="nl-BE" b="1" dirty="0"/>
          </a:p>
          <a:p>
            <a:pPr marL="0" indent="0">
              <a:buNone/>
            </a:pPr>
            <a:r>
              <a:rPr lang="nl-BE" b="1" dirty="0"/>
              <a:t>Maximum </a:t>
            </a:r>
            <a:r>
              <a:rPr lang="nl-BE" b="1" dirty="0" err="1"/>
              <a:t>capacity</a:t>
            </a:r>
            <a:r>
              <a:rPr lang="nl-BE" b="1" dirty="0"/>
              <a:t> beer tap</a:t>
            </a:r>
          </a:p>
          <a:p>
            <a:pPr marL="0" indent="0">
              <a:buNone/>
            </a:pPr>
            <a:endParaRPr lang="nl-BE" b="1" dirty="0"/>
          </a:p>
          <a:p>
            <a:pPr marL="0" indent="0">
              <a:buNone/>
            </a:pPr>
            <a:r>
              <a:rPr lang="nl-BE" b="1" dirty="0"/>
              <a:t>Human </a:t>
            </a:r>
            <a:r>
              <a:rPr lang="nl-BE" b="1" dirty="0" err="1"/>
              <a:t>intervention</a:t>
            </a:r>
            <a:endParaRPr lang="nl-BE" b="1" dirty="0"/>
          </a:p>
          <a:p>
            <a:pPr marL="0" lvl="1" indent="0">
              <a:buNone/>
            </a:pPr>
            <a:r>
              <a:rPr lang="nl-BE" b="1" dirty="0"/>
              <a:t>Barrel </a:t>
            </a:r>
            <a:r>
              <a:rPr lang="nl-BE" b="1" dirty="0" err="1"/>
              <a:t>needs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changed</a:t>
            </a:r>
            <a:endParaRPr lang="nl-BE" b="1" dirty="0"/>
          </a:p>
          <a:p>
            <a:pPr marL="0" lvl="1" indent="0">
              <a:buNone/>
            </a:pPr>
            <a:r>
              <a:rPr lang="nl-BE" b="1" dirty="0"/>
              <a:t>Get special </a:t>
            </a:r>
            <a:r>
              <a:rPr lang="nl-BE" b="1" dirty="0" err="1"/>
              <a:t>beers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basement</a:t>
            </a:r>
          </a:p>
          <a:p>
            <a:pPr lvl="1"/>
            <a:endParaRPr lang="nl-BE" b="1" dirty="0"/>
          </a:p>
          <a:p>
            <a:pPr lvl="1"/>
            <a:endParaRPr lang="nl-BE" b="1" dirty="0"/>
          </a:p>
          <a:p>
            <a:pPr lvl="1"/>
            <a:endParaRPr lang="nl-BE" b="1" dirty="0"/>
          </a:p>
          <a:p>
            <a:pPr marL="0" indent="0" algn="ctr">
              <a:buNone/>
            </a:pPr>
            <a:r>
              <a:rPr lang="nl-BE" sz="3200" b="1" dirty="0">
                <a:sym typeface="Wingdings" panose="05000000000000000000" pitchFamily="2" charset="2"/>
              </a:rPr>
              <a:t> </a:t>
            </a:r>
            <a:r>
              <a:rPr lang="nl-BE" sz="3200" b="1" dirty="0" err="1"/>
              <a:t>Throttling</a:t>
            </a:r>
            <a:endParaRPr lang="nl-BE" sz="3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128E2-9F1C-4FDB-9C1E-908737A2F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Azug</a:t>
            </a:r>
            <a:r>
              <a:rPr lang="en-US" dirty="0"/>
              <a:t> - How to run a bar with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35825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TUM_Realdolmen_Template.pptx" id="{C32D4793-746F-490E-A106-E74BD7A656A1}" vid="{67D0CCBC-4600-44D5-80D0-DB5CE97E04E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DFA03BF7CF104AA9A4C425CE212863" ma:contentTypeVersion="13" ma:contentTypeDescription="Create a new document." ma:contentTypeScope="" ma:versionID="850fbd40f86b1700e899a08ed01b6a95">
  <xsd:schema xmlns:xsd="http://www.w3.org/2001/XMLSchema" xmlns:xs="http://www.w3.org/2001/XMLSchema" xmlns:p="http://schemas.microsoft.com/office/2006/metadata/properties" xmlns:ns3="fc78811d-7405-48ac-a69d-3d72c5595fa9" xmlns:ns4="14baca91-ec2a-413d-97b4-bf21b854acf7" targetNamespace="http://schemas.microsoft.com/office/2006/metadata/properties" ma:root="true" ma:fieldsID="a051e46709800d87324c976f3352a30c" ns3:_="" ns4:_="">
    <xsd:import namespace="fc78811d-7405-48ac-a69d-3d72c5595fa9"/>
    <xsd:import namespace="14baca91-ec2a-413d-97b4-bf21b854ac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811d-7405-48ac-a69d-3d72c5595f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aca91-ec2a-413d-97b4-bf21b854ac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06FD6F-24B1-478E-90C0-6D15C14A5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8811d-7405-48ac-a69d-3d72c5595fa9"/>
    <ds:schemaRef ds:uri="14baca91-ec2a-413d-97b4-bf21b854ac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E41EF6-032E-44D4-A276-CAB1EE4141CC}">
  <ds:schemaRefs>
    <ds:schemaRef ds:uri="fc78811d-7405-48ac-a69d-3d72c5595fa9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4baca91-ec2a-413d-97b4-bf21b854acf7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506A65-D04E-4F6E-8AA1-43B003D66F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INETUM_Realdolmen_Template</Template>
  <TotalTime>808</TotalTime>
  <Words>894</Words>
  <Application>Microsoft Office PowerPoint</Application>
  <PresentationFormat>Custom</PresentationFormat>
  <Paragraphs>217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Wingdings</vt:lpstr>
      <vt:lpstr>Verdana</vt:lpstr>
      <vt:lpstr>1_INETUM</vt:lpstr>
      <vt:lpstr>How to run a bar with Azure Service Bus</vt:lpstr>
      <vt:lpstr>Who is Jerry?</vt:lpstr>
      <vt:lpstr>Why this session?</vt:lpstr>
      <vt:lpstr>Partners in crime</vt:lpstr>
      <vt:lpstr>What is  Azure Service Bus?</vt:lpstr>
      <vt:lpstr>Azure Service Bus</vt:lpstr>
      <vt:lpstr>Why should you run a bar with Azure Service Bus?</vt:lpstr>
      <vt:lpstr>People have better things to do than waiting</vt:lpstr>
      <vt:lpstr>Waiters can do only one thing at a time</vt:lpstr>
      <vt:lpstr>Trustworthy bar service</vt:lpstr>
      <vt:lpstr>Azure  Service  Bus Bar Requirements</vt:lpstr>
      <vt:lpstr>Infrastructure in the pub</vt:lpstr>
      <vt:lpstr>Pub rules</vt:lpstr>
      <vt:lpstr>Pub rules  Messaging components</vt:lpstr>
      <vt:lpstr>Queues, Topics &amp; Subscriptions</vt:lpstr>
      <vt:lpstr>Subscription rules</vt:lpstr>
      <vt:lpstr>Reliable communication</vt:lpstr>
      <vt:lpstr>Getting the next order or drink  Retrieval modes</vt:lpstr>
      <vt:lpstr>Retries</vt:lpstr>
      <vt:lpstr>Handling malicious orders  and spoiled drinks</vt:lpstr>
      <vt:lpstr>Enough talking, let’s create our own bar!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material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bar with Azure Service Bus</dc:title>
  <dc:creator>Jerry Van Echelpoel</dc:creator>
  <cp:lastModifiedBy>Jerry Van Echelpoel</cp:lastModifiedBy>
  <cp:revision>4</cp:revision>
  <dcterms:created xsi:type="dcterms:W3CDTF">2021-02-11T18:44:14Z</dcterms:created>
  <dcterms:modified xsi:type="dcterms:W3CDTF">2021-02-18T07:55:28Z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2020-09-17T00:00:00Z</vt:filetime>
  </property>
  <property fmtid="{D5CDD505-2E9C-101B-9397-08002B2CF9AE}" pid="5" name="ContentTypeId">
    <vt:lpwstr>0x01010062DFA03BF7CF104AA9A4C425CE212863</vt:lpwstr>
  </property>
  <property fmtid="{D5CDD505-2E9C-101B-9397-08002B2CF9AE}" pid="6" name="Marketing category">
    <vt:lpwstr>5;#Templates|3605463b-3288-479a-81d6-c774ead64006</vt:lpwstr>
  </property>
  <property fmtid="{D5CDD505-2E9C-101B-9397-08002B2CF9AE}" pid="7" name="Document Language">
    <vt:lpwstr/>
  </property>
  <property fmtid="{D5CDD505-2E9C-101B-9397-08002B2CF9AE}" pid="8" name="Document_x0020_Language">
    <vt:lpwstr/>
  </property>
</Properties>
</file>