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8" r:id="rId9"/>
    <p:sldId id="269" r:id="rId10"/>
    <p:sldId id="270" r:id="rId11"/>
    <p:sldId id="271" r:id="rId12"/>
    <p:sldId id="272" r:id="rId13"/>
    <p:sldId id="261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5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8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1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9499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altLang="zh-CN" dirty="0"/>
              <a:t>Zhe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9373" y="5185"/>
            <a:ext cx="9125253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11886" y="738382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Scatter-Plot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8748" y="1256184"/>
            <a:ext cx="3957828" cy="3265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classified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“Platinum</a:t>
            </a:r>
            <a:r>
              <a:rPr lang="zh-CN" altLang="en-US" dirty="0"/>
              <a:t> </a:t>
            </a:r>
            <a:r>
              <a:rPr lang="en-US" altLang="zh-CN" dirty="0"/>
              <a:t>Customer,”</a:t>
            </a:r>
            <a:r>
              <a:rPr lang="zh-CN" altLang="en-US" dirty="0"/>
              <a:t> </a:t>
            </a:r>
            <a:r>
              <a:rPr lang="en-US" altLang="zh-CN" dirty="0"/>
              <a:t>“Very</a:t>
            </a:r>
            <a:r>
              <a:rPr lang="zh-CN" altLang="en-US" dirty="0"/>
              <a:t> </a:t>
            </a:r>
            <a:r>
              <a:rPr lang="en-US" altLang="zh-CN" dirty="0"/>
              <a:t>Loyal,”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“Becoming</a:t>
            </a:r>
            <a:r>
              <a:rPr lang="zh-CN" altLang="en-US" dirty="0"/>
              <a:t>  </a:t>
            </a:r>
            <a:r>
              <a:rPr lang="en-US" altLang="zh-CN" dirty="0"/>
              <a:t>Loyal”</a:t>
            </a:r>
            <a:r>
              <a:rPr lang="zh-CN" altLang="en-US" dirty="0"/>
              <a:t> </a:t>
            </a:r>
            <a:r>
              <a:rPr lang="en-US" altLang="zh-CN" dirty="0"/>
              <a:t>visit</a:t>
            </a:r>
            <a:r>
              <a:rPr lang="zh-CN" altLang="en-US" dirty="0"/>
              <a:t> </a:t>
            </a:r>
            <a:r>
              <a:rPr lang="en-US" altLang="zh-CN" dirty="0"/>
              <a:t>frequently,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Naturally,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monetary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Coefficient:</a:t>
            </a:r>
            <a:r>
              <a:rPr lang="zh-CN" altLang="en-US" dirty="0"/>
              <a:t> </a:t>
            </a:r>
            <a:r>
              <a:rPr lang="en-US" altLang="zh-CN" dirty="0"/>
              <a:t>0.72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9C77DB2-777F-6D48-B6AD-B624BF538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76" y="1535376"/>
            <a:ext cx="5148676" cy="30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017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9373" y="5185"/>
            <a:ext cx="9125253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11886" y="738382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Scatter-Plot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8748" y="1256184"/>
            <a:ext cx="3957828" cy="3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0-2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recency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r>
              <a:rPr lang="en-US" altLang="zh-CN" dirty="0"/>
              <a:t>i.e.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250</a:t>
            </a:r>
            <a:r>
              <a:rPr lang="zh-CN" altLang="en-US" dirty="0"/>
              <a:t> </a:t>
            </a:r>
            <a:r>
              <a:rPr lang="en-US" altLang="zh-CN" dirty="0"/>
              <a:t>days</a:t>
            </a:r>
            <a:r>
              <a:rPr lang="zh-CN" altLang="en-US" dirty="0"/>
              <a:t> </a:t>
            </a:r>
            <a:r>
              <a:rPr lang="en-US" altLang="zh-CN" dirty="0"/>
              <a:t>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visited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recently</a:t>
            </a:r>
            <a:r>
              <a:rPr lang="zh-CN" altLang="en-US" dirty="0"/>
              <a:t> </a:t>
            </a:r>
            <a:r>
              <a:rPr lang="en-US" altLang="zh-CN" dirty="0"/>
              <a:t>(0-50</a:t>
            </a:r>
            <a:r>
              <a:rPr lang="zh-CN" altLang="en-US" dirty="0"/>
              <a:t> </a:t>
            </a:r>
            <a:r>
              <a:rPr lang="en-US" altLang="zh-CN" dirty="0"/>
              <a:t>days)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visiting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frequently(6+).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recency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frequent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Coefficient:</a:t>
            </a:r>
            <a:r>
              <a:rPr lang="zh-CN" altLang="en-US" dirty="0"/>
              <a:t> </a:t>
            </a:r>
            <a:r>
              <a:rPr lang="en-US" altLang="zh-CN" dirty="0"/>
              <a:t>-0.38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43EC2F6-5373-E248-8909-A8A6663B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88" y="1398494"/>
            <a:ext cx="5244812" cy="31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6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9373" y="5185"/>
            <a:ext cx="9125253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11886" y="738382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EA3C0C3-2BBB-6442-BD3E-B6F27CEC0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73"/>
            <a:ext cx="4562627" cy="3676186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8FC1DD9-0237-7D4A-AFDF-7352C3F17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5186"/>
            <a:ext cx="4572000" cy="37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98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0" y="788363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6677EB5-D771-DE4D-AC21-55553DD9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6" y="1212112"/>
            <a:ext cx="6879264" cy="39313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474648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watching!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313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2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701492"/>
            <a:ext cx="4134600" cy="3655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b="1" dirty="0"/>
              <a:t>Outline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of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Problem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/>
              <a:t>Sprocket</a:t>
            </a:r>
            <a:r>
              <a:rPr lang="zh-CN" altLang="en-US" dirty="0"/>
              <a:t> </a:t>
            </a:r>
            <a:r>
              <a:rPr lang="en-US" altLang="zh-CN" dirty="0"/>
              <a:t>Central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medium size bikes &amp; cycling accessories </a:t>
            </a:r>
            <a:r>
              <a:rPr lang="en-US" altLang="zh-CN" dirty="0"/>
              <a:t>company.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marketing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datasets.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Sprocket</a:t>
            </a:r>
            <a:r>
              <a:rPr lang="zh-CN" altLang="en-US" dirty="0"/>
              <a:t> </a:t>
            </a:r>
            <a:r>
              <a:rPr lang="en-US" altLang="zh-CN" dirty="0"/>
              <a:t>Central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95669-B53E-7E4D-B338-5D5D6244A231}"/>
              </a:ext>
            </a:extLst>
          </p:cNvPr>
          <p:cNvSpPr txBox="1"/>
          <p:nvPr/>
        </p:nvSpPr>
        <p:spPr>
          <a:xfrm>
            <a:off x="4804378" y="1773349"/>
            <a:ext cx="4077229" cy="27238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Open Sans"/>
              </a:rPr>
              <a:t>Contents</a:t>
            </a:r>
            <a:r>
              <a:rPr lang="zh-CN" altLang="en-US" sz="1600" b="1" dirty="0">
                <a:latin typeface="Open Sans"/>
              </a:rPr>
              <a:t> </a:t>
            </a:r>
            <a:r>
              <a:rPr lang="en-US" altLang="zh-CN" sz="1600" b="1" dirty="0">
                <a:latin typeface="Open Sans"/>
              </a:rPr>
              <a:t>of</a:t>
            </a:r>
            <a:r>
              <a:rPr lang="zh-CN" altLang="en-US" sz="1600" b="1" dirty="0">
                <a:latin typeface="Open Sans"/>
              </a:rPr>
              <a:t> </a:t>
            </a:r>
            <a:r>
              <a:rPr lang="en-US" altLang="zh-CN" sz="1600" b="1" dirty="0">
                <a:latin typeface="Open Sans"/>
              </a:rPr>
              <a:t>Data</a:t>
            </a:r>
            <a:r>
              <a:rPr lang="zh-CN" altLang="en-US" sz="1600" b="1" dirty="0">
                <a:latin typeface="Open Sans"/>
              </a:rPr>
              <a:t> </a:t>
            </a:r>
            <a:r>
              <a:rPr lang="en-US" altLang="zh-CN" sz="1600" b="1" dirty="0">
                <a:latin typeface="Open Sans"/>
              </a:rPr>
              <a:t>Analysis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“New”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“</a:t>
            </a:r>
            <a:r>
              <a:rPr lang="en-US" altLang="zh-CN" dirty="0"/>
              <a:t>Old”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related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purchases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over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last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years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by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gender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industry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zh-CN" dirty="0"/>
              <a:t>Wealth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of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cars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owned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not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owned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by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state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‘Clean</a:t>
            </a:r>
            <a:r>
              <a:rPr lang="zh-CN" altLang="en-US" dirty="0"/>
              <a:t> </a:t>
            </a:r>
            <a:r>
              <a:rPr lang="en-US" altLang="zh-CN" dirty="0"/>
              <a:t>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395" y="1682645"/>
            <a:ext cx="4134600" cy="291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Issues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Quality</a:t>
            </a:r>
            <a:r>
              <a:rPr lang="zh-CN" altLang="en-US" b="1" dirty="0"/>
              <a:t> </a:t>
            </a:r>
            <a:r>
              <a:rPr lang="en-US" altLang="zh-CN" b="1" dirty="0"/>
              <a:t>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Completeness: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Fields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Consistency: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Contradiction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Currency: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Relevancy: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Meta-data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Validity: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Containing</a:t>
            </a:r>
            <a:r>
              <a:rPr lang="zh-CN" altLang="en-US" dirty="0"/>
              <a:t> </a:t>
            </a:r>
            <a:r>
              <a:rPr lang="en-US" altLang="zh-CN" dirty="0"/>
              <a:t>Allowable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Uniqueness: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Duplicated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17E259-95A0-BD4B-AD83-53CA56A88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44" y="1777236"/>
            <a:ext cx="5201661" cy="2858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4395" y="1074934"/>
            <a:ext cx="4789981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‘New’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‘Old’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395" y="1819810"/>
            <a:ext cx="4134600" cy="3059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aged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40-49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both</a:t>
            </a:r>
            <a:r>
              <a:rPr lang="zh-CN" altLang="en-US" sz="1400" dirty="0"/>
              <a:t> </a:t>
            </a:r>
            <a:r>
              <a:rPr lang="en-US" altLang="zh-CN" sz="1400" dirty="0"/>
              <a:t>‘New’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‘Old’</a:t>
            </a:r>
            <a:r>
              <a:rPr lang="zh-CN" altLang="en-US" sz="1400" dirty="0"/>
              <a:t> </a:t>
            </a: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Age</a:t>
            </a:r>
            <a:r>
              <a:rPr lang="zh-CN" altLang="en-US" sz="1400" dirty="0"/>
              <a:t> </a:t>
            </a:r>
            <a:r>
              <a:rPr lang="en-US" altLang="zh-CN" sz="1400" dirty="0"/>
              <a:t>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lowest</a:t>
            </a:r>
            <a:r>
              <a:rPr lang="zh-CN" altLang="en-US" sz="1400" dirty="0"/>
              <a:t> </a:t>
            </a:r>
            <a:r>
              <a:rPr lang="en-US" altLang="zh-CN" sz="1400" dirty="0"/>
              <a:t>age</a:t>
            </a:r>
            <a:r>
              <a:rPr lang="zh-CN" altLang="en-US" sz="1400" dirty="0"/>
              <a:t> </a:t>
            </a:r>
            <a:r>
              <a:rPr lang="en-US" altLang="zh-CN" sz="1400" dirty="0"/>
              <a:t>groups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20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80+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both</a:t>
            </a:r>
            <a:r>
              <a:rPr lang="zh-CN" altLang="en-US" sz="1400" dirty="0"/>
              <a:t> </a:t>
            </a:r>
            <a:r>
              <a:rPr lang="en-US" altLang="zh-CN" sz="1400" dirty="0"/>
              <a:t>‘New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‘Old’</a:t>
            </a:r>
            <a:r>
              <a:rPr lang="zh-CN" altLang="en-US" sz="1400" dirty="0"/>
              <a:t> </a:t>
            </a: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‘New’</a:t>
            </a:r>
            <a:r>
              <a:rPr lang="zh-CN" altLang="en-US" sz="1400" dirty="0"/>
              <a:t> </a:t>
            </a: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list</a:t>
            </a:r>
            <a:r>
              <a:rPr lang="zh-CN" altLang="en-US" sz="1400" dirty="0"/>
              <a:t> </a:t>
            </a:r>
            <a:r>
              <a:rPr lang="en-US" altLang="zh-CN" sz="1400" dirty="0"/>
              <a:t>suggests</a:t>
            </a:r>
            <a:r>
              <a:rPr lang="zh-CN" altLang="en-US" sz="1400" dirty="0"/>
              <a:t> </a:t>
            </a:r>
            <a:r>
              <a:rPr lang="en-US" altLang="zh-CN" sz="1400" dirty="0"/>
              <a:t>that</a:t>
            </a:r>
            <a:r>
              <a:rPr lang="zh-CN" altLang="en-US" sz="1400" dirty="0"/>
              <a:t> </a:t>
            </a:r>
            <a:r>
              <a:rPr lang="en-US" altLang="zh-CN" sz="1400" dirty="0"/>
              <a:t>age</a:t>
            </a:r>
            <a:r>
              <a:rPr lang="zh-CN" altLang="en-US" sz="1400" dirty="0"/>
              <a:t> </a:t>
            </a:r>
            <a:r>
              <a:rPr lang="en-US" altLang="zh-CN" sz="1400" dirty="0"/>
              <a:t>groups</a:t>
            </a:r>
            <a:r>
              <a:rPr lang="zh-CN" altLang="en-US" sz="1400" dirty="0"/>
              <a:t> </a:t>
            </a:r>
            <a:r>
              <a:rPr lang="en-US" altLang="zh-CN" sz="1400" dirty="0"/>
              <a:t>20-29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40-69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populated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steep</a:t>
            </a:r>
            <a:r>
              <a:rPr lang="zh-CN" altLang="en-US" sz="1400" dirty="0"/>
              <a:t> </a:t>
            </a:r>
            <a:r>
              <a:rPr lang="en-US" altLang="zh-CN" sz="1400" dirty="0"/>
              <a:t>drop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customers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30-39</a:t>
            </a:r>
            <a:r>
              <a:rPr lang="zh-CN" altLang="en-US" sz="1400" dirty="0"/>
              <a:t> </a:t>
            </a:r>
            <a:r>
              <a:rPr lang="en-US" altLang="zh-CN" sz="1400" dirty="0"/>
              <a:t>age</a:t>
            </a:r>
            <a:r>
              <a:rPr lang="zh-CN" altLang="en-US" sz="1400" dirty="0"/>
              <a:t> </a:t>
            </a:r>
            <a:r>
              <a:rPr lang="en-US" altLang="zh-CN" sz="1400" dirty="0"/>
              <a:t>group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‘New.’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A0B918B-8FEB-6C4E-B698-7F6C717D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07" y="1074934"/>
            <a:ext cx="3775618" cy="184200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D0DEC15-C8FF-DA4A-BDBC-F0451971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06" y="3076183"/>
            <a:ext cx="3775617" cy="20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5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6342079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Bike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purchases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gender</a:t>
            </a:r>
            <a:endParaRPr lang="en-US" dirty="0"/>
          </a:p>
        </p:txBody>
      </p:sp>
      <p:sp>
        <p:nvSpPr>
          <p:cNvPr id="142" name="Shape 91"/>
          <p:cNvSpPr/>
          <p:nvPr/>
        </p:nvSpPr>
        <p:spPr>
          <a:xfrm>
            <a:off x="205025" y="1601101"/>
            <a:ext cx="4134600" cy="2226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bike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purchases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females;</a:t>
            </a:r>
            <a:r>
              <a:rPr lang="zh-CN" altLang="en-US" dirty="0"/>
              <a:t> </a:t>
            </a:r>
            <a:r>
              <a:rPr lang="en-US" altLang="zh-CN" dirty="0"/>
              <a:t>48%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males;</a:t>
            </a:r>
            <a:r>
              <a:rPr lang="zh-CN" altLang="en-US" dirty="0"/>
              <a:t> </a:t>
            </a:r>
            <a:r>
              <a:rPr lang="en-US" altLang="zh-CN" dirty="0"/>
              <a:t>2%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unknown.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     <a:r>
              <a:rPr lang="zh-CN" altLang="en-US" dirty="0"/>
              <a:t> </a:t>
            </a:r>
            <a:r>
              <a:rPr lang="en-US" altLang="zh-CN" dirty="0"/>
              <a:t>females</a:t>
            </a:r>
            <a:r>
              <a:rPr lang="zh-CN" altLang="en-US" dirty="0"/>
              <a:t> </a:t>
            </a:r>
            <a:r>
              <a:rPr lang="en-US" altLang="zh-CN" dirty="0"/>
              <a:t>purchases</a:t>
            </a:r>
            <a:r>
              <a:rPr lang="zh-CN" altLang="en-US" dirty="0"/>
              <a:t> </a:t>
            </a:r>
            <a:r>
              <a:rPr lang="en-US" altLang="zh-CN" dirty="0"/>
              <a:t>almost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Females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bike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sales</a:t>
            </a:r>
            <a:endParaRPr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1F1FD4B-3D19-9D41-80D1-09B67866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4" y="1601101"/>
            <a:ext cx="4654296" cy="31822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Wealth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20850" y="1833400"/>
            <a:ext cx="4366975" cy="202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classified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‘Mass</a:t>
            </a:r>
            <a:r>
              <a:rPr lang="zh-CN" altLang="en-US" dirty="0"/>
              <a:t> </a:t>
            </a:r>
            <a:r>
              <a:rPr lang="en-US" altLang="zh-CN" dirty="0"/>
              <a:t>Customer’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‘High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Worth’</a:t>
            </a:r>
            <a:r>
              <a:rPr lang="zh-CN" altLang="en-US" dirty="0"/>
              <a:t> </a:t>
            </a:r>
            <a:r>
              <a:rPr lang="en-US" altLang="zh-CN" dirty="0"/>
              <a:t>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‘Affluent</a:t>
            </a:r>
            <a:r>
              <a:rPr lang="zh-CN" altLang="en-US" dirty="0"/>
              <a:t> </a:t>
            </a:r>
            <a:r>
              <a:rPr lang="en-US" altLang="zh-CN" dirty="0"/>
              <a:t>Customer’</a:t>
            </a:r>
            <a:r>
              <a:rPr lang="zh-CN" altLang="en-US" dirty="0"/>
              <a:t> </a:t>
            </a:r>
            <a:r>
              <a:rPr lang="en-US" altLang="zh-CN" dirty="0"/>
              <a:t>approximately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‘High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Worth’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40-49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54625E-5225-A44E-8C30-CE1E16B1C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12" y="1601101"/>
            <a:ext cx="4473388" cy="29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33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9373" y="5185"/>
            <a:ext cx="9125253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11886" y="738382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8747" y="1256184"/>
            <a:ext cx="7059879" cy="699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598413-AAD8-A943-8119-C843913D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1578382"/>
            <a:ext cx="9191401" cy="36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38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9373" y="5185"/>
            <a:ext cx="9125253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US" dirty="0"/>
          </a:p>
        </p:txBody>
      </p:sp>
      <p:sp>
        <p:nvSpPr>
          <p:cNvPr id="141" name="Shape 90"/>
          <p:cNvSpPr/>
          <p:nvPr/>
        </p:nvSpPr>
        <p:spPr>
          <a:xfrm>
            <a:off x="111886" y="738382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/>
              <a:t>Scatter-Plot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RFM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8748" y="1256184"/>
            <a:ext cx="3957828" cy="3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recently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visited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(50-100</a:t>
            </a:r>
            <a:r>
              <a:rPr lang="zh-CN" altLang="en-US" dirty="0"/>
              <a:t> </a:t>
            </a:r>
            <a:r>
              <a:rPr lang="en-US" altLang="zh-CN" dirty="0"/>
              <a:t>days)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moderate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visited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days</a:t>
            </a:r>
            <a:r>
              <a:rPr lang="zh-CN" altLang="en-US" dirty="0"/>
              <a:t> </a:t>
            </a:r>
            <a:r>
              <a:rPr lang="en-US" altLang="zh-CN" dirty="0"/>
              <a:t>ago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Coefficient:</a:t>
            </a:r>
            <a:r>
              <a:rPr lang="zh-CN" altLang="en-US" dirty="0"/>
              <a:t> </a:t>
            </a:r>
            <a:r>
              <a:rPr lang="en-US" altLang="zh-CN" dirty="0"/>
              <a:t>-0.28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CF2D026-4F78-DF41-9B4A-E2B143FC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76" y="1319593"/>
            <a:ext cx="5148675" cy="338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440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618</Words>
  <Application>Microsoft Macintosh PowerPoint</Application>
  <PresentationFormat>On-screen Show (16:9)</PresentationFormat>
  <Paragraphs>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Open Sans Extrabold</vt:lpstr>
      <vt:lpstr>Open Sans Light</vt:lpstr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ZHE.WANG@baruchmail.cuny.edu</cp:lastModifiedBy>
  <cp:revision>21</cp:revision>
  <dcterms:modified xsi:type="dcterms:W3CDTF">2020-10-18T17:27:16Z</dcterms:modified>
</cp:coreProperties>
</file>