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58" r:id="rId7"/>
    <p:sldId id="257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53035" y="925195"/>
          <a:ext cx="5338445" cy="447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334000" imgH="4467225" progId="Paint.Picture">
                  <p:embed/>
                </p:oleObj>
              </mc:Choice>
              <mc:Fallback>
                <p:oleObj name="" r:id="rId1" imgW="5334000" imgH="44672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035" y="925195"/>
                        <a:ext cx="5338445" cy="447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83030" y="341630"/>
            <a:ext cx="3089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欠规范案例</a:t>
            </a:r>
            <a:r>
              <a:rPr lang="en-US" altLang="zh-CN" sz="3200">
                <a:solidFill>
                  <a:srgbClr val="FF0000"/>
                </a:solidFill>
              </a:rPr>
              <a:t>1</a:t>
            </a:r>
            <a:endParaRPr lang="en-US" altLang="zh-CN" sz="320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6156960" y="670560"/>
          <a:ext cx="4956810" cy="153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953000" imgH="1533525" progId="Paint.Picture">
                  <p:embed/>
                </p:oleObj>
              </mc:Choice>
              <mc:Fallback>
                <p:oleObj name="" r:id="rId3" imgW="4953000" imgH="15335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6960" y="670560"/>
                        <a:ext cx="4956810" cy="1534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86865" y="5396230"/>
            <a:ext cx="30905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solidFill>
                  <a:srgbClr val="FF0000"/>
                </a:solidFill>
              </a:rPr>
              <a:t>没有基本公式、跳步骤太多</a:t>
            </a:r>
            <a:endParaRPr lang="zh-CN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8605" y="171450"/>
            <a:ext cx="3089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欠规范案例</a:t>
            </a:r>
            <a:r>
              <a:rPr lang="en-US" altLang="zh-CN" sz="3200">
                <a:solidFill>
                  <a:srgbClr val="FF0000"/>
                </a:solidFill>
              </a:rPr>
              <a:t>2</a:t>
            </a:r>
            <a:endParaRPr lang="en-US" altLang="zh-CN" sz="3200">
              <a:solidFill>
                <a:srgbClr val="FF0000"/>
              </a:solidFill>
            </a:endParaRPr>
          </a:p>
        </p:txBody>
      </p:sp>
      <p:graphicFrame>
        <p:nvGraphicFramePr>
          <p:cNvPr id="13" name="对象 12"/>
          <p:cNvGraphicFramePr/>
          <p:nvPr/>
        </p:nvGraphicFramePr>
        <p:xfrm>
          <a:off x="6156960" y="2289810"/>
          <a:ext cx="4661535" cy="450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4657725" imgH="4505325" progId="Paint.Picture">
                  <p:embed/>
                </p:oleObj>
              </mc:Choice>
              <mc:Fallback>
                <p:oleObj name="" r:id="rId5" imgW="4657725" imgH="45053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960" y="2289810"/>
                        <a:ext cx="4661535" cy="450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113770" y="755015"/>
            <a:ext cx="86550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solidFill>
                  <a:srgbClr val="FF0000"/>
                </a:solidFill>
              </a:rPr>
              <a:t>两例都欠简要说明</a:t>
            </a:r>
            <a:endParaRPr lang="zh-CN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424940" y="1077595"/>
          <a:ext cx="4356100" cy="4899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352925" imgH="4895850" progId="Paint.Picture">
                  <p:embed/>
                </p:oleObj>
              </mc:Choice>
              <mc:Fallback>
                <p:oleObj name="" r:id="rId1" imgW="4352925" imgH="48958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4940" y="1077595"/>
                        <a:ext cx="4356100" cy="4899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24940" y="295910"/>
            <a:ext cx="3161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欠规范案例</a:t>
            </a:r>
            <a:r>
              <a:rPr lang="en-US" altLang="zh-CN" sz="3200">
                <a:solidFill>
                  <a:srgbClr val="FF0000"/>
                </a:solidFill>
              </a:rPr>
              <a:t>3</a:t>
            </a:r>
            <a:endParaRPr lang="en-US" altLang="zh-CN" sz="320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6978650" y="805180"/>
          <a:ext cx="3879850" cy="6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3876675" imgH="657225" progId="Paint.Picture">
                  <p:embed/>
                </p:oleObj>
              </mc:Choice>
              <mc:Fallback>
                <p:oleObj name="" r:id="rId3" imgW="3876675" imgH="657225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8650" y="805180"/>
                        <a:ext cx="3879850" cy="65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形标注 11"/>
          <p:cNvSpPr/>
          <p:nvPr/>
        </p:nvSpPr>
        <p:spPr>
          <a:xfrm>
            <a:off x="5625465" y="3339465"/>
            <a:ext cx="2865120" cy="1566545"/>
          </a:xfrm>
          <a:prstGeom prst="wedgeEllipseCallout">
            <a:avLst>
              <a:gd name="adj1" fmla="val -110328"/>
              <a:gd name="adj2" fmla="val -47811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FF0000"/>
                </a:solidFill>
              </a:rPr>
              <a:t>变成了纯数学的数字运算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39005" y="879475"/>
            <a:ext cx="1644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>
                <a:solidFill>
                  <a:srgbClr val="FF0000"/>
                </a:solidFill>
              </a:rPr>
              <a:t>没必要</a:t>
            </a:r>
            <a:endParaRPr lang="zh-CN" sz="3200">
              <a:solidFill>
                <a:srgbClr val="FF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253480" y="1106805"/>
            <a:ext cx="593090" cy="202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flipH="1">
            <a:off x="3992880" y="1106805"/>
            <a:ext cx="593090" cy="202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形标注 15"/>
          <p:cNvSpPr/>
          <p:nvPr/>
        </p:nvSpPr>
        <p:spPr>
          <a:xfrm>
            <a:off x="5781040" y="1617980"/>
            <a:ext cx="2865120" cy="1566545"/>
          </a:xfrm>
          <a:prstGeom prst="wedgeEllipseCallout">
            <a:avLst>
              <a:gd name="adj1" fmla="val -97030"/>
              <a:gd name="adj2" fmla="val 14288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FF0000"/>
                </a:solidFill>
              </a:rPr>
              <a:t>物理量电动势的字母为</a:t>
            </a:r>
            <a:r>
              <a:rPr lang="en-US" altLang="zh-CN" sz="2400" i="1">
                <a:solidFill>
                  <a:schemeClr val="accent5"/>
                </a:solidFill>
              </a:rPr>
              <a:t>E</a:t>
            </a:r>
            <a:endParaRPr lang="en-US" altLang="zh-CN" sz="2400" i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386205" y="902970"/>
          <a:ext cx="4537710" cy="215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533900" imgH="2152650" progId="Paint.Picture">
                  <p:embed/>
                </p:oleObj>
              </mc:Choice>
              <mc:Fallback>
                <p:oleObj name="" r:id="rId1" imgW="4533900" imgH="2152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6205" y="902970"/>
                        <a:ext cx="4537710" cy="2154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形标注 15"/>
          <p:cNvSpPr/>
          <p:nvPr/>
        </p:nvSpPr>
        <p:spPr>
          <a:xfrm>
            <a:off x="5552440" y="762000"/>
            <a:ext cx="5262245" cy="1975485"/>
          </a:xfrm>
          <a:prstGeom prst="wedgeEllipseCallout">
            <a:avLst>
              <a:gd name="adj1" fmla="val -77452"/>
              <a:gd name="adj2" fmla="val 16441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olidFill>
                  <a:srgbClr val="FF0000"/>
                </a:solidFill>
              </a:rPr>
              <a:t>要算到底</a:t>
            </a:r>
            <a:endParaRPr lang="zh-CN" sz="3200">
              <a:solidFill>
                <a:srgbClr val="FF0000"/>
              </a:solidFill>
            </a:endParaRPr>
          </a:p>
          <a:p>
            <a:pPr algn="ctr"/>
            <a:r>
              <a:rPr lang="zh-CN" sz="3200">
                <a:solidFill>
                  <a:srgbClr val="1F10EE"/>
                </a:solidFill>
              </a:rPr>
              <a:t>最后的结果可以是分数，最好能算出</a:t>
            </a:r>
            <a:r>
              <a:rPr lang="en-US" altLang="zh-CN" sz="3200">
                <a:solidFill>
                  <a:srgbClr val="1F10EE"/>
                </a:solidFill>
              </a:rPr>
              <a:t>5.2W</a:t>
            </a:r>
            <a:endParaRPr lang="en-US" altLang="zh-CN" sz="3200">
              <a:solidFill>
                <a:srgbClr val="1F10E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/>
          <p:cNvGraphicFramePr/>
          <p:nvPr/>
        </p:nvGraphicFramePr>
        <p:xfrm>
          <a:off x="736600" y="984250"/>
          <a:ext cx="4623435" cy="333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619625" imgH="3333750" progId="Paint.Picture">
                  <p:embed/>
                </p:oleObj>
              </mc:Choice>
              <mc:Fallback>
                <p:oleObj name="" r:id="rId1" imgW="4619625" imgH="33337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6600" y="984250"/>
                        <a:ext cx="4623435" cy="3336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6882130" y="2435225"/>
          <a:ext cx="4184650" cy="117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181475" imgH="1171575" progId="Paint.Picture">
                  <p:embed/>
                </p:oleObj>
              </mc:Choice>
              <mc:Fallback>
                <p:oleObj name="" r:id="rId3" imgW="4181475" imgH="11715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2130" y="2435225"/>
                        <a:ext cx="4184650" cy="117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形标注 15"/>
          <p:cNvSpPr/>
          <p:nvPr/>
        </p:nvSpPr>
        <p:spPr>
          <a:xfrm>
            <a:off x="7274560" y="448310"/>
            <a:ext cx="4022090" cy="1711325"/>
          </a:xfrm>
          <a:prstGeom prst="wedgeEllipseCallout">
            <a:avLst>
              <a:gd name="adj1" fmla="val -1562"/>
              <a:gd name="adj2" fmla="val 63402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olidFill>
                  <a:srgbClr val="FF0000"/>
                </a:solidFill>
              </a:rPr>
              <a:t>因没有基本公式变得毫无道理可言</a:t>
            </a:r>
            <a:endParaRPr lang="zh-CN" sz="3200">
              <a:solidFill>
                <a:srgbClr val="1F10EE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481965" y="4446905"/>
            <a:ext cx="4094480" cy="1566545"/>
          </a:xfrm>
          <a:prstGeom prst="wedgeEllipseCallout">
            <a:avLst>
              <a:gd name="adj1" fmla="val 34677"/>
              <a:gd name="adj2" fmla="val -157742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rgbClr val="FF0000"/>
                </a:solidFill>
              </a:rPr>
              <a:t>物理量电动势的字母为</a:t>
            </a:r>
            <a:r>
              <a:rPr lang="en-US" altLang="zh-CN" sz="3200" i="1">
                <a:solidFill>
                  <a:schemeClr val="accent5"/>
                </a:solidFill>
              </a:rPr>
              <a:t>E</a:t>
            </a:r>
            <a:endParaRPr lang="en-US" altLang="zh-CN" sz="3200" i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对象 6"/>
          <p:cNvGraphicFramePr/>
          <p:nvPr/>
        </p:nvGraphicFramePr>
        <p:xfrm>
          <a:off x="2130425" y="2656840"/>
          <a:ext cx="4756150" cy="356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019550" imgH="2886075" progId="Paint.Picture">
                  <p:embed/>
                </p:oleObj>
              </mc:Choice>
              <mc:Fallback>
                <p:oleObj name="" r:id="rId1" imgW="4019550" imgH="28860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0425" y="2656840"/>
                        <a:ext cx="4756150" cy="3566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形标注 11"/>
          <p:cNvSpPr/>
          <p:nvPr/>
        </p:nvSpPr>
        <p:spPr>
          <a:xfrm>
            <a:off x="3798570" y="1090295"/>
            <a:ext cx="4094480" cy="1566545"/>
          </a:xfrm>
          <a:prstGeom prst="wedgeEllipseCallout">
            <a:avLst>
              <a:gd name="adj1" fmla="val -11507"/>
              <a:gd name="adj2" fmla="val 79995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rgbClr val="FF0000"/>
                </a:solidFill>
              </a:rPr>
              <a:t>物理量功率的字母为</a:t>
            </a:r>
            <a:r>
              <a:rPr lang="en-US" altLang="zh-CN" sz="3200" i="1">
                <a:solidFill>
                  <a:schemeClr val="accent5"/>
                </a:solidFill>
              </a:rPr>
              <a:t>P</a:t>
            </a:r>
            <a:endParaRPr lang="en-US" altLang="zh-CN" sz="3200" i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4819650" y="150495"/>
          <a:ext cx="5319395" cy="320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314950" imgH="3200400" progId="Paint.Picture">
                  <p:embed/>
                </p:oleObj>
              </mc:Choice>
              <mc:Fallback>
                <p:oleObj name="" r:id="rId2" imgW="5314950" imgH="32004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9650" y="150495"/>
                        <a:ext cx="5319395" cy="3202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68575" y="1152525"/>
            <a:ext cx="2356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1F10EE"/>
                </a:solidFill>
              </a:rPr>
              <a:t>量纲判断此式错误</a:t>
            </a:r>
            <a:endParaRPr lang="zh-CN" altLang="en-US" sz="3600" b="1">
              <a:solidFill>
                <a:srgbClr val="1F10EE"/>
              </a:solidFill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1623695" y="3507740"/>
          <a:ext cx="2687955" cy="229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2686050" imgH="2295525" progId="Paint.Picture">
                  <p:embed/>
                </p:oleObj>
              </mc:Choice>
              <mc:Fallback>
                <p:oleObj name="" r:id="rId4" imgW="2686050" imgH="2295525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3695" y="3507740"/>
                        <a:ext cx="2687955" cy="2297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4657090" y="1562100"/>
            <a:ext cx="762000" cy="3797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形标注 13"/>
          <p:cNvSpPr/>
          <p:nvPr/>
        </p:nvSpPr>
        <p:spPr>
          <a:xfrm>
            <a:off x="4164965" y="3717290"/>
            <a:ext cx="5674995" cy="1566545"/>
          </a:xfrm>
          <a:prstGeom prst="wedgeEllipseCallout">
            <a:avLst>
              <a:gd name="adj1" fmla="val -56322"/>
              <a:gd name="adj2" fmla="val -24503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olidFill>
                  <a:srgbClr val="FF0000"/>
                </a:solidFill>
                <a:sym typeface="+mn-ea"/>
              </a:rPr>
              <a:t>无法区别</a:t>
            </a:r>
            <a:endParaRPr lang="zh-CN" sz="3200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zh-CN" sz="3200">
                <a:solidFill>
                  <a:srgbClr val="1F10EE"/>
                </a:solidFill>
              </a:rPr>
              <a:t>比例符号与等于符号</a:t>
            </a:r>
            <a:endParaRPr lang="zh-CN" sz="3200" i="1">
              <a:solidFill>
                <a:srgbClr val="1F10E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030" y="441325"/>
            <a:ext cx="6829425" cy="4619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140" y="1890395"/>
            <a:ext cx="289560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1151890"/>
            <a:ext cx="2438400" cy="2352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1132840"/>
            <a:ext cx="2847975" cy="2371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805" y="1170940"/>
            <a:ext cx="2781300" cy="23336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044,&quot;width&quot;:837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演示</Application>
  <PresentationFormat>宽屏</PresentationFormat>
  <Paragraphs>30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小燕子111</cp:lastModifiedBy>
  <cp:revision>31</cp:revision>
  <dcterms:created xsi:type="dcterms:W3CDTF">2021-10-08T23:14:00Z</dcterms:created>
  <dcterms:modified xsi:type="dcterms:W3CDTF">2021-10-09T02:37:13Z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09635EAC7BBF49449E18DA6461C66346</vt:lpwstr>
  </property>
  <property fmtid="{D5CDD505-2E9C-101B-9397-08002B2CF9AE}" pid="3" name="KSOProductBuildVer">
    <vt:lpwstr>2052-11.1.0.10938</vt:lpwstr>
  </property>
</Properties>
</file>