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实验报告（教师）</a:t>
            </a:r>
          </a:p>
        </p:txBody>
      </p:sp>
      <p:sp>
        <p:nvSpPr>
          <p:cNvPr id="3" name="Subtitle 2"/>
          <p:cNvSpPr>
            <a:spLocks noGrp="1"/>
          </p:cNvSpPr>
          <p:nvPr>
            <p:ph idx="1" type="subTitle"/>
          </p:nvPr>
        </p:nvSpPr>
        <p:spPr>
          <a:xfrm>
            <a:off x="1371600" y="3886200"/>
            <a:ext cx="6400800" cy="175260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indent="0" marL="0">
              <a:buNone/>
            </a:pPr>
            <a:r>
              <a:rPr/>
              <a:t>实验二 连续时间系统的模拟</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一、实验目的</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457200" marL="457200">
                  <a:buAutoNum type="arabicPeriod"/>
                </a:pPr>
                <a:r>
                  <a:rPr/>
                  <a:t>学习如何根据给定的连续系统的传输函数，用基本运算单元组成模拟装置。</a:t>
                </a:r>
              </a:p>
              <a:p>
                <a:pPr lvl="0" indent="-457200" marL="457200">
                  <a:buAutoNum type="arabicPeriod"/>
                </a:pPr>
                <a:r>
                  <a:rPr/>
                  <a:t>掌握将Multisim软件用于系统模拟的基本方法。</a:t>
                </a:r>
              </a:p>
              <a:p>
                <a:pPr lvl="0"/>
                <a:r>
                  <a:rPr/>
                  <a:t>预习要求</a:t>
                </a:r>
              </a:p>
              <a:p>
                <a:pPr lvl="1"/>
                <a:r>
                  <a:rPr/>
                  <a:t>复习系统传输函数的基本概念</a:t>
                </a:r>
              </a:p>
              <a:p>
                <a:pPr lvl="1"/>
                <a:r>
                  <a:rPr/>
                  <a:t>掌握根据传输函数画出系统模拟框图的方法</a:t>
                </a:r>
              </a:p>
              <a:p>
                <a:pPr lvl="1"/>
                <a:r>
                  <a:rPr/>
                  <a:t>分别求出图2-14和图2-15所示电路的传输函数</a:t>
                </a:r>
                <a14:m>
                  <m:oMath xmlns:m="http://schemas.openxmlformats.org/officeDocument/2006/math">
                    <m:r>
                      <m:t>H</m:t>
                    </m:r>
                    <m:d>
                      <m:dPr>
                        <m:begChr m:val="("/>
                        <m:endChr m:val=")"/>
                        <m:sepChr m:val=""/>
                        <m:grow/>
                      </m:dPr>
                      <m:e>
                        <m:r>
                          <m:t>s</m:t>
                        </m:r>
                      </m:e>
                    </m:d>
                  </m:oMath>
                </a14:m>
                <a:r>
                  <a:rPr/>
                  <a:t>，并据此画出系统模拟框图</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二、主要仪器设备及软件</a:t>
            </a:r>
          </a:p>
        </p:txBody>
      </p:sp>
      <p:sp>
        <p:nvSpPr>
          <p:cNvPr id="3" name="Content Placeholder 2"/>
          <p:cNvSpPr>
            <a:spLocks noGrp="1"/>
          </p:cNvSpPr>
          <p:nvPr>
            <p:ph idx="1"/>
          </p:nvPr>
        </p:nvSpPr>
        <p:spPr/>
        <p:txBody>
          <a:bodyPr/>
          <a:lstStyle/>
          <a:p>
            <a:pPr lvl="0"/>
            <a:r>
              <a:rPr/>
              <a:t>硬件</a:t>
            </a:r>
          </a:p>
          <a:p>
            <a:pPr lvl="0"/>
            <a:r>
              <a:rPr/>
              <a:t>软件：Multisim14</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三、实验原理（或设计过程）</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四、实验电路图</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五、实验内容和实验结果</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457200" marL="457200">
                  <a:buAutoNum type="arabicPeriod"/>
                </a:pPr>
                <a:r>
                  <a:rPr/>
                  <a:t>直接测量电路的幅频特性、相频特性，并测出相应数据。</a:t>
                </a:r>
              </a:p>
              <a:p>
                <a:pPr lvl="1" indent="-457200" marL="914400">
                  <a:buAutoNum type="arabicPeriod"/>
                </a:pPr>
                <a:r>
                  <a:rPr/>
                  <a:t>图2-14例：</a:t>
                </a:r>
              </a:p>
              <a:p>
                <a:pPr lvl="2"/>
                <a:r>
                  <a:rPr/>
                  <a:t>电路：</a:t>
                </a:r>
              </a:p>
              <a:p>
                <a:pPr lvl="2"/>
                <a:r>
                  <a:rPr/>
                  <a:t>打开Mulitisim，搭建电路</a:t>
                </a:r>
              </a:p>
              <a:p>
                <a:pPr lvl="3"/>
                <a:r>
                  <a:rPr/>
                  <a:t>Source：信号源：</a:t>
                </a:r>
              </a:p>
              <a:p>
                <a:pPr lvl="4"/>
                <a:r>
                  <a:rPr/>
                  <a:t>AC powder：交流信号源</a:t>
                </a:r>
              </a:p>
              <a:p>
                <a:pPr lvl="4"/>
                <a:r>
                  <a:rPr/>
                  <a:t>GROUND：地线</a:t>
                </a:r>
              </a:p>
              <a:p>
                <a:pPr lvl="3"/>
                <a:r>
                  <a:rPr/>
                  <a:t>Basic：基础元件</a:t>
                </a:r>
              </a:p>
              <a:p>
                <a:pPr lvl="4"/>
                <a:r>
                  <a:rPr/>
                  <a:t>Resistor：电阻</a:t>
                </a:r>
              </a:p>
              <a:p>
                <a:pPr lvl="4"/>
                <a:r>
                  <a:rPr/>
                  <a:t>Capacitor：电容</a:t>
                </a:r>
              </a:p>
              <a:p>
                <a:pPr lvl="3"/>
                <a:r>
                  <a:rPr/>
                  <a:t>测量设备</a:t>
                </a:r>
              </a:p>
              <a:p>
                <a:pPr lvl="4"/>
                <a:r>
                  <a:rPr/>
                  <a:t>XBP1：波特测试仪</a:t>
                </a:r>
              </a:p>
              <a:p>
                <a:pPr lvl="3"/>
                <a:r>
                  <a:rPr/>
                  <a:t>注意事项：</a:t>
                </a:r>
              </a:p>
              <a:p>
                <a:pPr lvl="4"/>
                <a:r>
                  <a:rPr/>
                  <a:t>电阻、电容等参数根据电路图做一定修改</a:t>
                </a:r>
              </a:p>
              <a:p>
                <a:pPr lvl="4"/>
                <a:r>
                  <a:rPr/>
                  <a:t>电路中必须有接地线</a:t>
                </a:r>
              </a:p>
              <a:p>
                <a:pPr lvl="4"/>
                <a:r>
                  <a:rPr/>
                  <a:t>在进行幅频特性曲线和相频特性曲线的分析时，采用波特图示仪来研究</a:t>
                </a:r>
              </a:p>
              <a:p>
                <a:pPr lvl="5"/>
                <a:r>
                  <a:rPr/>
                  <a:t>IN：输入信号，以电源两端作为输入</a:t>
                </a:r>
              </a:p>
              <a:p>
                <a:pPr lvl="5"/>
                <a:r>
                  <a:rPr/>
                  <a:t>OUT：输出信号，以电容C2两端为输出</a:t>
                </a:r>
              </a:p>
              <a:p>
                <a:pPr lvl="5"/>
                <a:r>
                  <a:rPr/>
                  <a:t>负端口全部接地</a:t>
                </a:r>
              </a:p>
              <a:p>
                <a:pPr lvl="3"/>
                <a:r>
                  <a:rPr/>
                  <a:t>搭建好的电路图</a:t>
                </a:r>
              </a:p>
              <a:p>
                <a:pPr lvl="2"/>
                <a:r>
                  <a:rPr/>
                  <a:t>电路图搭建好后，运行，双击波特图示仪看结果</a:t>
                </a:r>
              </a:p>
              <a:p>
                <a:pPr lvl="3"/>
                <a:r>
                  <a:rPr/>
                  <a:t>波特图示仪窗口的左侧和右侧分别为图形显示区域和设置区域</a:t>
                </a:r>
              </a:p>
              <a:p>
                <a:pPr lvl="3"/>
                <a:r>
                  <a:rPr/>
                  <a:t>设置：</a:t>
                </a:r>
              </a:p>
              <a:p>
                <a:pPr lvl="2"/>
                <a:r>
                  <a:rPr/>
                  <a:t>从幅频特性曲线和相频特性曲线中都可以找到其半功率点</a:t>
                </a:r>
              </a:p>
              <a:p>
                <a:pPr lvl="3"/>
                <a:r>
                  <a:rPr/>
                  <a:t>设置幅频特性参数</a:t>
                </a:r>
              </a:p>
              <a:p>
                <a:pPr lvl="4"/>
                <a:r>
                  <a:rPr/>
                  <a:t>水平：对数</a:t>
                </a:r>
              </a:p>
              <a:p>
                <a:pPr lvl="4"/>
                <a:r>
                  <a:rPr/>
                  <a:t>垂直：线性</a:t>
                </a:r>
              </a:p>
              <a:p>
                <a:pPr lvl="3"/>
                <a:r>
                  <a:rPr/>
                  <a:t>幅频特性曲线</a:t>
                </a:r>
              </a:p>
              <a:p>
                <a:pPr lvl="4"/>
                <a14:m>
                  <m:oMath xmlns:m="http://schemas.openxmlformats.org/officeDocument/2006/math">
                    <m:d>
                      <m:dPr>
                        <m:begChr m:val="|"/>
                        <m:endChr m:val="|"/>
                        <m:sepChr m:val=""/>
                        <m:grow/>
                      </m:dPr>
                      <m:e>
                        <m:r>
                          <m:t>H</m:t>
                        </m:r>
                        <m:d>
                          <m:dPr>
                            <m:begChr m:val="("/>
                            <m:endChr m:val=")"/>
                            <m:sepChr m:val=""/>
                            <m:grow/>
                          </m:dPr>
                          <m:e>
                            <m:r>
                              <m:t>ω</m:t>
                            </m:r>
                          </m:e>
                        </m:d>
                      </m:e>
                    </m:d>
                    <m:r>
                      <m:rPr>
                        <m:sty m:val="p"/>
                      </m:rPr>
                      <m:t>=</m:t>
                    </m:r>
                    <m:d>
                      <m:dPr>
                        <m:begChr m:val="|"/>
                        <m:endChr m:val="|"/>
                        <m:sepChr m:val=""/>
                        <m:grow/>
                      </m:dPr>
                      <m:e>
                        <m:f>
                          <m:fPr>
                            <m:type m:val="bar"/>
                          </m:fPr>
                          <m:num>
                            <m:sSub>
                              <m:e>
                                <m:r>
                                  <m:t>V</m:t>
                                </m:r>
                              </m:e>
                              <m:sub>
                                <m:r>
                                  <m:t>0</m:t>
                                </m:r>
                              </m:sub>
                            </m:sSub>
                            <m:d>
                              <m:dPr>
                                <m:begChr m:val="("/>
                                <m:endChr m:val=")"/>
                                <m:sepChr m:val=""/>
                                <m:grow/>
                              </m:dPr>
                              <m:e>
                                <m:r>
                                  <m:t>ω</m:t>
                                </m:r>
                              </m:e>
                            </m:d>
                          </m:num>
                          <m:den>
                            <m:sSub>
                              <m:e>
                                <m:r>
                                  <m:t>V</m:t>
                                </m:r>
                              </m:e>
                              <m:sub>
                                <m:r>
                                  <m:t>1</m:t>
                                </m:r>
                              </m:sub>
                            </m:sSub>
                            <m:d>
                              <m:dPr>
                                <m:begChr m:val="("/>
                                <m:endChr m:val=")"/>
                                <m:sepChr m:val=""/>
                                <m:grow/>
                              </m:dPr>
                              <m:e>
                                <m:r>
                                  <m:t>ω</m:t>
                                </m:r>
                              </m:e>
                            </m:d>
                          </m:den>
                        </m:f>
                      </m:e>
                    </m:d>
                    <m:r>
                      <m:rPr>
                        <m:sty m:val="p"/>
                      </m:rPr>
                      <m:t>=</m:t>
                    </m:r>
                    <m:r>
                      <m:t>0.707</m:t>
                    </m:r>
                  </m:oMath>
                </a14:m>
              </a:p>
              <a:p>
                <a:pPr lvl="4"/>
                <a:r>
                  <a:rPr/>
                  <a:t>从幅频特性曲线中设置纵坐标参数来精确寻找半功率点，由此得到频率为59.58</a:t>
                </a:r>
              </a:p>
              <a:p>
                <a:pPr lvl="4" indent="0" marL="1828800">
                  <a:buNone/>
                </a:pPr>
                <a:r>
                  <a:rPr/>
                  <a:t>可调整参数，使结果更加精确</a:t>
                </a:r>
              </a:p>
              <a:p>
                <a:pPr lvl="3"/>
                <a:r>
                  <a:rPr/>
                  <a:t>设置相频特性参数</a:t>
                </a:r>
              </a:p>
              <a:p>
                <a:pPr lvl="4"/>
                <a:r>
                  <a:rPr/>
                  <a:t>垂直：线性</a:t>
                </a:r>
              </a:p>
              <a:p>
                <a:pPr lvl="4"/>
                <a:r>
                  <a:rPr/>
                  <a:t>水平：对数</a:t>
                </a:r>
              </a:p>
              <a:p>
                <a:pPr lvl="3"/>
                <a:r>
                  <a:rPr/>
                  <a:t>相频特性曲线</a:t>
                </a:r>
              </a:p>
              <a:p>
                <a:pPr lvl="4"/>
                <a14:m>
                  <m:oMath xmlns:m="http://schemas.openxmlformats.org/officeDocument/2006/math">
                    <m:r>
                      <m:t>Δ</m:t>
                    </m:r>
                    <m:r>
                      <m:t>Ψ</m:t>
                    </m:r>
                    <m:d>
                      <m:dPr>
                        <m:begChr m:val="("/>
                        <m:endChr m:val=")"/>
                        <m:sepChr m:val=""/>
                        <m:grow/>
                      </m:dPr>
                      <m:e>
                        <m:sSub>
                          <m:e>
                            <m:r>
                              <m:t>V</m:t>
                            </m:r>
                          </m:e>
                          <m:sub>
                            <m:r>
                              <m:t>0</m:t>
                            </m:r>
                          </m:sub>
                        </m:sSub>
                        <m:d>
                          <m:dPr>
                            <m:begChr m:val="("/>
                            <m:endChr m:val=")"/>
                            <m:sepChr m:val=""/>
                            <m:grow/>
                          </m:dPr>
                          <m:e>
                            <m:r>
                              <m:t>ω</m:t>
                            </m:r>
                          </m:e>
                        </m:d>
                        <m:r>
                          <m:rPr>
                            <m:sty m:val="p"/>
                          </m:rPr>
                          <m:t>,</m:t>
                        </m:r>
                        <m:sSub>
                          <m:e>
                            <m:r>
                              <m:t>V</m:t>
                            </m:r>
                          </m:e>
                          <m:sub>
                            <m:r>
                              <m:t>1</m:t>
                            </m:r>
                          </m:sub>
                        </m:sSub>
                        <m:d>
                          <m:dPr>
                            <m:begChr m:val="("/>
                            <m:endChr m:val=")"/>
                            <m:sepChr m:val=""/>
                            <m:grow/>
                          </m:dPr>
                          <m:e>
                            <m:r>
                              <m:t>ω</m:t>
                            </m:r>
                          </m:e>
                        </m:d>
                      </m:e>
                    </m:d>
                    <m:r>
                      <m:rPr>
                        <m:sty m:val="p"/>
                      </m:rPr>
                      <m:t>=</m:t>
                    </m:r>
                    <m:r>
                      <m:rPr>
                        <m:sty m:val="p"/>
                      </m:rPr>
                      <m:t>±</m:t>
                    </m:r>
                    <m:r>
                      <m:t>45</m:t>
                    </m:r>
                    <m:sSup>
                      <m:e>
                        <m:r>
                          <m:t>​</m:t>
                        </m:r>
                      </m:e>
                      <m:sup>
                        <m:r>
                          <m:rPr>
                            <m:sty m:val="p"/>
                          </m:rPr>
                          <m:t>∘</m:t>
                        </m:r>
                      </m:sup>
                    </m:sSup>
                  </m:oMath>
                </a14:m>
              </a:p>
              <a:p>
                <a:pPr lvl="4"/>
                <a:r>
                  <a:rPr/>
                  <a:t>选择Y坐标为</a:t>
                </a:r>
                <a14:m>
                  <m:oMath xmlns:m="http://schemas.openxmlformats.org/officeDocument/2006/math">
                    <m:r>
                      <m:rPr>
                        <m:sty m:val="p"/>
                      </m:rPr>
                      <m:t>−</m:t>
                    </m:r>
                    <m:r>
                      <m:t>45</m:t>
                    </m:r>
                    <m:sSup>
                      <m:e>
                        <m:r>
                          <m:t>​</m:t>
                        </m:r>
                      </m:e>
                      <m:sup>
                        <m:r>
                          <m:rPr>
                            <m:sty m:val="p"/>
                          </m:rPr>
                          <m:t>∘</m:t>
                        </m:r>
                      </m:sup>
                    </m:sSup>
                  </m:oMath>
                </a14:m>
                <a:r>
                  <a:rPr/>
                  <a:t>（是正还是负根据图像的具体范围来确定），此时，频率为49.619Hz</a:t>
                </a:r>
              </a:p>
              <a:p>
                <a:pPr lvl="3"/>
                <a:r>
                  <a:rPr/>
                  <a:t>调整参数，使得所取角度为</a:t>
                </a:r>
                <a14:m>
                  <m:oMath xmlns:m="http://schemas.openxmlformats.org/officeDocument/2006/math">
                    <m:r>
                      <m:rPr>
                        <m:sty m:val="p"/>
                      </m:rPr>
                      <m:t>−</m:t>
                    </m:r>
                    <m:r>
                      <m:t>45</m:t>
                    </m:r>
                    <m:sSup>
                      <m:e>
                        <m:r>
                          <m:t>​</m:t>
                        </m:r>
                      </m:e>
                      <m:sup>
                        <m:r>
                          <m:rPr>
                            <m:sty m:val="p"/>
                          </m:rPr>
                          <m:t>∘</m:t>
                        </m:r>
                      </m:sup>
                    </m:sSup>
                  </m:oMath>
                </a14:m>
                <a:r>
                  <a:rPr/>
                  <a:t>，得到下述结果：48.188</a:t>
                </a:r>
              </a:p>
              <a:p>
                <a:pPr lvl="1" indent="-457200" marL="914400">
                  <a:buAutoNum type="arabicPeriod"/>
                </a:pPr>
                <a:r>
                  <a:rPr/>
                  <a:t>图2-15例</a:t>
                </a:r>
              </a:p>
              <a:p>
                <a:pPr lvl="2"/>
                <a:r>
                  <a:rPr/>
                  <a:t>电路图</a:t>
                </a:r>
              </a:p>
              <a:p>
                <a:pPr lvl="2"/>
                <a:r>
                  <a:rPr/>
                  <a:t>使用Multisim软件搭建好的电路图</a:t>
                </a:r>
              </a:p>
              <a:p>
                <a:pPr lvl="2"/>
                <a:r>
                  <a:rPr/>
                  <a:t>幅频特性曲线</a:t>
                </a:r>
              </a:p>
              <a:p>
                <a:pPr lvl="3" indent="0" marL="1371600">
                  <a:buNone/>
                </a:pPr>
                <a:r>
                  <a:rPr/>
                  <a:t>可调整参数得到更精确结果</a:t>
                </a:r>
              </a:p>
              <a:p>
                <a:pPr lvl="2"/>
                <a:r>
                  <a:rPr/>
                  <a:t>相频特性曲线</a:t>
                </a:r>
              </a:p>
              <a:p>
                <a:pPr lvl="0" indent="-457200" marL="457200">
                  <a:buAutoNum type="arabicPeriod"/>
                </a:pPr>
                <a:r>
                  <a:rPr/>
                  <a:t>计算出传输函数</a:t>
                </a:r>
                <a14:m>
                  <m:oMath xmlns:m="http://schemas.openxmlformats.org/officeDocument/2006/math">
                    <m:r>
                      <m:t>H</m:t>
                    </m:r>
                    <m:d>
                      <m:dPr>
                        <m:begChr m:val="("/>
                        <m:endChr m:val=")"/>
                        <m:sepChr m:val=""/>
                        <m:grow/>
                      </m:dPr>
                      <m:e>
                        <m:r>
                          <m:t>s</m:t>
                        </m:r>
                      </m:e>
                    </m:d>
                  </m:oMath>
                </a14:m>
                <a:r>
                  <a:rPr/>
                  <a:t>，分别搭建两个电路的系统模拟测试电路，分别测量幅频特性、相频特性，并按直接测量时所选的频点进行测量。</a:t>
                </a:r>
              </a:p>
              <a:p>
                <a:pPr lvl="1" indent="-457200" marL="914400">
                  <a:buAutoNum type="arabicPeriod"/>
                </a:pPr>
                <a:r>
                  <a:rPr/>
                  <a:t>图2-14</a:t>
                </a:r>
              </a:p>
              <a:p>
                <a:pPr lvl="2"/>
                <a:r>
                  <a:rPr/>
                  <a:t>计算图2-14中电路的传输函数</a:t>
                </a:r>
                <a14:m>
                  <m:oMath xmlns:m="http://schemas.openxmlformats.org/officeDocument/2006/math">
                    <m:r>
                      <m:t>H</m:t>
                    </m:r>
                    <m:d>
                      <m:dPr>
                        <m:begChr m:val="("/>
                        <m:endChr m:val=")"/>
                        <m:sepChr m:val=""/>
                        <m:grow/>
                      </m:dPr>
                      <m:e>
                        <m:r>
                          <m:t>s</m:t>
                        </m:r>
                      </m:e>
                    </m:d>
                  </m:oMath>
                </a14:m>
              </a:p>
              <a:p>
                <a:pPr lvl="3"/>
                <a:r>
                  <a:rPr/>
                  <a:t>将时域电路转换成复频域电路</a:t>
                </a:r>
              </a:p>
              <a:p>
                <a:pPr lvl="3"/>
                <a:r>
                  <a:rPr/>
                  <a:t>将元器件做相应变换</a:t>
                </a:r>
              </a:p>
              <a:p>
                <a:pPr lvl="3"/>
                <a:r>
                  <a:rPr/>
                  <a:t>得出传递函数</a:t>
                </a:r>
              </a:p>
              <a:p>
                <a:pPr lvl="3"/>
                <a:r>
                  <a:rPr/>
                  <a:t>对传递函数进行处理，将传输函数化成Multisim所需的标准形式</a:t>
                </a:r>
              </a:p>
              <a:p>
                <a:pPr lvl="4"/>
                <a:r>
                  <a:rPr/>
                  <a:t>真分式：算子s在分子的幂次不高于分母的幂次</a:t>
                </a:r>
              </a:p>
              <a:p>
                <a:pPr lvl="4"/>
                <a:r>
                  <a:rPr/>
                  <a:t>因需用积分器仿真，算子s应化成</a:t>
                </a:r>
                <a14:m>
                  <m:oMath xmlns:m="http://schemas.openxmlformats.org/officeDocument/2006/math">
                    <m:sSup>
                      <m:e>
                        <m:r>
                          <m:t>s</m:t>
                        </m:r>
                      </m:e>
                      <m:sup>
                        <m:r>
                          <m:rPr>
                            <m:sty m:val="p"/>
                          </m:rPr>
                          <m:t>−</m:t>
                        </m:r>
                        <m:r>
                          <m:t>n</m:t>
                        </m:r>
                      </m:sup>
                    </m:sSup>
                  </m:oMath>
                </a14:m>
                <a:r>
                  <a:rPr/>
                  <a:t>形式</a:t>
                </a:r>
              </a:p>
              <a:p>
                <a:pPr lvl="4"/>
                <a:r>
                  <a:rPr/>
                  <a:t>分母的常数项化成1</a:t>
                </a:r>
              </a:p>
              <a:p>
                <a:pPr lvl="2"/>
                <a:r>
                  <a:rPr/>
                  <a:t>搭建系统模拟测试电路</a:t>
                </a:r>
              </a:p>
              <a:p>
                <a:pPr lvl="3"/>
                <a:r>
                  <a:rPr/>
                  <a:t>应遵循的原则</a:t>
                </a:r>
              </a:p>
              <a:p>
                <a:pPr lvl="4" indent="-457200" marL="2286000">
                  <a:buAutoNum type="arabicPeriod"/>
                </a:pPr>
                <a:r>
                  <a:rPr/>
                  <a:t>系统模拟电路输入端必须用加法器模块对输入信号和反馈信号求和，加法器输出送积分器模块</a:t>
                </a:r>
              </a:p>
              <a:p>
                <a:pPr lvl="4" indent="-457200" marL="2286000">
                  <a:buAutoNum type="arabicPeriod"/>
                </a:pPr>
                <a:r>
                  <a:rPr/>
                  <a:t>根据s的最高幂次，取出n个积分器模块串接</a:t>
                </a:r>
              </a:p>
              <a:p>
                <a:pPr lvl="4" indent="-457200" marL="2286000">
                  <a:buAutoNum type="arabicPeriod"/>
                </a:pPr>
                <a:r>
                  <a:rPr/>
                  <a:t>每个算子s的系数使用比例放大器模块</a:t>
                </a:r>
              </a:p>
              <a:p>
                <a:pPr lvl="4" indent="-457200" marL="2286000">
                  <a:buAutoNum type="arabicPeriod"/>
                </a:pPr>
                <a:r>
                  <a:rPr/>
                  <a:t>传输函数</a:t>
                </a:r>
                <a14:m>
                  <m:oMath xmlns:m="http://schemas.openxmlformats.org/officeDocument/2006/math">
                    <m:r>
                      <m:t>H</m:t>
                    </m:r>
                    <m:d>
                      <m:dPr>
                        <m:begChr m:val="("/>
                        <m:endChr m:val=")"/>
                        <m:sepChr m:val=""/>
                        <m:grow/>
                      </m:dPr>
                      <m:e>
                        <m:r>
                          <m:t>s</m:t>
                        </m:r>
                      </m:e>
                    </m:d>
                  </m:oMath>
                </a14:m>
                <a:r>
                  <a:rPr/>
                  <a:t>的分子是输出项，分子中各项比例放大器模块的输出用加法器求和后成为系统输出（只有一项时不用加法器）；分母是负反馈项，其系数（比例放大器的输出）正、负异号后送输入端加法器</a:t>
                </a:r>
              </a:p>
              <a:p>
                <a:pPr lvl="4" indent="-457200" marL="2286000">
                  <a:buAutoNum type="arabicPeriod"/>
                </a:pPr>
                <a:r>
                  <a:rPr/>
                  <a:t>分母中为1的常数项不用任何运算模块</a:t>
                </a:r>
              </a:p>
              <a:p>
                <a:pPr lvl="3"/>
                <a:r>
                  <a:rPr/>
                  <a:t>模拟测试电路图</a:t>
                </a:r>
              </a:p>
              <a:p>
                <a:pPr lvl="3"/>
                <a:r>
                  <a:rPr/>
                  <a:t>软件中需要的模块</a:t>
                </a:r>
              </a:p>
              <a:p>
                <a:pPr lvl="4"/>
                <a:r>
                  <a:rPr/>
                  <a:t>source--control--function block--voltage-summer：加法器</a:t>
                </a:r>
              </a:p>
              <a:p>
                <a:pPr lvl="5"/>
                <a:r>
                  <a:rPr/>
                  <a:t>ABC为输入端口，可以设置为“负数”</a:t>
                </a:r>
              </a:p>
              <a:p>
                <a:pPr lvl="4"/>
                <a:r>
                  <a:rPr/>
                  <a:t>source--control--function block--voltage-intrgrator：积分器</a:t>
                </a:r>
              </a:p>
              <a:p>
                <a:pPr lvl="5"/>
                <a:r>
                  <a:rPr/>
                  <a:t>左侧为输入端口，右侧为输出端口</a:t>
                </a:r>
              </a:p>
              <a:p>
                <a:pPr lvl="5"/>
                <a:r>
                  <a:rPr/>
                  <a:t>输入输出“-”端口接地</a:t>
                </a:r>
              </a:p>
              <a:p>
                <a:pPr lvl="4"/>
                <a:r>
                  <a:rPr/>
                  <a:t>source--control--function block--voltage-gain block：比例放大器</a:t>
                </a:r>
              </a:p>
              <a:p>
                <a:pPr lvl="5"/>
                <a:r>
                  <a:rPr/>
                  <a:t>左侧为输入端口，右侧为输出端口</a:t>
                </a:r>
              </a:p>
              <a:p>
                <a:pPr lvl="5"/>
                <a:r>
                  <a:rPr/>
                  <a:t>输入输出“-”端口接地</a:t>
                </a:r>
              </a:p>
              <a:p>
                <a:pPr lvl="5"/>
                <a:r>
                  <a:rPr/>
                  <a:t>不可设置为复数</a:t>
                </a:r>
              </a:p>
              <a:p>
                <a:pPr lvl="3"/>
                <a:r>
                  <a:rPr/>
                  <a:t>软件中电路图</a:t>
                </a:r>
              </a:p>
              <a:p>
                <a:pPr lvl="3"/>
                <a:r>
                  <a:rPr/>
                  <a:t>参数设置</a:t>
                </a:r>
              </a:p>
              <a:p>
                <a:pPr lvl="4"/>
                <a:r>
                  <a:rPr/>
                  <a:t>加法器中，C：+1；A、B端口系数设置为：-1</a:t>
                </a:r>
              </a:p>
              <a:p>
                <a:pPr lvl="4"/>
                <a:r>
                  <a:rPr/>
                  <a:t>放大器A4中，设置电压增益系数为1000000</a:t>
                </a:r>
              </a:p>
              <a:p>
                <a:pPr lvl="4"/>
                <a:r>
                  <a:rPr/>
                  <a:t>放大器A5中，设置电压增益系数为3000</a:t>
                </a:r>
              </a:p>
              <a:p>
                <a:pPr lvl="4"/>
                <a:r>
                  <a:rPr/>
                  <a:t>放大器A6中，设置电压增益系数为1000000</a:t>
                </a:r>
              </a:p>
              <a:p>
                <a:pPr lvl="2"/>
                <a:r>
                  <a:rPr/>
                  <a:t>测量幅频特性</a:t>
                </a:r>
              </a:p>
              <a:p>
                <a:pPr lvl="3"/>
                <a:r>
                  <a:rPr/>
                  <a:t>点击“run”，可以查看幅频特性，参数设置和前面相同</a:t>
                </a:r>
              </a:p>
              <a:p>
                <a:pPr lvl="3"/>
                <a:r>
                  <a:rPr/>
                  <a:t>得到结果：和直接测量结果基本相符</a:t>
                </a:r>
              </a:p>
              <a:p>
                <a:pPr lvl="2"/>
                <a:r>
                  <a:rPr/>
                  <a:t>测量相频特性</a:t>
                </a:r>
              </a:p>
              <a:p>
                <a:pPr lvl="2"/>
                <a:r>
                  <a:rPr/>
                  <a:t>调整参数，取角度为</a:t>
                </a:r>
                <a14:m>
                  <m:oMath xmlns:m="http://schemas.openxmlformats.org/officeDocument/2006/math">
                    <m:r>
                      <m:rPr>
                        <m:sty m:val="p"/>
                      </m:rPr>
                      <m:t>−</m:t>
                    </m:r>
                    <m:r>
                      <m:t>45</m:t>
                    </m:r>
                    <m:sSup>
                      <m:e>
                        <m:r>
                          <m:t>​</m:t>
                        </m:r>
                      </m:e>
                      <m:sup>
                        <m:r>
                          <m:rPr>
                            <m:sty m:val="p"/>
                          </m:rPr>
                          <m:t>∘</m:t>
                        </m:r>
                      </m:sup>
                    </m:sSup>
                  </m:oMath>
                </a14:m>
                <a:r>
                  <a:rPr/>
                  <a:t>，得到结果为48.19Hz，和直接测量结果基本相符</a:t>
                </a:r>
              </a:p>
              <a:p>
                <a:pPr lvl="1" indent="-457200" marL="914400">
                  <a:buAutoNum type="arabicPeriod"/>
                </a:pPr>
                <a:r>
                  <a:rPr/>
                  <a:t>图2-15</a:t>
                </a:r>
              </a:p>
              <a:p>
                <a:pPr lvl="2"/>
                <a:r>
                  <a:rPr/>
                  <a:t>计算图2-15中电路的传输函数</a:t>
                </a:r>
                <a14:m>
                  <m:oMath xmlns:m="http://schemas.openxmlformats.org/officeDocument/2006/math">
                    <m:r>
                      <m:t>H</m:t>
                    </m:r>
                    <m:d>
                      <m:dPr>
                        <m:begChr m:val="("/>
                        <m:endChr m:val=")"/>
                        <m:sepChr m:val=""/>
                        <m:grow/>
                      </m:dPr>
                      <m:e>
                        <m:r>
                          <m:t>s</m:t>
                        </m:r>
                      </m:e>
                    </m:d>
                  </m:oMath>
                </a14:m>
              </a:p>
              <a:p>
                <a:pPr lvl="2"/>
                <a:r>
                  <a:rPr/>
                  <a:t>搭建系统模拟测试电路</a:t>
                </a:r>
              </a:p>
              <a:p>
                <a:pPr lvl="2"/>
                <a:r>
                  <a:rPr/>
                  <a:t>测量幅频特性</a:t>
                </a:r>
              </a:p>
              <a:p>
                <a:pPr lvl="4" indent="0" marL="1828800">
                  <a:buNone/>
                </a:pPr>
                <a:r>
                  <a:rPr/>
                  <a:t>可设置参数，得到更精确结果：</a:t>
                </a:r>
              </a:p>
              <a:p>
                <a:pPr lvl="2"/>
                <a:r>
                  <a:rPr/>
                  <a:t>测量相频特性</a:t>
                </a:r>
              </a:p>
              <a:p>
                <a:pPr lvl="0" indent="-457200" marL="457200">
                  <a:buAutoNum type="arabicPeriod"/>
                </a:pPr>
                <a:r>
                  <a:rPr/>
                  <a:t>分别比较两个电路直接测量出的传输特性数据与系统模拟测出的传输特性数据，若有差异，找出原因并予以纠正</a:t>
                </a:r>
              </a:p>
              <a:p>
                <a:pPr lvl="0" indent="-457200" marL="457200">
                  <a:buAutoNum type="arabicPeriod"/>
                </a:pPr>
                <a:r>
                  <a:rPr/>
                  <a:t>Multisim软件中是否还有更简便的系统模拟（由传输函数得到输出结果）的方法？请试一试，并写出操作要点</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六、结果分析</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457200" marL="457200">
                  <a:buAutoNum type="arabicPeriod"/>
                </a:pPr>
                <a:r>
                  <a:rPr/>
                  <a:t>观察实验中两个电路的频率特性曲线，半功率点的电压比和相位差分别是多少？半功率点的相位差是否是</a:t>
                </a:r>
                <a14:m>
                  <m:oMath xmlns:m="http://schemas.openxmlformats.org/officeDocument/2006/math">
                    <m:r>
                      <m:t>45</m:t>
                    </m:r>
                    <m:sSup>
                      <m:e>
                        <m:r>
                          <m:t>​</m:t>
                        </m:r>
                      </m:e>
                      <m:sup>
                        <m:r>
                          <m:rPr>
                            <m:sty m:val="p"/>
                          </m:rPr>
                          <m:t>∘</m:t>
                        </m:r>
                      </m:sup>
                    </m:sSup>
                  </m:oMath>
                </a14:m>
                <a:r>
                  <a:rPr/>
                  <a:t>或者$-45？如果不是，请说明原因。</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七、实验小结</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indent="0" marL="0">
              <a:buNone/>
            </a:pPr>
            <a:r>
              <a:rPr/>
              <a:t>实验3 组合逻辑电路</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一、实验目的</a:t>
            </a:r>
          </a:p>
        </p:txBody>
      </p:sp>
      <p:sp>
        <p:nvSpPr>
          <p:cNvPr id="3" name="Content Placeholder 2"/>
          <p:cNvSpPr>
            <a:spLocks noGrp="1"/>
          </p:cNvSpPr>
          <p:nvPr>
            <p:ph idx="1"/>
          </p:nvPr>
        </p:nvSpPr>
        <p:spPr/>
        <p:txBody>
          <a:bodyPr/>
          <a:lstStyle/>
          <a:p>
            <a:pPr lvl="0" indent="-457200" marL="457200">
              <a:buAutoNum type="arabicPeriod"/>
            </a:pPr>
            <a:r>
              <a:rPr/>
              <a:t>熟悉中规模集成电路数据选择器的工作原理与逻辑功能</a:t>
            </a:r>
          </a:p>
          <a:p>
            <a:pPr lvl="0" indent="-457200" marL="457200">
              <a:buAutoNum type="arabicPeriod"/>
            </a:pPr>
            <a:r>
              <a:rPr/>
              <a:t>掌握数据选择器的应用方法</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indent="0" marL="0">
              <a:buNone/>
            </a:pPr>
            <a:r>
              <a:rPr/>
              <a:t>实验一 周期信号的频谱分析</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二、实验原理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1、数据选择器</a:t>
                </a:r>
              </a:p>
              <a:p>
                <a:pPr lvl="0"/>
                <a:r>
                  <a:rPr/>
                  <a:t>数据选择器又称多路选择器或多路开关，常以MUX表示。</a:t>
                </a:r>
              </a:p>
              <a:p>
                <a:pPr lvl="0"/>
                <a:r>
                  <a:rPr/>
                  <a:t>它是多输入、单输出的组合逻辑电路，在选择信号的控制下，能从多路输入中选择一路输出，其作用相当于单刀多掷开关</a:t>
                </a:r>
              </a:p>
              <a:p>
                <a:pPr lvl="0"/>
                <a:r>
                  <a:rPr/>
                  <a:t>常用的MUX有2选1、4选1、8选1和16选1，它们又称为2路、4路、8路和16路选择器。</a:t>
                </a:r>
              </a:p>
              <a:p>
                <a:pPr lvl="0"/>
                <a:r>
                  <a:rPr/>
                  <a:t>从输出来说，有原码输出和反码输出，有的MUX还能同时输出互补信号，此外还有OC输出和三态输出</a:t>
                </a:r>
              </a:p>
              <a:p>
                <a:pPr lvl="0" indent="0" marL="0">
                  <a:spcBef>
                    <a:spcPts val="3000"/>
                  </a:spcBef>
                  <a:buNone/>
                </a:pPr>
                <a:r>
                  <a:rPr b="1"/>
                  <a:t>2、74LS151的工作原理</a:t>
                </a:r>
              </a:p>
              <a:p>
                <a:pPr lvl="0"/>
                <a:r>
                  <a:rPr/>
                  <a:t>是8路MUX</a:t>
                </a:r>
              </a:p>
              <a:p>
                <a:pPr lvl="0" indent="0" marL="0">
                  <a:spcBef>
                    <a:spcPts val="3000"/>
                  </a:spcBef>
                  <a:buNone/>
                </a:pPr>
                <a:r>
                  <a:rPr b="1"/>
                  <a:t>3、74LS153的工作原理</a:t>
                </a:r>
              </a:p>
              <a:p>
                <a:pPr lvl="0"/>
                <a:r>
                  <a:rPr/>
                  <a:t>封装了2个4选1选择器</a:t>
                </a:r>
              </a:p>
              <a:p>
                <a:pPr lvl="0"/>
                <a:r>
                  <a:rPr/>
                  <a:t>管脚：</a:t>
                </a:r>
              </a:p>
              <a:p>
                <a:pPr lvl="1"/>
                <a:r>
                  <a:rPr/>
                  <a:t>、</a:t>
                </a:r>
                <a14:m>
                  <m:oMath xmlns:m="http://schemas.openxmlformats.org/officeDocument/2006/math">
                    <m:r>
                      <m:t>B</m:t>
                    </m:r>
                    <m:r>
                      <m:rPr>
                        <m:sty m:val="p"/>
                      </m:rPr>
                      <m:t>、</m:t>
                    </m:r>
                    <m:r>
                      <m:t>A</m:t>
                    </m:r>
                  </m:oMath>
                </a14:m>
                <a:r>
                  <a:rPr/>
                  <a:t>为数据选择信号（也称为地址），注意，B、A是公用的</a:t>
                </a:r>
              </a:p>
              <a:p>
                <a:pPr lvl="1"/>
                <a14:m>
                  <m:oMath xmlns:m="http://schemas.openxmlformats.org/officeDocument/2006/math">
                    <m:sSub>
                      <m:e>
                        <m:r>
                          <m:t>C</m:t>
                        </m:r>
                      </m:e>
                      <m:sub>
                        <m:r>
                          <m:t>0</m:t>
                        </m:r>
                      </m:sub>
                    </m:sSub>
                  </m:oMath>
                </a14:m>
                <a:r>
                  <a:rPr/>
                  <a:t> ~</a:t>
                </a:r>
                <a14:m>
                  <m:oMath xmlns:m="http://schemas.openxmlformats.org/officeDocument/2006/math">
                    <m:sSub>
                      <m:e>
                        <m:r>
                          <m:t>C</m:t>
                        </m:r>
                      </m:e>
                      <m:sub>
                        <m:r>
                          <m:t>3</m:t>
                        </m:r>
                      </m:sub>
                    </m:sSub>
                  </m:oMath>
                </a14:m>
                <a:r>
                  <a:rPr/>
                  <a:t>为输入信号</a:t>
                </a:r>
              </a:p>
              <a:p>
                <a:pPr lvl="1"/>
                <a14:m>
                  <m:oMath xmlns:m="http://schemas.openxmlformats.org/officeDocument/2006/math">
                    <m:r>
                      <m:t>Y</m:t>
                    </m:r>
                  </m:oMath>
                </a14:m>
                <a:r>
                  <a:rPr/>
                  <a:t>为输出信号</a:t>
                </a:r>
              </a:p>
              <a:p>
                <a:pPr lvl="0"/>
                <a:r>
                  <a:rPr/>
                  <a:t>逻辑函数</a:t>
                </a:r>
              </a:p>
              <a:p>
                <a:pPr lvl="1"/>
                <a14:m>
                  <m:oMath xmlns:m="http://schemas.openxmlformats.org/officeDocument/2006/math">
                    <m:limUpp>
                      <m:e>
                        <m:r>
                          <m:t>G</m:t>
                        </m:r>
                      </m:e>
                      <m:lim>
                        <m:r>
                          <m:rPr>
                            <m:sty m:val="p"/>
                          </m:rPr>
                          <m:t>―</m:t>
                        </m:r>
                      </m:lim>
                    </m:limUpp>
                    <m:r>
                      <m:rPr>
                        <m:sty m:val="p"/>
                      </m:rPr>
                      <m:t>=</m:t>
                    </m:r>
                    <m:r>
                      <m:t>1</m:t>
                    </m:r>
                  </m:oMath>
                </a14:m>
                <a:r>
                  <a:rPr/>
                  <a:t>时，</a:t>
                </a:r>
                <a14:m>
                  <m:oMath xmlns:m="http://schemas.openxmlformats.org/officeDocument/2006/math">
                    <m:r>
                      <m:t>1</m:t>
                    </m:r>
                    <m:r>
                      <m:t>Y</m:t>
                    </m:r>
                  </m:oMath>
                </a14:m>
                <a:r>
                  <a:rPr/>
                  <a:t>和</a:t>
                </a:r>
                <a14:m>
                  <m:oMath xmlns:m="http://schemas.openxmlformats.org/officeDocument/2006/math">
                    <m:r>
                      <m:t>2</m:t>
                    </m:r>
                    <m:r>
                      <m:t>Y</m:t>
                    </m:r>
                  </m:oMath>
                </a14:m>
                <a:r>
                  <a:rPr/>
                  <a:t>均为低电平，与输入数据无关，即数据选择器不工作</a:t>
                </a:r>
              </a:p>
              <a:p>
                <a:pPr lvl="1"/>
                <a14:m>
                  <m:oMath xmlns:m="http://schemas.openxmlformats.org/officeDocument/2006/math">
                    <m:limUpp>
                      <m:e>
                        <m:r>
                          <m:t>G</m:t>
                        </m:r>
                      </m:e>
                      <m:lim>
                        <m:r>
                          <m:rPr>
                            <m:sty m:val="p"/>
                          </m:rPr>
                          <m:t>―</m:t>
                        </m:r>
                      </m:lim>
                    </m:limUpp>
                    <m:r>
                      <m:rPr>
                        <m:sty m:val="p"/>
                      </m:rPr>
                      <m:t>=</m:t>
                    </m:r>
                    <m:r>
                      <m:t>0</m:t>
                    </m:r>
                  </m:oMath>
                </a14:m>
                <a:r>
                  <a:rPr/>
                  <a:t>时，</a:t>
                </a:r>
                <a14:m>
                  <m:oMath xmlns:m="http://schemas.openxmlformats.org/officeDocument/2006/math">
                    <m:r>
                      <m:t>Y</m:t>
                    </m:r>
                    <m:r>
                      <m:rPr>
                        <m:sty m:val="p"/>
                      </m:rPr>
                      <m:t>=</m:t>
                    </m:r>
                    <m:limUpp>
                      <m:e>
                        <m:r>
                          <m:t>B</m:t>
                        </m:r>
                      </m:e>
                      <m:lim>
                        <m:r>
                          <m:rPr>
                            <m:sty m:val="p"/>
                          </m:rPr>
                          <m:t>―</m:t>
                        </m:r>
                      </m:lim>
                    </m:limUpp>
                    <m:limUpp>
                      <m:e>
                        <m:r>
                          <m:t>A</m:t>
                        </m:r>
                      </m:e>
                      <m:lim>
                        <m:r>
                          <m:rPr>
                            <m:sty m:val="p"/>
                          </m:rPr>
                          <m:t>―</m:t>
                        </m:r>
                      </m:lim>
                    </m:limUpp>
                    <m:sSub>
                      <m:e>
                        <m:r>
                          <m:t>C</m:t>
                        </m:r>
                      </m:e>
                      <m:sub>
                        <m:r>
                          <m:t>0</m:t>
                        </m:r>
                      </m:sub>
                    </m:sSub>
                    <m:r>
                      <m:rPr>
                        <m:sty m:val="p"/>
                      </m:rPr>
                      <m:t>+</m:t>
                    </m:r>
                    <m:limUpp>
                      <m:e>
                        <m:r>
                          <m:t>B</m:t>
                        </m:r>
                      </m:e>
                      <m:lim>
                        <m:r>
                          <m:rPr>
                            <m:sty m:val="p"/>
                          </m:rPr>
                          <m:t>―</m:t>
                        </m:r>
                      </m:lim>
                    </m:limUpp>
                    <m:r>
                      <m:t>A</m:t>
                    </m:r>
                    <m:sSub>
                      <m:e>
                        <m:r>
                          <m:t>C</m:t>
                        </m:r>
                      </m:e>
                      <m:sub>
                        <m:r>
                          <m:t>1</m:t>
                        </m:r>
                      </m:sub>
                    </m:sSub>
                    <m:r>
                      <m:rPr>
                        <m:sty m:val="p"/>
                      </m:rPr>
                      <m:t>+</m:t>
                    </m:r>
                    <m:r>
                      <m:t>B</m:t>
                    </m:r>
                    <m:limUpp>
                      <m:e>
                        <m:r>
                          <m:t>A</m:t>
                        </m:r>
                      </m:e>
                      <m:lim>
                        <m:r>
                          <m:rPr>
                            <m:sty m:val="p"/>
                          </m:rPr>
                          <m:t>―</m:t>
                        </m:r>
                      </m:lim>
                    </m:limUpp>
                    <m:sSub>
                      <m:e>
                        <m:r>
                          <m:t>C</m:t>
                        </m:r>
                      </m:e>
                      <m:sub>
                        <m:r>
                          <m:t>2</m:t>
                        </m:r>
                      </m:sub>
                    </m:sSub>
                    <m:r>
                      <m:rPr>
                        <m:sty m:val="p"/>
                      </m:rPr>
                      <m:t>+</m:t>
                    </m:r>
                    <m:r>
                      <m:t>B</m:t>
                    </m:r>
                    <m:r>
                      <m:t>A</m:t>
                    </m:r>
                    <m:sSub>
                      <m:e>
                        <m:r>
                          <m:t>C</m:t>
                        </m:r>
                      </m:e>
                      <m:sub>
                        <m:r>
                          <m:t>3</m:t>
                        </m:r>
                      </m:sub>
                    </m:sSub>
                  </m:oMath>
                </a14:m>
              </a:p>
              <a:p>
                <a:pPr lvl="0"/>
                <a:r>
                  <a:rPr/>
                  <a:t>功能表</a:t>
                </a:r>
              </a:p>
              <a:p>
                <a:pPr lvl="0"/>
                <a:r>
                  <a:rPr/>
                  <a:t>使用范围</a:t>
                </a:r>
              </a:p>
              <a:p>
                <a:pPr lvl="0" indent="0" marL="0">
                  <a:spcBef>
                    <a:spcPts val="3000"/>
                  </a:spcBef>
                  <a:buNone/>
                </a:pPr>
                <a:r>
                  <a:rPr b="1"/>
                  <a:t>4、使用MUX来实现逻辑函数</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四、实验内容</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五、结果分析</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indent="0" marL="0">
              <a:buNone/>
            </a:pPr>
            <a:r>
              <a:rPr/>
              <a:t>实验2.4 线性系统的频率特性</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一、实验目的</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457200" marL="457200">
                  <a:buAutoNum type="arabicPeriod"/>
                </a:pPr>
                <a:r>
                  <a:rPr/>
                  <a:t>学习如何根据给定的连续系统的传输函数，用基本运算单元组成模拟装置。</a:t>
                </a:r>
              </a:p>
              <a:p>
                <a:pPr lvl="0" indent="-457200" marL="457200">
                  <a:buAutoNum type="arabicPeriod"/>
                </a:pPr>
                <a:r>
                  <a:rPr/>
                  <a:t>掌握将Multisim软件用于系统模拟的基本方法。</a:t>
                </a:r>
              </a:p>
              <a:p>
                <a:pPr lvl="0"/>
                <a:r>
                  <a:rPr/>
                  <a:t>预习要求</a:t>
                </a:r>
              </a:p>
              <a:p>
                <a:pPr lvl="1"/>
                <a:r>
                  <a:rPr/>
                  <a:t>复习系统传输函数的基本概念</a:t>
                </a:r>
              </a:p>
              <a:p>
                <a:pPr lvl="2"/>
                <a:r>
                  <a:rPr/>
                  <a:t>二端电网络频域中的传输特性（输入、输出关系）可以用传递函数</a:t>
                </a:r>
                <a14:m>
                  <m:oMath xmlns:m="http://schemas.openxmlformats.org/officeDocument/2006/math">
                    <m:r>
                      <m:t>H</m:t>
                    </m:r>
                    <m:d>
                      <m:dPr>
                        <m:begChr m:val="("/>
                        <m:endChr m:val=")"/>
                        <m:sepChr m:val=""/>
                        <m:grow/>
                      </m:dPr>
                      <m:e>
                        <m:r>
                          <m:t>ω</m:t>
                        </m:r>
                      </m:e>
                    </m:d>
                  </m:oMath>
                </a14:m>
                <a:r>
                  <a:rPr/>
                  <a:t>来描述</a:t>
                </a:r>
              </a:p>
              <a:p>
                <a:pPr lvl="2"/>
                <a14:m>
                  <m:oMath xmlns:m="http://schemas.openxmlformats.org/officeDocument/2006/math">
                    <m:r>
                      <m:t>H</m:t>
                    </m:r>
                    <m:d>
                      <m:dPr>
                        <m:begChr m:val="("/>
                        <m:endChr m:val=")"/>
                        <m:sepChr m:val=""/>
                        <m:grow/>
                      </m:dPr>
                      <m:e>
                        <m:r>
                          <m:t>ω</m:t>
                        </m:r>
                      </m:e>
                    </m:d>
                    <m:r>
                      <m:rPr>
                        <m:sty m:val="p"/>
                      </m:rPr>
                      <m:t>=</m:t>
                    </m:r>
                    <m:f>
                      <m:fPr>
                        <m:type m:val="bar"/>
                      </m:fPr>
                      <m:num>
                        <m:sSub>
                          <m:e>
                            <m:limUpp>
                              <m:e>
                                <m:r>
                                  <m:t>U</m:t>
                                </m:r>
                              </m:e>
                              <m:lim>
                                <m:r>
                                  <m:rPr>
                                    <m:sty m:val="p"/>
                                  </m:rPr>
                                  <m:t>˙</m:t>
                                </m:r>
                              </m:lim>
                            </m:limUpp>
                          </m:e>
                          <m:sub>
                            <m:r>
                              <m:t>2</m:t>
                            </m:r>
                          </m:sub>
                        </m:sSub>
                      </m:num>
                      <m:den>
                        <m:sSub>
                          <m:e>
                            <m:limUpp>
                              <m:e>
                                <m:r>
                                  <m:t>U</m:t>
                                </m:r>
                              </m:e>
                              <m:lim>
                                <m:r>
                                  <m:rPr>
                                    <m:sty m:val="p"/>
                                  </m:rPr>
                                  <m:t>˙</m:t>
                                </m:r>
                              </m:lim>
                            </m:limUpp>
                          </m:e>
                          <m:sub>
                            <m:r>
                              <m:t>1</m:t>
                            </m:r>
                          </m:sub>
                        </m:sSub>
                      </m:den>
                    </m:f>
                    <m:r>
                      <m:rPr>
                        <m:sty m:val="p"/>
                      </m:rPr>
                      <m:t>=</m:t>
                    </m:r>
                    <m:r>
                      <m:t>a</m:t>
                    </m:r>
                    <m:r>
                      <m:rPr>
                        <m:sty m:val="p"/>
                      </m:rPr>
                      <m:t>+</m:t>
                    </m:r>
                    <m:r>
                      <m:t>j</m:t>
                    </m:r>
                    <m:r>
                      <m:t>b</m:t>
                    </m:r>
                  </m:oMath>
                </a14:m>
                <a:r>
                  <a:rPr/>
                  <a:t>，</a:t>
                </a:r>
                <a14:m>
                  <m:oMath xmlns:m="http://schemas.openxmlformats.org/officeDocument/2006/math">
                    <m:r>
                      <m:t>H</m:t>
                    </m:r>
                    <m:d>
                      <m:dPr>
                        <m:begChr m:val="("/>
                        <m:endChr m:val=")"/>
                        <m:sepChr m:val=""/>
                        <m:grow/>
                      </m:dPr>
                      <m:e>
                        <m:r>
                          <m:t>ω</m:t>
                        </m:r>
                      </m:e>
                    </m:d>
                  </m:oMath>
                </a14:m>
                <a:r>
                  <a:rPr/>
                  <a:t>是一个与频率相关的复数</a:t>
                </a:r>
              </a:p>
              <a:p>
                <a:pPr lvl="2"/>
                <a:r>
                  <a:rPr/>
                  <a:t>模值</a:t>
                </a:r>
                <a14:m>
                  <m:oMath xmlns:m="http://schemas.openxmlformats.org/officeDocument/2006/math">
                    <m:d>
                      <m:dPr>
                        <m:begChr m:val="|"/>
                        <m:endChr m:val="|"/>
                        <m:sepChr m:val=""/>
                        <m:grow/>
                      </m:dPr>
                      <m:e>
                        <m:r>
                          <m:t>H</m:t>
                        </m:r>
                        <m:d>
                          <m:dPr>
                            <m:begChr m:val="("/>
                            <m:endChr m:val=")"/>
                            <m:sepChr m:val=""/>
                            <m:grow/>
                          </m:dPr>
                          <m:e>
                            <m:r>
                              <m:t>ω</m:t>
                            </m:r>
                          </m:e>
                        </m:d>
                      </m:e>
                    </m:d>
                  </m:oMath>
                </a14:m>
                <a:r>
                  <a:rPr/>
                  <a:t>是一个与频率相关的实数，描述了输出与输入之模值比值随频率而变的结果，称为幅频特性，</a:t>
                </a:r>
                <a14:m>
                  <m:oMath xmlns:m="http://schemas.openxmlformats.org/officeDocument/2006/math">
                    <m:d>
                      <m:dPr>
                        <m:begChr m:val="|"/>
                        <m:endChr m:val="|"/>
                        <m:sepChr m:val=""/>
                        <m:grow/>
                      </m:dPr>
                      <m:e>
                        <m:r>
                          <m:t>H</m:t>
                        </m:r>
                        <m:d>
                          <m:dPr>
                            <m:begChr m:val="("/>
                            <m:endChr m:val=")"/>
                            <m:sepChr m:val=""/>
                            <m:grow/>
                          </m:dPr>
                          <m:e>
                            <m:r>
                              <m:t>ω</m:t>
                            </m:r>
                          </m:e>
                        </m:d>
                      </m:e>
                    </m:d>
                    <m:r>
                      <m:rPr>
                        <m:sty m:val="p"/>
                      </m:rPr>
                      <m:t>=</m:t>
                    </m:r>
                    <m:rad>
                      <m:radPr>
                        <m:degHide m:val="1"/>
                      </m:radPr>
                      <m:deg/>
                      <m:e>
                        <m:sSup>
                          <m:e>
                            <m:r>
                              <m:t>a</m:t>
                            </m:r>
                          </m:e>
                          <m:sup>
                            <m:r>
                              <m:t>2</m:t>
                            </m:r>
                          </m:sup>
                        </m:sSup>
                        <m:r>
                          <m:rPr>
                            <m:sty m:val="p"/>
                          </m:rPr>
                          <m:t>+</m:t>
                        </m:r>
                        <m:sSup>
                          <m:e>
                            <m:r>
                              <m:t>b</m:t>
                            </m:r>
                          </m:e>
                          <m:sup>
                            <m:r>
                              <m:t>2</m:t>
                            </m:r>
                          </m:sup>
                        </m:sSup>
                      </m:e>
                    </m:rad>
                  </m:oMath>
                </a14:m>
                <a:r>
                  <a:rPr/>
                  <a:t>。</a:t>
                </a:r>
              </a:p>
              <a:p>
                <a:pPr lvl="2"/>
                <a14:m>
                  <m:oMath xmlns:m="http://schemas.openxmlformats.org/officeDocument/2006/math">
                    <m:r>
                      <m:t>φ</m:t>
                    </m:r>
                    <m:d>
                      <m:dPr>
                        <m:begChr m:val="("/>
                        <m:endChr m:val=")"/>
                        <m:sepChr m:val=""/>
                        <m:grow/>
                      </m:dPr>
                      <m:e>
                        <m:r>
                          <m:t>ω</m:t>
                        </m:r>
                      </m:e>
                    </m:d>
                  </m:oMath>
                </a14:m>
                <a:r>
                  <a:rPr/>
                  <a:t>是一个与频率相关的角度值，描述了输出与输入的相位差随频率而变的结果，称为相频特性。</a:t>
                </a:r>
                <a14:m>
                  <m:oMath xmlns:m="http://schemas.openxmlformats.org/officeDocument/2006/math">
                    <m:r>
                      <m:t>φ</m:t>
                    </m:r>
                    <m:d>
                      <m:dPr>
                        <m:begChr m:val="("/>
                        <m:endChr m:val=")"/>
                        <m:sepChr m:val=""/>
                        <m:grow/>
                      </m:dPr>
                      <m:e>
                        <m:r>
                          <m:t>ω</m:t>
                        </m:r>
                      </m:e>
                    </m:d>
                    <m:r>
                      <m:rPr>
                        <m:sty m:val="p"/>
                      </m:rPr>
                      <m:t>=</m:t>
                    </m:r>
                    <m:r>
                      <m:rPr>
                        <m:sty m:val="p"/>
                      </m:rPr>
                      <m:t>arctan</m:t>
                    </m:r>
                    <m:f>
                      <m:fPr>
                        <m:type m:val="bar"/>
                      </m:fPr>
                      <m:num>
                        <m:r>
                          <m:t>b</m:t>
                        </m:r>
                      </m:num>
                      <m:den>
                        <m:r>
                          <m:t>a</m:t>
                        </m:r>
                      </m:den>
                    </m:f>
                  </m:oMath>
                </a14:m>
                <a:r>
                  <a:rPr/>
                  <a:t>。</a:t>
                </a:r>
              </a:p>
              <a:p>
                <a:pPr lvl="2"/>
                <a:r>
                  <a:rPr/>
                  <a:t>例：如图所示高通电路，输入信号</a:t>
                </a:r>
                <a14:m>
                  <m:oMath xmlns:m="http://schemas.openxmlformats.org/officeDocument/2006/math">
                    <m:r>
                      <m:t>V</m:t>
                    </m:r>
                    <m:r>
                      <m:t>1</m:t>
                    </m:r>
                  </m:oMath>
                </a14:m>
                <a:r>
                  <a:rPr/>
                  <a:t>为频率可变的正弦波。</a:t>
                </a:r>
              </a:p>
              <a:p>
                <a:pPr lvl="3" indent="-457200" marL="1828800">
                  <a:buAutoNum type="arabicPeriod"/>
                </a:pPr>
                <a:r>
                  <a:rPr/>
                  <a:t>首先可以得到传递函数</a:t>
                </a:r>
                <a14:m>
                  <m:oMath xmlns:m="http://schemas.openxmlformats.org/officeDocument/2006/math">
                    <m:r>
                      <m:t>H</m:t>
                    </m:r>
                    <m:d>
                      <m:dPr>
                        <m:begChr m:val="("/>
                        <m:endChr m:val=")"/>
                        <m:sepChr m:val=""/>
                        <m:grow/>
                      </m:dPr>
                      <m:e>
                        <m:r>
                          <m:t>ω</m:t>
                        </m:r>
                      </m:e>
                    </m:d>
                  </m:oMath>
                </a14:m>
                <a:r>
                  <a:rPr/>
                  <a:t>，</a:t>
                </a:r>
              </a:p>
              <a:p>
                <a:pPr lvl="4"/>
                <a14:m>
                  <m:oMath xmlns:m="http://schemas.openxmlformats.org/officeDocument/2006/math">
                    <m:r>
                      <m:t>H</m:t>
                    </m:r>
                    <m:d>
                      <m:dPr>
                        <m:begChr m:val="("/>
                        <m:endChr m:val=")"/>
                        <m:sepChr m:val=""/>
                        <m:grow/>
                      </m:dPr>
                      <m:e>
                        <m:r>
                          <m:t>ω</m:t>
                        </m:r>
                      </m:e>
                    </m:d>
                    <m:r>
                      <m:rPr>
                        <m:sty m:val="p"/>
                      </m:rPr>
                      <m:t>=</m:t>
                    </m:r>
                    <m:f>
                      <m:fPr>
                        <m:type m:val="bar"/>
                      </m:fPr>
                      <m:num>
                        <m:sSub>
                          <m:e>
                            <m:limUpp>
                              <m:e>
                                <m:r>
                                  <m:t>V</m:t>
                                </m:r>
                              </m:e>
                              <m:lim>
                                <m:r>
                                  <m:rPr>
                                    <m:sty m:val="p"/>
                                  </m:rPr>
                                  <m:t>˙</m:t>
                                </m:r>
                              </m:lim>
                            </m:limUpp>
                          </m:e>
                          <m:sub>
                            <m:r>
                              <m:t>2</m:t>
                            </m:r>
                          </m:sub>
                        </m:sSub>
                      </m:num>
                      <m:den>
                        <m:sSub>
                          <m:e>
                            <m:limUpp>
                              <m:e>
                                <m:r>
                                  <m:t>V</m:t>
                                </m:r>
                              </m:e>
                              <m:lim>
                                <m:r>
                                  <m:rPr>
                                    <m:sty m:val="p"/>
                                  </m:rPr>
                                  <m:t>˙</m:t>
                                </m:r>
                              </m:lim>
                            </m:limUpp>
                          </m:e>
                          <m:sub>
                            <m:r>
                              <m:t>1</m:t>
                            </m:r>
                          </m:sub>
                        </m:sSub>
                      </m:den>
                    </m:f>
                    <m:r>
                      <m:rPr>
                        <m:sty m:val="p"/>
                      </m:rPr>
                      <m:t>=</m:t>
                    </m:r>
                    <m:f>
                      <m:fPr>
                        <m:type m:val="bar"/>
                      </m:fPr>
                      <m:num>
                        <m:sSub>
                          <m:e>
                            <m:r>
                              <m:t>R</m:t>
                            </m:r>
                          </m:e>
                          <m:sub>
                            <m:r>
                              <m:t>1</m:t>
                            </m:r>
                          </m:sub>
                        </m:sSub>
                      </m:num>
                      <m:den>
                        <m:sSub>
                          <m:e>
                            <m:r>
                              <m:t>R</m:t>
                            </m:r>
                          </m:e>
                          <m:sub>
                            <m:r>
                              <m:t>1</m:t>
                            </m:r>
                          </m:sub>
                        </m:sSub>
                        <m:r>
                          <m:rPr>
                            <m:sty m:val="p"/>
                          </m:rPr>
                          <m:t>−</m:t>
                        </m:r>
                        <m:r>
                          <m:t>j</m:t>
                        </m:r>
                        <m:f>
                          <m:fPr>
                            <m:type m:val="bar"/>
                          </m:fPr>
                          <m:num>
                            <m:r>
                              <m:t>1</m:t>
                            </m:r>
                          </m:num>
                          <m:den>
                            <m:r>
                              <m:t>ω</m:t>
                            </m:r>
                            <m:sSub>
                              <m:e>
                                <m:r>
                                  <m:t>C</m:t>
                                </m:r>
                              </m:e>
                              <m:sub>
                                <m:r>
                                  <m:t>1</m:t>
                                </m:r>
                              </m:sub>
                            </m:sSub>
                          </m:den>
                        </m:f>
                      </m:den>
                    </m:f>
                  </m:oMath>
                </a14:m>
              </a:p>
              <a:p>
                <a:pPr lvl="3" indent="-457200" marL="1828800">
                  <a:buAutoNum type="arabicPeriod"/>
                </a:pPr>
                <a:r>
                  <a:rPr/>
                  <a:t>由此得到幅频特性</a:t>
                </a:r>
              </a:p>
              <a:p>
                <a:pPr lvl="4"/>
                <a14:m>
                  <m:oMath xmlns:m="http://schemas.openxmlformats.org/officeDocument/2006/math">
                    <m:d>
                      <m:dPr>
                        <m:begChr m:val="|"/>
                        <m:endChr m:val="|"/>
                        <m:sepChr m:val=""/>
                        <m:grow/>
                      </m:dPr>
                      <m:e>
                        <m:r>
                          <m:t>H</m:t>
                        </m:r>
                        <m:d>
                          <m:dPr>
                            <m:begChr m:val="("/>
                            <m:endChr m:val=")"/>
                            <m:sepChr m:val=""/>
                            <m:grow/>
                          </m:dPr>
                          <m:e>
                            <m:r>
                              <m:t>ω</m:t>
                            </m:r>
                          </m:e>
                        </m:d>
                      </m:e>
                    </m:d>
                    <m:r>
                      <m:rPr>
                        <m:sty m:val="p"/>
                      </m:rPr>
                      <m:t>=</m:t>
                    </m:r>
                    <m:f>
                      <m:fPr>
                        <m:type m:val="bar"/>
                      </m:fPr>
                      <m:num>
                        <m:sSub>
                          <m:e>
                            <m:r>
                              <m:t>V</m:t>
                            </m:r>
                          </m:e>
                          <m:sub>
                            <m:r>
                              <m:t>2</m:t>
                            </m:r>
                          </m:sub>
                        </m:sSub>
                      </m:num>
                      <m:den>
                        <m:sSub>
                          <m:e>
                            <m:r>
                              <m:t>V</m:t>
                            </m:r>
                          </m:e>
                          <m:sub>
                            <m:r>
                              <m:t>1</m:t>
                            </m:r>
                          </m:sub>
                        </m:sSub>
                      </m:den>
                    </m:f>
                    <m:r>
                      <m:rPr>
                        <m:sty m:val="p"/>
                      </m:rPr>
                      <m:t>=</m:t>
                    </m:r>
                    <m:f>
                      <m:fPr>
                        <m:type m:val="bar"/>
                      </m:fPr>
                      <m:num>
                        <m:r>
                          <m:t>1</m:t>
                        </m:r>
                      </m:num>
                      <m:den>
                        <m:rad>
                          <m:radPr>
                            <m:degHide m:val="1"/>
                          </m:radPr>
                          <m:deg/>
                          <m:e>
                            <m:r>
                              <m:t>1</m:t>
                            </m:r>
                            <m:r>
                              <m:rPr>
                                <m:sty m:val="p"/>
                              </m:rPr>
                              <m:t>+</m:t>
                            </m:r>
                            <m:r>
                              <m:rPr>
                                <m:sty m:val="p"/>
                              </m:rPr>
                              <m:t>[</m:t>
                            </m:r>
                            <m:f>
                              <m:fPr>
                                <m:type m:val="bar"/>
                              </m:fPr>
                              <m:num>
                                <m:r>
                                  <m:t>1</m:t>
                                </m:r>
                              </m:num>
                              <m:den>
                                <m:r>
                                  <m:t>ω</m:t>
                                </m:r>
                                <m:r>
                                  <m:t>R</m:t>
                                </m:r>
                                <m:r>
                                  <m:t>1</m:t>
                                </m:r>
                                <m:sSub>
                                  <m:e>
                                    <m:r>
                                      <m:t>C</m:t>
                                    </m:r>
                                  </m:e>
                                  <m:sub>
                                    <m:r>
                                      <m:t>1</m:t>
                                    </m:r>
                                  </m:sub>
                                </m:sSub>
                              </m:den>
                            </m:f>
                            <m:sSup>
                              <m:e>
                                <m:r>
                                  <m:rPr>
                                    <m:sty m:val="p"/>
                                  </m:rPr>
                                  <m:t>]</m:t>
                                </m:r>
                              </m:e>
                              <m:sup>
                                <m:r>
                                  <m:t>2</m:t>
                                </m:r>
                              </m:sup>
                            </m:sSup>
                          </m:e>
                        </m:rad>
                      </m:den>
                    </m:f>
                  </m:oMath>
                </a14:m>
              </a:p>
              <a:p>
                <a:pPr lvl="4"/>
                <a:r>
                  <a:rPr/>
                  <a:t>在幅频特性曲线里需要找半功率点，即对应纵坐标为0.707时频率的值。</a:t>
                </a:r>
              </a:p>
              <a:p>
                <a:pPr lvl="5"/>
                <a:r>
                  <a:rPr/>
                  <a:t>半功率点：指输出功率为最大输出功率一半时的频率点</a:t>
                </a:r>
              </a:p>
              <a:p>
                <a:pPr lvl="5"/>
                <a14:m>
                  <m:oMath xmlns:m="http://schemas.openxmlformats.org/officeDocument/2006/math">
                    <m:f>
                      <m:fPr>
                        <m:type m:val="bar"/>
                      </m:fPr>
                      <m:num>
                        <m:sSub>
                          <m:e>
                            <m:r>
                              <m:t>P</m:t>
                            </m:r>
                          </m:e>
                          <m:sub>
                            <m:r>
                              <m:t>c</m:t>
                            </m:r>
                          </m:sub>
                        </m:sSub>
                      </m:num>
                      <m:den>
                        <m:sSub>
                          <m:e>
                            <m:r>
                              <m:t>P</m:t>
                            </m:r>
                          </m:e>
                          <m:sub>
                            <m:r>
                              <m:t>r</m:t>
                            </m:r>
                          </m:sub>
                        </m:sSub>
                      </m:den>
                    </m:f>
                    <m:r>
                      <m:rPr>
                        <m:sty m:val="p"/>
                      </m:rPr>
                      <m:t>=</m:t>
                    </m:r>
                    <m:f>
                      <m:fPr>
                        <m:type m:val="bar"/>
                      </m:fPr>
                      <m:num>
                        <m:r>
                          <m:t>1</m:t>
                        </m:r>
                      </m:num>
                      <m:den>
                        <m:r>
                          <m:t>2</m:t>
                        </m:r>
                      </m:den>
                    </m:f>
                  </m:oMath>
                </a14:m>
              </a:p>
              <a:p>
                <a:pPr lvl="5"/>
                <a14:m>
                  <m:oMath xmlns:m="http://schemas.openxmlformats.org/officeDocument/2006/math">
                    <m:f>
                      <m:fPr>
                        <m:type m:val="bar"/>
                      </m:fPr>
                      <m:num>
                        <m:sSubSup>
                          <m:e>
                            <m:r>
                              <m:t>U</m:t>
                            </m:r>
                          </m:e>
                          <m:sub>
                            <m:r>
                              <m:t>2</m:t>
                            </m:r>
                          </m:sub>
                          <m:sup>
                            <m:r>
                              <m:t>2</m:t>
                            </m:r>
                          </m:sup>
                        </m:sSubSup>
                      </m:num>
                      <m:den>
                        <m:sSubSup>
                          <m:e>
                            <m:r>
                              <m:t>U</m:t>
                            </m:r>
                          </m:e>
                          <m:sub>
                            <m:r>
                              <m:t>1</m:t>
                            </m:r>
                          </m:sub>
                          <m:sup>
                            <m:r>
                              <m:t>2</m:t>
                            </m:r>
                          </m:sup>
                        </m:sSubSup>
                      </m:den>
                    </m:f>
                    <m:r>
                      <m:rPr>
                        <m:sty m:val="p"/>
                      </m:rPr>
                      <m:t>=</m:t>
                    </m:r>
                    <m:f>
                      <m:fPr>
                        <m:type m:val="bar"/>
                      </m:fPr>
                      <m:num>
                        <m:r>
                          <m:t>1</m:t>
                        </m:r>
                      </m:num>
                      <m:den>
                        <m:r>
                          <m:t>2</m:t>
                        </m:r>
                      </m:den>
                    </m:f>
                  </m:oMath>
                </a14:m>
              </a:p>
              <a:p>
                <a:pPr lvl="5"/>
                <a14:m>
                  <m:oMathPara xmlns:m="http://schemas.openxmlformats.org/officeDocument/2006/math">
                    <m:oMathParaPr>
                      <m:jc m:val="center"/>
                    </m:oMathParaPr>
                    <m:oMath>
                      <m:f>
                        <m:fPr>
                          <m:type m:val="bar"/>
                        </m:fPr>
                        <m:num>
                          <m:sSub>
                            <m:e>
                              <m:r>
                                <m:t>U</m:t>
                              </m:r>
                            </m:e>
                            <m:sub>
                              <m:r>
                                <m:t>2</m:t>
                              </m:r>
                            </m:sub>
                          </m:sSub>
                        </m:num>
                        <m:den>
                          <m:sSub>
                            <m:e>
                              <m:r>
                                <m:t>U</m:t>
                              </m:r>
                            </m:e>
                            <m:sub>
                              <m:r>
                                <m:t>1</m:t>
                              </m:r>
                            </m:sub>
                          </m:sSub>
                        </m:den>
                      </m:f>
                      <m:r>
                        <m:rPr>
                          <m:sty m:val="p"/>
                        </m:rPr>
                        <m:t>=</m:t>
                      </m:r>
                      <m:rad>
                        <m:radPr>
                          <m:degHide m:val="1"/>
                        </m:radPr>
                        <m:deg/>
                        <m:e>
                          <m:f>
                            <m:fPr>
                              <m:type m:val="bar"/>
                            </m:fPr>
                            <m:num>
                              <m:r>
                                <m:t>1</m:t>
                              </m:r>
                            </m:num>
                            <m:den>
                              <m:r>
                                <m:t>2</m:t>
                              </m:r>
                            </m:den>
                          </m:f>
                        </m:e>
                      </m:rad>
                      <m:r>
                        <m:rPr>
                          <m:sty m:val="p"/>
                        </m:rPr>
                        <m:t>=</m:t>
                      </m:r>
                      <m:r>
                        <m:t>0.707</m:t>
                      </m:r>
                    </m:oMath>
                  </m:oMathPara>
                </a14:m>
              </a:p>
              <a:p>
                <a:pPr lvl="5"/>
                <a14:m>
                  <m:oMath xmlns:m="http://schemas.openxmlformats.org/officeDocument/2006/math">
                    <m:r>
                      <m:t>20</m:t>
                    </m:r>
                    <m:r>
                      <m:rPr>
                        <m:sty m:val="p"/>
                      </m:rPr>
                      <m:t>log</m:t>
                    </m:r>
                    <m:r>
                      <m:t>0.707</m:t>
                    </m:r>
                    <m:r>
                      <m:rPr>
                        <m:sty m:val="p"/>
                      </m:rPr>
                      <m:t>=</m:t>
                    </m:r>
                    <m:r>
                      <m:rPr>
                        <m:sty m:val="p"/>
                      </m:rPr>
                      <m:t>−</m:t>
                    </m:r>
                    <m:r>
                      <m:t>3</m:t>
                    </m:r>
                    <m:r>
                      <m:t>d</m:t>
                    </m:r>
                    <m:r>
                      <m:t>B</m:t>
                    </m:r>
                  </m:oMath>
                </a14:m>
                <a:r>
                  <a:rPr/>
                  <a:t>，因此，半功率点又称为</a:t>
                </a:r>
                <a14:m>
                  <m:oMath xmlns:m="http://schemas.openxmlformats.org/officeDocument/2006/math">
                    <m:r>
                      <m:t>3</m:t>
                    </m:r>
                    <m:r>
                      <m:t>d</m:t>
                    </m:r>
                    <m:r>
                      <m:t>B</m:t>
                    </m:r>
                  </m:oMath>
                </a14:m>
                <a:r>
                  <a:rPr/>
                  <a:t>点，半功率点的相位差为</a:t>
                </a:r>
                <a14:m>
                  <m:oMath xmlns:m="http://schemas.openxmlformats.org/officeDocument/2006/math">
                    <m:r>
                      <m:t>45</m:t>
                    </m:r>
                    <m:sSup>
                      <m:e>
                        <m:r>
                          <m:t>​</m:t>
                        </m:r>
                      </m:e>
                      <m:sup>
                        <m:r>
                          <m:rPr>
                            <m:sty m:val="p"/>
                          </m:rPr>
                          <m:t>∘</m:t>
                        </m:r>
                      </m:sup>
                    </m:sSup>
                  </m:oMath>
                </a14:m>
                <a:r>
                  <a:rPr/>
                  <a:t>。</a:t>
                </a:r>
              </a:p>
              <a:p>
                <a:pPr lvl="3" indent="-457200" marL="1828800">
                  <a:buAutoNum type="arabicPeriod"/>
                </a:pPr>
                <a:r>
                  <a:rPr/>
                  <a:t>得到相频特性</a:t>
                </a:r>
              </a:p>
              <a:p>
                <a:pPr lvl="4"/>
                <a14:m>
                  <m:oMath xmlns:m="http://schemas.openxmlformats.org/officeDocument/2006/math">
                    <m:r>
                      <m:t>φ</m:t>
                    </m:r>
                    <m:d>
                      <m:dPr>
                        <m:begChr m:val="("/>
                        <m:endChr m:val=")"/>
                        <m:sepChr m:val=""/>
                        <m:grow/>
                      </m:dPr>
                      <m:e>
                        <m:r>
                          <m:t>ω</m:t>
                        </m:r>
                      </m:e>
                    </m:d>
                    <m:r>
                      <m:rPr>
                        <m:sty m:val="p"/>
                      </m:rPr>
                      <m:t>=</m:t>
                    </m:r>
                    <m:r>
                      <m:rPr>
                        <m:sty m:val="p"/>
                      </m:rPr>
                      <m:t>arctan</m:t>
                    </m:r>
                    <m:f>
                      <m:fPr>
                        <m:type m:val="bar"/>
                      </m:fPr>
                      <m:num>
                        <m:r>
                          <m:t>1</m:t>
                        </m:r>
                      </m:num>
                      <m:den>
                        <m:r>
                          <m:t>ω</m:t>
                        </m:r>
                        <m:sSub>
                          <m:e>
                            <m:r>
                              <m:t>R</m:t>
                            </m:r>
                          </m:e>
                          <m:sub>
                            <m:r>
                              <m:t>1</m:t>
                            </m:r>
                          </m:sub>
                        </m:sSub>
                        <m:sSub>
                          <m:e>
                            <m:r>
                              <m:t>C</m:t>
                            </m:r>
                          </m:e>
                          <m:sub>
                            <m:r>
                              <m:t>1</m:t>
                            </m:r>
                          </m:sub>
                        </m:sSub>
                      </m:den>
                    </m:f>
                  </m:oMath>
                </a14:m>
              </a:p>
              <a:p>
                <a:pPr lvl="3" indent="-457200" marL="1828800">
                  <a:buAutoNum type="arabicPeriod"/>
                </a:pPr>
                <a:r>
                  <a:rPr/>
                  <a:t>得到</a:t>
                </a:r>
              </a:p>
              <a:p>
                <a:pPr lvl="2"/>
                <a:r>
                  <a:rPr/>
                  <a:t>图</a:t>
                </a:r>
              </a:p>
              <a:p>
                <a:pPr lvl="1"/>
                <a:r>
                  <a:rPr/>
                  <a:t>掌握根据传输函数画出系统模拟框图的方法</a:t>
                </a:r>
              </a:p>
              <a:p>
                <a:pPr lvl="1"/>
                <a:r>
                  <a:rPr/>
                  <a:t>分别求出图2-14和图2-15所示电路的传输函数</a:t>
                </a:r>
                <a14:m>
                  <m:oMath xmlns:m="http://schemas.openxmlformats.org/officeDocument/2006/math">
                    <m:r>
                      <m:t>H</m:t>
                    </m:r>
                    <m:d>
                      <m:dPr>
                        <m:begChr m:val="("/>
                        <m:endChr m:val=")"/>
                        <m:sepChr m:val=""/>
                        <m:grow/>
                      </m:dPr>
                      <m:e>
                        <m:r>
                          <m:t>s</m:t>
                        </m:r>
                      </m:e>
                    </m:d>
                  </m:oMath>
                </a14:m>
                <a:r>
                  <a:rPr/>
                  <a:t>，并据此画出系统模拟框图</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二、主要仪器设备及软件</a:t>
            </a:r>
          </a:p>
        </p:txBody>
      </p:sp>
      <p:sp>
        <p:nvSpPr>
          <p:cNvPr id="3" name="Content Placeholder 2"/>
          <p:cNvSpPr>
            <a:spLocks noGrp="1"/>
          </p:cNvSpPr>
          <p:nvPr>
            <p:ph idx="1"/>
          </p:nvPr>
        </p:nvSpPr>
        <p:spPr/>
        <p:txBody>
          <a:bodyPr/>
          <a:lstStyle/>
          <a:p>
            <a:pPr lvl="0"/>
            <a:r>
              <a:rPr/>
              <a:t>硬件</a:t>
            </a:r>
          </a:p>
          <a:p>
            <a:pPr lvl="0"/>
            <a:r>
              <a:rPr/>
              <a:t>软件：Multisim14中的波特图仪（Bode Plotter，可直接显示幅频特性曲线和相频特性曲线）对高通、低通、带通及带阻电路的传输特性做初步的研究</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三、实验原理（或设计过程）</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四、实验电路图</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d>
                        <m:dPr>
                          <m:begChr m:val="|"/>
                          <m:endChr m:val="|"/>
                          <m:sepChr m:val=""/>
                          <m:grow/>
                        </m:dPr>
                        <m:e>
                          <m:r>
                            <m:t>H</m:t>
                          </m:r>
                          <m:d>
                            <m:dPr>
                              <m:begChr m:val="("/>
                              <m:endChr m:val=")"/>
                              <m:sepChr m:val=""/>
                              <m:grow/>
                            </m:dPr>
                            <m:e>
                              <m:r>
                                <m:t>ω</m:t>
                              </m:r>
                            </m:e>
                          </m:d>
                        </m:e>
                      </m:d>
                      <m:r>
                        <m:rPr>
                          <m:sty m:val="p"/>
                        </m:rPr>
                        <m:t>=</m:t>
                      </m:r>
                      <m:f>
                        <m:fPr>
                          <m:type m:val="bar"/>
                        </m:fPr>
                        <m:num>
                          <m:sSub>
                            <m:e>
                              <m:r>
                                <m:t>V</m:t>
                              </m:r>
                            </m:e>
                            <m:sub>
                              <m:r>
                                <m:t>2</m:t>
                              </m:r>
                            </m:sub>
                          </m:sSub>
                        </m:num>
                        <m:den>
                          <m:sSub>
                            <m:e>
                              <m:r>
                                <m:t>V</m:t>
                              </m:r>
                            </m:e>
                            <m:sub>
                              <m:r>
                                <m:t>1</m:t>
                              </m:r>
                            </m:sub>
                          </m:sSub>
                        </m:den>
                      </m:f>
                      <m:r>
                        <m:rPr>
                          <m:sty m:val="p"/>
                        </m:rPr>
                        <m:t>=</m:t>
                      </m:r>
                      <m:f>
                        <m:fPr>
                          <m:type m:val="bar"/>
                        </m:fPr>
                        <m:num>
                          <m:r>
                            <m:t>1</m:t>
                          </m:r>
                        </m:num>
                        <m:den>
                          <m:rad>
                            <m:radPr>
                              <m:degHide m:val="1"/>
                            </m:radPr>
                            <m:deg/>
                            <m:e>
                              <m:r>
                                <m:t>1</m:t>
                              </m:r>
                              <m:r>
                                <m:rPr>
                                  <m:sty m:val="p"/>
                                </m:rPr>
                                <m:t>+</m:t>
                              </m:r>
                              <m:r>
                                <m:rPr>
                                  <m:sty m:val="p"/>
                                </m:rPr>
                                <m:t>[</m:t>
                              </m:r>
                              <m:f>
                                <m:fPr>
                                  <m:type m:val="bar"/>
                                </m:fPr>
                                <m:num>
                                  <m:r>
                                    <m:t>1</m:t>
                                  </m:r>
                                </m:num>
                                <m:den>
                                  <m:r>
                                    <m:t>ω</m:t>
                                  </m:r>
                                  <m:r>
                                    <m:t>R</m:t>
                                  </m:r>
                                  <m:r>
                                    <m:t>1</m:t>
                                  </m:r>
                                  <m:sSub>
                                    <m:e>
                                      <m:r>
                                        <m:t>C</m:t>
                                      </m:r>
                                    </m:e>
                                    <m:sub>
                                      <m:r>
                                        <m:t>1</m:t>
                                      </m:r>
                                    </m:sub>
                                  </m:sSub>
                                </m:den>
                              </m:f>
                              <m:sSup>
                                <m:e>
                                  <m:r>
                                    <m:rPr>
                                      <m:sty m:val="p"/>
                                    </m:rPr>
                                    <m:t>]</m:t>
                                  </m:r>
                                </m:e>
                                <m:sup>
                                  <m:r>
                                    <m:t>2</m:t>
                                  </m:r>
                                </m:sup>
                              </m:sSup>
                            </m:e>
                          </m:rad>
                        </m:den>
                      </m:f>
                    </m:oMath>
                  </m:oMathPara>
                </a14:m>
              </a:p>
              <a:p>
                <a:pPr lvl="0" indent="0" marL="0">
                  <a:buNone/>
                </a:pPr>
                <a:r>
                  <a:rPr/>
                  <a:t>### 五、实验内容和实验结果 1. ### 六、结果分析 1. 1. ### 七、实验小结</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一、实验目的</a:t>
            </a:r>
          </a:p>
        </p:txBody>
      </p:sp>
      <p:sp>
        <p:nvSpPr>
          <p:cNvPr id="3" name="Content Placeholder 2"/>
          <p:cNvSpPr>
            <a:spLocks noGrp="1"/>
          </p:cNvSpPr>
          <p:nvPr>
            <p:ph idx="1"/>
          </p:nvPr>
        </p:nvSpPr>
        <p:spPr/>
        <p:txBody>
          <a:bodyPr/>
          <a:lstStyle/>
          <a:p>
            <a:pPr lvl="0" indent="-457200" marL="457200">
              <a:buAutoNum type="arabicPeriod"/>
            </a:pPr>
            <a:r>
              <a:rPr/>
              <a:t>了解和掌握周期信号频谱分析的基本概念</a:t>
            </a:r>
          </a:p>
          <a:p>
            <a:pPr lvl="0" indent="-457200" marL="457200">
              <a:buAutoNum type="arabicPeriod"/>
            </a:pPr>
            <a:r>
              <a:rPr/>
              <a:t>掌握用软件进行频谱分析的基本方法</a:t>
            </a:r>
          </a:p>
          <a:p>
            <a:pPr lvl="0" indent="-457200" marL="457200">
              <a:buAutoNum type="arabicPeriod"/>
            </a:pPr>
            <a:r>
              <a:rPr/>
              <a:t>理解周期信号时域参数变化对其谐波分量的影响及变化趋势</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二、主要仪器设备及软件</a:t>
            </a:r>
          </a:p>
        </p:txBody>
      </p:sp>
      <p:sp>
        <p:nvSpPr>
          <p:cNvPr id="3" name="Content Placeholder 2"/>
          <p:cNvSpPr>
            <a:spLocks noGrp="1"/>
          </p:cNvSpPr>
          <p:nvPr>
            <p:ph idx="1"/>
          </p:nvPr>
        </p:nvSpPr>
        <p:spPr/>
        <p:txBody>
          <a:bodyPr/>
          <a:lstStyle/>
          <a:p>
            <a:pPr lvl="0"/>
            <a:r>
              <a:rPr/>
              <a:t>硬件</a:t>
            </a:r>
          </a:p>
          <a:p>
            <a:pPr lvl="0"/>
            <a:r>
              <a:rPr/>
              <a:t>软件：Multisim14</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三、实验原理（或设计过程）</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457200" marL="457200">
                  <a:buAutoNum type="arabicPeriod"/>
                </a:pPr>
                <a:r>
                  <a:rPr/>
                  <a:t>一个非正弦周期信号，可以使用傅里叶级数分解为直流分量与多个正弦分量的线性叠加。这些正弦分量的频率必定是基波频率的整数倍，称为谐波分量。</a:t>
                </a:r>
              </a:p>
              <a:p>
                <a:pPr lvl="0" indent="-457200" marL="457200">
                  <a:buAutoNum type="arabicPeriod"/>
                </a:pPr>
                <a:r>
                  <a:rPr/>
                  <a:t>谐波分量的振幅、相位各不相同</a:t>
                </a:r>
              </a:p>
              <a:p>
                <a:pPr lvl="0" indent="-457200" marL="457200">
                  <a:buAutoNum type="arabicPeriod"/>
                </a:pPr>
                <a:r>
                  <a:rPr/>
                  <a:t>周期信号的频谱分为</a:t>
                </a:r>
              </a:p>
              <a:p>
                <a:pPr lvl="1"/>
                <a:r>
                  <a:rPr/>
                  <a:t>幅度谱：各频率分量的振幅-f之间的谱线图</a:t>
                </a:r>
              </a:p>
              <a:p>
                <a:pPr lvl="1"/>
                <a:r>
                  <a:rPr/>
                  <a:t>相位谱：各频率分量的初相-f之间的谱线图</a:t>
                </a:r>
              </a:p>
              <a:p>
                <a:pPr lvl="1"/>
                <a:r>
                  <a:rPr/>
                  <a:t>功率谱：各频率分量的功率-f之间的谱线图</a:t>
                </a:r>
              </a:p>
              <a:p>
                <a:pPr lvl="0" indent="-457200" marL="457200">
                  <a:buAutoNum type="arabicPeriod"/>
                </a:pPr>
                <a:r>
                  <a:rPr/>
                  <a:t>数学公式</a:t>
                </a:r>
              </a:p>
              <a:p>
                <a:pPr lvl="1"/>
                <a:r>
                  <a:rPr/>
                  <a:t>周期信号</a:t>
                </a:r>
                <a14:m>
                  <m:oMath xmlns:m="http://schemas.openxmlformats.org/officeDocument/2006/math">
                    <m:r>
                      <m:t>f</m:t>
                    </m:r>
                    <m:d>
                      <m:dPr>
                        <m:begChr m:val="("/>
                        <m:endChr m:val=")"/>
                        <m:sepChr m:val=""/>
                        <m:grow/>
                      </m:dPr>
                      <m:e>
                        <m:r>
                          <m:t>t</m:t>
                        </m:r>
                      </m:e>
                    </m:d>
                  </m:oMath>
                </a14:m>
                <a:r>
                  <a:rPr/>
                  <a:t>展开为三角形式的傅里叶级数</a:t>
                </a:r>
              </a:p>
              <a:p>
                <a:pPr lvl="2"/>
                <a14:m>
                  <m:oMath xmlns:m="http://schemas.openxmlformats.org/officeDocument/2006/math">
                    <m:r>
                      <m:t>f</m:t>
                    </m:r>
                    <m:d>
                      <m:dPr>
                        <m:begChr m:val="("/>
                        <m:endChr m:val=")"/>
                        <m:sepChr m:val=""/>
                        <m:grow/>
                      </m:dPr>
                      <m:e>
                        <m:r>
                          <m:t>t</m:t>
                        </m:r>
                      </m:e>
                    </m:d>
                    <m:r>
                      <m:rPr>
                        <m:sty m:val="p"/>
                      </m:rPr>
                      <m:t>=</m:t>
                    </m:r>
                    <m:sSub>
                      <m:e>
                        <m:r>
                          <m:t>a</m:t>
                        </m:r>
                      </m:e>
                      <m:sub>
                        <m:r>
                          <m:t>0</m:t>
                        </m:r>
                      </m:sub>
                    </m:sSub>
                    <m:r>
                      <m:rPr>
                        <m:sty m:val="p"/>
                      </m:rPr>
                      <m:t>+</m:t>
                    </m:r>
                    <m:nary>
                      <m:naryPr>
                        <m:chr m:val="∑"/>
                        <m:limLoc m:val="undOvr"/>
                        <m:subHide m:val="0"/>
                        <m:supHide m:val="0"/>
                      </m:naryPr>
                      <m:sub>
                        <m:r>
                          <m:t>n</m:t>
                        </m:r>
                        <m:r>
                          <m:rPr>
                            <m:sty m:val="p"/>
                          </m:rPr>
                          <m:t>=</m:t>
                        </m:r>
                        <m:r>
                          <m:t>1</m:t>
                        </m:r>
                      </m:sub>
                      <m:sup>
                        <m:r>
                          <m:rPr>
                            <m:sty m:val="p"/>
                          </m:rPr>
                          <m:t>∞</m:t>
                        </m:r>
                      </m:sup>
                      <m:e>
                        <m:sSub>
                          <m:e>
                            <m:r>
                              <m:t>A</m:t>
                            </m:r>
                          </m:e>
                          <m:sub>
                            <m:r>
                              <m:t>n</m:t>
                            </m:r>
                          </m:sub>
                        </m:sSub>
                      </m:e>
                    </m:nary>
                    <m:r>
                      <m:rPr>
                        <m:sty m:val="p"/>
                      </m:rPr>
                      <m:t>cos</m:t>
                    </m:r>
                    <m:d>
                      <m:dPr>
                        <m:begChr m:val="("/>
                        <m:endChr m:val=")"/>
                        <m:sepChr m:val=""/>
                        <m:grow/>
                      </m:dPr>
                      <m:e>
                        <m:r>
                          <m:t>n</m:t>
                        </m:r>
                        <m:sSub>
                          <m:e>
                            <m:r>
                              <m:t>ω</m:t>
                            </m:r>
                          </m:e>
                          <m:sub>
                            <m:r>
                              <m:t>1</m:t>
                            </m:r>
                          </m:sub>
                        </m:sSub>
                        <m:r>
                          <m:t>t</m:t>
                        </m:r>
                        <m:r>
                          <m:rPr>
                            <m:sty m:val="p"/>
                          </m:rPr>
                          <m:t>+</m:t>
                        </m:r>
                        <m:sSub>
                          <m:e>
                            <m:r>
                              <m:t>ϕ</m:t>
                            </m:r>
                          </m:e>
                          <m:sub>
                            <m:r>
                              <m:t>n</m:t>
                            </m:r>
                          </m:sub>
                        </m:sSub>
                      </m:e>
                    </m:d>
                  </m:oMath>
                </a14:m>
              </a:p>
              <a:p>
                <a:pPr lvl="2"/>
                <a14:m>
                  <m:oMath xmlns:m="http://schemas.openxmlformats.org/officeDocument/2006/math">
                    <m:sSub>
                      <m:e>
                        <m:r>
                          <m:t>A</m:t>
                        </m:r>
                      </m:e>
                      <m:sub>
                        <m:r>
                          <m:t>n</m:t>
                        </m:r>
                      </m:sub>
                    </m:sSub>
                    <m:r>
                      <m:rPr>
                        <m:sty m:val="p"/>
                      </m:rPr>
                      <m:t>=</m:t>
                    </m:r>
                    <m:rad>
                      <m:radPr>
                        <m:degHide m:val="1"/>
                      </m:radPr>
                      <m:deg/>
                      <m:e>
                        <m:sSubSup>
                          <m:e>
                            <m:r>
                              <m:t>a</m:t>
                            </m:r>
                          </m:e>
                          <m:sub>
                            <m:r>
                              <m:t>n</m:t>
                            </m:r>
                          </m:sub>
                          <m:sup>
                            <m:r>
                              <m:t>2</m:t>
                            </m:r>
                          </m:sup>
                        </m:sSubSup>
                        <m:r>
                          <m:rPr>
                            <m:sty m:val="p"/>
                          </m:rPr>
                          <m:t>+</m:t>
                        </m:r>
                        <m:sSubSup>
                          <m:e>
                            <m:r>
                              <m:t>b</m:t>
                            </m:r>
                          </m:e>
                          <m:sub>
                            <m:r>
                              <m:t>n</m:t>
                            </m:r>
                          </m:sub>
                          <m:sup>
                            <m:r>
                              <m:t>2</m:t>
                            </m:r>
                          </m:sup>
                        </m:sSubSup>
                      </m:e>
                    </m:rad>
                  </m:oMath>
                </a14:m>
              </a:p>
              <a:p>
                <a:pPr lvl="3"/>
                <a14:m>
                  <m:oMath xmlns:m="http://schemas.openxmlformats.org/officeDocument/2006/math">
                    <m:sSub>
                      <m:e>
                        <m:r>
                          <m:t>ϕ</m:t>
                        </m:r>
                      </m:e>
                      <m:sub>
                        <m:r>
                          <m:t>n</m:t>
                        </m:r>
                      </m:sub>
                    </m:sSub>
                    <m:r>
                      <m:rPr>
                        <m:sty m:val="p"/>
                      </m:rPr>
                      <m:t>=</m:t>
                    </m:r>
                    <m:r>
                      <m:rPr>
                        <m:sty m:val="p"/>
                      </m:rPr>
                      <m:t>arctan</m:t>
                    </m:r>
                    <m:d>
                      <m:dPr>
                        <m:begChr m:val="("/>
                        <m:endChr m:val=")"/>
                        <m:sepChr m:val=""/>
                        <m:grow/>
                      </m:dPr>
                      <m:e>
                        <m:f>
                          <m:fPr>
                            <m:type m:val="bar"/>
                          </m:fPr>
                          <m:num>
                            <m:r>
                              <m:rPr>
                                <m:sty m:val="p"/>
                              </m:rPr>
                              <m:t>−</m:t>
                            </m:r>
                            <m:sSub>
                              <m:e>
                                <m:r>
                                  <m:t>b</m:t>
                                </m:r>
                              </m:e>
                              <m:sub>
                                <m:r>
                                  <m:t>n</m:t>
                                </m:r>
                              </m:sub>
                            </m:sSub>
                          </m:num>
                          <m:den>
                            <m:sSub>
                              <m:e>
                                <m:r>
                                  <m:t>a</m:t>
                                </m:r>
                              </m:e>
                              <m:sub>
                                <m:r>
                                  <m:t>n</m:t>
                                </m:r>
                              </m:sub>
                            </m:sSub>
                          </m:den>
                        </m:f>
                      </m:e>
                    </m:d>
                  </m:oMath>
                </a14:m>
              </a:p>
              <a:p>
                <a:pPr lvl="2"/>
                <a14:m>
                  <m:oMath xmlns:m="http://schemas.openxmlformats.org/officeDocument/2006/math">
                    <m:sSub>
                      <m:e>
                        <m:r>
                          <m:t>a</m:t>
                        </m:r>
                      </m:e>
                      <m:sub>
                        <m:r>
                          <m:t>0</m:t>
                        </m:r>
                      </m:sub>
                    </m:sSub>
                    <m:r>
                      <m:rPr>
                        <m:sty m:val="p"/>
                      </m:rPr>
                      <m:t>=</m:t>
                    </m:r>
                    <m:f>
                      <m:fPr>
                        <m:type m:val="bar"/>
                      </m:fPr>
                      <m:num>
                        <m:r>
                          <m:t>1</m:t>
                        </m:r>
                      </m:num>
                      <m:den>
                        <m:r>
                          <m:t>T</m:t>
                        </m:r>
                      </m:den>
                    </m:f>
                    <m:nary>
                      <m:naryPr>
                        <m:chr m:val="∫"/>
                        <m:limLoc m:val="subSup"/>
                        <m:subHide m:val="0"/>
                        <m:supHide m:val="0"/>
                      </m:naryPr>
                      <m:sub>
                        <m:f>
                          <m:fPr>
                            <m:type m:val="bar"/>
                          </m:fPr>
                          <m:num>
                            <m:r>
                              <m:rPr>
                                <m:sty m:val="p"/>
                              </m:rPr>
                              <m:t>−</m:t>
                            </m:r>
                            <m:r>
                              <m:t>T</m:t>
                            </m:r>
                          </m:num>
                          <m:den>
                            <m:r>
                              <m:t>2</m:t>
                            </m:r>
                          </m:den>
                        </m:f>
                      </m:sub>
                      <m:sup>
                        <m:f>
                          <m:fPr>
                            <m:type m:val="bar"/>
                          </m:fPr>
                          <m:num>
                            <m:r>
                              <m:t>T</m:t>
                            </m:r>
                          </m:num>
                          <m:den>
                            <m:r>
                              <m:t>2</m:t>
                            </m:r>
                          </m:den>
                        </m:f>
                      </m:sup>
                      <m:e>
                        <m:r>
                          <m:t>f</m:t>
                        </m:r>
                      </m:e>
                    </m:nary>
                    <m:d>
                      <m:dPr>
                        <m:begChr m:val="("/>
                        <m:endChr m:val=")"/>
                        <m:sepChr m:val=""/>
                        <m:grow/>
                      </m:dPr>
                      <m:e>
                        <m:r>
                          <m:t>t</m:t>
                        </m:r>
                      </m:e>
                    </m:d>
                    <m:r>
                      <m:t>d</m:t>
                    </m:r>
                    <m:r>
                      <m:t>t</m:t>
                    </m:r>
                  </m:oMath>
                </a14:m>
              </a:p>
              <a:p>
                <a:pPr lvl="3"/>
                <a14:m>
                  <m:oMath xmlns:m="http://schemas.openxmlformats.org/officeDocument/2006/math">
                    <m:sSub>
                      <m:e>
                        <m:r>
                          <m:t>a</m:t>
                        </m:r>
                      </m:e>
                      <m:sub>
                        <m:r>
                          <m:t>n</m:t>
                        </m:r>
                      </m:sub>
                    </m:sSub>
                    <m:r>
                      <m:rPr>
                        <m:sty m:val="p"/>
                      </m:rPr>
                      <m:t>=</m:t>
                    </m:r>
                    <m:f>
                      <m:fPr>
                        <m:type m:val="bar"/>
                      </m:fPr>
                      <m:num>
                        <m:r>
                          <m:t>2</m:t>
                        </m:r>
                      </m:num>
                      <m:den>
                        <m:r>
                          <m:t>T</m:t>
                        </m:r>
                      </m:den>
                    </m:f>
                    <m:nary>
                      <m:naryPr>
                        <m:chr m:val="∫"/>
                        <m:limLoc m:val="subSup"/>
                        <m:subHide m:val="0"/>
                        <m:supHide m:val="0"/>
                      </m:naryPr>
                      <m:sub>
                        <m:f>
                          <m:fPr>
                            <m:type m:val="bar"/>
                          </m:fPr>
                          <m:num>
                            <m:r>
                              <m:rPr>
                                <m:sty m:val="p"/>
                              </m:rPr>
                              <m:t>−</m:t>
                            </m:r>
                            <m:r>
                              <m:t>T</m:t>
                            </m:r>
                          </m:num>
                          <m:den>
                            <m:r>
                              <m:t>2</m:t>
                            </m:r>
                          </m:den>
                        </m:f>
                      </m:sub>
                      <m:sup>
                        <m:f>
                          <m:fPr>
                            <m:type m:val="bar"/>
                          </m:fPr>
                          <m:num>
                            <m:r>
                              <m:t>T</m:t>
                            </m:r>
                          </m:num>
                          <m:den>
                            <m:r>
                              <m:t>2</m:t>
                            </m:r>
                          </m:den>
                        </m:f>
                      </m:sup>
                      <m:e>
                        <m:r>
                          <m:t>f</m:t>
                        </m:r>
                      </m:e>
                    </m:nary>
                    <m:d>
                      <m:dPr>
                        <m:begChr m:val="("/>
                        <m:endChr m:val=")"/>
                        <m:sepChr m:val=""/>
                        <m:grow/>
                      </m:dPr>
                      <m:e>
                        <m:r>
                          <m:t>t</m:t>
                        </m:r>
                      </m:e>
                    </m:d>
                    <m:r>
                      <m:rPr>
                        <m:sty m:val="p"/>
                      </m:rPr>
                      <m:t>cos</m:t>
                    </m:r>
                    <m:r>
                      <m:t>n</m:t>
                    </m:r>
                    <m:sSub>
                      <m:e>
                        <m:r>
                          <m:t>ω</m:t>
                        </m:r>
                      </m:e>
                      <m:sub>
                        <m:r>
                          <m:t>1</m:t>
                        </m:r>
                      </m:sub>
                    </m:sSub>
                    <m:r>
                      <m:t>t</m:t>
                    </m:r>
                    <m:r>
                      <m:t>d</m:t>
                    </m:r>
                    <m:r>
                      <m:t>t</m:t>
                    </m:r>
                  </m:oMath>
                </a14:m>
                <a:r>
                  <a:rPr/>
                  <a:t> (</a:t>
                </a:r>
                <a14:m>
                  <m:oMath xmlns:m="http://schemas.openxmlformats.org/officeDocument/2006/math">
                    <m:r>
                      <m:t>n</m:t>
                    </m:r>
                    <m:r>
                      <m:rPr>
                        <m:sty m:val="p"/>
                      </m:rPr>
                      <m:t>=</m:t>
                    </m:r>
                    <m:r>
                      <m:t>1</m:t>
                    </m:r>
                    <m:r>
                      <m:rPr>
                        <m:sty m:val="p"/>
                      </m:rPr>
                      <m:t>,</m:t>
                    </m:r>
                    <m:r>
                      <m:t>2</m:t>
                    </m:r>
                    <m:r>
                      <m:rPr>
                        <m:sty m:val="p"/>
                      </m:rPr>
                      <m:t>,</m:t>
                    </m:r>
                    <m:r>
                      <m:rPr>
                        <m:sty m:val="p"/>
                      </m:rPr>
                      <m:t>.</m:t>
                    </m:r>
                    <m:r>
                      <m:rPr>
                        <m:sty m:val="p"/>
                      </m:rPr>
                      <m:t>.</m:t>
                    </m:r>
                    <m:r>
                      <m:rPr>
                        <m:sty m:val="p"/>
                      </m:rPr>
                      <m:t>.</m:t>
                    </m:r>
                  </m:oMath>
                </a14:m>
                <a:r>
                  <a:rPr/>
                  <a:t>)</a:t>
                </a:r>
              </a:p>
              <a:p>
                <a:pPr lvl="2"/>
                <a14:m>
                  <m:oMath xmlns:m="http://schemas.openxmlformats.org/officeDocument/2006/math">
                    <m:sSub>
                      <m:e>
                        <m:r>
                          <m:t>b</m:t>
                        </m:r>
                      </m:e>
                      <m:sub>
                        <m:r>
                          <m:t>n</m:t>
                        </m:r>
                      </m:sub>
                    </m:sSub>
                    <m:r>
                      <m:rPr>
                        <m:sty m:val="p"/>
                      </m:rPr>
                      <m:t>=</m:t>
                    </m:r>
                    <m:f>
                      <m:fPr>
                        <m:type m:val="bar"/>
                      </m:fPr>
                      <m:num>
                        <m:r>
                          <m:t>2</m:t>
                        </m:r>
                      </m:num>
                      <m:den>
                        <m:r>
                          <m:t>T</m:t>
                        </m:r>
                      </m:den>
                    </m:f>
                    <m:nary>
                      <m:naryPr>
                        <m:chr m:val="∫"/>
                        <m:limLoc m:val="subSup"/>
                        <m:subHide m:val="0"/>
                        <m:supHide m:val="0"/>
                      </m:naryPr>
                      <m:sub>
                        <m:f>
                          <m:fPr>
                            <m:type m:val="bar"/>
                          </m:fPr>
                          <m:num>
                            <m:r>
                              <m:rPr>
                                <m:sty m:val="p"/>
                              </m:rPr>
                              <m:t>−</m:t>
                            </m:r>
                            <m:r>
                              <m:t>T</m:t>
                            </m:r>
                          </m:num>
                          <m:den>
                            <m:r>
                              <m:t>2</m:t>
                            </m:r>
                          </m:den>
                        </m:f>
                      </m:sub>
                      <m:sup>
                        <m:f>
                          <m:fPr>
                            <m:type m:val="bar"/>
                          </m:fPr>
                          <m:num>
                            <m:r>
                              <m:t>T</m:t>
                            </m:r>
                          </m:num>
                          <m:den>
                            <m:r>
                              <m:t>2</m:t>
                            </m:r>
                          </m:den>
                        </m:f>
                      </m:sup>
                      <m:e>
                        <m:r>
                          <m:t>f</m:t>
                        </m:r>
                      </m:e>
                    </m:nary>
                    <m:d>
                      <m:dPr>
                        <m:begChr m:val="("/>
                        <m:endChr m:val=")"/>
                        <m:sepChr m:val=""/>
                        <m:grow/>
                      </m:dPr>
                      <m:e>
                        <m:r>
                          <m:t>t</m:t>
                        </m:r>
                      </m:e>
                    </m:d>
                    <m:r>
                      <m:rPr>
                        <m:sty m:val="p"/>
                      </m:rPr>
                      <m:t>sin</m:t>
                    </m:r>
                    <m:r>
                      <m:t>n</m:t>
                    </m:r>
                    <m:sSub>
                      <m:e>
                        <m:r>
                          <m:t>ω</m:t>
                        </m:r>
                      </m:e>
                      <m:sub>
                        <m:r>
                          <m:t>1</m:t>
                        </m:r>
                      </m:sub>
                    </m:sSub>
                    <m:r>
                      <m:t>t</m:t>
                    </m:r>
                    <m:r>
                      <m:t>d</m:t>
                    </m:r>
                    <m:r>
                      <m:t>t</m:t>
                    </m:r>
                  </m:oMath>
                </a14:m>
                <a:r>
                  <a:rPr/>
                  <a:t> (</a:t>
                </a:r>
                <a14:m>
                  <m:oMath xmlns:m="http://schemas.openxmlformats.org/officeDocument/2006/math">
                    <m:r>
                      <m:t>n</m:t>
                    </m:r>
                    <m:r>
                      <m:rPr>
                        <m:sty m:val="p"/>
                      </m:rPr>
                      <m:t>=</m:t>
                    </m:r>
                    <m:r>
                      <m:t>1</m:t>
                    </m:r>
                    <m:r>
                      <m:rPr>
                        <m:sty m:val="p"/>
                      </m:rPr>
                      <m:t>,</m:t>
                    </m:r>
                    <m:r>
                      <m:t>2</m:t>
                    </m:r>
                    <m:r>
                      <m:rPr>
                        <m:sty m:val="p"/>
                      </m:rPr>
                      <m:t>,</m:t>
                    </m:r>
                    <m:r>
                      <m:rPr>
                        <m:sty m:val="p"/>
                      </m:rPr>
                      <m:t>.</m:t>
                    </m:r>
                    <m:r>
                      <m:rPr>
                        <m:sty m:val="p"/>
                      </m:rPr>
                      <m:t>.</m:t>
                    </m:r>
                    <m:r>
                      <m:rPr>
                        <m:sty m:val="p"/>
                      </m:rPr>
                      <m:t>.</m:t>
                    </m:r>
                  </m:oMath>
                </a14:m>
                <a:r>
                  <a:rPr/>
                  <a:t>)</a:t>
                </a:r>
              </a:p>
              <a:p>
                <a:pPr lvl="1"/>
                <a:r>
                  <a:rPr/>
                  <a:t>一个正、符峰值均为</a:t>
                </a:r>
                <a14:m>
                  <m:oMath xmlns:m="http://schemas.openxmlformats.org/officeDocument/2006/math">
                    <m:r>
                      <m:t>V</m:t>
                    </m:r>
                  </m:oMath>
                </a14:m>
                <a:r>
                  <a:rPr/>
                  <a:t>的矩形周期信号</a:t>
                </a:r>
                <a14:m>
                  <m:oMath xmlns:m="http://schemas.openxmlformats.org/officeDocument/2006/math">
                    <m:r>
                      <m:t>f</m:t>
                    </m:r>
                    <m:d>
                      <m:dPr>
                        <m:begChr m:val="("/>
                        <m:endChr m:val=")"/>
                        <m:sepChr m:val=""/>
                        <m:grow/>
                      </m:dPr>
                      <m:e>
                        <m:r>
                          <m:t>t</m:t>
                        </m:r>
                      </m:e>
                    </m:d>
                  </m:oMath>
                </a14:m>
                <a:r>
                  <a:rPr/>
                  <a:t>展开为傅里叶级数时</a:t>
                </a:r>
              </a:p>
              <a:p>
                <a:pPr lvl="2"/>
                <a14:m>
                  <m:oMath xmlns:m="http://schemas.openxmlformats.org/officeDocument/2006/math">
                    <m:sSub>
                      <m:e>
                        <m:r>
                          <m:t>a</m:t>
                        </m:r>
                      </m:e>
                      <m:sub>
                        <m:r>
                          <m:t>0</m:t>
                        </m:r>
                      </m:sub>
                    </m:sSub>
                    <m:r>
                      <m:rPr>
                        <m:sty m:val="p"/>
                      </m:rPr>
                      <m:t>=</m:t>
                    </m:r>
                    <m:f>
                      <m:fPr>
                        <m:type m:val="bar"/>
                      </m:fPr>
                      <m:num>
                        <m:r>
                          <m:t>V</m:t>
                        </m:r>
                        <m:d>
                          <m:dPr>
                            <m:begChr m:val="("/>
                            <m:endChr m:val=")"/>
                            <m:sepChr m:val=""/>
                            <m:grow/>
                          </m:dPr>
                          <m:e>
                            <m:r>
                              <m:t>2</m:t>
                            </m:r>
                            <m:r>
                              <m:t>τ</m:t>
                            </m:r>
                            <m:r>
                              <m:rPr>
                                <m:sty m:val="p"/>
                              </m:rPr>
                              <m:t>−</m:t>
                            </m:r>
                            <m:r>
                              <m:t>T</m:t>
                            </m:r>
                          </m:e>
                        </m:d>
                      </m:num>
                      <m:den>
                        <m:r>
                          <m:t>T</m:t>
                        </m:r>
                      </m:den>
                    </m:f>
                  </m:oMath>
                </a14:m>
              </a:p>
              <a:p>
                <a:pPr lvl="2"/>
                <a14:m>
                  <m:oMath xmlns:m="http://schemas.openxmlformats.org/officeDocument/2006/math">
                    <m:sSub>
                      <m:e>
                        <m:r>
                          <m:t>A</m:t>
                        </m:r>
                      </m:e>
                      <m:sub>
                        <m:r>
                          <m:t>n</m:t>
                        </m:r>
                      </m:sub>
                    </m:sSub>
                    <m:r>
                      <m:rPr>
                        <m:sty m:val="p"/>
                      </m:rPr>
                      <m:t>=</m:t>
                    </m:r>
                    <m:f>
                      <m:fPr>
                        <m:type m:val="bar"/>
                      </m:fPr>
                      <m:num>
                        <m:r>
                          <m:t>2</m:t>
                        </m:r>
                        <m:r>
                          <m:t>V</m:t>
                        </m:r>
                      </m:num>
                      <m:den>
                        <m:r>
                          <m:t>n</m:t>
                        </m:r>
                        <m:r>
                          <m:t>π</m:t>
                        </m:r>
                      </m:den>
                    </m:f>
                    <m:r>
                      <m:rPr>
                        <m:sty m:val="p"/>
                      </m:rPr>
                      <m:t>sin</m:t>
                    </m:r>
                    <m:d>
                      <m:dPr>
                        <m:begChr m:val="("/>
                        <m:endChr m:val=")"/>
                        <m:sepChr m:val=""/>
                        <m:grow/>
                      </m:dPr>
                      <m:e>
                        <m:f>
                          <m:fPr>
                            <m:type m:val="bar"/>
                          </m:fPr>
                          <m:num>
                            <m:r>
                              <m:t>n</m:t>
                            </m:r>
                            <m:sSub>
                              <m:e>
                                <m:r>
                                  <m:t>ω</m:t>
                                </m:r>
                              </m:e>
                              <m:sub>
                                <m:r>
                                  <m:t>1</m:t>
                                </m:r>
                              </m:sub>
                            </m:sSub>
                            <m:r>
                              <m:t>π</m:t>
                            </m:r>
                          </m:num>
                          <m:den>
                            <m:r>
                              <m:t>2</m:t>
                            </m:r>
                          </m:den>
                        </m:f>
                      </m:e>
                    </m:d>
                  </m:oMath>
                </a14:m>
                <a:r>
                  <a:rPr/>
                  <a:t> (</a:t>
                </a:r>
                <a14:m>
                  <m:oMath xmlns:m="http://schemas.openxmlformats.org/officeDocument/2006/math">
                    <m:r>
                      <m:t>n</m:t>
                    </m:r>
                    <m:r>
                      <m:rPr>
                        <m:sty m:val="p"/>
                      </m:rPr>
                      <m:t>=</m:t>
                    </m:r>
                    <m:r>
                      <m:t>1</m:t>
                    </m:r>
                    <m:r>
                      <m:rPr>
                        <m:sty m:val="p"/>
                      </m:rPr>
                      <m:t>,</m:t>
                    </m:r>
                    <m:r>
                      <m:t>2</m:t>
                    </m:r>
                    <m:r>
                      <m:rPr>
                        <m:sty m:val="p"/>
                      </m:rPr>
                      <m:t>,</m:t>
                    </m:r>
                    <m:r>
                      <m:rPr>
                        <m:sty m:val="p"/>
                      </m:rPr>
                      <m:t>.</m:t>
                    </m:r>
                    <m:r>
                      <m:rPr>
                        <m:sty m:val="p"/>
                      </m:rPr>
                      <m:t>.</m:t>
                    </m:r>
                    <m:r>
                      <m:rPr>
                        <m:sty m:val="p"/>
                      </m:rPr>
                      <m:t>.</m:t>
                    </m:r>
                  </m:oMath>
                </a14:m>
                <a:r>
                  <a:rPr/>
                  <a:t>)</a:t>
                </a:r>
              </a:p>
              <a:p>
                <a:pPr lvl="2"/>
                <a:r>
                  <a:rPr/>
                  <a:t>式中</a:t>
                </a:r>
              </a:p>
              <a:p>
                <a:pPr lvl="3"/>
                <a14:m>
                  <m:oMath xmlns:m="http://schemas.openxmlformats.org/officeDocument/2006/math">
                    <m:r>
                      <m:t>V</m:t>
                    </m:r>
                  </m:oMath>
                </a14:m>
                <a:r>
                  <a:rPr/>
                  <a:t>：矩形脉冲的峰值</a:t>
                </a:r>
              </a:p>
              <a:p>
                <a:pPr lvl="3"/>
                <a14:m>
                  <m:oMath xmlns:m="http://schemas.openxmlformats.org/officeDocument/2006/math">
                    <m:r>
                      <m:t>τ</m:t>
                    </m:r>
                  </m:oMath>
                </a14:m>
                <a:r>
                  <a:rPr/>
                  <a:t>：矩形脉冲的脉宽</a:t>
                </a:r>
              </a:p>
              <a:p>
                <a:pPr lvl="3"/>
                <a14:m>
                  <m:oMath xmlns:m="http://schemas.openxmlformats.org/officeDocument/2006/math">
                    <m:r>
                      <m:t>T</m:t>
                    </m:r>
                  </m:oMath>
                </a14:m>
                <a:r>
                  <a:rPr/>
                  <a:t>：矩形脉冲的周期</a:t>
                </a:r>
              </a:p>
              <a:p>
                <a:pPr lvl="3"/>
                <a14:m>
                  <m:oMath xmlns:m="http://schemas.openxmlformats.org/officeDocument/2006/math">
                    <m:r>
                      <m:t>ω</m:t>
                    </m:r>
                  </m:oMath>
                </a14:m>
                <a:r>
                  <a:rPr/>
                  <a:t>：矩形脉冲的角频率</a:t>
                </a:r>
              </a:p>
              <a:p>
                <a:pPr lvl="0" indent="-457200" marL="457200">
                  <a:buAutoNum type="arabicPeriod"/>
                </a:pPr>
                <a:r>
                  <a:rPr/>
                  <a:t>实验目标：使用Multisim软件中的傅里叶分析，可以非常方便、直观地得到周期信号的单边频谱图</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四、实验电路图</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五、实验内容和实验结果</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457200" marL="457200">
                  <a:buAutoNum type="arabicPeriod"/>
                </a:pPr>
                <a:r>
                  <a:rPr/>
                  <a:t>实验步骤：（以矩形波占空比10%为例）</a:t>
                </a:r>
              </a:p>
              <a:p>
                <a:pPr lvl="1" indent="-457200" marL="914400">
                  <a:buAutoNum type="arabicPeriod"/>
                </a:pPr>
                <a:r>
                  <a:rPr/>
                  <a:t>打开Multisim软件，加入示波器XFG1、信号发生器XSC1、</a:t>
                </a:r>
                <a14:m>
                  <m:oMath xmlns:m="http://schemas.openxmlformats.org/officeDocument/2006/math">
                    <m:r>
                      <m:t>10</m:t>
                    </m:r>
                    <m:r>
                      <m:t>k</m:t>
                    </m:r>
                    <m:r>
                      <m:t>Ω</m:t>
                    </m:r>
                  </m:oMath>
                </a14:m>
                <a:r>
                  <a:rPr/>
                  <a:t>电阻和地线，并按照电路图将它们互连。</a:t>
                </a:r>
              </a:p>
              <a:p>
                <a:pPr lvl="1" indent="-457200" marL="914400">
                  <a:buAutoNum type="arabicPeriod"/>
                </a:pPr>
                <a:r>
                  <a:rPr/>
                  <a:t>设置信号发生器XSC1的波形分别为表2-1给定的波形及参数，测量直流分量和各谐波分量的幅度</a:t>
                </a:r>
              </a:p>
              <a:p>
                <a:pPr lvl="2"/>
                <a:r>
                  <a:rPr/>
                  <a:t>设置示波器上的波形为下图所示：（方波、占空比</a:t>
                </a:r>
                <a14:m>
                  <m:oMath xmlns:m="http://schemas.openxmlformats.org/officeDocument/2006/math">
                    <m:r>
                      <m:t>10</m:t>
                    </m:r>
                  </m:oMath>
                </a14:m>
                <a:r>
                  <a:rPr/>
                  <a:t>%，振幅</a:t>
                </a:r>
                <a14:m>
                  <m:oMath xmlns:m="http://schemas.openxmlformats.org/officeDocument/2006/math">
                    <m:r>
                      <m:t>5</m:t>
                    </m:r>
                    <m:sSub>
                      <m:e>
                        <m:r>
                          <m:t>V</m:t>
                        </m:r>
                      </m:e>
                      <m:sub>
                        <m:r>
                          <m:t>P</m:t>
                        </m:r>
                      </m:sub>
                    </m:sSub>
                  </m:oMath>
                </a14:m>
                <a:r>
                  <a:rPr/>
                  <a:t>）</a:t>
                </a:r>
              </a:p>
              <a:p>
                <a:pPr lvl="2"/>
                <a:r>
                  <a:rPr/>
                  <a:t>示波器上可以得到哪些信息？</a:t>
                </a:r>
              </a:p>
              <a:p>
                <a:pPr lvl="3"/>
                <a:r>
                  <a:rPr/>
                  <a:t>波形是方波，一个周期在横向上占两个大格。由于时间轴比例显示为</a:t>
                </a:r>
                <a14:m>
                  <m:oMath xmlns:m="http://schemas.openxmlformats.org/officeDocument/2006/math">
                    <m:r>
                      <m:t>50</m:t>
                    </m:r>
                    <m:r>
                      <m:t>μ</m:t>
                    </m:r>
                    <m:r>
                      <m:t>s</m:t>
                    </m:r>
                    <m:r>
                      <m:rPr>
                        <m:sty m:val="p"/>
                      </m:rPr>
                      <m:t>/</m:t>
                    </m:r>
                    <m:r>
                      <m:t>D</m:t>
                    </m:r>
                    <m:r>
                      <m:t>i</m:t>
                    </m:r>
                    <m:r>
                      <m:t>v</m:t>
                    </m:r>
                  </m:oMath>
                </a14:m>
                <a:r>
                  <a:rPr/>
                  <a:t>，因此两格为100</a:t>
                </a:r>
                <a14:m>
                  <m:oMath xmlns:m="http://schemas.openxmlformats.org/officeDocument/2006/math">
                    <m:r>
                      <m:t>μ</m:t>
                    </m:r>
                    <m:r>
                      <m:t>s</m:t>
                    </m:r>
                  </m:oMath>
                </a14:m>
                <a:r>
                  <a:rPr/>
                  <a:t>，与频率</a:t>
                </a:r>
                <a14:m>
                  <m:oMath xmlns:m="http://schemas.openxmlformats.org/officeDocument/2006/math">
                    <m:r>
                      <m:t>10</m:t>
                    </m:r>
                    <m:r>
                      <m:t>k</m:t>
                    </m:r>
                    <m:r>
                      <m:t>H</m:t>
                    </m:r>
                    <m:r>
                      <m:t>z</m:t>
                    </m:r>
                  </m:oMath>
                </a14:m>
                <a:r>
                  <a:rPr/>
                  <a:t>的设定相符。</a:t>
                </a:r>
              </a:p>
              <a:p>
                <a:pPr lvl="3"/>
                <a:r>
                  <a:rPr/>
                  <a:t>波形纵向上占2个大格，幅度上下对称（中央横线为</a:t>
                </a:r>
                <a14:m>
                  <m:oMath xmlns:m="http://schemas.openxmlformats.org/officeDocument/2006/math">
                    <m:r>
                      <m:t>0</m:t>
                    </m:r>
                    <m:r>
                      <m:t>V</m:t>
                    </m:r>
                  </m:oMath>
                </a14:m>
                <a:r>
                  <a:rPr/>
                  <a:t>）。由于通道A比例显示</a:t>
                </a:r>
                <a14:m>
                  <m:oMath xmlns:m="http://schemas.openxmlformats.org/officeDocument/2006/math">
                    <m:r>
                      <m:t>5</m:t>
                    </m:r>
                    <m:r>
                      <m:t>V</m:t>
                    </m:r>
                    <m:r>
                      <m:rPr>
                        <m:sty m:val="p"/>
                      </m:rPr>
                      <m:t>/</m:t>
                    </m:r>
                    <m:r>
                      <m:t>D</m:t>
                    </m:r>
                    <m:r>
                      <m:t>i</m:t>
                    </m:r>
                    <m:r>
                      <m:t>v</m:t>
                    </m:r>
                  </m:oMath>
                </a14:m>
                <a:r>
                  <a:rPr/>
                  <a:t>，可知波形最大、最小值分别为</a:t>
                </a:r>
                <a14:m>
                  <m:oMath xmlns:m="http://schemas.openxmlformats.org/officeDocument/2006/math">
                    <m:r>
                      <m:rPr>
                        <m:sty m:val="p"/>
                      </m:rPr>
                      <m:t>+</m:t>
                    </m:r>
                    <m:r>
                      <m:t>5</m:t>
                    </m:r>
                    <m:r>
                      <m:t>V</m:t>
                    </m:r>
                  </m:oMath>
                </a14:m>
                <a:r>
                  <a:rPr/>
                  <a:t>和</a:t>
                </a:r>
                <a14:m>
                  <m:oMath xmlns:m="http://schemas.openxmlformats.org/officeDocument/2006/math">
                    <m:r>
                      <m:rPr>
                        <m:sty m:val="p"/>
                      </m:rPr>
                      <m:t>−</m:t>
                    </m:r>
                    <m:r>
                      <m:t>5</m:t>
                    </m:r>
                    <m:r>
                      <m:t>V</m:t>
                    </m:r>
                  </m:oMath>
                </a14:m>
                <a:r>
                  <a:rPr/>
                  <a:t>，与振幅</a:t>
                </a:r>
                <a14:m>
                  <m:oMath xmlns:m="http://schemas.openxmlformats.org/officeDocument/2006/math">
                    <m:r>
                      <m:t>5</m:t>
                    </m:r>
                    <m:sSub>
                      <m:e>
                        <m:r>
                          <m:t>V</m:t>
                        </m:r>
                      </m:e>
                      <m:sub>
                        <m:r>
                          <m:t>p</m:t>
                        </m:r>
                      </m:sub>
                    </m:sSub>
                  </m:oMath>
                </a14:m>
                <a:r>
                  <a:rPr/>
                  <a:t>的设定相符</a:t>
                </a:r>
              </a:p>
              <a:p>
                <a:pPr lvl="3"/>
                <a:r>
                  <a:rPr/>
                  <a:t>高电平持续时间，目测约占一个周期的</a:t>
                </a:r>
                <a14:m>
                  <m:oMath xmlns:m="http://schemas.openxmlformats.org/officeDocument/2006/math">
                    <m:f>
                      <m:fPr>
                        <m:type m:val="bar"/>
                      </m:fPr>
                      <m:num>
                        <m:r>
                          <m:t>1</m:t>
                        </m:r>
                      </m:num>
                      <m:den>
                        <m:r>
                          <m:t>10</m:t>
                        </m:r>
                      </m:den>
                    </m:f>
                  </m:oMath>
                </a14:m>
                <a:r>
                  <a:rPr/>
                  <a:t>，因此与占空比</a:t>
                </a:r>
                <a14:m>
                  <m:oMath xmlns:m="http://schemas.openxmlformats.org/officeDocument/2006/math">
                    <m:r>
                      <m:t>10</m:t>
                    </m:r>
                  </m:oMath>
                </a14:m>
                <a:r>
                  <a:rPr/>
                  <a:t>%的设定相符</a:t>
                </a:r>
              </a:p>
              <a:p>
                <a:pPr lvl="2"/>
                <a:r>
                  <a:rPr/>
                  <a:t>空白处右键选择“属性”，设置“网络名称”为“全显示”，则网络拓扑图上出现下述“0”和“1”标识，下面要分析的就是1号节点上电压的傅里叶分析</a:t>
                </a:r>
              </a:p>
              <a:p>
                <a:pPr lvl="2"/>
                <a:r>
                  <a:rPr/>
                  <a:t>选择菜单“仿真”--“Analyses and Simulation”--“傅里叶分析”，进行傅里叶分析的设置</a:t>
                </a:r>
              </a:p>
              <a:p>
                <a:pPr lvl="3"/>
                <a:r>
                  <a:rPr/>
                  <a:t>分析参数设置：频率</a:t>
                </a:r>
                <a14:m>
                  <m:oMath xmlns:m="http://schemas.openxmlformats.org/officeDocument/2006/math">
                    <m:r>
                      <m:t>10</m:t>
                    </m:r>
                    <m:r>
                      <m:t>k</m:t>
                    </m:r>
                    <m:r>
                      <m:t>H</m:t>
                    </m:r>
                    <m:r>
                      <m:t>z</m:t>
                    </m:r>
                  </m:oMath>
                </a14:m>
                <a:r>
                  <a:rPr/>
                  <a:t>，谐波数量10，取样的停止时间--“估算”</a:t>
                </a:r>
              </a:p>
              <a:p>
                <a:pPr lvl="3"/>
                <a:r>
                  <a:rPr/>
                  <a:t>输出设置：将</a:t>
                </a:r>
                <a14:m>
                  <m:oMath xmlns:m="http://schemas.openxmlformats.org/officeDocument/2006/math">
                    <m:r>
                      <m:t>V</m:t>
                    </m:r>
                    <m:d>
                      <m:dPr>
                        <m:begChr m:val="("/>
                        <m:endChr m:val=")"/>
                        <m:sepChr m:val=""/>
                        <m:grow/>
                      </m:dPr>
                      <m:e>
                        <m:r>
                          <m:t>1</m:t>
                        </m:r>
                      </m:e>
                    </m:d>
                  </m:oMath>
                </a14:m>
                <a:r>
                  <a:rPr/>
                  <a:t>添加到用于分析的变量栏，表明对节点1的电压进行分析</a:t>
                </a:r>
              </a:p>
              <a:p>
                <a:pPr lvl="2"/>
                <a:r>
                  <a:rPr/>
                  <a:t>点击“run”，可以看到分析结果（上面：数据结果，下面：谱线图），将分析结果填入表2-1第一行中。</a:t>
                </a:r>
              </a:p>
              <a:p>
                <a:pPr lvl="3"/>
                <a:r>
                  <a:rPr/>
                  <a:t>DC Component：直流分量</a:t>
                </a:r>
              </a:p>
              <a:p>
                <a:pPr lvl="3"/>
                <a:r>
                  <a:rPr/>
                  <a:t>Harmonic：谐波次数</a:t>
                </a:r>
              </a:p>
              <a:p>
                <a:pPr lvl="3"/>
                <a:r>
                  <a:rPr/>
                  <a:t>Frequency：频率</a:t>
                </a:r>
              </a:p>
              <a:p>
                <a:pPr lvl="3"/>
                <a:r>
                  <a:rPr/>
                  <a:t>Magnitude：幅度</a:t>
                </a:r>
              </a:p>
              <a:p>
                <a:pPr lvl="3"/>
                <a:r>
                  <a:rPr/>
                  <a:t>Phase：相位</a:t>
                </a:r>
              </a:p>
              <a:p>
                <a:pPr lvl="2"/>
                <a:r>
                  <a:rPr/>
                  <a:t>同理可得到其他波形的傅里叶参数</a:t>
                </a:r>
              </a:p>
              <a:p>
                <a:pPr lvl="3"/>
                <a:r>
                  <a:rPr/>
                  <a:t>矩形波，占空比30%</a:t>
                </a:r>
              </a:p>
              <a:p>
                <a:pPr lvl="3"/>
                <a:r>
                  <a:rPr/>
                  <a:t>矩形波，占空比50%</a:t>
                </a:r>
              </a:p>
              <a:p>
                <a:pPr lvl="3"/>
                <a:r>
                  <a:rPr/>
                  <a:t>正弦波，占空比50%</a:t>
                </a:r>
              </a:p>
              <a:p>
                <a:pPr lvl="3"/>
                <a:r>
                  <a:rPr/>
                  <a:t>三角波，占空比50%</a:t>
                </a:r>
              </a:p>
              <a:p>
                <a:pPr lvl="3"/>
                <a:r>
                  <a:rPr/>
                  <a:t>三角波，占空比70%</a:t>
                </a:r>
              </a:p>
              <a:p>
                <a:pPr lvl="3"/>
                <a:r>
                  <a:rPr/>
                  <a:t>三角波，占空比90%</a:t>
                </a:r>
              </a:p>
              <a:p>
                <a:pPr lvl="1" indent="-457200" marL="914400">
                  <a:buAutoNum type="arabicPeriod"/>
                </a:pPr>
                <a:r>
                  <a:rPr/>
                  <a:t>表2-1 直流分量和各谐波分量的幅度</a:t>
                </a:r>
              </a:p>
              <a:p>
                <a:pPr lvl="1" indent="-457200" marL="914400">
                  <a:buAutoNum startAt="4" type="arabicPeriod"/>
                </a:pPr>
                <a:r>
                  <a:rPr/>
                  <a:t>观察表2-1中的测试数据，留意其中为0的数据点，试分析原因并总结规律</a:t>
                </a:r>
              </a:p>
              <a:p>
                <a:pPr lvl="1" indent="-457200" marL="914400">
                  <a:buAutoNum startAt="4" type="arabicPeriod"/>
                </a:pPr>
                <a:r>
                  <a:rPr/>
                  <a:t>根据测试数据绘制其中矩形波和正弦波的谱线图</a:t>
                </a:r>
              </a:p>
              <a:p>
                <a:pPr lvl="1" indent="-457200" marL="914400">
                  <a:buAutoNum startAt="4" type="arabicPeriod"/>
                </a:pPr>
                <a:r>
                  <a:rPr/>
                  <a:t>理论计算直流分量并验证是否正确</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六、结果分析</a:t>
            </a:r>
          </a:p>
        </p:txBody>
      </p:sp>
      <p:sp>
        <p:nvSpPr>
          <p:cNvPr id="3" name="Content Placeholder 2"/>
          <p:cNvSpPr>
            <a:spLocks noGrp="1"/>
          </p:cNvSpPr>
          <p:nvPr>
            <p:ph idx="1"/>
          </p:nvPr>
        </p:nvSpPr>
        <p:spPr/>
        <p:txBody>
          <a:bodyPr/>
          <a:lstStyle/>
          <a:p>
            <a:pPr lvl="0" indent="-457200" marL="457200">
              <a:buAutoNum type="arabicPeriod"/>
            </a:pPr>
            <a:r>
              <a:rPr/>
              <a:t>思考题</a:t>
            </a:r>
          </a:p>
          <a:p>
            <a:pPr lvl="1" indent="-457200" marL="914400">
              <a:buAutoNum type="arabicPeriod"/>
            </a:pPr>
            <a:r>
              <a:rPr/>
              <a:t>非正弦周期信号的谱线是（ </a:t>
            </a:r>
            <a:r>
              <a:rPr b="1"/>
              <a:t>离散</a:t>
            </a:r>
            <a:r>
              <a:rPr/>
              <a:t> ）的（连续、离散），其角频率间隔为（ </a:t>
            </a:r>
            <a:r>
              <a:rPr b="1"/>
              <a:t>基频的数值大小</a:t>
            </a:r>
            <a:r>
              <a:rPr/>
              <a:t> ），且只存在于（ </a:t>
            </a:r>
            <a:r>
              <a:rPr b="1"/>
              <a:t>基频</a:t>
            </a:r>
            <a:r>
              <a:rPr/>
              <a:t> ）的整数倍上。（设周期信号的周期为T）</a:t>
            </a:r>
          </a:p>
          <a:p>
            <a:pPr lvl="1" indent="-457200" marL="914400">
              <a:buAutoNum type="arabicPeriod"/>
            </a:pPr>
            <a:r>
              <a:rPr/>
              <a:t>大多数非正弦周期信号的幅度谱包含（ </a:t>
            </a:r>
            <a:r>
              <a:rPr b="1"/>
              <a:t>若干</a:t>
            </a:r>
            <a:r>
              <a:rPr/>
              <a:t> ）条谱线，但其主要能量集中在谱线幅度包络线的第（ </a:t>
            </a:r>
            <a:r>
              <a:rPr b="1"/>
              <a:t>1</a:t>
            </a:r>
            <a:r>
              <a:rPr/>
              <a:t> ）个零点以内，这段包络线称为主峰，其频率范围称为有效频带宽度。</a:t>
            </a:r>
          </a:p>
          <a:p>
            <a:pPr lvl="1" indent="-457200" marL="914400">
              <a:buAutoNum type="arabicPeriod"/>
            </a:pPr>
            <a:r>
              <a:rPr/>
              <a:t>矩形周期信号的直流、基波和各谐波分量的幅值与矩形脉冲幅度成（ </a:t>
            </a:r>
            <a:r>
              <a:rPr b="1"/>
              <a:t>正</a:t>
            </a:r>
            <a:r>
              <a:rPr/>
              <a:t> ）比。</a:t>
            </a:r>
          </a:p>
          <a:p>
            <a:pPr lvl="1" indent="-457200" marL="914400">
              <a:buAutoNum type="arabicPeriod"/>
            </a:pPr>
            <a:r>
              <a:rPr/>
              <a:t>在有效频带宽度内，矩形周期信号谐波幅度按（ </a:t>
            </a:r>
            <a:r>
              <a:rPr b="1"/>
              <a:t>抽样函数</a:t>
            </a:r>
            <a:r>
              <a:rPr/>
              <a:t> ）规律收敛，三角形周期信号谐波幅度按（ </a:t>
            </a:r>
            <a:r>
              <a:rPr b="1"/>
              <a:t>抽样函数的平方</a:t>
            </a:r>
            <a:r>
              <a:rPr/>
              <a:t> ）规律收敛</a:t>
            </a:r>
          </a:p>
          <a:p>
            <a:pPr lvl="1" indent="-457200" marL="914400">
              <a:buAutoNum type="arabicPeriod"/>
            </a:pPr>
            <a:r>
              <a:rPr/>
              <a:t>矩形周期信号的幅度和周期保持不变，随着占空比的增加（即脉宽加大），主峰高度（ </a:t>
            </a:r>
            <a:r>
              <a:rPr b="1"/>
              <a:t>越高</a:t>
            </a:r>
            <a:r>
              <a:rPr/>
              <a:t> ），主峰宽度（ </a:t>
            </a:r>
            <a:r>
              <a:rPr b="1"/>
              <a:t>越窄</a:t>
            </a:r>
            <a:r>
              <a:rPr/>
              <a:t> ），各谱线间隔（ </a:t>
            </a:r>
            <a:r>
              <a:rPr b="1"/>
              <a:t>越稀疏</a:t>
            </a:r>
            <a:r>
              <a:rPr/>
              <a:t> ），主峰包含的谱线数量（ </a:t>
            </a:r>
            <a:r>
              <a:rPr b="1"/>
              <a:t>越少</a:t>
            </a:r>
            <a:r>
              <a:rPr/>
              <a:t> ），有效频带宽度（ </a:t>
            </a:r>
            <a:r>
              <a:rPr b="1"/>
              <a:t>越窄</a:t>
            </a:r>
            <a:r>
              <a:rPr/>
              <a:t> ），主峰内高次谐波分量（ </a:t>
            </a:r>
            <a:r>
              <a:rPr b="1"/>
              <a:t>越少</a:t>
            </a:r>
            <a:r>
              <a:rPr/>
              <a:t> ）。</a:t>
            </a:r>
          </a:p>
          <a:p>
            <a:pPr lvl="1" indent="-457200" marL="914400">
              <a:buAutoNum type="arabicPeriod"/>
            </a:pPr>
            <a:r>
              <a:rPr/>
              <a:t>理想的正弦波的幅度谱包含（ </a:t>
            </a:r>
            <a:r>
              <a:rPr b="1"/>
              <a:t>1</a:t>
            </a:r>
            <a:r>
              <a:rPr/>
              <a:t> ）条谱线，证明其只有（ </a:t>
            </a:r>
            <a:r>
              <a:rPr b="1"/>
              <a:t>基频分量</a:t>
            </a:r>
            <a:r>
              <a:rPr/>
              <a:t> ），而无（ </a:t>
            </a:r>
            <a:r>
              <a:rPr b="1"/>
              <a:t>谐波</a:t>
            </a:r>
            <a:r>
              <a:rPr/>
              <a:t> ）分量，如果能测出谐波分量，说明该正弦波已有（ </a:t>
            </a:r>
            <a:r>
              <a:rPr b="1"/>
              <a:t>失真</a:t>
            </a:r>
            <a:r>
              <a:rPr/>
              <a:t>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七、实验小结</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实验报告（教师）</dc:title>
  <dc:creator/>
  <cp:keywords/>
  <dcterms:created xsi:type="dcterms:W3CDTF">2022-03-22T07:26:59Z</dcterms:created>
  <dcterms:modified xsi:type="dcterms:W3CDTF">2022-03-22T07:26:59Z</dcterms:modified>
</cp:coreProperties>
</file>

<file path=docProps/custom.xml><?xml version="1.0" encoding="utf-8"?>
<Properties xmlns="http://schemas.openxmlformats.org/officeDocument/2006/custom-properties" xmlns:vt="http://schemas.openxmlformats.org/officeDocument/2006/docPropsVTypes"/>
</file>