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63" r:id="rId2"/>
    <p:sldId id="300" r:id="rId3"/>
    <p:sldId id="351" r:id="rId4"/>
    <p:sldId id="274" r:id="rId5"/>
    <p:sldId id="330" r:id="rId6"/>
    <p:sldId id="329" r:id="rId7"/>
    <p:sldId id="331" r:id="rId8"/>
    <p:sldId id="352" r:id="rId9"/>
    <p:sldId id="282" r:id="rId10"/>
    <p:sldId id="334" r:id="rId11"/>
    <p:sldId id="333" r:id="rId12"/>
    <p:sldId id="328" r:id="rId13"/>
    <p:sldId id="335" r:id="rId14"/>
    <p:sldId id="336" r:id="rId15"/>
    <p:sldId id="337" r:id="rId16"/>
    <p:sldId id="338" r:id="rId17"/>
    <p:sldId id="339" r:id="rId18"/>
    <p:sldId id="340" r:id="rId19"/>
    <p:sldId id="341" r:id="rId20"/>
    <p:sldId id="342" r:id="rId21"/>
    <p:sldId id="343" r:id="rId22"/>
    <p:sldId id="344" r:id="rId23"/>
    <p:sldId id="297" r:id="rId24"/>
    <p:sldId id="345" r:id="rId25"/>
    <p:sldId id="347" r:id="rId26"/>
    <p:sldId id="346" r:id="rId27"/>
    <p:sldId id="286" r:id="rId28"/>
    <p:sldId id="348" r:id="rId29"/>
    <p:sldId id="349" r:id="rId30"/>
    <p:sldId id="350" r:id="rId31"/>
    <p:sldId id="353" r:id="rId32"/>
    <p:sldId id="326" r:id="rId33"/>
    <p:sldId id="272" r:id="rId3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84" autoAdjust="0"/>
    <p:restoredTop sz="94660"/>
  </p:normalViewPr>
  <p:slideViewPr>
    <p:cSldViewPr snapToGrid="0">
      <p:cViewPr varScale="1">
        <p:scale>
          <a:sx n="63" d="100"/>
          <a:sy n="63" d="100"/>
        </p:scale>
        <p:origin x="696" y="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33A845-C127-4FD0-BB99-A93A72E0DC55}" type="datetimeFigureOut">
              <a:rPr lang="zh-CN" altLang="en-US" smtClean="0"/>
              <a:t>2020/6/14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6891AA-A175-42AA-B6D9-04D79A0FE0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0688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6891AA-A175-42AA-B6D9-04D79A0FE050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95328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6891AA-A175-42AA-B6D9-04D79A0FE050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92966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6891AA-A175-42AA-B6D9-04D79A0FE050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96784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6891AA-A175-42AA-B6D9-04D79A0FE050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41647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6891AA-A175-42AA-B6D9-04D79A0FE050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81444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8F4E7-52F0-41BB-B8C5-81CE8B0F52B9}" type="datetimeFigureOut">
              <a:rPr lang="zh-CN" altLang="en-US" smtClean="0"/>
              <a:t>2020/6/14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7A51A-064E-4DDA-B482-8A6D184D17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6893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8F4E7-52F0-41BB-B8C5-81CE8B0F52B9}" type="datetimeFigureOut">
              <a:rPr lang="zh-CN" altLang="en-US" smtClean="0"/>
              <a:t>2020/6/14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7A51A-064E-4DDA-B482-8A6D184D17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8950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8F4E7-52F0-41BB-B8C5-81CE8B0F52B9}" type="datetimeFigureOut">
              <a:rPr lang="zh-CN" altLang="en-US" smtClean="0"/>
              <a:t>2020/6/14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7A51A-064E-4DDA-B482-8A6D184D17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1796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8F4E7-52F0-41BB-B8C5-81CE8B0F52B9}" type="datetimeFigureOut">
              <a:rPr lang="zh-CN" altLang="en-US" smtClean="0"/>
              <a:t>2020/6/14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7A51A-064E-4DDA-B482-8A6D184D17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1509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8F4E7-52F0-41BB-B8C5-81CE8B0F52B9}" type="datetimeFigureOut">
              <a:rPr lang="zh-CN" altLang="en-US" smtClean="0"/>
              <a:t>2020/6/14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7A51A-064E-4DDA-B482-8A6D184D17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3886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8F4E7-52F0-41BB-B8C5-81CE8B0F52B9}" type="datetimeFigureOut">
              <a:rPr lang="zh-CN" altLang="en-US" smtClean="0"/>
              <a:t>2020/6/14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7A51A-064E-4DDA-B482-8A6D184D17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3559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8F4E7-52F0-41BB-B8C5-81CE8B0F52B9}" type="datetimeFigureOut">
              <a:rPr lang="zh-CN" altLang="en-US" smtClean="0"/>
              <a:t>2020/6/14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7A51A-064E-4DDA-B482-8A6D184D17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7682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8F4E7-52F0-41BB-B8C5-81CE8B0F52B9}" type="datetimeFigureOut">
              <a:rPr lang="zh-CN" altLang="en-US" smtClean="0"/>
              <a:t>2020/6/14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7A51A-064E-4DDA-B482-8A6D184D17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5987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8F4E7-52F0-41BB-B8C5-81CE8B0F52B9}" type="datetimeFigureOut">
              <a:rPr lang="zh-CN" altLang="en-US" smtClean="0"/>
              <a:t>2020/6/14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7A51A-064E-4DDA-B482-8A6D184D17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7216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8F4E7-52F0-41BB-B8C5-81CE8B0F52B9}" type="datetimeFigureOut">
              <a:rPr lang="zh-CN" altLang="en-US" smtClean="0"/>
              <a:t>2020/6/14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7A51A-064E-4DDA-B482-8A6D184D17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4462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8F4E7-52F0-41BB-B8C5-81CE8B0F52B9}" type="datetimeFigureOut">
              <a:rPr lang="zh-CN" altLang="en-US" smtClean="0"/>
              <a:t>2020/6/14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7A51A-064E-4DDA-B482-8A6D184D17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3825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B8F4E7-52F0-41BB-B8C5-81CE8B0F52B9}" type="datetimeFigureOut">
              <a:rPr lang="zh-CN" altLang="en-US" smtClean="0"/>
              <a:t>2020/6/14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37A51A-064E-4DDA-B482-8A6D184D17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8171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erryweihuajing/PostProcessing" TargetMode="External"/><Relationship Id="rId7" Type="http://schemas.openxmlformats.org/officeDocument/2006/relationships/image" Target="../media/image20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hyperlink" Target="https://github.com/jerryweihuajing/PostProcessing" TargetMode="External"/><Relationship Id="rId7" Type="http://schemas.openxmlformats.org/officeDocument/2006/relationships/image" Target="../media/image22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hyperlink" Target="https://github.com/jerryweihuajing/PostProcessing" TargetMode="External"/><Relationship Id="rId7" Type="http://schemas.openxmlformats.org/officeDocument/2006/relationships/image" Target="../media/image25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hyperlink" Target="https://github.com/jerryweihuajing/PostProcessing" TargetMode="External"/><Relationship Id="rId7" Type="http://schemas.openxmlformats.org/officeDocument/2006/relationships/image" Target="../media/image25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hyperlink" Target="https://github.com/jerryweihuajing/PostProcessing" TargetMode="External"/><Relationship Id="rId7" Type="http://schemas.openxmlformats.org/officeDocument/2006/relationships/image" Target="../media/image29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hyperlink" Target="https://github.com/jerryweihuajing/PostProcessing" TargetMode="External"/><Relationship Id="rId7" Type="http://schemas.openxmlformats.org/officeDocument/2006/relationships/image" Target="../media/image31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erryweihuajing/PostProcessing" TargetMode="External"/><Relationship Id="rId7" Type="http://schemas.openxmlformats.org/officeDocument/2006/relationships/image" Target="../media/image34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hyperlink" Target="https://github.com/jerryweihuajing/PostProcessing" TargetMode="External"/><Relationship Id="rId7" Type="http://schemas.openxmlformats.org/officeDocument/2006/relationships/image" Target="../media/image35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16.jpe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hyperlink" Target="https://github.com/jerryweihuajing/PostProcessing" TargetMode="External"/><Relationship Id="rId9" Type="http://schemas.openxmlformats.org/officeDocument/2006/relationships/image" Target="../media/image38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16.jpe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hyperlink" Target="https://github.com/jerryweihuajing/PostProcessing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16.jpe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hyperlink" Target="https://github.com/jerryweihuajing/PostProcessing" TargetMode="External"/><Relationship Id="rId9" Type="http://schemas.openxmlformats.org/officeDocument/2006/relationships/image" Target="../media/image42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16.jpe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hyperlink" Target="https://github.com/jerryweihuajing/PostProcessing" TargetMode="Externa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16.jpeg"/><Relationship Id="rId7" Type="http://schemas.openxmlformats.org/officeDocument/2006/relationships/image" Target="../media/image4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hyperlink" Target="https://github.com/jerryweihuajing/PostProcessing" TargetMode="Externa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hyperlink" Target="https://github.com/jerryweihuajing/PostProcessing" TargetMode="External"/><Relationship Id="rId7" Type="http://schemas.openxmlformats.org/officeDocument/2006/relationships/image" Target="../media/image4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hyperlink" Target="https://github.com/jerryweihuajing/PostProcessing" TargetMode="External"/><Relationship Id="rId7" Type="http://schemas.openxmlformats.org/officeDocument/2006/relationships/image" Target="../media/image50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erryweihuajing/PostProcessing" TargetMode="External"/><Relationship Id="rId7" Type="http://schemas.openxmlformats.org/officeDocument/2006/relationships/image" Target="../media/image52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erryweihuajing/PostProcessing" TargetMode="External"/><Relationship Id="rId7" Type="http://schemas.openxmlformats.org/officeDocument/2006/relationships/image" Target="../media/image53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erryweihuajing/PostProcessing" TargetMode="External"/><Relationship Id="rId7" Type="http://schemas.openxmlformats.org/officeDocument/2006/relationships/image" Target="../media/image54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erryweihuajing/PostProcessing" TargetMode="External"/><Relationship Id="rId7" Type="http://schemas.openxmlformats.org/officeDocument/2006/relationships/image" Target="../media/image56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hyperlink" Target="https://github.com/jerryweihuajing/PostProcessing" TargetMode="External"/><Relationship Id="rId7" Type="http://schemas.openxmlformats.org/officeDocument/2006/relationships/image" Target="../media/image58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erryweihuajing/PostProcessing" TargetMode="External"/><Relationship Id="rId7" Type="http://schemas.openxmlformats.org/officeDocument/2006/relationships/image" Target="../media/image60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7" Type="http://schemas.openxmlformats.org/officeDocument/2006/relationships/image" Target="../media/image18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hyperlink" Target="https://github.com/jerryweihuajing/PostProcessing" TargetMode="External"/><Relationship Id="rId4" Type="http://schemas.openxmlformats.org/officeDocument/2006/relationships/image" Target="../media/image1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95422" y="1062082"/>
            <a:ext cx="10888392" cy="2387600"/>
          </a:xfrm>
        </p:spPr>
        <p:txBody>
          <a:bodyPr>
            <a:normAutofit/>
          </a:bodyPr>
          <a:lstStyle/>
          <a:p>
            <a:pPr algn="r"/>
            <a:r>
              <a:rPr lang="en-US" altLang="zh-CN" sz="4000" b="1" dirty="0">
                <a:solidFill>
                  <a:srgbClr val="003399"/>
                </a:solidFill>
                <a:latin typeface="Gill Sans MT" panose="020B0502020104020203" pitchFamily="34" charset="0"/>
              </a:rPr>
              <a:t>Post-processing Imaging for 3D Model</a:t>
            </a:r>
            <a:br>
              <a:rPr lang="en-US" altLang="zh-CN" sz="4000" b="1" dirty="0">
                <a:solidFill>
                  <a:srgbClr val="003399"/>
                </a:solidFill>
                <a:latin typeface="Gill Sans MT" panose="020B0502020104020203" pitchFamily="34" charset="0"/>
              </a:rPr>
            </a:br>
            <a:r>
              <a:rPr lang="en-US" altLang="zh-CN" sz="4000" b="1" dirty="0">
                <a:solidFill>
                  <a:srgbClr val="003399"/>
                </a:solidFill>
                <a:latin typeface="Gill Sans MT" panose="020B0502020104020203" pitchFamily="34" charset="0"/>
              </a:rPr>
              <a:t>in Discrete Element Method</a:t>
            </a:r>
            <a:br>
              <a:rPr lang="en-US" altLang="zh-CN" sz="4000" b="1" dirty="0">
                <a:solidFill>
                  <a:srgbClr val="003399"/>
                </a:solidFill>
                <a:latin typeface="Gill Sans MT" panose="020B0502020104020203" pitchFamily="34" charset="0"/>
              </a:rPr>
            </a:br>
            <a:endParaRPr lang="zh-CN" altLang="en-US" sz="4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931183" y="3190761"/>
            <a:ext cx="9144000" cy="1655762"/>
          </a:xfrm>
        </p:spPr>
        <p:txBody>
          <a:bodyPr>
            <a:normAutofit/>
          </a:bodyPr>
          <a:lstStyle/>
          <a:p>
            <a:pPr algn="r"/>
            <a:r>
              <a:rPr lang="en-US" altLang="zh-CN" sz="3200" dirty="0">
                <a:solidFill>
                  <a:schemeClr val="accent1">
                    <a:lumMod val="50000"/>
                  </a:schemeClr>
                </a:solidFill>
                <a:latin typeface="Gill Sans MT" panose="020B0502020104020203" pitchFamily="34" charset="0"/>
              </a:rPr>
              <a:t>Rasterization</a:t>
            </a:r>
          </a:p>
          <a:p>
            <a:pPr algn="r"/>
            <a:r>
              <a:rPr lang="en-US" altLang="zh-CN" sz="3200" dirty="0">
                <a:solidFill>
                  <a:schemeClr val="accent1">
                    <a:lumMod val="50000"/>
                  </a:schemeClr>
                </a:solidFill>
                <a:latin typeface="Gill Sans MT" panose="020B0502020104020203" pitchFamily="34" charset="0"/>
              </a:rPr>
              <a:t>Spatial Interpolation</a:t>
            </a:r>
            <a:endParaRPr lang="zh-CN" altLang="en-US" sz="2800" dirty="0">
              <a:solidFill>
                <a:schemeClr val="accent1">
                  <a:lumMod val="50000"/>
                </a:schemeClr>
              </a:solidFill>
              <a:latin typeface="Gill Sans MT" panose="020B05020201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8F8125-B380-4D77-94C6-F4D3206C1A0B}"/>
              </a:ext>
            </a:extLst>
          </p:cNvPr>
          <p:cNvSpPr txBox="1"/>
          <p:nvPr/>
        </p:nvSpPr>
        <p:spPr>
          <a:xfrm>
            <a:off x="1910838" y="4670084"/>
            <a:ext cx="7868345" cy="1512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90000"/>
              </a:lnSpc>
              <a:spcBef>
                <a:spcPts val="1000"/>
              </a:spcBef>
            </a:pPr>
            <a:r>
              <a:rPr lang="en-US" altLang="zh-CN" sz="2800" dirty="0">
                <a:latin typeface="Bahnschrift SemiLight" panose="020B0502040204020203" pitchFamily="34" charset="0"/>
              </a:rPr>
              <a:t>Nanjing University</a:t>
            </a:r>
          </a:p>
          <a:p>
            <a:pPr algn="r">
              <a:lnSpc>
                <a:spcPct val="90000"/>
              </a:lnSpc>
              <a:spcBef>
                <a:spcPts val="1000"/>
              </a:spcBef>
            </a:pPr>
            <a:r>
              <a:rPr lang="en-US" altLang="zh-CN" sz="2800" dirty="0">
                <a:latin typeface="Bahnschrift SemiLight" panose="020B0502040204020203" pitchFamily="34" charset="0"/>
              </a:rPr>
              <a:t>WEI </a:t>
            </a:r>
            <a:r>
              <a:rPr lang="en-US" altLang="zh-CN" sz="2800" dirty="0" err="1">
                <a:latin typeface="Bahnschrift SemiLight" panose="020B0502040204020203" pitchFamily="34" charset="0"/>
              </a:rPr>
              <a:t>Huajing</a:t>
            </a:r>
            <a:endParaRPr lang="en-US" altLang="zh-CN" sz="2800" dirty="0">
              <a:latin typeface="Bahnschrift SemiLight" panose="020B0502040204020203" pitchFamily="34" charset="0"/>
            </a:endParaRPr>
          </a:p>
          <a:p>
            <a:pPr algn="r">
              <a:lnSpc>
                <a:spcPct val="90000"/>
              </a:lnSpc>
              <a:spcBef>
                <a:spcPts val="1000"/>
              </a:spcBef>
            </a:pPr>
            <a:r>
              <a:rPr lang="en-US" altLang="zh-CN" sz="2800" dirty="0">
                <a:latin typeface="Bahnschrift SemiLight" panose="020B0502040204020203" pitchFamily="34" charset="0"/>
              </a:rPr>
              <a:t>14/06/2020</a:t>
            </a:r>
            <a:endParaRPr lang="zh-CN" altLang="en-US" sz="2800" dirty="0">
              <a:latin typeface="Bahnschrift SemiLight" panose="020B0502040204020203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183" y="4670084"/>
            <a:ext cx="1296000" cy="1624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487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>
                <a:latin typeface="Bahnschrift SemiLight" panose="020B0502040204020203" pitchFamily="34" charset="0"/>
              </a:rPr>
              <a:t>Rasterization</a:t>
            </a:r>
            <a:endParaRPr lang="zh-CN" altLang="en-US" sz="4000" dirty="0">
              <a:latin typeface="Bahnschrift SemiLight" panose="020B0502040204020203" pitchFamily="34" charset="0"/>
            </a:endParaRPr>
          </a:p>
        </p:txBody>
      </p:sp>
      <p:pic>
        <p:nvPicPr>
          <p:cNvPr id="8" name="Picture 4" descr="https://timgsa.baidu.com/timg?image&amp;quality=80&amp;size=b9999_10000&amp;sec=1571942598977&amp;di=62fda19cdc0fe8b6213b1b0e335bd1ba&amp;imgtype=0&amp;src=http%3A%2F%2Fcdn.onlinewebfonts.com%2Fsvg%2Fimg_326384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975393"/>
            <a:ext cx="727364" cy="745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8"/>
          <p:cNvSpPr/>
          <p:nvPr/>
        </p:nvSpPr>
        <p:spPr>
          <a:xfrm>
            <a:off x="3587482" y="6383355"/>
            <a:ext cx="776631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1600" dirty="0">
                <a:latin typeface="Bahnschrift SemiLight" panose="020B0502040204020203" pitchFamily="34" charset="0"/>
              </a:rPr>
              <a:t>GitHub: </a:t>
            </a:r>
            <a:r>
              <a:rPr lang="en-US" altLang="zh-CN" sz="1600" dirty="0">
                <a:latin typeface="Bahnschrift SemiLight" panose="020B0502040204020203" pitchFamily="34" charset="0"/>
                <a:hlinkClick r:id="rId3"/>
              </a:rPr>
              <a:t>https://github.com/jerryweihuajing/Post-Processing</a:t>
            </a:r>
            <a:endParaRPr lang="en-US" altLang="zh-CN" sz="1600" dirty="0">
              <a:latin typeface="Bahnschrift SemiLight" panose="020B0502040204020203" pitchFamily="34" charset="0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A23A39F3-DC3A-4C32-909F-0ED9880F6E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2080" y="681037"/>
            <a:ext cx="2331720" cy="579454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935" y="6440600"/>
            <a:ext cx="1176530" cy="280417"/>
          </a:xfrm>
          <a:prstGeom prst="rect">
            <a:avLst/>
          </a:prstGeom>
        </p:spPr>
      </p:pic>
      <p:pic>
        <p:nvPicPr>
          <p:cNvPr id="10" name="图片 9" descr="E:\GitHub\YADEM\Post-Processing\2D\Thesis\scatters\scatters.pn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4320000" cy="43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内容占位符 13" descr="E:\GitHub\YADEM\Post-Processing\2D\Thesis\content with boundary box.png"/>
          <p:cNvPicPr>
            <a:picLocks noGrp="1" noChangeAspect="1"/>
          </p:cNvPicPr>
          <p:nvPr>
            <p:ph idx="1"/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6468" y="1690688"/>
            <a:ext cx="4379063" cy="432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41279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>
                <a:latin typeface="Bahnschrift SemiLight" panose="020B0502040204020203" pitchFamily="34" charset="0"/>
              </a:rPr>
              <a:t>Rasterization</a:t>
            </a:r>
            <a:endParaRPr lang="zh-CN" altLang="en-US" sz="4000" dirty="0">
              <a:latin typeface="Bahnschrift SemiLight" panose="020B0502040204020203" pitchFamily="34" charset="0"/>
            </a:endParaRPr>
          </a:p>
        </p:txBody>
      </p:sp>
      <p:pic>
        <p:nvPicPr>
          <p:cNvPr id="8" name="Picture 4" descr="https://timgsa.baidu.com/timg?image&amp;quality=80&amp;size=b9999_10000&amp;sec=1571942598977&amp;di=62fda19cdc0fe8b6213b1b0e335bd1ba&amp;imgtype=0&amp;src=http%3A%2F%2Fcdn.onlinewebfonts.com%2Fsvg%2Fimg_326384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975393"/>
            <a:ext cx="727364" cy="745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8"/>
          <p:cNvSpPr/>
          <p:nvPr/>
        </p:nvSpPr>
        <p:spPr>
          <a:xfrm>
            <a:off x="3587482" y="6383355"/>
            <a:ext cx="776631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1600" dirty="0">
                <a:latin typeface="Bahnschrift SemiLight" panose="020B0502040204020203" pitchFamily="34" charset="0"/>
              </a:rPr>
              <a:t>GitHub: </a:t>
            </a:r>
            <a:r>
              <a:rPr lang="en-US" altLang="zh-CN" sz="1600" dirty="0">
                <a:latin typeface="Bahnschrift SemiLight" panose="020B0502040204020203" pitchFamily="34" charset="0"/>
                <a:hlinkClick r:id="rId3"/>
              </a:rPr>
              <a:t>https://github.com/jerryweihuajing/Post-Processing</a:t>
            </a:r>
            <a:endParaRPr lang="en-US" altLang="zh-CN" sz="1600" dirty="0">
              <a:latin typeface="Bahnschrift SemiLight" panose="020B0502040204020203" pitchFamily="34" charset="0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A23A39F3-DC3A-4C32-909F-0ED9880F6E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2080" y="681037"/>
            <a:ext cx="2331720" cy="579454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935" y="6440600"/>
            <a:ext cx="1176530" cy="280417"/>
          </a:xfrm>
          <a:prstGeom prst="rect">
            <a:avLst/>
          </a:prstGeom>
        </p:spPr>
      </p:pic>
      <p:pic>
        <p:nvPicPr>
          <p:cNvPr id="10" name="图片 9" descr="E:\GitHub\YADEM\Post-Processing\2D\Thesis\rasterization-grid\scatters with mesh.pn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32865"/>
            <a:ext cx="3600000" cy="35784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图片 12" descr="E:\GitHub\YADEM\Post-Processing\2D\Thesis\rasterization-grid\scatters with grid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8200" y="1832864"/>
            <a:ext cx="3600000" cy="35784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内容占位符 14" descr="E:\GitHub\YADEM\Post-Processing\2D\Thesis\rasterization-grid\rasterization with mesh.png"/>
          <p:cNvPicPr>
            <a:picLocks noGrp="1" noChangeAspect="1"/>
          </p:cNvPicPr>
          <p:nvPr>
            <p:ph idx="1"/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8200" y="1829060"/>
            <a:ext cx="3600000" cy="360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59538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>
                <a:latin typeface="Bahnschrift SemiLight" panose="020B0502040204020203" pitchFamily="34" charset="0"/>
              </a:rPr>
              <a:t>Rasterization</a:t>
            </a:r>
            <a:endParaRPr lang="zh-CN" altLang="en-US" sz="4000" dirty="0">
              <a:latin typeface="Bahnschrift SemiLight" panose="020B0502040204020203" pitchFamily="34" charset="0"/>
            </a:endParaRPr>
          </a:p>
        </p:txBody>
      </p:sp>
      <p:pic>
        <p:nvPicPr>
          <p:cNvPr id="8" name="Picture 4" descr="https://timgsa.baidu.com/timg?image&amp;quality=80&amp;size=b9999_10000&amp;sec=1571942598977&amp;di=62fda19cdc0fe8b6213b1b0e335bd1ba&amp;imgtype=0&amp;src=http%3A%2F%2Fcdn.onlinewebfonts.com%2Fsvg%2Fimg_326384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975393"/>
            <a:ext cx="727364" cy="745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8"/>
          <p:cNvSpPr/>
          <p:nvPr/>
        </p:nvSpPr>
        <p:spPr>
          <a:xfrm>
            <a:off x="3587482" y="6383355"/>
            <a:ext cx="776631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1600" dirty="0">
                <a:latin typeface="Bahnschrift SemiLight" panose="020B0502040204020203" pitchFamily="34" charset="0"/>
              </a:rPr>
              <a:t>GitHub: </a:t>
            </a:r>
            <a:r>
              <a:rPr lang="en-US" altLang="zh-CN" sz="1600" dirty="0">
                <a:latin typeface="Bahnschrift SemiLight" panose="020B0502040204020203" pitchFamily="34" charset="0"/>
                <a:hlinkClick r:id="rId3"/>
              </a:rPr>
              <a:t>https://github.com/jerryweihuajing/Post-Processing</a:t>
            </a:r>
            <a:endParaRPr lang="en-US" altLang="zh-CN" sz="1600" dirty="0">
              <a:latin typeface="Bahnschrift SemiLight" panose="020B0502040204020203" pitchFamily="34" charset="0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A23A39F3-DC3A-4C32-909F-0ED9880F6E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2080" y="681037"/>
            <a:ext cx="2331720" cy="579454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935" y="6440600"/>
            <a:ext cx="1176530" cy="280417"/>
          </a:xfrm>
          <a:prstGeom prst="rect">
            <a:avLst/>
          </a:prstGeom>
        </p:spPr>
      </p:pic>
      <p:pic>
        <p:nvPicPr>
          <p:cNvPr id="10" name="图片 9" descr="E:\GitHub\YADEM\Post-Processing\2D\Thesis\scatters\scatters.pn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3680519" cy="36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图片 14" descr="E:\GitHub\YADEM\Post-Processing\2D\Thesis\scatters\scatters with boundary box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8719" y="1690688"/>
            <a:ext cx="3680519" cy="36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图片 15" descr="E:\GitHub\YADEM\Post-Processing\2D\Thesis\rasterization.pn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9238" y="1690688"/>
            <a:ext cx="3658085" cy="360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64190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>
                <a:latin typeface="Bahnschrift SemiLight" panose="020B0502040204020203" pitchFamily="34" charset="0"/>
              </a:rPr>
              <a:t>Spatial Interpolation</a:t>
            </a:r>
            <a:endParaRPr lang="zh-CN" altLang="en-US" sz="4000" dirty="0">
              <a:latin typeface="Bahnschrift SemiLight" panose="020B0502040204020203" pitchFamily="34" charset="0"/>
            </a:endParaRPr>
          </a:p>
        </p:txBody>
      </p:sp>
      <p:pic>
        <p:nvPicPr>
          <p:cNvPr id="8" name="Picture 4" descr="https://timgsa.baidu.com/timg?image&amp;quality=80&amp;size=b9999_10000&amp;sec=1571942598977&amp;di=62fda19cdc0fe8b6213b1b0e335bd1ba&amp;imgtype=0&amp;src=http%3A%2F%2Fcdn.onlinewebfonts.com%2Fsvg%2Fimg_326384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975393"/>
            <a:ext cx="727364" cy="745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8"/>
          <p:cNvSpPr/>
          <p:nvPr/>
        </p:nvSpPr>
        <p:spPr>
          <a:xfrm>
            <a:off x="3587482" y="6383355"/>
            <a:ext cx="776631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1600" dirty="0">
                <a:latin typeface="Bahnschrift SemiLight" panose="020B0502040204020203" pitchFamily="34" charset="0"/>
              </a:rPr>
              <a:t>GitHub: </a:t>
            </a:r>
            <a:r>
              <a:rPr lang="en-US" altLang="zh-CN" sz="1600" dirty="0">
                <a:latin typeface="Bahnschrift SemiLight" panose="020B0502040204020203" pitchFamily="34" charset="0"/>
                <a:hlinkClick r:id="rId3"/>
              </a:rPr>
              <a:t>https://github.com/jerryweihuajing/Post-Processing</a:t>
            </a:r>
            <a:endParaRPr lang="en-US" altLang="zh-CN" sz="1600" dirty="0">
              <a:latin typeface="Bahnschrift SemiLight" panose="020B0502040204020203" pitchFamily="34" charset="0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A23A39F3-DC3A-4C32-909F-0ED9880F6E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2080" y="681037"/>
            <a:ext cx="2331720" cy="579454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935" y="6440600"/>
            <a:ext cx="1176530" cy="280417"/>
          </a:xfrm>
          <a:prstGeom prst="rect">
            <a:avLst/>
          </a:prstGeom>
        </p:spPr>
      </p:pic>
      <p:pic>
        <p:nvPicPr>
          <p:cNvPr id="14" name="图片 13" descr="E:\GitHub\YADEM\Post-Processing\2D\Thesis\interpolation samples.pn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84631"/>
            <a:ext cx="3680519" cy="36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内容占位符 14" descr="E:\GitHub\YADEM\Post-Processing\2D\Thesis\rasterization\scatters with boundary box.png"/>
          <p:cNvPicPr>
            <a:picLocks noGrp="1" noChangeAspect="1"/>
          </p:cNvPicPr>
          <p:nvPr>
            <p:ph idx="1"/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8719" y="1684631"/>
            <a:ext cx="3676415" cy="36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图片 15" descr="E:\GitHub\YADEM\Post-Processing\2D\Thesis\content with boundary box.pn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5134" y="1690688"/>
            <a:ext cx="3651539" cy="360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55724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>
                <a:latin typeface="Bahnschrift SemiLight" panose="020B0502040204020203" pitchFamily="34" charset="0"/>
              </a:rPr>
              <a:t>Spatial Interpolation</a:t>
            </a:r>
            <a:endParaRPr lang="zh-CN" altLang="en-US" sz="4000" dirty="0">
              <a:latin typeface="Bahnschrift SemiLight" panose="020B0502040204020203" pitchFamily="34" charset="0"/>
            </a:endParaRPr>
          </a:p>
        </p:txBody>
      </p:sp>
      <p:pic>
        <p:nvPicPr>
          <p:cNvPr id="8" name="Picture 4" descr="https://timgsa.baidu.com/timg?image&amp;quality=80&amp;size=b9999_10000&amp;sec=1571942598977&amp;di=62fda19cdc0fe8b6213b1b0e335bd1ba&amp;imgtype=0&amp;src=http%3A%2F%2Fcdn.onlinewebfonts.com%2Fsvg%2Fimg_326384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975393"/>
            <a:ext cx="727364" cy="745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8"/>
          <p:cNvSpPr/>
          <p:nvPr/>
        </p:nvSpPr>
        <p:spPr>
          <a:xfrm>
            <a:off x="3587482" y="6383355"/>
            <a:ext cx="776631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1600" dirty="0">
                <a:latin typeface="Bahnschrift SemiLight" panose="020B0502040204020203" pitchFamily="34" charset="0"/>
              </a:rPr>
              <a:t>GitHub: </a:t>
            </a:r>
            <a:r>
              <a:rPr lang="en-US" altLang="zh-CN" sz="1600" dirty="0">
                <a:latin typeface="Bahnschrift SemiLight" panose="020B0502040204020203" pitchFamily="34" charset="0"/>
                <a:hlinkClick r:id="rId3"/>
              </a:rPr>
              <a:t>https://github.com/jerryweihuajing/Post-Processing</a:t>
            </a:r>
            <a:endParaRPr lang="en-US" altLang="zh-CN" sz="1600" dirty="0">
              <a:latin typeface="Bahnschrift SemiLight" panose="020B0502040204020203" pitchFamily="34" charset="0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A23A39F3-DC3A-4C32-909F-0ED9880F6E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2080" y="681037"/>
            <a:ext cx="2331720" cy="579454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935" y="6440600"/>
            <a:ext cx="1176530" cy="280417"/>
          </a:xfrm>
          <a:prstGeom prst="rect">
            <a:avLst/>
          </a:prstGeom>
        </p:spPr>
      </p:pic>
      <p:pic>
        <p:nvPicPr>
          <p:cNvPr id="13" name="内容占位符 12" descr="E:\GitHub\YADEM\Post-Processing\2D\Thesis\interpolation-grid\interpolation with mesh.png"/>
          <p:cNvPicPr>
            <a:picLocks noGrp="1" noChangeAspect="1"/>
          </p:cNvPicPr>
          <p:nvPr>
            <p:ph idx="1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3616705" cy="36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图片 16" descr="E:\GitHub\YADEM\Post-Processing\2D\Thesis\interpolation-grid\interpolation with mesh and grid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4905" y="1690688"/>
            <a:ext cx="3621725" cy="36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图片 17" descr="E:\GitHub\YADEM\Post-Processing\2D\Thesis\interpolation-grid\interpolation effect with mesh.pn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1610" y="1690688"/>
            <a:ext cx="3600000" cy="360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93272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>
                <a:latin typeface="Bahnschrift SemiLight" panose="020B0502040204020203" pitchFamily="34" charset="0"/>
              </a:rPr>
              <a:t>Spatial Interpolation</a:t>
            </a:r>
            <a:endParaRPr lang="zh-CN" altLang="en-US" sz="4000" dirty="0">
              <a:latin typeface="Bahnschrift SemiLight" panose="020B0502040204020203" pitchFamily="34" charset="0"/>
            </a:endParaRPr>
          </a:p>
        </p:txBody>
      </p:sp>
      <p:pic>
        <p:nvPicPr>
          <p:cNvPr id="8" name="Picture 4" descr="https://timgsa.baidu.com/timg?image&amp;quality=80&amp;size=b9999_10000&amp;sec=1571942598977&amp;di=62fda19cdc0fe8b6213b1b0e335bd1ba&amp;imgtype=0&amp;src=http%3A%2F%2Fcdn.onlinewebfonts.com%2Fsvg%2Fimg_326384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975393"/>
            <a:ext cx="727364" cy="745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8"/>
          <p:cNvSpPr/>
          <p:nvPr/>
        </p:nvSpPr>
        <p:spPr>
          <a:xfrm>
            <a:off x="3587482" y="6383355"/>
            <a:ext cx="776631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1600" dirty="0">
                <a:latin typeface="Bahnschrift SemiLight" panose="020B0502040204020203" pitchFamily="34" charset="0"/>
              </a:rPr>
              <a:t>GitHub: </a:t>
            </a:r>
            <a:r>
              <a:rPr lang="en-US" altLang="zh-CN" sz="1600" dirty="0">
                <a:latin typeface="Bahnschrift SemiLight" panose="020B0502040204020203" pitchFamily="34" charset="0"/>
                <a:hlinkClick r:id="rId3"/>
              </a:rPr>
              <a:t>https://github.com/jerryweihuajing/Post-Processing</a:t>
            </a:r>
            <a:endParaRPr lang="en-US" altLang="zh-CN" sz="1600" dirty="0">
              <a:latin typeface="Bahnschrift SemiLight" panose="020B0502040204020203" pitchFamily="34" charset="0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A23A39F3-DC3A-4C32-909F-0ED9880F6E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2080" y="681037"/>
            <a:ext cx="2331720" cy="579454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935" y="6440600"/>
            <a:ext cx="1176530" cy="280417"/>
          </a:xfrm>
          <a:prstGeom prst="rect">
            <a:avLst/>
          </a:prstGeom>
        </p:spPr>
      </p:pic>
      <p:pic>
        <p:nvPicPr>
          <p:cNvPr id="14" name="内容占位符 13" descr="E:\GitHub\YADEM\Post-Processing\2D\Thesis\interpolation samples.png"/>
          <p:cNvPicPr>
            <a:picLocks noGrp="1" noChangeAspect="1"/>
          </p:cNvPicPr>
          <p:nvPr>
            <p:ph idx="1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3677799" cy="36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图片 14" descr="E:\GitHub\YADEM\Post-Processing\2D\Thesis\interpolation effect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5999" y="1690688"/>
            <a:ext cx="3658085" cy="36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图片 15" descr="E:\GitHub\YADEM\Post-Processing\2D\Thesis\interpolation\interpolation effect with boundary box.pn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4084" y="1690688"/>
            <a:ext cx="3658085" cy="360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39148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>
                <a:latin typeface="Bahnschrift SemiLight" panose="020B0502040204020203" pitchFamily="34" charset="0"/>
              </a:rPr>
              <a:t>Spatial Interpolation</a:t>
            </a:r>
            <a:endParaRPr lang="zh-CN" altLang="en-US" sz="4000" dirty="0">
              <a:latin typeface="Bahnschrift SemiLight" panose="020B0502040204020203" pitchFamily="34" charset="0"/>
            </a:endParaRPr>
          </a:p>
        </p:txBody>
      </p:sp>
      <p:pic>
        <p:nvPicPr>
          <p:cNvPr id="8" name="Picture 4" descr="https://timgsa.baidu.com/timg?image&amp;quality=80&amp;size=b9999_10000&amp;sec=1571942598977&amp;di=62fda19cdc0fe8b6213b1b0e335bd1ba&amp;imgtype=0&amp;src=http%3A%2F%2Fcdn.onlinewebfonts.com%2Fsvg%2Fimg_326384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975393"/>
            <a:ext cx="727364" cy="745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8"/>
          <p:cNvSpPr/>
          <p:nvPr/>
        </p:nvSpPr>
        <p:spPr>
          <a:xfrm>
            <a:off x="3587482" y="6383355"/>
            <a:ext cx="776631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1600" dirty="0">
                <a:latin typeface="Bahnschrift SemiLight" panose="020B0502040204020203" pitchFamily="34" charset="0"/>
              </a:rPr>
              <a:t>GitHub: </a:t>
            </a:r>
            <a:r>
              <a:rPr lang="en-US" altLang="zh-CN" sz="1600" dirty="0">
                <a:latin typeface="Bahnschrift SemiLight" panose="020B0502040204020203" pitchFamily="34" charset="0"/>
                <a:hlinkClick r:id="rId3"/>
              </a:rPr>
              <a:t>https://github.com/jerryweihuajing/Post-Processing</a:t>
            </a:r>
            <a:endParaRPr lang="en-US" altLang="zh-CN" sz="1600" dirty="0">
              <a:latin typeface="Bahnschrift SemiLight" panose="020B0502040204020203" pitchFamily="34" charset="0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A23A39F3-DC3A-4C32-909F-0ED9880F6E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2080" y="681037"/>
            <a:ext cx="2331720" cy="579454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935" y="6440600"/>
            <a:ext cx="1176530" cy="280417"/>
          </a:xfrm>
          <a:prstGeom prst="rect">
            <a:avLst/>
          </a:prstGeom>
        </p:spPr>
      </p:pic>
      <p:pic>
        <p:nvPicPr>
          <p:cNvPr id="13" name="内容占位符 12" descr="E:\GitHub\YADEM\Post-Processing\2D\Thesis\interpolation-grid\interpolation effect with mesh and grid.png"/>
          <p:cNvPicPr>
            <a:picLocks noGrp="1" noChangeAspect="1"/>
          </p:cNvPicPr>
          <p:nvPr>
            <p:ph idx="1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4320000" cy="43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图片 16" descr="E:\GitHub\YADEM\Post-Processing\2D\Thesis\interpolation-grid\filled interpolation effect with mesh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690688"/>
            <a:ext cx="4320000" cy="432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77010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>
                <a:latin typeface="Bahnschrift SemiLight" panose="020B0502040204020203" pitchFamily="34" charset="0"/>
              </a:rPr>
              <a:t>Spatial Interpolation</a:t>
            </a:r>
            <a:endParaRPr lang="zh-CN" altLang="en-US" sz="4000" dirty="0">
              <a:latin typeface="Bahnschrift SemiLight" panose="020B0502040204020203" pitchFamily="34" charset="0"/>
            </a:endParaRPr>
          </a:p>
        </p:txBody>
      </p:sp>
      <p:pic>
        <p:nvPicPr>
          <p:cNvPr id="8" name="Picture 4" descr="https://timgsa.baidu.com/timg?image&amp;quality=80&amp;size=b9999_10000&amp;sec=1571942598977&amp;di=62fda19cdc0fe8b6213b1b0e335bd1ba&amp;imgtype=0&amp;src=http%3A%2F%2Fcdn.onlinewebfonts.com%2Fsvg%2Fimg_326384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975393"/>
            <a:ext cx="727364" cy="745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8"/>
          <p:cNvSpPr/>
          <p:nvPr/>
        </p:nvSpPr>
        <p:spPr>
          <a:xfrm>
            <a:off x="3587482" y="6383355"/>
            <a:ext cx="776631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1600" dirty="0">
                <a:latin typeface="Bahnschrift SemiLight" panose="020B0502040204020203" pitchFamily="34" charset="0"/>
              </a:rPr>
              <a:t>GitHub: </a:t>
            </a:r>
            <a:r>
              <a:rPr lang="en-US" altLang="zh-CN" sz="1600" dirty="0">
                <a:latin typeface="Bahnschrift SemiLight" panose="020B0502040204020203" pitchFamily="34" charset="0"/>
                <a:hlinkClick r:id="rId3"/>
              </a:rPr>
              <a:t>https://github.com/jerryweihuajing/Post-Processing</a:t>
            </a:r>
            <a:endParaRPr lang="en-US" altLang="zh-CN" sz="1600" dirty="0">
              <a:latin typeface="Bahnschrift SemiLight" panose="020B0502040204020203" pitchFamily="34" charset="0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A23A39F3-DC3A-4C32-909F-0ED9880F6E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2080" y="681037"/>
            <a:ext cx="2331720" cy="579454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935" y="6440600"/>
            <a:ext cx="1176530" cy="280417"/>
          </a:xfrm>
          <a:prstGeom prst="rect">
            <a:avLst/>
          </a:prstGeom>
        </p:spPr>
      </p:pic>
      <p:pic>
        <p:nvPicPr>
          <p:cNvPr id="10" name="内容占位符 9" descr="E:\GitHub\YADEM\Post-Processing\2D\Thesis\interpolation effect.png"/>
          <p:cNvPicPr>
            <a:picLocks noGrp="1" noChangeAspect="1"/>
          </p:cNvPicPr>
          <p:nvPr>
            <p:ph idx="1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3659524" cy="36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图片 13" descr="E:\GitHub\YADEM\Post-Processing\2D\Thesis\filled interpolation effect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7724" y="1690687"/>
            <a:ext cx="3658085" cy="36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图片 14" descr="E:\GitHub\YADEM\Post-Processing\2D\Thesis\interpolation\filled interpolation effect with boundary box.pn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7248" y="1690687"/>
            <a:ext cx="3658085" cy="360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64445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42900" indent="-342900"/>
            <a:r>
              <a:rPr lang="en-US" altLang="zh-CN" sz="4000" dirty="0">
                <a:latin typeface="Bahnschrift SemiLight" panose="020B0502040204020203" pitchFamily="34" charset="0"/>
              </a:rPr>
              <a:t>Gaussian Filtering</a:t>
            </a:r>
          </a:p>
        </p:txBody>
      </p:sp>
      <p:pic>
        <p:nvPicPr>
          <p:cNvPr id="4" name="Picture 4" descr="https://timgsa.baidu.com/timg?image&amp;quality=80&amp;size=b9999_10000&amp;sec=1571942598977&amp;di=62fda19cdc0fe8b6213b1b0e335bd1ba&amp;imgtype=0&amp;src=http%3A%2F%2Fcdn.onlinewebfonts.com%2Fsvg%2Fimg_326384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975393"/>
            <a:ext cx="727364" cy="745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3587482" y="6383355"/>
            <a:ext cx="776631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1600" dirty="0">
                <a:latin typeface="Bahnschrift SemiLight" panose="020B0502040204020203" pitchFamily="34" charset="0"/>
              </a:rPr>
              <a:t>GitHub: </a:t>
            </a:r>
            <a:r>
              <a:rPr lang="en-US" altLang="zh-CN" sz="1600" dirty="0">
                <a:latin typeface="Bahnschrift SemiLight" panose="020B0502040204020203" pitchFamily="34" charset="0"/>
                <a:hlinkClick r:id="rId4"/>
              </a:rPr>
              <a:t>https://github.com/jerryweihuajing/Post-Processing</a:t>
            </a:r>
            <a:endParaRPr lang="en-US" altLang="zh-CN" sz="1600" dirty="0">
              <a:latin typeface="Bahnschrift SemiLight" panose="020B0502040204020203" pitchFamily="34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7FAF1CA2-9C47-41E7-9A07-ECA9E3BDBF9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2080" y="681037"/>
            <a:ext cx="2331720" cy="579454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935" y="6440600"/>
            <a:ext cx="1176530" cy="280417"/>
          </a:xfrm>
          <a:prstGeom prst="rect">
            <a:avLst/>
          </a:prstGeom>
        </p:spPr>
      </p:pic>
      <p:pic>
        <p:nvPicPr>
          <p:cNvPr id="12" name="内容占位符 11" descr="E:\GitHub\YADEM\Post-Processing\2D\Thesis\rasterization-grid\rasterization with mesh.png"/>
          <p:cNvPicPr>
            <a:picLocks noGrp="1" noChangeAspect="1"/>
          </p:cNvPicPr>
          <p:nvPr>
            <p:ph idx="1"/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3600000" cy="36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图片 13" descr="E:\GitHub\YADEM\Post-Processing\2D\Thesis\rasterization-grid\rasterization with mesh and grid.pn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8200" y="1690688"/>
            <a:ext cx="3600000" cy="36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图片 14" descr="E:\GitHub\YADEM\Post-Processing\2D\Thesis\rasterization-grid\rasterization with mesh-smoothed.png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8200" y="1690688"/>
            <a:ext cx="3600000" cy="360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16017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42900" indent="-342900"/>
            <a:r>
              <a:rPr lang="en-US" altLang="zh-CN" sz="4000" dirty="0">
                <a:latin typeface="Bahnschrift SemiLight" panose="020B0502040204020203" pitchFamily="34" charset="0"/>
              </a:rPr>
              <a:t>Gaussian Filtering</a:t>
            </a:r>
          </a:p>
        </p:txBody>
      </p:sp>
      <p:pic>
        <p:nvPicPr>
          <p:cNvPr id="4" name="Picture 4" descr="https://timgsa.baidu.com/timg?image&amp;quality=80&amp;size=b9999_10000&amp;sec=1571942598977&amp;di=62fda19cdc0fe8b6213b1b0e335bd1ba&amp;imgtype=0&amp;src=http%3A%2F%2Fcdn.onlinewebfonts.com%2Fsvg%2Fimg_326384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975393"/>
            <a:ext cx="727364" cy="745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3587482" y="6383355"/>
            <a:ext cx="776631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1600" dirty="0">
                <a:latin typeface="Bahnschrift SemiLight" panose="020B0502040204020203" pitchFamily="34" charset="0"/>
              </a:rPr>
              <a:t>GitHub: </a:t>
            </a:r>
            <a:r>
              <a:rPr lang="en-US" altLang="zh-CN" sz="1600" dirty="0">
                <a:latin typeface="Bahnschrift SemiLight" panose="020B0502040204020203" pitchFamily="34" charset="0"/>
                <a:hlinkClick r:id="rId4"/>
              </a:rPr>
              <a:t>https://github.com/jerryweihuajing/Post-Processing</a:t>
            </a:r>
            <a:endParaRPr lang="en-US" altLang="zh-CN" sz="1600" dirty="0">
              <a:latin typeface="Bahnschrift SemiLight" panose="020B0502040204020203" pitchFamily="34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7FAF1CA2-9C47-41E7-9A07-ECA9E3BDBF9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2080" y="681037"/>
            <a:ext cx="2331720" cy="579454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935" y="6440600"/>
            <a:ext cx="1176530" cy="280417"/>
          </a:xfrm>
          <a:prstGeom prst="rect">
            <a:avLst/>
          </a:prstGeom>
        </p:spPr>
      </p:pic>
      <p:pic>
        <p:nvPicPr>
          <p:cNvPr id="11" name="内容占位符 10" descr="E:\GitHub\YADEM\Post-Processing\2D\Thesis\structural deformation-original.png"/>
          <p:cNvPicPr>
            <a:picLocks noGrp="1" noChangeAspect="1"/>
          </p:cNvPicPr>
          <p:nvPr>
            <p:ph idx="1"/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4387633" cy="43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图片 15" descr="E:\GitHub\YADEM\Post-Processing\2D\Thesis\structural deformation-smoothed.pn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2998" y="1690688"/>
            <a:ext cx="4393636" cy="432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2142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>
                <a:latin typeface="Bahnschrift SemiLight" panose="020B0502040204020203" pitchFamily="34" charset="0"/>
              </a:rPr>
              <a:t>Content</a:t>
            </a:r>
            <a:endParaRPr lang="zh-CN" altLang="en-US" sz="4000" dirty="0">
              <a:latin typeface="Bahnschrift SemiLight" panose="020B0502040204020203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>
                <a:latin typeface="Bahnschrift SemiLight" panose="020B0502040204020203" pitchFamily="34" charset="0"/>
                <a:ea typeface="+mj-ea"/>
                <a:cs typeface="+mj-cs"/>
              </a:rPr>
              <a:t>Background</a:t>
            </a:r>
          </a:p>
          <a:p>
            <a:r>
              <a:rPr lang="en-US" altLang="zh-CN" sz="2400" dirty="0">
                <a:latin typeface="Bahnschrift SemiLight" panose="020B0502040204020203" pitchFamily="34" charset="0"/>
                <a:ea typeface="+mj-ea"/>
                <a:cs typeface="+mj-cs"/>
              </a:rPr>
              <a:t>Algorithm</a:t>
            </a:r>
          </a:p>
          <a:p>
            <a:r>
              <a:rPr lang="en-US" altLang="zh-CN" sz="2400" dirty="0">
                <a:latin typeface="Bahnschrift SemiLight" panose="020B0502040204020203" pitchFamily="34" charset="0"/>
                <a:ea typeface="+mj-ea"/>
                <a:cs typeface="+mj-cs"/>
              </a:rPr>
              <a:t>Aim</a:t>
            </a:r>
          </a:p>
        </p:txBody>
      </p:sp>
    </p:spTree>
    <p:extLst>
      <p:ext uri="{BB962C8B-B14F-4D97-AF65-F5344CB8AC3E}">
        <p14:creationId xmlns:p14="http://schemas.microsoft.com/office/powerpoint/2010/main" val="3208609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42900" indent="-342900"/>
            <a:r>
              <a:rPr lang="en-US" altLang="zh-CN" sz="4000" dirty="0">
                <a:latin typeface="Bahnschrift SemiLight" panose="020B0502040204020203" pitchFamily="34" charset="0"/>
              </a:rPr>
              <a:t>Gaussian Filtering</a:t>
            </a:r>
          </a:p>
        </p:txBody>
      </p:sp>
      <p:pic>
        <p:nvPicPr>
          <p:cNvPr id="4" name="Picture 4" descr="https://timgsa.baidu.com/timg?image&amp;quality=80&amp;size=b9999_10000&amp;sec=1571942598977&amp;di=62fda19cdc0fe8b6213b1b0e335bd1ba&amp;imgtype=0&amp;src=http%3A%2F%2Fcdn.onlinewebfonts.com%2Fsvg%2Fimg_326384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975393"/>
            <a:ext cx="727364" cy="745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3587482" y="6383355"/>
            <a:ext cx="776631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1600" dirty="0">
                <a:latin typeface="Bahnschrift SemiLight" panose="020B0502040204020203" pitchFamily="34" charset="0"/>
              </a:rPr>
              <a:t>GitHub: </a:t>
            </a:r>
            <a:r>
              <a:rPr lang="en-US" altLang="zh-CN" sz="1600" dirty="0">
                <a:latin typeface="Bahnschrift SemiLight" panose="020B0502040204020203" pitchFamily="34" charset="0"/>
                <a:hlinkClick r:id="rId4"/>
              </a:rPr>
              <a:t>https://github.com/jerryweihuajing/Post-Processing</a:t>
            </a:r>
            <a:endParaRPr lang="en-US" altLang="zh-CN" sz="1600" dirty="0">
              <a:latin typeface="Bahnschrift SemiLight" panose="020B0502040204020203" pitchFamily="34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7FAF1CA2-9C47-41E7-9A07-ECA9E3BDBF9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2080" y="681037"/>
            <a:ext cx="2331720" cy="579454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935" y="6440600"/>
            <a:ext cx="1176530" cy="280417"/>
          </a:xfrm>
          <a:prstGeom prst="rect">
            <a:avLst/>
          </a:prstGeom>
        </p:spPr>
      </p:pic>
      <p:pic>
        <p:nvPicPr>
          <p:cNvPr id="10" name="内容占位符 9" descr="E:\GitHub\YADEM\Post-Processing\2D\Thesis\interpolation-grid\filled interpolation effect with mesh.png"/>
          <p:cNvPicPr>
            <a:picLocks noGrp="1" noChangeAspect="1"/>
          </p:cNvPicPr>
          <p:nvPr>
            <p:ph idx="1"/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3600000" cy="36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图片 14" descr="E:\GitHub\YADEM\Post-Processing\2D\Thesis\interpolation-grid\filled interpolation effect with mesh and grid.pn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8200" y="1690688"/>
            <a:ext cx="3600000" cy="36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图片 16" descr="E:\GitHub\YADEM\Post-Processing\2D\Thesis\interpolation-grid\filled interpolation effect with mesh-smoothed.png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8200" y="1689796"/>
            <a:ext cx="3600000" cy="360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67468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42900" indent="-342900"/>
            <a:r>
              <a:rPr lang="en-US" altLang="zh-CN" sz="4000" dirty="0">
                <a:latin typeface="Bahnschrift SemiLight" panose="020B0502040204020203" pitchFamily="34" charset="0"/>
              </a:rPr>
              <a:t>Gaussian Filtering</a:t>
            </a:r>
          </a:p>
        </p:txBody>
      </p:sp>
      <p:pic>
        <p:nvPicPr>
          <p:cNvPr id="4" name="Picture 4" descr="https://timgsa.baidu.com/timg?image&amp;quality=80&amp;size=b9999_10000&amp;sec=1571942598977&amp;di=62fda19cdc0fe8b6213b1b0e335bd1ba&amp;imgtype=0&amp;src=http%3A%2F%2Fcdn.onlinewebfonts.com%2Fsvg%2Fimg_326384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975393"/>
            <a:ext cx="727364" cy="745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3587482" y="6383355"/>
            <a:ext cx="776631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1600" dirty="0">
                <a:latin typeface="Bahnschrift SemiLight" panose="020B0502040204020203" pitchFamily="34" charset="0"/>
              </a:rPr>
              <a:t>GitHub: </a:t>
            </a:r>
            <a:r>
              <a:rPr lang="en-US" altLang="zh-CN" sz="1600" dirty="0">
                <a:latin typeface="Bahnschrift SemiLight" panose="020B0502040204020203" pitchFamily="34" charset="0"/>
                <a:hlinkClick r:id="rId4"/>
              </a:rPr>
              <a:t>https://github.com/jerryweihuajing/Post-Processing</a:t>
            </a:r>
            <a:endParaRPr lang="en-US" altLang="zh-CN" sz="1600" dirty="0">
              <a:latin typeface="Bahnschrift SemiLight" panose="020B0502040204020203" pitchFamily="34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7FAF1CA2-9C47-41E7-9A07-ECA9E3BDBF9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2080" y="681037"/>
            <a:ext cx="2331720" cy="579454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935" y="6440600"/>
            <a:ext cx="1176530" cy="280417"/>
          </a:xfrm>
          <a:prstGeom prst="rect">
            <a:avLst/>
          </a:prstGeom>
        </p:spPr>
      </p:pic>
      <p:pic>
        <p:nvPicPr>
          <p:cNvPr id="11" name="图片 10" descr="E:\GitHub\YADEM\Post-Processing\2D\Thesis\interpolation\filled interpolation effect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4385767" cy="43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内容占位符 11" descr="E:\GitHub\YADEM\Post-Processing\2D\Thesis\stress-smoothed.png"/>
          <p:cNvPicPr>
            <a:picLocks noGrp="1" noChangeAspect="1"/>
          </p:cNvPicPr>
          <p:nvPr>
            <p:ph idx="1"/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3169" y="1690688"/>
            <a:ext cx="4391429" cy="432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28233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42900" indent="-342900"/>
            <a:r>
              <a:rPr lang="en-US" altLang="zh-CN" sz="4000" dirty="0">
                <a:latin typeface="Bahnschrift SemiLight" panose="020B0502040204020203" pitchFamily="34" charset="0"/>
              </a:rPr>
              <a:t>Gaussian Filtering</a:t>
            </a:r>
          </a:p>
        </p:txBody>
      </p:sp>
      <p:pic>
        <p:nvPicPr>
          <p:cNvPr id="4" name="Picture 4" descr="https://timgsa.baidu.com/timg?image&amp;quality=80&amp;size=b9999_10000&amp;sec=1571942598977&amp;di=62fda19cdc0fe8b6213b1b0e335bd1ba&amp;imgtype=0&amp;src=http%3A%2F%2Fcdn.onlinewebfonts.com%2Fsvg%2Fimg_326384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975393"/>
            <a:ext cx="727364" cy="745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3587482" y="6383355"/>
            <a:ext cx="776631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1600" dirty="0">
                <a:latin typeface="Bahnschrift SemiLight" panose="020B0502040204020203" pitchFamily="34" charset="0"/>
              </a:rPr>
              <a:t>GitHub: </a:t>
            </a:r>
            <a:r>
              <a:rPr lang="en-US" altLang="zh-CN" sz="1600" dirty="0">
                <a:latin typeface="Bahnschrift SemiLight" panose="020B0502040204020203" pitchFamily="34" charset="0"/>
                <a:hlinkClick r:id="rId4"/>
              </a:rPr>
              <a:t>https://github.com/jerryweihuajing/Post-Processing</a:t>
            </a:r>
            <a:endParaRPr lang="en-US" altLang="zh-CN" sz="1600" dirty="0">
              <a:latin typeface="Bahnschrift SemiLight" panose="020B0502040204020203" pitchFamily="34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7FAF1CA2-9C47-41E7-9A07-ECA9E3BDBF9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2080" y="681037"/>
            <a:ext cx="2331720" cy="579454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935" y="6440600"/>
            <a:ext cx="1176530" cy="280417"/>
          </a:xfrm>
          <a:prstGeom prst="rect">
            <a:avLst/>
          </a:prstGeom>
        </p:spPr>
      </p:pic>
      <p:pic>
        <p:nvPicPr>
          <p:cNvPr id="10" name="图片 9" descr="E:\GitHub\YADEM\Post-Processing\2D\Thesis\strain-original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4385767" cy="43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内容占位符 14" descr="E:\GitHub\YADEM\Post-Processing\2D\Thesis\strain-smoothed.png"/>
          <p:cNvPicPr>
            <a:picLocks noGrp="1" noChangeAspect="1"/>
          </p:cNvPicPr>
          <p:nvPr>
            <p:ph idx="1"/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3169" y="1690688"/>
            <a:ext cx="4391429" cy="432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28881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42900" indent="-342900"/>
            <a:r>
              <a:rPr lang="en-US" altLang="zh-CN" sz="4000" dirty="0">
                <a:latin typeface="Bahnschrift SemiLight" panose="020B0502040204020203" pitchFamily="34" charset="0"/>
              </a:rPr>
              <a:t>Boundary Extraction</a:t>
            </a:r>
          </a:p>
        </p:txBody>
      </p:sp>
      <p:pic>
        <p:nvPicPr>
          <p:cNvPr id="4" name="Picture 4" descr="https://timgsa.baidu.com/timg?image&amp;quality=80&amp;size=b9999_10000&amp;sec=1571942598977&amp;di=62fda19cdc0fe8b6213b1b0e335bd1ba&amp;imgtype=0&amp;src=http%3A%2F%2Fcdn.onlinewebfonts.com%2Fsvg%2Fimg_326384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975393"/>
            <a:ext cx="727364" cy="745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3587482" y="6383355"/>
            <a:ext cx="776631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1600" dirty="0">
                <a:latin typeface="Bahnschrift SemiLight" panose="020B0502040204020203" pitchFamily="34" charset="0"/>
              </a:rPr>
              <a:t>GitHub: </a:t>
            </a:r>
            <a:r>
              <a:rPr lang="en-US" altLang="zh-CN" sz="1600" dirty="0">
                <a:latin typeface="Bahnschrift SemiLight" panose="020B0502040204020203" pitchFamily="34" charset="0"/>
                <a:hlinkClick r:id="rId3"/>
              </a:rPr>
              <a:t>https://github.com/jerryweihuajing/Post-Processing</a:t>
            </a:r>
            <a:endParaRPr lang="en-US" altLang="zh-CN" sz="1600" dirty="0">
              <a:latin typeface="Bahnschrift SemiLight" panose="020B0502040204020203" pitchFamily="34" charset="0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A2668651-BAAB-449F-920E-5253D65761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2080" y="681037"/>
            <a:ext cx="2331720" cy="57945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935" y="6440600"/>
            <a:ext cx="1176530" cy="280417"/>
          </a:xfrm>
          <a:prstGeom prst="rect">
            <a:avLst/>
          </a:prstGeom>
        </p:spPr>
      </p:pic>
      <p:pic>
        <p:nvPicPr>
          <p:cNvPr id="9" name="图片 8" descr="E:\GitHub\YADEM\Post-Processing\2D\Thesis\inlier-grid\erosion\square\content with mesh.pn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86831"/>
            <a:ext cx="3600000" cy="36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图片 9" descr="E:\GitHub\YADEM\Post-Processing\2D\Thesis\inlier-grid\erosion\square\boundary with mesh and grid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8200" y="1686831"/>
            <a:ext cx="3600000" cy="36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图片 10" descr="E:\GitHub\YADEM\Post-Processing\2D\Thesis\inlier-grid\erosion\square\boundary with mesh.pn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8200" y="1686831"/>
            <a:ext cx="3600000" cy="360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29228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42900" indent="-342900"/>
            <a:r>
              <a:rPr lang="en-US" altLang="zh-CN" sz="4000" dirty="0">
                <a:latin typeface="Bahnschrift SemiLight" panose="020B0502040204020203" pitchFamily="34" charset="0"/>
              </a:rPr>
              <a:t>Boundary Extraction</a:t>
            </a:r>
          </a:p>
        </p:txBody>
      </p:sp>
      <p:pic>
        <p:nvPicPr>
          <p:cNvPr id="4" name="Picture 4" descr="https://timgsa.baidu.com/timg?image&amp;quality=80&amp;size=b9999_10000&amp;sec=1571942598977&amp;di=62fda19cdc0fe8b6213b1b0e335bd1ba&amp;imgtype=0&amp;src=http%3A%2F%2Fcdn.onlinewebfonts.com%2Fsvg%2Fimg_326384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975393"/>
            <a:ext cx="727364" cy="745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3587482" y="6383355"/>
            <a:ext cx="776631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1600" dirty="0">
                <a:latin typeface="Bahnschrift SemiLight" panose="020B0502040204020203" pitchFamily="34" charset="0"/>
              </a:rPr>
              <a:t>GitHub: </a:t>
            </a:r>
            <a:r>
              <a:rPr lang="en-US" altLang="zh-CN" sz="1600" dirty="0">
                <a:latin typeface="Bahnschrift SemiLight" panose="020B0502040204020203" pitchFamily="34" charset="0"/>
                <a:hlinkClick r:id="rId3"/>
              </a:rPr>
              <a:t>https://github.com/jerryweihuajing/Post-Processing</a:t>
            </a:r>
            <a:endParaRPr lang="en-US" altLang="zh-CN" sz="1600" dirty="0">
              <a:latin typeface="Bahnschrift SemiLight" panose="020B0502040204020203" pitchFamily="34" charset="0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A2668651-BAAB-449F-920E-5253D65761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2080" y="681037"/>
            <a:ext cx="2331720" cy="57945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935" y="6440600"/>
            <a:ext cx="1176530" cy="280417"/>
          </a:xfrm>
          <a:prstGeom prst="rect">
            <a:avLst/>
          </a:prstGeom>
        </p:spPr>
      </p:pic>
      <p:pic>
        <p:nvPicPr>
          <p:cNvPr id="13" name="图片 12" descr="E:\GitHub\YADEM\Post-Processing\2D\Thesis\inlier-grid\expansion\irregular\content with mesh.pn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1343"/>
            <a:ext cx="3600000" cy="36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图片 13" descr="E:\GitHub\YADEM\Post-Processing\2D\Thesis\inlier-grid\erosion\irregular\boundary with mesh and grid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8200" y="1691343"/>
            <a:ext cx="3600000" cy="36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图片 14" descr="E:\GitHub\YADEM\Post-Processing\2D\Thesis\inlier-grid\erosion\irregular\boundary with mesh.pn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8200" y="1668453"/>
            <a:ext cx="3600000" cy="360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99505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42900" indent="-342900"/>
            <a:r>
              <a:rPr lang="en-US" altLang="zh-CN" sz="4000" dirty="0">
                <a:latin typeface="Bahnschrift SemiLight" panose="020B0502040204020203" pitchFamily="34" charset="0"/>
              </a:rPr>
              <a:t>Boundary Extraction</a:t>
            </a:r>
          </a:p>
        </p:txBody>
      </p:sp>
      <p:pic>
        <p:nvPicPr>
          <p:cNvPr id="4" name="Picture 4" descr="https://timgsa.baidu.com/timg?image&amp;quality=80&amp;size=b9999_10000&amp;sec=1571942598977&amp;di=62fda19cdc0fe8b6213b1b0e335bd1ba&amp;imgtype=0&amp;src=http%3A%2F%2Fcdn.onlinewebfonts.com%2Fsvg%2Fimg_326384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975393"/>
            <a:ext cx="727364" cy="745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3587482" y="6383355"/>
            <a:ext cx="776631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1600" dirty="0">
                <a:latin typeface="Bahnschrift SemiLight" panose="020B0502040204020203" pitchFamily="34" charset="0"/>
              </a:rPr>
              <a:t>GitHub: </a:t>
            </a:r>
            <a:r>
              <a:rPr lang="en-US" altLang="zh-CN" sz="1600" dirty="0">
                <a:latin typeface="Bahnschrift SemiLight" panose="020B0502040204020203" pitchFamily="34" charset="0"/>
                <a:hlinkClick r:id="rId3"/>
              </a:rPr>
              <a:t>https://github.com/jerryweihuajing/Post-Processing</a:t>
            </a:r>
            <a:endParaRPr lang="en-US" altLang="zh-CN" sz="1600" dirty="0">
              <a:latin typeface="Bahnschrift SemiLight" panose="020B0502040204020203" pitchFamily="34" charset="0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A2668651-BAAB-449F-920E-5253D65761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2080" y="681037"/>
            <a:ext cx="2331720" cy="57945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935" y="6440600"/>
            <a:ext cx="1176530" cy="280417"/>
          </a:xfrm>
          <a:prstGeom prst="rect">
            <a:avLst/>
          </a:prstGeom>
        </p:spPr>
      </p:pic>
      <p:pic>
        <p:nvPicPr>
          <p:cNvPr id="7" name="图片 6" descr="E:\GitHub\YADEM\Post-Processing\2D\Thesis\rasterization\rasterization.pn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4385767" cy="43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图片 8" descr="E:\GitHub\YADEM\Post-Processing\2D\Thesis\inlier\ROI boundary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690688"/>
            <a:ext cx="4385767" cy="432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71540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42900" indent="-342900"/>
            <a:r>
              <a:rPr lang="en-US" altLang="zh-CN" sz="4000" dirty="0">
                <a:latin typeface="Bahnschrift SemiLight" panose="020B0502040204020203" pitchFamily="34" charset="0"/>
              </a:rPr>
              <a:t>Boundary Extraction</a:t>
            </a:r>
          </a:p>
        </p:txBody>
      </p:sp>
      <p:pic>
        <p:nvPicPr>
          <p:cNvPr id="4" name="Picture 4" descr="https://timgsa.baidu.com/timg?image&amp;quality=80&amp;size=b9999_10000&amp;sec=1571942598977&amp;di=62fda19cdc0fe8b6213b1b0e335bd1ba&amp;imgtype=0&amp;src=http%3A%2F%2Fcdn.onlinewebfonts.com%2Fsvg%2Fimg_326384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975393"/>
            <a:ext cx="727364" cy="745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3587482" y="6383355"/>
            <a:ext cx="776631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1600" dirty="0">
                <a:latin typeface="Bahnschrift SemiLight" panose="020B0502040204020203" pitchFamily="34" charset="0"/>
              </a:rPr>
              <a:t>GitHub: </a:t>
            </a:r>
            <a:r>
              <a:rPr lang="en-US" altLang="zh-CN" sz="1600" dirty="0">
                <a:latin typeface="Bahnschrift SemiLight" panose="020B0502040204020203" pitchFamily="34" charset="0"/>
                <a:hlinkClick r:id="rId3"/>
              </a:rPr>
              <a:t>https://github.com/jerryweihuajing/Post-Processing</a:t>
            </a:r>
            <a:endParaRPr lang="en-US" altLang="zh-CN" sz="1600" dirty="0">
              <a:latin typeface="Bahnschrift SemiLight" panose="020B0502040204020203" pitchFamily="34" charset="0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A2668651-BAAB-449F-920E-5253D65761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2080" y="681037"/>
            <a:ext cx="2331720" cy="57945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935" y="6440600"/>
            <a:ext cx="1176530" cy="280417"/>
          </a:xfrm>
          <a:prstGeom prst="rect">
            <a:avLst/>
          </a:prstGeom>
        </p:spPr>
      </p:pic>
      <p:pic>
        <p:nvPicPr>
          <p:cNvPr id="10" name="图片 9" descr="E:\GitHub\YADEM\Post-Processing\2D\Thesis\strain-smoothed.pn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4400216" cy="43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图片 10" descr="E:\GitHub\YADEM\Post-Processing\2D\Thesis\inlier\strain ROI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3224" y="1690688"/>
            <a:ext cx="4385767" cy="432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59366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>
                <a:latin typeface="Bahnschrift SemiLight" panose="020B0502040204020203" pitchFamily="34" charset="0"/>
              </a:rPr>
              <a:t>Outline Calculation</a:t>
            </a:r>
            <a:endParaRPr lang="zh-CN" altLang="en-US" sz="4000" dirty="0"/>
          </a:p>
        </p:txBody>
      </p:sp>
      <p:pic>
        <p:nvPicPr>
          <p:cNvPr id="8" name="Picture 4" descr="https://timgsa.baidu.com/timg?image&amp;quality=80&amp;size=b9999_10000&amp;sec=1571942598977&amp;di=62fda19cdc0fe8b6213b1b0e335bd1ba&amp;imgtype=0&amp;src=http%3A%2F%2Fcdn.onlinewebfonts.com%2Fsvg%2Fimg_326384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975393"/>
            <a:ext cx="727364" cy="745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8"/>
          <p:cNvSpPr/>
          <p:nvPr/>
        </p:nvSpPr>
        <p:spPr>
          <a:xfrm>
            <a:off x="3587482" y="6383355"/>
            <a:ext cx="776631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1600" dirty="0">
                <a:latin typeface="Bahnschrift SemiLight" panose="020B0502040204020203" pitchFamily="34" charset="0"/>
              </a:rPr>
              <a:t>GitHub: </a:t>
            </a:r>
            <a:r>
              <a:rPr lang="en-US" altLang="zh-CN" sz="1600" dirty="0">
                <a:latin typeface="Bahnschrift SemiLight" panose="020B0502040204020203" pitchFamily="34" charset="0"/>
                <a:hlinkClick r:id="rId3"/>
              </a:rPr>
              <a:t>https://github.com/jerryweihuajing/Post-Processing</a:t>
            </a:r>
            <a:endParaRPr lang="en-US" altLang="zh-CN" sz="1600" dirty="0">
              <a:latin typeface="Bahnschrift SemiLight" panose="020B0502040204020203" pitchFamily="34" charset="0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658CEFC9-0A41-4083-91BD-1AD944F1AB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2080" y="681037"/>
            <a:ext cx="2331720" cy="579454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935" y="6440600"/>
            <a:ext cx="1176530" cy="280417"/>
          </a:xfrm>
          <a:prstGeom prst="rect">
            <a:avLst/>
          </a:prstGeom>
        </p:spPr>
      </p:pic>
      <p:pic>
        <p:nvPicPr>
          <p:cNvPr id="10" name="内容占位符 9" descr="E:\GitHub\YADEM\Post-Processing\2D\Thesis\inlier-grid\erosion\irregular\content with mesh.png"/>
          <p:cNvPicPr>
            <a:picLocks noGrp="1" noChangeAspect="1"/>
          </p:cNvPicPr>
          <p:nvPr>
            <p:ph idx="1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4320000" cy="43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图片 12" descr="E:\GitHub\YADEM\Post-Processing\2D\Thesis\inlier-grid\simple outlier with mesh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690688"/>
            <a:ext cx="4320000" cy="432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3943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>
                <a:latin typeface="Bahnschrift SemiLight" panose="020B0502040204020203" pitchFamily="34" charset="0"/>
              </a:rPr>
              <a:t>Outline Calculation</a:t>
            </a:r>
            <a:endParaRPr lang="zh-CN" altLang="en-US" sz="4000" dirty="0"/>
          </a:p>
        </p:txBody>
      </p:sp>
      <p:pic>
        <p:nvPicPr>
          <p:cNvPr id="8" name="Picture 4" descr="https://timgsa.baidu.com/timg?image&amp;quality=80&amp;size=b9999_10000&amp;sec=1571942598977&amp;di=62fda19cdc0fe8b6213b1b0e335bd1ba&amp;imgtype=0&amp;src=http%3A%2F%2Fcdn.onlinewebfonts.com%2Fsvg%2Fimg_326384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975393"/>
            <a:ext cx="727364" cy="745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8"/>
          <p:cNvSpPr/>
          <p:nvPr/>
        </p:nvSpPr>
        <p:spPr>
          <a:xfrm>
            <a:off x="3587482" y="6383355"/>
            <a:ext cx="776631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1600" dirty="0">
                <a:latin typeface="Bahnschrift SemiLight" panose="020B0502040204020203" pitchFamily="34" charset="0"/>
              </a:rPr>
              <a:t>GitHub: </a:t>
            </a:r>
            <a:r>
              <a:rPr lang="en-US" altLang="zh-CN" sz="1600" dirty="0">
                <a:latin typeface="Bahnschrift SemiLight" panose="020B0502040204020203" pitchFamily="34" charset="0"/>
                <a:hlinkClick r:id="rId3"/>
              </a:rPr>
              <a:t>https://github.com/jerryweihuajing/Post-Processing</a:t>
            </a:r>
            <a:endParaRPr lang="en-US" altLang="zh-CN" sz="1600" dirty="0">
              <a:latin typeface="Bahnschrift SemiLight" panose="020B0502040204020203" pitchFamily="34" charset="0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658CEFC9-0A41-4083-91BD-1AD944F1AB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2080" y="681037"/>
            <a:ext cx="2331720" cy="579454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935" y="6440600"/>
            <a:ext cx="1176530" cy="280417"/>
          </a:xfrm>
          <a:prstGeom prst="rect">
            <a:avLst/>
          </a:prstGeom>
        </p:spPr>
      </p:pic>
      <p:pic>
        <p:nvPicPr>
          <p:cNvPr id="14" name="内容占位符 13" descr="E:\GitHub\YADEM\Post-Processing\2D\Thesis\inlier-grid\simple outlier with grid and mesh.png"/>
          <p:cNvPicPr>
            <a:picLocks noGrp="1" noChangeAspect="1"/>
          </p:cNvPicPr>
          <p:nvPr>
            <p:ph idx="1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86537"/>
            <a:ext cx="4320000" cy="43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图片 14" descr="E:\GitHub\YADEM\Post-Processing\2D\Thesis\inlier-grid\fine outlier and mesh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686537"/>
            <a:ext cx="4320000" cy="432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31112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>
                <a:latin typeface="Bahnschrift SemiLight" panose="020B0502040204020203" pitchFamily="34" charset="0"/>
              </a:rPr>
              <a:t>Outline Calculation</a:t>
            </a:r>
            <a:endParaRPr lang="zh-CN" altLang="en-US" sz="4000" dirty="0"/>
          </a:p>
        </p:txBody>
      </p:sp>
      <p:pic>
        <p:nvPicPr>
          <p:cNvPr id="8" name="Picture 4" descr="https://timgsa.baidu.com/timg?image&amp;quality=80&amp;size=b9999_10000&amp;sec=1571942598977&amp;di=62fda19cdc0fe8b6213b1b0e335bd1ba&amp;imgtype=0&amp;src=http%3A%2F%2Fcdn.onlinewebfonts.com%2Fsvg%2Fimg_326384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975393"/>
            <a:ext cx="727364" cy="745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8"/>
          <p:cNvSpPr/>
          <p:nvPr/>
        </p:nvSpPr>
        <p:spPr>
          <a:xfrm>
            <a:off x="3587482" y="6383355"/>
            <a:ext cx="776631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1600" dirty="0">
                <a:latin typeface="Bahnschrift SemiLight" panose="020B0502040204020203" pitchFamily="34" charset="0"/>
              </a:rPr>
              <a:t>GitHub: </a:t>
            </a:r>
            <a:r>
              <a:rPr lang="en-US" altLang="zh-CN" sz="1600" dirty="0">
                <a:latin typeface="Bahnschrift SemiLight" panose="020B0502040204020203" pitchFamily="34" charset="0"/>
                <a:hlinkClick r:id="rId3"/>
              </a:rPr>
              <a:t>https://github.com/jerryweihuajing/Post-Processing</a:t>
            </a:r>
            <a:endParaRPr lang="en-US" altLang="zh-CN" sz="1600" dirty="0">
              <a:latin typeface="Bahnschrift SemiLight" panose="020B0502040204020203" pitchFamily="34" charset="0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658CEFC9-0A41-4083-91BD-1AD944F1AB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2080" y="681037"/>
            <a:ext cx="2331720" cy="579454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935" y="6440600"/>
            <a:ext cx="1176530" cy="280417"/>
          </a:xfrm>
          <a:prstGeom prst="rect">
            <a:avLst/>
          </a:prstGeom>
        </p:spPr>
      </p:pic>
      <p:pic>
        <p:nvPicPr>
          <p:cNvPr id="13" name="内容占位符 12" descr="E:\GitHub\YADEM\Post-Processing\2D\Thesis\content\content.png"/>
          <p:cNvPicPr>
            <a:picLocks noGrp="1" noChangeAspect="1"/>
          </p:cNvPicPr>
          <p:nvPr>
            <p:ph idx="1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3659155" cy="36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图片 15" descr="E:\GitHub\YADEM\Post-Processing\2D\Thesis\outlier\outlier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7355" y="1690688"/>
            <a:ext cx="3658085" cy="36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图片 16" descr="E:\GitHub\YADEM\Post-Processing\2D\Thesis\outlier\outline improvement.pn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6510" y="1690688"/>
            <a:ext cx="3658085" cy="360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03516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>
                <a:latin typeface="Bahnschrift SemiLight" panose="020B0502040204020203" pitchFamily="34" charset="0"/>
              </a:rPr>
              <a:t>Content</a:t>
            </a:r>
            <a:endParaRPr lang="zh-CN" altLang="en-US" sz="4000" dirty="0">
              <a:latin typeface="Bahnschrift SemiLight" panose="020B0502040204020203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latin typeface="Bahnschrift SemiLight" panose="020B0502040204020203" pitchFamily="34" charset="0"/>
                <a:ea typeface="+mj-ea"/>
                <a:cs typeface="+mj-cs"/>
              </a:rPr>
              <a:t>Background</a:t>
            </a:r>
          </a:p>
          <a:p>
            <a:r>
              <a:rPr lang="en-US" altLang="zh-CN" sz="2400" dirty="0">
                <a:latin typeface="Bahnschrift SemiLight" panose="020B0502040204020203" pitchFamily="34" charset="0"/>
                <a:ea typeface="+mj-ea"/>
                <a:cs typeface="+mj-cs"/>
              </a:rPr>
              <a:t>Algorithm</a:t>
            </a:r>
          </a:p>
          <a:p>
            <a:r>
              <a:rPr lang="en-US" altLang="zh-CN" sz="2400" dirty="0">
                <a:latin typeface="Bahnschrift SemiLight" panose="020B0502040204020203" pitchFamily="34" charset="0"/>
                <a:ea typeface="+mj-ea"/>
                <a:cs typeface="+mj-cs"/>
              </a:rPr>
              <a:t>Aim</a:t>
            </a:r>
          </a:p>
        </p:txBody>
      </p:sp>
    </p:spTree>
    <p:extLst>
      <p:ext uri="{BB962C8B-B14F-4D97-AF65-F5344CB8AC3E}">
        <p14:creationId xmlns:p14="http://schemas.microsoft.com/office/powerpoint/2010/main" val="2156696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>
                <a:latin typeface="Bahnschrift SemiLight" panose="020B0502040204020203" pitchFamily="34" charset="0"/>
              </a:rPr>
              <a:t>Outline Calculation</a:t>
            </a:r>
            <a:endParaRPr lang="zh-CN" altLang="en-US" sz="4000" dirty="0"/>
          </a:p>
        </p:txBody>
      </p:sp>
      <p:pic>
        <p:nvPicPr>
          <p:cNvPr id="8" name="Picture 4" descr="https://timgsa.baidu.com/timg?image&amp;quality=80&amp;size=b9999_10000&amp;sec=1571942598977&amp;di=62fda19cdc0fe8b6213b1b0e335bd1ba&amp;imgtype=0&amp;src=http%3A%2F%2Fcdn.onlinewebfonts.com%2Fsvg%2Fimg_326384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975393"/>
            <a:ext cx="727364" cy="745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8"/>
          <p:cNvSpPr/>
          <p:nvPr/>
        </p:nvSpPr>
        <p:spPr>
          <a:xfrm>
            <a:off x="3587482" y="6383355"/>
            <a:ext cx="776631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1600" dirty="0">
                <a:latin typeface="Bahnschrift SemiLight" panose="020B0502040204020203" pitchFamily="34" charset="0"/>
              </a:rPr>
              <a:t>GitHub: </a:t>
            </a:r>
            <a:r>
              <a:rPr lang="en-US" altLang="zh-CN" sz="1600" dirty="0">
                <a:latin typeface="Bahnschrift SemiLight" panose="020B0502040204020203" pitchFamily="34" charset="0"/>
                <a:hlinkClick r:id="rId3"/>
              </a:rPr>
              <a:t>https://github.com/jerryweihuajing/Post-Processing</a:t>
            </a:r>
            <a:endParaRPr lang="en-US" altLang="zh-CN" sz="1600" dirty="0">
              <a:latin typeface="Bahnschrift SemiLight" panose="020B0502040204020203" pitchFamily="34" charset="0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658CEFC9-0A41-4083-91BD-1AD944F1AB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2080" y="681037"/>
            <a:ext cx="2331720" cy="579454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935" y="6440600"/>
            <a:ext cx="1176530" cy="280417"/>
          </a:xfrm>
          <a:prstGeom prst="rect">
            <a:avLst/>
          </a:prstGeom>
        </p:spPr>
      </p:pic>
      <p:pic>
        <p:nvPicPr>
          <p:cNvPr id="14" name="内容占位符 13" descr="E:\GitHub\YADEM\Post-Processing\2D\Thesis\strain-smoothed.png"/>
          <p:cNvPicPr>
            <a:picLocks noGrp="1" noChangeAspect="1"/>
          </p:cNvPicPr>
          <p:nvPr>
            <p:ph idx="1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4391429" cy="43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图片 14" descr="E:\GitHub\YADEM\Post-Processing\2D\Thesis\inlier\strain ROI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4896" y="1690688"/>
            <a:ext cx="4393636" cy="432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22656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>
                <a:latin typeface="Bahnschrift SemiLight" panose="020B0502040204020203" pitchFamily="34" charset="0"/>
              </a:rPr>
              <a:t>Content</a:t>
            </a:r>
            <a:endParaRPr lang="zh-CN" altLang="en-US" sz="4000" dirty="0">
              <a:latin typeface="Bahnschrift SemiLight" panose="020B0502040204020203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>
                <a:latin typeface="Bahnschrift SemiLight" panose="020B0502040204020203" pitchFamily="34" charset="0"/>
                <a:ea typeface="+mj-ea"/>
                <a:cs typeface="+mj-cs"/>
              </a:rPr>
              <a:t>Background</a:t>
            </a:r>
          </a:p>
          <a:p>
            <a:r>
              <a:rPr lang="en-US" altLang="zh-CN" sz="2400" dirty="0">
                <a:latin typeface="Bahnschrift SemiLight" panose="020B0502040204020203" pitchFamily="34" charset="0"/>
                <a:ea typeface="+mj-ea"/>
                <a:cs typeface="+mj-cs"/>
              </a:rPr>
              <a:t>Algorithm</a:t>
            </a:r>
          </a:p>
          <a:p>
            <a:r>
              <a:rPr lang="en-US" altLang="zh-CN" sz="2400" dirty="0">
                <a:solidFill>
                  <a:srgbClr val="FF0000"/>
                </a:solidFill>
                <a:latin typeface="Bahnschrift SemiLight" panose="020B0502040204020203" pitchFamily="34" charset="0"/>
                <a:ea typeface="+mj-ea"/>
                <a:cs typeface="+mj-cs"/>
              </a:rPr>
              <a:t>Aim</a:t>
            </a:r>
          </a:p>
        </p:txBody>
      </p:sp>
    </p:spTree>
    <p:extLst>
      <p:ext uri="{BB962C8B-B14F-4D97-AF65-F5344CB8AC3E}">
        <p14:creationId xmlns:p14="http://schemas.microsoft.com/office/powerpoint/2010/main" val="1275233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>
                <a:latin typeface="Bahnschrift SemiLight" panose="020B0502040204020203" pitchFamily="34" charset="0"/>
              </a:rPr>
              <a:t>Aim</a:t>
            </a:r>
            <a:endParaRPr lang="zh-CN" altLang="en-US" sz="4000" dirty="0">
              <a:latin typeface="Bahnschrift SemiLight" panose="020B0502040204020203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>
                <a:latin typeface="Bahnschrift SemiLight" panose="020B0502040204020203" pitchFamily="34" charset="0"/>
                <a:ea typeface="+mj-ea"/>
                <a:cs typeface="+mj-cs"/>
              </a:rPr>
              <a:t>Viewing Transformation</a:t>
            </a:r>
          </a:p>
          <a:p>
            <a:r>
              <a:rPr lang="en-US" altLang="zh-CN" sz="2400" dirty="0">
                <a:latin typeface="Bahnschrift SemiLight" panose="020B0502040204020203" pitchFamily="34" charset="0"/>
                <a:ea typeface="+mj-ea"/>
                <a:cs typeface="+mj-cs"/>
              </a:rPr>
              <a:t>(Circle) Rasterization </a:t>
            </a:r>
          </a:p>
          <a:p>
            <a:r>
              <a:rPr lang="en-US" altLang="zh-CN" sz="2400" dirty="0">
                <a:latin typeface="Bahnschrift SemiLight" panose="020B0502040204020203" pitchFamily="34" charset="0"/>
                <a:ea typeface="+mj-ea"/>
                <a:cs typeface="+mj-cs"/>
              </a:rPr>
              <a:t>Spatial Interpolation</a:t>
            </a:r>
          </a:p>
          <a:p>
            <a:r>
              <a:rPr lang="en-US" altLang="zh-CN" sz="2400" dirty="0">
                <a:latin typeface="Bahnschrift SemiLight" panose="020B0502040204020203" pitchFamily="34" charset="0"/>
                <a:ea typeface="+mj-ea"/>
                <a:cs typeface="+mj-cs"/>
              </a:rPr>
              <a:t>Z-Buffering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6871" y="877246"/>
            <a:ext cx="2460000" cy="2520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6871" y="3754603"/>
            <a:ext cx="3600000" cy="2422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952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>
                <a:latin typeface="Bahnschrift SemiLight" panose="020B0502040204020203" pitchFamily="34" charset="0"/>
              </a:rPr>
              <a:t>Acknowledgement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849505" y="3244334"/>
            <a:ext cx="249299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4000" b="1" dirty="0">
                <a:solidFill>
                  <a:srgbClr val="0070C0"/>
                </a:solidFill>
                <a:latin typeface="Gill Sans MT" panose="020B0502020104020203" pitchFamily="34" charset="0"/>
                <a:ea typeface="+mj-ea"/>
                <a:cs typeface="+mj-cs"/>
              </a:rPr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2826709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>
                <a:latin typeface="Bahnschrift SemiLight" panose="020B0502040204020203" pitchFamily="34" charset="0"/>
              </a:rPr>
              <a:t>Background</a:t>
            </a:r>
            <a:endParaRPr lang="zh-CN" altLang="en-US" sz="4000" dirty="0">
              <a:latin typeface="Bahnschrift SemiLight" panose="020B0502040204020203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>
                <a:latin typeface="Bahnschrift SemiLight" panose="020B0502040204020203" pitchFamily="34" charset="0"/>
                <a:ea typeface="+mj-ea"/>
                <a:cs typeface="+mj-cs"/>
              </a:rPr>
              <a:t>DEM: Discrete Element Model</a:t>
            </a:r>
          </a:p>
          <a:p>
            <a:r>
              <a:rPr lang="en-US" altLang="zh-CN" sz="2000" dirty="0">
                <a:latin typeface="Bahnschrift SemiLight" panose="020B0502040204020203" pitchFamily="34" charset="0"/>
                <a:ea typeface="+mj-ea"/>
                <a:cs typeface="+mj-cs"/>
              </a:rPr>
              <a:t>Micro-granular system for macroscopic object</a:t>
            </a:r>
          </a:p>
          <a:p>
            <a:r>
              <a:rPr lang="en-US" altLang="zh-CN" sz="2000" dirty="0">
                <a:latin typeface="Bahnschrift SemiLight" panose="020B0502040204020203" pitchFamily="34" charset="0"/>
                <a:ea typeface="+mj-ea"/>
                <a:cs typeface="+mj-cs"/>
              </a:rPr>
              <a:t>Based on Newtonian mechanics</a:t>
            </a:r>
          </a:p>
          <a:p>
            <a:r>
              <a:rPr lang="en-US" altLang="zh-CN" sz="2000" dirty="0">
                <a:latin typeface="Bahnschrift SemiLight" panose="020B0502040204020203" pitchFamily="34" charset="0"/>
                <a:ea typeface="+mj-ea"/>
                <a:cs typeface="+mj-cs"/>
              </a:rPr>
              <a:t>Masses of computation</a:t>
            </a:r>
          </a:p>
        </p:txBody>
      </p:sp>
      <p:pic>
        <p:nvPicPr>
          <p:cNvPr id="4" name="Picture 2" descr="_images/spheres-contact-stiffnes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842936"/>
            <a:ext cx="3855720" cy="2334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6939" y="3661680"/>
            <a:ext cx="5168705" cy="25152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 descr="specimen_tmp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8786" y="1004855"/>
            <a:ext cx="4865014" cy="2521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8742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>
                <a:latin typeface="Bahnschrift SemiLight" panose="020B0502040204020203" pitchFamily="34" charset="0"/>
              </a:rPr>
              <a:t>Software</a:t>
            </a:r>
            <a:endParaRPr lang="zh-CN" altLang="en-US" sz="4000" dirty="0">
              <a:latin typeface="Bahnschrift SemiLight" panose="020B0502040204020203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>
                <a:latin typeface="Bahnschrift SemiLight" panose="020B0502040204020203" pitchFamily="34" charset="0"/>
                <a:ea typeface="+mj-ea"/>
                <a:cs typeface="+mj-cs"/>
              </a:rPr>
              <a:t>YADE: Yet Another Dynamic Engine</a:t>
            </a:r>
          </a:p>
          <a:p>
            <a:r>
              <a:rPr lang="en-US" altLang="zh-CN" sz="2000" dirty="0">
                <a:latin typeface="Bahnschrift SemiLight" panose="020B0502040204020203" pitchFamily="34" charset="0"/>
                <a:ea typeface="+mj-ea"/>
                <a:cs typeface="+mj-cs"/>
              </a:rPr>
              <a:t>Performed on Linux</a:t>
            </a:r>
          </a:p>
          <a:p>
            <a:r>
              <a:rPr lang="en-US" altLang="zh-CN" sz="2000" dirty="0">
                <a:latin typeface="Bahnschrift SemiLight" panose="020B0502040204020203" pitchFamily="34" charset="0"/>
                <a:ea typeface="+mj-ea"/>
                <a:cs typeface="+mj-cs"/>
              </a:rPr>
              <a:t>Open Source</a:t>
            </a:r>
          </a:p>
          <a:p>
            <a:r>
              <a:rPr lang="en-US" altLang="zh-CN" sz="2000" dirty="0">
                <a:latin typeface="Bahnschrift SemiLight" panose="020B0502040204020203" pitchFamily="34" charset="0"/>
                <a:ea typeface="+mj-ea"/>
                <a:cs typeface="+mj-cs"/>
              </a:rPr>
              <a:t>Python Command Line </a:t>
            </a:r>
            <a:endParaRPr lang="zh-CN" altLang="en-US" sz="2000" dirty="0">
              <a:latin typeface="Bahnschrift SemiLight" panose="020B0502040204020203" pitchFamily="34" charset="0"/>
              <a:ea typeface="+mj-ea"/>
              <a:cs typeface="+mj-cs"/>
            </a:endParaRPr>
          </a:p>
        </p:txBody>
      </p:sp>
      <p:pic>
        <p:nvPicPr>
          <p:cNvPr id="6" name="Picture 2" descr="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4503" y="365125"/>
            <a:ext cx="2378548" cy="2378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5923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>
                <a:latin typeface="Bahnschrift SemiLight" panose="020B0502040204020203" pitchFamily="34" charset="0"/>
              </a:rPr>
              <a:t>Scenario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>
                <a:latin typeface="Bahnschrift SemiLight" panose="020B0502040204020203" pitchFamily="34" charset="0"/>
                <a:ea typeface="+mj-ea"/>
                <a:cs typeface="+mj-cs"/>
              </a:rPr>
              <a:t>Process of aerolite collision </a:t>
            </a:r>
            <a:endParaRPr lang="zh-CN" altLang="en-US" sz="2400" dirty="0">
              <a:latin typeface="Bahnschrift SemiLight" panose="020B0502040204020203" pitchFamily="34" charset="0"/>
              <a:ea typeface="+mj-ea"/>
              <a:cs typeface="+mj-cs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6871" y="877246"/>
            <a:ext cx="2460000" cy="2520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9800" y="877246"/>
            <a:ext cx="2464000" cy="25200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3800" y="3754603"/>
            <a:ext cx="3600000" cy="242236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06871" y="3754603"/>
            <a:ext cx="3600000" cy="2422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313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>
                <a:latin typeface="Bahnschrift SemiLight" panose="020B0502040204020203" pitchFamily="34" charset="0"/>
              </a:rPr>
              <a:t>Imaging Effect</a:t>
            </a:r>
            <a:endParaRPr lang="zh-CN" altLang="en-US" sz="40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4859" y="1690688"/>
            <a:ext cx="3302281" cy="2160000"/>
          </a:xfrm>
          <a:prstGeom prst="rect">
            <a:avLst/>
          </a:prstGeom>
        </p:spPr>
      </p:pic>
      <p:pic>
        <p:nvPicPr>
          <p:cNvPr id="11" name="内容占位符 10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3502285" cy="4320000"/>
          </a:xfr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4859" y="3850688"/>
            <a:ext cx="3302281" cy="216000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1514" y="1690688"/>
            <a:ext cx="3502285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377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>
                <a:latin typeface="Bahnschrift SemiLight" panose="020B0502040204020203" pitchFamily="34" charset="0"/>
              </a:rPr>
              <a:t>Content</a:t>
            </a:r>
            <a:endParaRPr lang="zh-CN" altLang="en-US" sz="4000" dirty="0">
              <a:latin typeface="Bahnschrift SemiLight" panose="020B0502040204020203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>
                <a:latin typeface="Bahnschrift SemiLight" panose="020B0502040204020203" pitchFamily="34" charset="0"/>
                <a:ea typeface="+mj-ea"/>
                <a:cs typeface="+mj-cs"/>
              </a:rPr>
              <a:t>Background</a:t>
            </a:r>
          </a:p>
          <a:p>
            <a:r>
              <a:rPr lang="en-US" altLang="zh-CN" sz="2400" dirty="0">
                <a:solidFill>
                  <a:srgbClr val="FF0000"/>
                </a:solidFill>
                <a:latin typeface="Bahnschrift SemiLight" panose="020B0502040204020203" pitchFamily="34" charset="0"/>
                <a:ea typeface="+mj-ea"/>
                <a:cs typeface="+mj-cs"/>
              </a:rPr>
              <a:t>Algorithm</a:t>
            </a:r>
          </a:p>
          <a:p>
            <a:r>
              <a:rPr lang="en-US" altLang="zh-CN" sz="2400" dirty="0">
                <a:latin typeface="Bahnschrift SemiLight" panose="020B0502040204020203" pitchFamily="34" charset="0"/>
                <a:ea typeface="+mj-ea"/>
                <a:cs typeface="+mj-cs"/>
              </a:rPr>
              <a:t>Aim</a:t>
            </a:r>
          </a:p>
        </p:txBody>
      </p:sp>
    </p:spTree>
    <p:extLst>
      <p:ext uri="{BB962C8B-B14F-4D97-AF65-F5344CB8AC3E}">
        <p14:creationId xmlns:p14="http://schemas.microsoft.com/office/powerpoint/2010/main" val="2143601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>
                <a:latin typeface="Bahnschrift SemiLight" panose="020B0502040204020203" pitchFamily="34" charset="0"/>
              </a:rPr>
              <a:t>Rasterization</a:t>
            </a:r>
            <a:endParaRPr lang="zh-CN" altLang="en-US" sz="4000" dirty="0">
              <a:latin typeface="Bahnschrift SemiLight" panose="020B0502040204020203" pitchFamily="34" charset="0"/>
            </a:endParaRPr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4320000" cy="4320000"/>
          </a:xfr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90688"/>
            <a:ext cx="4320000" cy="4320000"/>
          </a:xfrm>
          <a:prstGeom prst="rect">
            <a:avLst/>
          </a:prstGeom>
        </p:spPr>
      </p:pic>
      <p:pic>
        <p:nvPicPr>
          <p:cNvPr id="8" name="Picture 4" descr="https://timgsa.baidu.com/timg?image&amp;quality=80&amp;size=b9999_10000&amp;sec=1571942598977&amp;di=62fda19cdc0fe8b6213b1b0e335bd1ba&amp;imgtype=0&amp;src=http%3A%2F%2Fcdn.onlinewebfonts.com%2Fsvg%2Fimg_326384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975393"/>
            <a:ext cx="727364" cy="745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8"/>
          <p:cNvSpPr/>
          <p:nvPr/>
        </p:nvSpPr>
        <p:spPr>
          <a:xfrm>
            <a:off x="3587482" y="6383355"/>
            <a:ext cx="776631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1600" dirty="0">
                <a:latin typeface="Bahnschrift SemiLight" panose="020B0502040204020203" pitchFamily="34" charset="0"/>
              </a:rPr>
              <a:t>GitHub: </a:t>
            </a:r>
            <a:r>
              <a:rPr lang="en-US" altLang="zh-CN" sz="1600" dirty="0">
                <a:latin typeface="Bahnschrift SemiLight" panose="020B0502040204020203" pitchFamily="34" charset="0"/>
                <a:hlinkClick r:id="rId5"/>
              </a:rPr>
              <a:t>https://github.com/jerryweihuajing/Post-Processing</a:t>
            </a:r>
            <a:endParaRPr lang="en-US" altLang="zh-CN" sz="1600" dirty="0">
              <a:latin typeface="Bahnschrift SemiLight" panose="020B0502040204020203" pitchFamily="34" charset="0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A23A39F3-DC3A-4C32-909F-0ED9880F6E1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2080" y="681037"/>
            <a:ext cx="2331720" cy="579454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935" y="6440600"/>
            <a:ext cx="1176530" cy="280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279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EEACA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EEACA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3452</TotalTime>
  <Words>374</Words>
  <Application>Microsoft Office PowerPoint</Application>
  <PresentationFormat>宽屏</PresentationFormat>
  <Paragraphs>91</Paragraphs>
  <Slides>33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39" baseType="lpstr">
      <vt:lpstr>等线</vt:lpstr>
      <vt:lpstr>等线 Light</vt:lpstr>
      <vt:lpstr>Arial</vt:lpstr>
      <vt:lpstr>Bahnschrift SemiLight</vt:lpstr>
      <vt:lpstr>Gill Sans MT</vt:lpstr>
      <vt:lpstr>Office 主题​​</vt:lpstr>
      <vt:lpstr>Post-processing Imaging for 3D Model in Discrete Element Method </vt:lpstr>
      <vt:lpstr>Content</vt:lpstr>
      <vt:lpstr>Content</vt:lpstr>
      <vt:lpstr>Background</vt:lpstr>
      <vt:lpstr>Software</vt:lpstr>
      <vt:lpstr>Scenario</vt:lpstr>
      <vt:lpstr>Imaging Effect</vt:lpstr>
      <vt:lpstr>Content</vt:lpstr>
      <vt:lpstr>Rasterization</vt:lpstr>
      <vt:lpstr>Rasterization</vt:lpstr>
      <vt:lpstr>Rasterization</vt:lpstr>
      <vt:lpstr>Rasterization</vt:lpstr>
      <vt:lpstr>Spatial Interpolation</vt:lpstr>
      <vt:lpstr>Spatial Interpolation</vt:lpstr>
      <vt:lpstr>Spatial Interpolation</vt:lpstr>
      <vt:lpstr>Spatial Interpolation</vt:lpstr>
      <vt:lpstr>Spatial Interpolation</vt:lpstr>
      <vt:lpstr>Gaussian Filtering</vt:lpstr>
      <vt:lpstr>Gaussian Filtering</vt:lpstr>
      <vt:lpstr>Gaussian Filtering</vt:lpstr>
      <vt:lpstr>Gaussian Filtering</vt:lpstr>
      <vt:lpstr>Gaussian Filtering</vt:lpstr>
      <vt:lpstr>Boundary Extraction</vt:lpstr>
      <vt:lpstr>Boundary Extraction</vt:lpstr>
      <vt:lpstr>Boundary Extraction</vt:lpstr>
      <vt:lpstr>Boundary Extraction</vt:lpstr>
      <vt:lpstr>Outline Calculation</vt:lpstr>
      <vt:lpstr>Outline Calculation</vt:lpstr>
      <vt:lpstr>Outline Calculation</vt:lpstr>
      <vt:lpstr>Outline Calculation</vt:lpstr>
      <vt:lpstr>Content</vt:lpstr>
      <vt:lpstr>Aim</vt:lpstr>
      <vt:lpstr>Acknowledgement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魏 华敬</dc:creator>
  <cp:lastModifiedBy>魏华敬</cp:lastModifiedBy>
  <cp:revision>199</cp:revision>
  <dcterms:created xsi:type="dcterms:W3CDTF">2019-10-24T05:35:00Z</dcterms:created>
  <dcterms:modified xsi:type="dcterms:W3CDTF">2020-06-14T06:46:11Z</dcterms:modified>
</cp:coreProperties>
</file>