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2918400" cy="43891200"/>
  <p:notesSz cx="6858000" cy="9144000"/>
  <p:defaultTextStyle>
    <a:defPPr>
      <a:defRPr lang="en-US"/>
    </a:defPPr>
    <a:lvl1pPr marL="0" algn="l" defTabSz="1881047" rtl="0" eaLnBrk="1" latinLnBrk="0" hangingPunct="1">
      <a:defRPr sz="7400" kern="1200">
        <a:solidFill>
          <a:schemeClr val="tx1"/>
        </a:solidFill>
        <a:latin typeface="+mn-lt"/>
        <a:ea typeface="+mn-ea"/>
        <a:cs typeface="+mn-cs"/>
      </a:defRPr>
    </a:lvl1pPr>
    <a:lvl2pPr marL="1881047" algn="l" defTabSz="1881047" rtl="0" eaLnBrk="1" latinLnBrk="0" hangingPunct="1">
      <a:defRPr sz="7400" kern="1200">
        <a:solidFill>
          <a:schemeClr val="tx1"/>
        </a:solidFill>
        <a:latin typeface="+mn-lt"/>
        <a:ea typeface="+mn-ea"/>
        <a:cs typeface="+mn-cs"/>
      </a:defRPr>
    </a:lvl2pPr>
    <a:lvl3pPr marL="3762093" algn="l" defTabSz="1881047" rtl="0" eaLnBrk="1" latinLnBrk="0" hangingPunct="1">
      <a:defRPr sz="7400" kern="1200">
        <a:solidFill>
          <a:schemeClr val="tx1"/>
        </a:solidFill>
        <a:latin typeface="+mn-lt"/>
        <a:ea typeface="+mn-ea"/>
        <a:cs typeface="+mn-cs"/>
      </a:defRPr>
    </a:lvl3pPr>
    <a:lvl4pPr marL="5643140" algn="l" defTabSz="1881047" rtl="0" eaLnBrk="1" latinLnBrk="0" hangingPunct="1">
      <a:defRPr sz="7400" kern="1200">
        <a:solidFill>
          <a:schemeClr val="tx1"/>
        </a:solidFill>
        <a:latin typeface="+mn-lt"/>
        <a:ea typeface="+mn-ea"/>
        <a:cs typeface="+mn-cs"/>
      </a:defRPr>
    </a:lvl4pPr>
    <a:lvl5pPr marL="7524186" algn="l" defTabSz="1881047" rtl="0" eaLnBrk="1" latinLnBrk="0" hangingPunct="1">
      <a:defRPr sz="7400" kern="1200">
        <a:solidFill>
          <a:schemeClr val="tx1"/>
        </a:solidFill>
        <a:latin typeface="+mn-lt"/>
        <a:ea typeface="+mn-ea"/>
        <a:cs typeface="+mn-cs"/>
      </a:defRPr>
    </a:lvl5pPr>
    <a:lvl6pPr marL="9405233" algn="l" defTabSz="1881047" rtl="0" eaLnBrk="1" latinLnBrk="0" hangingPunct="1">
      <a:defRPr sz="7400" kern="1200">
        <a:solidFill>
          <a:schemeClr val="tx1"/>
        </a:solidFill>
        <a:latin typeface="+mn-lt"/>
        <a:ea typeface="+mn-ea"/>
        <a:cs typeface="+mn-cs"/>
      </a:defRPr>
    </a:lvl6pPr>
    <a:lvl7pPr marL="11286279" algn="l" defTabSz="1881047" rtl="0" eaLnBrk="1" latinLnBrk="0" hangingPunct="1">
      <a:defRPr sz="7400" kern="1200">
        <a:solidFill>
          <a:schemeClr val="tx1"/>
        </a:solidFill>
        <a:latin typeface="+mn-lt"/>
        <a:ea typeface="+mn-ea"/>
        <a:cs typeface="+mn-cs"/>
      </a:defRPr>
    </a:lvl7pPr>
    <a:lvl8pPr marL="13167326" algn="l" defTabSz="1881047" rtl="0" eaLnBrk="1" latinLnBrk="0" hangingPunct="1">
      <a:defRPr sz="7400" kern="1200">
        <a:solidFill>
          <a:schemeClr val="tx1"/>
        </a:solidFill>
        <a:latin typeface="+mn-lt"/>
        <a:ea typeface="+mn-ea"/>
        <a:cs typeface="+mn-cs"/>
      </a:defRPr>
    </a:lvl8pPr>
    <a:lvl9pPr marL="15048372" algn="l" defTabSz="1881047"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56" userDrawn="1">
          <p15:clr>
            <a:srgbClr val="A4A3A4"/>
          </p15:clr>
        </p15:guide>
        <p15:guide id="2" pos="17588" userDrawn="1">
          <p15:clr>
            <a:srgbClr val="A4A3A4"/>
          </p15:clr>
        </p15:guide>
        <p15:guide id="3" pos="202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4" autoAdjust="0"/>
    <p:restoredTop sz="50000" autoAdjust="0"/>
  </p:normalViewPr>
  <p:slideViewPr>
    <p:cSldViewPr snapToGrid="0" snapToObjects="1" showGuides="1">
      <p:cViewPr>
        <p:scale>
          <a:sx n="27" d="100"/>
          <a:sy n="27" d="100"/>
        </p:scale>
        <p:origin x="96" y="9"/>
      </p:cViewPr>
      <p:guideLst>
        <p:guide orient="horz" pos="9756"/>
        <p:guide pos="17588"/>
        <p:guide pos="202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ngchen\Prediction-Game\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ngchen\Prediction-Game\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lingchen\Prediction-Gam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lingchen\Prediction-Gam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lingchen\Prediction-Gam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lingchen\Prediction-Gam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dirty="0" smtClean="0"/>
              <a:t>Spatial -</a:t>
            </a:r>
            <a:r>
              <a:rPr lang="en-US" sz="3600" baseline="0" dirty="0" smtClean="0"/>
              <a:t> </a:t>
            </a:r>
            <a:r>
              <a:rPr lang="en-US" sz="3600" dirty="0" smtClean="0"/>
              <a:t>Key</a:t>
            </a:r>
            <a:r>
              <a:rPr lang="en-US" sz="3600" baseline="0" dirty="0" smtClean="0"/>
              <a:t> </a:t>
            </a:r>
            <a:r>
              <a:rPr lang="en-US" sz="3600" baseline="0" dirty="0"/>
              <a:t>Presses </a:t>
            </a:r>
            <a:r>
              <a:rPr lang="en-US" sz="3600" baseline="0" dirty="0" smtClean="0"/>
              <a:t>by Color </a:t>
            </a:r>
            <a:r>
              <a:rPr lang="en-US" sz="3600" baseline="0" dirty="0"/>
              <a:t>and Set</a:t>
            </a:r>
          </a:p>
        </c:rich>
      </c:tx>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02111667889726E-2"/>
          <c:y val="0.20287882254417042"/>
          <c:w val="0.90972785683400259"/>
          <c:h val="0.54617008631127717"/>
        </c:manualLayout>
      </c:layout>
      <c:barChart>
        <c:barDir val="col"/>
        <c:grouping val="clustered"/>
        <c:varyColors val="0"/>
        <c:ser>
          <c:idx val="0"/>
          <c:order val="0"/>
          <c:tx>
            <c:strRef>
              <c:f>SpatialGraphing_2013!$Q$31</c:f>
              <c:strCache>
                <c:ptCount val="1"/>
                <c:pt idx="0">
                  <c:v>Top</c:v>
                </c:pt>
              </c:strCache>
            </c:strRef>
          </c:tx>
          <c:spPr>
            <a:solidFill>
              <a:schemeClr val="accent1"/>
            </a:solidFill>
            <a:ln>
              <a:noFill/>
            </a:ln>
            <a:effectLst/>
          </c:spPr>
          <c:invertIfNegative val="0"/>
          <c:cat>
            <c:strRef>
              <c:f>SpatialGraphing_2013!$R$30:$Y$30</c:f>
              <c:strCache>
                <c:ptCount val="8"/>
                <c:pt idx="0">
                  <c:v>R1</c:v>
                </c:pt>
                <c:pt idx="1">
                  <c:v>R2</c:v>
                </c:pt>
                <c:pt idx="2">
                  <c:v>R3</c:v>
                </c:pt>
                <c:pt idx="3">
                  <c:v>R4</c:v>
                </c:pt>
                <c:pt idx="4">
                  <c:v>B1</c:v>
                </c:pt>
                <c:pt idx="5">
                  <c:v>B2</c:v>
                </c:pt>
                <c:pt idx="6">
                  <c:v>B3</c:v>
                </c:pt>
                <c:pt idx="7">
                  <c:v>B4</c:v>
                </c:pt>
              </c:strCache>
            </c:strRef>
          </c:cat>
          <c:val>
            <c:numRef>
              <c:f>SpatialGraphing_2013!$R$31:$Y$31</c:f>
              <c:numCache>
                <c:formatCode>General</c:formatCode>
                <c:ptCount val="8"/>
                <c:pt idx="0">
                  <c:v>29</c:v>
                </c:pt>
                <c:pt idx="1">
                  <c:v>75</c:v>
                </c:pt>
                <c:pt idx="2">
                  <c:v>47</c:v>
                </c:pt>
                <c:pt idx="3">
                  <c:v>36</c:v>
                </c:pt>
                <c:pt idx="4">
                  <c:v>92</c:v>
                </c:pt>
                <c:pt idx="5">
                  <c:v>31</c:v>
                </c:pt>
                <c:pt idx="6">
                  <c:v>39</c:v>
                </c:pt>
                <c:pt idx="7">
                  <c:v>42</c:v>
                </c:pt>
              </c:numCache>
            </c:numRef>
          </c:val>
        </c:ser>
        <c:ser>
          <c:idx val="1"/>
          <c:order val="1"/>
          <c:tx>
            <c:strRef>
              <c:f>SpatialGraphing_2013!$Q$32</c:f>
              <c:strCache>
                <c:ptCount val="1"/>
                <c:pt idx="0">
                  <c:v>Left</c:v>
                </c:pt>
              </c:strCache>
            </c:strRef>
          </c:tx>
          <c:spPr>
            <a:solidFill>
              <a:srgbClr val="FF5050"/>
            </a:solidFill>
            <a:ln>
              <a:noFill/>
            </a:ln>
            <a:effectLst/>
          </c:spPr>
          <c:invertIfNegative val="0"/>
          <c:cat>
            <c:strRef>
              <c:f>SpatialGraphing_2013!$R$30:$Y$30</c:f>
              <c:strCache>
                <c:ptCount val="8"/>
                <c:pt idx="0">
                  <c:v>R1</c:v>
                </c:pt>
                <c:pt idx="1">
                  <c:v>R2</c:v>
                </c:pt>
                <c:pt idx="2">
                  <c:v>R3</c:v>
                </c:pt>
                <c:pt idx="3">
                  <c:v>R4</c:v>
                </c:pt>
                <c:pt idx="4">
                  <c:v>B1</c:v>
                </c:pt>
                <c:pt idx="5">
                  <c:v>B2</c:v>
                </c:pt>
                <c:pt idx="6">
                  <c:v>B3</c:v>
                </c:pt>
                <c:pt idx="7">
                  <c:v>B4</c:v>
                </c:pt>
              </c:strCache>
            </c:strRef>
          </c:cat>
          <c:val>
            <c:numRef>
              <c:f>SpatialGraphing_2013!$R$32:$Y$32</c:f>
              <c:numCache>
                <c:formatCode>General</c:formatCode>
                <c:ptCount val="8"/>
                <c:pt idx="0">
                  <c:v>78</c:v>
                </c:pt>
                <c:pt idx="1">
                  <c:v>46</c:v>
                </c:pt>
                <c:pt idx="2">
                  <c:v>25</c:v>
                </c:pt>
                <c:pt idx="3">
                  <c:v>43</c:v>
                </c:pt>
                <c:pt idx="4">
                  <c:v>32</c:v>
                </c:pt>
                <c:pt idx="5">
                  <c:v>27</c:v>
                </c:pt>
                <c:pt idx="6">
                  <c:v>68</c:v>
                </c:pt>
                <c:pt idx="7">
                  <c:v>55</c:v>
                </c:pt>
              </c:numCache>
            </c:numRef>
          </c:val>
        </c:ser>
        <c:ser>
          <c:idx val="2"/>
          <c:order val="2"/>
          <c:tx>
            <c:strRef>
              <c:f>SpatialGraphing_2013!$Q$33</c:f>
              <c:strCache>
                <c:ptCount val="1"/>
                <c:pt idx="0">
                  <c:v>Right</c:v>
                </c:pt>
              </c:strCache>
            </c:strRef>
          </c:tx>
          <c:spPr>
            <a:solidFill>
              <a:schemeClr val="accent3">
                <a:lumMod val="75000"/>
              </a:schemeClr>
            </a:solidFill>
            <a:ln>
              <a:noFill/>
            </a:ln>
            <a:effectLst/>
          </c:spPr>
          <c:invertIfNegative val="0"/>
          <c:cat>
            <c:strRef>
              <c:f>SpatialGraphing_2013!$R$30:$Y$30</c:f>
              <c:strCache>
                <c:ptCount val="8"/>
                <c:pt idx="0">
                  <c:v>R1</c:v>
                </c:pt>
                <c:pt idx="1">
                  <c:v>R2</c:v>
                </c:pt>
                <c:pt idx="2">
                  <c:v>R3</c:v>
                </c:pt>
                <c:pt idx="3">
                  <c:v>R4</c:v>
                </c:pt>
                <c:pt idx="4">
                  <c:v>B1</c:v>
                </c:pt>
                <c:pt idx="5">
                  <c:v>B2</c:v>
                </c:pt>
                <c:pt idx="6">
                  <c:v>B3</c:v>
                </c:pt>
                <c:pt idx="7">
                  <c:v>B4</c:v>
                </c:pt>
              </c:strCache>
            </c:strRef>
          </c:cat>
          <c:val>
            <c:numRef>
              <c:f>SpatialGraphing_2013!$R$33:$Y$33</c:f>
              <c:numCache>
                <c:formatCode>General</c:formatCode>
                <c:ptCount val="8"/>
                <c:pt idx="0">
                  <c:v>40</c:v>
                </c:pt>
                <c:pt idx="1">
                  <c:v>24</c:v>
                </c:pt>
                <c:pt idx="2">
                  <c:v>75</c:v>
                </c:pt>
                <c:pt idx="3">
                  <c:v>62</c:v>
                </c:pt>
                <c:pt idx="4">
                  <c:v>21</c:v>
                </c:pt>
                <c:pt idx="5">
                  <c:v>91</c:v>
                </c:pt>
                <c:pt idx="6">
                  <c:v>39</c:v>
                </c:pt>
                <c:pt idx="7">
                  <c:v>44</c:v>
                </c:pt>
              </c:numCache>
            </c:numRef>
          </c:val>
        </c:ser>
        <c:dLbls>
          <c:showLegendKey val="0"/>
          <c:showVal val="0"/>
          <c:showCatName val="0"/>
          <c:showSerName val="0"/>
          <c:showPercent val="0"/>
          <c:showBubbleSize val="0"/>
        </c:dLbls>
        <c:gapWidth val="219"/>
        <c:overlap val="-27"/>
        <c:axId val="1203096240"/>
        <c:axId val="1203103312"/>
      </c:barChart>
      <c:catAx>
        <c:axId val="120309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203103312"/>
        <c:crosses val="autoZero"/>
        <c:auto val="1"/>
        <c:lblAlgn val="ctr"/>
        <c:lblOffset val="100"/>
        <c:noMultiLvlLbl val="0"/>
      </c:catAx>
      <c:valAx>
        <c:axId val="120310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203096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dirty="0"/>
              <a:t>Spatial</a:t>
            </a:r>
            <a:r>
              <a:rPr lang="en-US" sz="3600" baseline="0" dirty="0"/>
              <a:t> - </a:t>
            </a:r>
            <a:r>
              <a:rPr lang="en-US" sz="3600" baseline="0" dirty="0" smtClean="0"/>
              <a:t>Key </a:t>
            </a:r>
            <a:r>
              <a:rPr lang="en-US" sz="3600" baseline="0" dirty="0"/>
              <a:t>Presses By Set</a:t>
            </a:r>
            <a:endParaRPr lang="en-US" sz="3600" dirty="0"/>
          </a:p>
        </c:rich>
      </c:tx>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205590349799626"/>
          <c:y val="0.15489556860947939"/>
          <c:w val="0.80196723597956054"/>
          <c:h val="0.60527785589301342"/>
        </c:manualLayout>
      </c:layout>
      <c:barChart>
        <c:barDir val="col"/>
        <c:grouping val="clustered"/>
        <c:varyColors val="0"/>
        <c:ser>
          <c:idx val="0"/>
          <c:order val="0"/>
          <c:tx>
            <c:strRef>
              <c:f>SpatialGraphing_2013!$F$2</c:f>
              <c:strCache>
                <c:ptCount val="1"/>
                <c:pt idx="0">
                  <c:v>Top</c:v>
                </c:pt>
              </c:strCache>
            </c:strRef>
          </c:tx>
          <c:spPr>
            <a:solidFill>
              <a:schemeClr val="accent1"/>
            </a:solidFill>
            <a:ln>
              <a:noFill/>
            </a:ln>
            <a:effectLst/>
          </c:spPr>
          <c:invertIfNegative val="0"/>
          <c:cat>
            <c:strRef>
              <c:f>SpatialGraphing_2013!$G$1:$J$1</c:f>
              <c:strCache>
                <c:ptCount val="4"/>
                <c:pt idx="0">
                  <c:v>1st Set</c:v>
                </c:pt>
                <c:pt idx="1">
                  <c:v>2nd Set</c:v>
                </c:pt>
                <c:pt idx="2">
                  <c:v>3rd Set</c:v>
                </c:pt>
                <c:pt idx="3">
                  <c:v>4th Set</c:v>
                </c:pt>
              </c:strCache>
            </c:strRef>
          </c:cat>
          <c:val>
            <c:numRef>
              <c:f>SpatialGraphing_2013!$G$2:$J$2</c:f>
              <c:numCache>
                <c:formatCode>General</c:formatCode>
                <c:ptCount val="4"/>
                <c:pt idx="0">
                  <c:v>123</c:v>
                </c:pt>
                <c:pt idx="1">
                  <c:v>111</c:v>
                </c:pt>
                <c:pt idx="2">
                  <c:v>83</c:v>
                </c:pt>
                <c:pt idx="3">
                  <c:v>76</c:v>
                </c:pt>
              </c:numCache>
            </c:numRef>
          </c:val>
        </c:ser>
        <c:ser>
          <c:idx val="1"/>
          <c:order val="1"/>
          <c:tx>
            <c:strRef>
              <c:f>SpatialGraphing_2013!$F$3</c:f>
              <c:strCache>
                <c:ptCount val="1"/>
                <c:pt idx="0">
                  <c:v>Left</c:v>
                </c:pt>
              </c:strCache>
            </c:strRef>
          </c:tx>
          <c:spPr>
            <a:solidFill>
              <a:schemeClr val="accent2"/>
            </a:solidFill>
            <a:ln>
              <a:noFill/>
            </a:ln>
            <a:effectLst/>
          </c:spPr>
          <c:invertIfNegative val="0"/>
          <c:cat>
            <c:strRef>
              <c:f>SpatialGraphing_2013!$G$1:$J$1</c:f>
              <c:strCache>
                <c:ptCount val="4"/>
                <c:pt idx="0">
                  <c:v>1st Set</c:v>
                </c:pt>
                <c:pt idx="1">
                  <c:v>2nd Set</c:v>
                </c:pt>
                <c:pt idx="2">
                  <c:v>3rd Set</c:v>
                </c:pt>
                <c:pt idx="3">
                  <c:v>4th Set</c:v>
                </c:pt>
              </c:strCache>
            </c:strRef>
          </c:cat>
          <c:val>
            <c:numRef>
              <c:f>SpatialGraphing_2013!$G$3:$J$3</c:f>
              <c:numCache>
                <c:formatCode>General</c:formatCode>
                <c:ptCount val="4"/>
                <c:pt idx="0">
                  <c:v>107</c:v>
                </c:pt>
                <c:pt idx="1">
                  <c:v>73</c:v>
                </c:pt>
                <c:pt idx="2">
                  <c:v>96</c:v>
                </c:pt>
                <c:pt idx="3">
                  <c:v>103</c:v>
                </c:pt>
              </c:numCache>
            </c:numRef>
          </c:val>
        </c:ser>
        <c:ser>
          <c:idx val="2"/>
          <c:order val="2"/>
          <c:tx>
            <c:strRef>
              <c:f>SpatialGraphing_2013!$F$4</c:f>
              <c:strCache>
                <c:ptCount val="1"/>
                <c:pt idx="0">
                  <c:v>Right</c:v>
                </c:pt>
              </c:strCache>
            </c:strRef>
          </c:tx>
          <c:spPr>
            <a:solidFill>
              <a:schemeClr val="accent3"/>
            </a:solidFill>
            <a:ln>
              <a:noFill/>
            </a:ln>
            <a:effectLst/>
          </c:spPr>
          <c:invertIfNegative val="0"/>
          <c:cat>
            <c:strRef>
              <c:f>SpatialGraphing_2013!$G$1:$J$1</c:f>
              <c:strCache>
                <c:ptCount val="4"/>
                <c:pt idx="0">
                  <c:v>1st Set</c:v>
                </c:pt>
                <c:pt idx="1">
                  <c:v>2nd Set</c:v>
                </c:pt>
                <c:pt idx="2">
                  <c:v>3rd Set</c:v>
                </c:pt>
                <c:pt idx="3">
                  <c:v>4th Set</c:v>
                </c:pt>
              </c:strCache>
            </c:strRef>
          </c:cat>
          <c:val>
            <c:numRef>
              <c:f>SpatialGraphing_2013!$G$4:$J$4</c:f>
              <c:numCache>
                <c:formatCode>General</c:formatCode>
                <c:ptCount val="4"/>
                <c:pt idx="0">
                  <c:v>64</c:v>
                </c:pt>
                <c:pt idx="1">
                  <c:v>111</c:v>
                </c:pt>
                <c:pt idx="2">
                  <c:v>115</c:v>
                </c:pt>
                <c:pt idx="3">
                  <c:v>104</c:v>
                </c:pt>
              </c:numCache>
            </c:numRef>
          </c:val>
        </c:ser>
        <c:dLbls>
          <c:showLegendKey val="0"/>
          <c:showVal val="0"/>
          <c:showCatName val="0"/>
          <c:showSerName val="0"/>
          <c:showPercent val="0"/>
          <c:showBubbleSize val="0"/>
        </c:dLbls>
        <c:gapWidth val="219"/>
        <c:overlap val="-27"/>
        <c:axId val="1203099504"/>
        <c:axId val="1203103856"/>
      </c:barChart>
      <c:catAx>
        <c:axId val="120309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203103856"/>
        <c:crosses val="autoZero"/>
        <c:auto val="1"/>
        <c:lblAlgn val="ctr"/>
        <c:lblOffset val="100"/>
        <c:noMultiLvlLbl val="0"/>
      </c:catAx>
      <c:valAx>
        <c:axId val="1203103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203099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600" b="0" dirty="0" smtClean="0"/>
              <a:t>Temporal –</a:t>
            </a:r>
            <a:r>
              <a:rPr lang="en-US" sz="3600" b="0" baseline="0" dirty="0" smtClean="0"/>
              <a:t> First Set of 50</a:t>
            </a:r>
            <a:endParaRPr lang="en-US" sz="3600" b="0" dirty="0"/>
          </a:p>
        </c:rich>
      </c:tx>
      <c:layout/>
      <c:overlay val="0"/>
    </c:title>
    <c:autoTitleDeleted val="0"/>
    <c:plotArea>
      <c:layout/>
      <c:barChart>
        <c:barDir val="col"/>
        <c:grouping val="clustered"/>
        <c:varyColors val="0"/>
        <c:ser>
          <c:idx val="0"/>
          <c:order val="0"/>
          <c:tx>
            <c:v>Frequency</c:v>
          </c:tx>
          <c:invertIfNegative val="0"/>
          <c:cat>
            <c:strRef>
              <c:f>TemporalGraphing_excel2013!$H$2:$H$28</c:f>
              <c:strCache>
                <c:ptCount val="27"/>
                <c:pt idx="0">
                  <c:v>0</c:v>
                </c:pt>
                <c:pt idx="1">
                  <c:v>80</c:v>
                </c:pt>
                <c:pt idx="2">
                  <c:v>160</c:v>
                </c:pt>
                <c:pt idx="3">
                  <c:v>240</c:v>
                </c:pt>
                <c:pt idx="4">
                  <c:v>320</c:v>
                </c:pt>
                <c:pt idx="5">
                  <c:v>400</c:v>
                </c:pt>
                <c:pt idx="6">
                  <c:v>480</c:v>
                </c:pt>
                <c:pt idx="7">
                  <c:v>560</c:v>
                </c:pt>
                <c:pt idx="8">
                  <c:v>640</c:v>
                </c:pt>
                <c:pt idx="9">
                  <c:v>720</c:v>
                </c:pt>
                <c:pt idx="10">
                  <c:v>800</c:v>
                </c:pt>
                <c:pt idx="11">
                  <c:v>880</c:v>
                </c:pt>
                <c:pt idx="12">
                  <c:v>960</c:v>
                </c:pt>
                <c:pt idx="13">
                  <c:v>1040</c:v>
                </c:pt>
                <c:pt idx="14">
                  <c:v>1120</c:v>
                </c:pt>
                <c:pt idx="15">
                  <c:v>1200</c:v>
                </c:pt>
                <c:pt idx="16">
                  <c:v>1280</c:v>
                </c:pt>
                <c:pt idx="17">
                  <c:v>1360</c:v>
                </c:pt>
                <c:pt idx="18">
                  <c:v>1440</c:v>
                </c:pt>
                <c:pt idx="19">
                  <c:v>1520</c:v>
                </c:pt>
                <c:pt idx="20">
                  <c:v>1600</c:v>
                </c:pt>
                <c:pt idx="21">
                  <c:v>1680</c:v>
                </c:pt>
                <c:pt idx="22">
                  <c:v>1760</c:v>
                </c:pt>
                <c:pt idx="23">
                  <c:v>1840</c:v>
                </c:pt>
                <c:pt idx="24">
                  <c:v>1920</c:v>
                </c:pt>
                <c:pt idx="25">
                  <c:v>2000</c:v>
                </c:pt>
                <c:pt idx="26">
                  <c:v>More</c:v>
                </c:pt>
              </c:strCache>
            </c:strRef>
          </c:cat>
          <c:val>
            <c:numRef>
              <c:f>TemporalGraphing_excel2013!$I$2:$I$28</c:f>
              <c:numCache>
                <c:formatCode>General</c:formatCode>
                <c:ptCount val="27"/>
                <c:pt idx="0">
                  <c:v>0</c:v>
                </c:pt>
                <c:pt idx="1">
                  <c:v>2</c:v>
                </c:pt>
                <c:pt idx="2">
                  <c:v>4</c:v>
                </c:pt>
                <c:pt idx="3">
                  <c:v>1</c:v>
                </c:pt>
                <c:pt idx="4">
                  <c:v>2</c:v>
                </c:pt>
                <c:pt idx="5">
                  <c:v>8</c:v>
                </c:pt>
                <c:pt idx="6">
                  <c:v>8</c:v>
                </c:pt>
                <c:pt idx="7">
                  <c:v>9</c:v>
                </c:pt>
                <c:pt idx="8">
                  <c:v>18</c:v>
                </c:pt>
                <c:pt idx="9">
                  <c:v>17</c:v>
                </c:pt>
                <c:pt idx="10">
                  <c:v>14</c:v>
                </c:pt>
                <c:pt idx="11">
                  <c:v>10</c:v>
                </c:pt>
                <c:pt idx="12">
                  <c:v>10</c:v>
                </c:pt>
                <c:pt idx="13">
                  <c:v>11</c:v>
                </c:pt>
                <c:pt idx="14">
                  <c:v>6</c:v>
                </c:pt>
                <c:pt idx="15">
                  <c:v>10</c:v>
                </c:pt>
                <c:pt idx="16">
                  <c:v>7</c:v>
                </c:pt>
                <c:pt idx="17">
                  <c:v>10</c:v>
                </c:pt>
                <c:pt idx="18">
                  <c:v>4</c:v>
                </c:pt>
                <c:pt idx="19">
                  <c:v>5</c:v>
                </c:pt>
                <c:pt idx="20">
                  <c:v>4</c:v>
                </c:pt>
                <c:pt idx="21">
                  <c:v>4</c:v>
                </c:pt>
                <c:pt idx="22">
                  <c:v>2</c:v>
                </c:pt>
                <c:pt idx="23">
                  <c:v>1</c:v>
                </c:pt>
                <c:pt idx="24">
                  <c:v>1</c:v>
                </c:pt>
                <c:pt idx="25">
                  <c:v>0</c:v>
                </c:pt>
                <c:pt idx="26">
                  <c:v>0</c:v>
                </c:pt>
              </c:numCache>
            </c:numRef>
          </c:val>
        </c:ser>
        <c:dLbls>
          <c:showLegendKey val="0"/>
          <c:showVal val="0"/>
          <c:showCatName val="0"/>
          <c:showSerName val="0"/>
          <c:showPercent val="0"/>
          <c:showBubbleSize val="0"/>
        </c:dLbls>
        <c:gapWidth val="150"/>
        <c:axId val="1203106032"/>
        <c:axId val="1203100048"/>
      </c:barChart>
      <c:catAx>
        <c:axId val="1203106032"/>
        <c:scaling>
          <c:orientation val="minMax"/>
        </c:scaling>
        <c:delete val="0"/>
        <c:axPos val="b"/>
        <c:title>
          <c:tx>
            <c:rich>
              <a:bodyPr/>
              <a:lstStyle/>
              <a:p>
                <a:pPr>
                  <a:defRPr sz="1800"/>
                </a:pPr>
                <a:r>
                  <a:rPr lang="en-US" sz="1800" b="0" dirty="0" smtClean="0"/>
                  <a:t>Time</a:t>
                </a:r>
                <a:r>
                  <a:rPr lang="en-US" sz="1800" b="0" baseline="0" dirty="0" smtClean="0"/>
                  <a:t> (</a:t>
                </a:r>
                <a:r>
                  <a:rPr lang="en-US" sz="1800" b="0" baseline="0" dirty="0" err="1" smtClean="0"/>
                  <a:t>ms</a:t>
                </a:r>
                <a:r>
                  <a:rPr lang="en-US" sz="1800" b="0" baseline="0" dirty="0" smtClean="0"/>
                  <a:t>)</a:t>
                </a:r>
                <a:endParaRPr lang="en-US" sz="1800" b="0" dirty="0"/>
              </a:p>
            </c:rich>
          </c:tx>
          <c:layout/>
          <c:overlay val="0"/>
        </c:title>
        <c:numFmt formatCode="General" sourceLinked="1"/>
        <c:majorTickMark val="out"/>
        <c:minorTickMark val="none"/>
        <c:tickLblPos val="nextTo"/>
        <c:txPr>
          <a:bodyPr/>
          <a:lstStyle/>
          <a:p>
            <a:pPr>
              <a:defRPr sz="1800"/>
            </a:pPr>
            <a:endParaRPr lang="en-US"/>
          </a:p>
        </c:txPr>
        <c:crossAx val="1203100048"/>
        <c:crosses val="autoZero"/>
        <c:auto val="1"/>
        <c:lblAlgn val="ctr"/>
        <c:lblOffset val="100"/>
        <c:noMultiLvlLbl val="0"/>
      </c:catAx>
      <c:valAx>
        <c:axId val="1203100048"/>
        <c:scaling>
          <c:orientation val="minMax"/>
        </c:scaling>
        <c:delete val="0"/>
        <c:axPos val="l"/>
        <c:title>
          <c:tx>
            <c:rich>
              <a:bodyPr/>
              <a:lstStyle/>
              <a:p>
                <a:pPr>
                  <a:defRPr sz="1800"/>
                </a:pPr>
                <a:r>
                  <a:rPr lang="en-US" sz="1800" b="0" dirty="0"/>
                  <a:t>Frequency</a:t>
                </a:r>
              </a:p>
            </c:rich>
          </c:tx>
          <c:layout>
            <c:manualLayout>
              <c:xMode val="edge"/>
              <c:yMode val="edge"/>
              <c:x val="5.9202424931325184E-3"/>
              <c:y val="0.24968759113444147"/>
            </c:manualLayout>
          </c:layout>
          <c:overlay val="0"/>
        </c:title>
        <c:numFmt formatCode="General" sourceLinked="1"/>
        <c:majorTickMark val="out"/>
        <c:minorTickMark val="none"/>
        <c:tickLblPos val="nextTo"/>
        <c:txPr>
          <a:bodyPr/>
          <a:lstStyle/>
          <a:p>
            <a:pPr>
              <a:defRPr sz="1800"/>
            </a:pPr>
            <a:endParaRPr lang="en-US"/>
          </a:p>
        </c:txPr>
        <c:crossAx val="120310603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dirty="0" smtClean="0"/>
              <a:t>Temporal – Second Set</a:t>
            </a:r>
            <a:r>
              <a:rPr lang="en-US" sz="3600" baseline="0" dirty="0" smtClean="0"/>
              <a:t> of 50</a:t>
            </a:r>
            <a:endParaRPr lang="en-US" sz="3600" dirty="0"/>
          </a:p>
        </c:rich>
      </c:tx>
      <c:layout/>
      <c:overlay val="0"/>
    </c:title>
    <c:autoTitleDeleted val="0"/>
    <c:plotArea>
      <c:layout/>
      <c:barChart>
        <c:barDir val="col"/>
        <c:grouping val="clustered"/>
        <c:varyColors val="0"/>
        <c:ser>
          <c:idx val="0"/>
          <c:order val="0"/>
          <c:tx>
            <c:v>Frequency</c:v>
          </c:tx>
          <c:invertIfNegative val="0"/>
          <c:cat>
            <c:strRef>
              <c:f>TemporalGraphing_excel2013!$H$31:$H$57</c:f>
              <c:strCache>
                <c:ptCount val="27"/>
                <c:pt idx="0">
                  <c:v>0</c:v>
                </c:pt>
                <c:pt idx="1">
                  <c:v>80</c:v>
                </c:pt>
                <c:pt idx="2">
                  <c:v>160</c:v>
                </c:pt>
                <c:pt idx="3">
                  <c:v>240</c:v>
                </c:pt>
                <c:pt idx="4">
                  <c:v>320</c:v>
                </c:pt>
                <c:pt idx="5">
                  <c:v>400</c:v>
                </c:pt>
                <c:pt idx="6">
                  <c:v>480</c:v>
                </c:pt>
                <c:pt idx="7">
                  <c:v>560</c:v>
                </c:pt>
                <c:pt idx="8">
                  <c:v>640</c:v>
                </c:pt>
                <c:pt idx="9">
                  <c:v>720</c:v>
                </c:pt>
                <c:pt idx="10">
                  <c:v>800</c:v>
                </c:pt>
                <c:pt idx="11">
                  <c:v>880</c:v>
                </c:pt>
                <c:pt idx="12">
                  <c:v>960</c:v>
                </c:pt>
                <c:pt idx="13">
                  <c:v>1040</c:v>
                </c:pt>
                <c:pt idx="14">
                  <c:v>1120</c:v>
                </c:pt>
                <c:pt idx="15">
                  <c:v>1200</c:v>
                </c:pt>
                <c:pt idx="16">
                  <c:v>1280</c:v>
                </c:pt>
                <c:pt idx="17">
                  <c:v>1360</c:v>
                </c:pt>
                <c:pt idx="18">
                  <c:v>1440</c:v>
                </c:pt>
                <c:pt idx="19">
                  <c:v>1520</c:v>
                </c:pt>
                <c:pt idx="20">
                  <c:v>1600</c:v>
                </c:pt>
                <c:pt idx="21">
                  <c:v>1680</c:v>
                </c:pt>
                <c:pt idx="22">
                  <c:v>1760</c:v>
                </c:pt>
                <c:pt idx="23">
                  <c:v>1840</c:v>
                </c:pt>
                <c:pt idx="24">
                  <c:v>1920</c:v>
                </c:pt>
                <c:pt idx="25">
                  <c:v>2000</c:v>
                </c:pt>
                <c:pt idx="26">
                  <c:v>More</c:v>
                </c:pt>
              </c:strCache>
            </c:strRef>
          </c:cat>
          <c:val>
            <c:numRef>
              <c:f>TemporalGraphing_excel2013!$I$31:$I$57</c:f>
              <c:numCache>
                <c:formatCode>General</c:formatCode>
                <c:ptCount val="27"/>
                <c:pt idx="0">
                  <c:v>0</c:v>
                </c:pt>
                <c:pt idx="1">
                  <c:v>1</c:v>
                </c:pt>
                <c:pt idx="2">
                  <c:v>1</c:v>
                </c:pt>
                <c:pt idx="3">
                  <c:v>1</c:v>
                </c:pt>
                <c:pt idx="4">
                  <c:v>3</c:v>
                </c:pt>
                <c:pt idx="5">
                  <c:v>1</c:v>
                </c:pt>
                <c:pt idx="6">
                  <c:v>5</c:v>
                </c:pt>
                <c:pt idx="7">
                  <c:v>1</c:v>
                </c:pt>
                <c:pt idx="8">
                  <c:v>4</c:v>
                </c:pt>
                <c:pt idx="9">
                  <c:v>6</c:v>
                </c:pt>
                <c:pt idx="10">
                  <c:v>15</c:v>
                </c:pt>
                <c:pt idx="11">
                  <c:v>29</c:v>
                </c:pt>
                <c:pt idx="12">
                  <c:v>11</c:v>
                </c:pt>
                <c:pt idx="13">
                  <c:v>25</c:v>
                </c:pt>
                <c:pt idx="14">
                  <c:v>32</c:v>
                </c:pt>
                <c:pt idx="15">
                  <c:v>20</c:v>
                </c:pt>
                <c:pt idx="16">
                  <c:v>11</c:v>
                </c:pt>
                <c:pt idx="17">
                  <c:v>3</c:v>
                </c:pt>
                <c:pt idx="18">
                  <c:v>4</c:v>
                </c:pt>
                <c:pt idx="19">
                  <c:v>2</c:v>
                </c:pt>
                <c:pt idx="20">
                  <c:v>0</c:v>
                </c:pt>
                <c:pt idx="21">
                  <c:v>0</c:v>
                </c:pt>
                <c:pt idx="22">
                  <c:v>0</c:v>
                </c:pt>
                <c:pt idx="23">
                  <c:v>0</c:v>
                </c:pt>
                <c:pt idx="24">
                  <c:v>0</c:v>
                </c:pt>
                <c:pt idx="25">
                  <c:v>0</c:v>
                </c:pt>
                <c:pt idx="26">
                  <c:v>0</c:v>
                </c:pt>
              </c:numCache>
            </c:numRef>
          </c:val>
        </c:ser>
        <c:dLbls>
          <c:showLegendKey val="0"/>
          <c:showVal val="0"/>
          <c:showCatName val="0"/>
          <c:showSerName val="0"/>
          <c:showPercent val="0"/>
          <c:showBubbleSize val="0"/>
        </c:dLbls>
        <c:gapWidth val="150"/>
        <c:axId val="1203093520"/>
        <c:axId val="1203094064"/>
      </c:barChart>
      <c:catAx>
        <c:axId val="1203093520"/>
        <c:scaling>
          <c:orientation val="minMax"/>
        </c:scaling>
        <c:delete val="0"/>
        <c:axPos val="b"/>
        <c:title>
          <c:tx>
            <c:rich>
              <a:bodyPr/>
              <a:lstStyle/>
              <a:p>
                <a:pPr>
                  <a:defRPr/>
                </a:pPr>
                <a:r>
                  <a:rPr lang="en-US" sz="1800" dirty="0" smtClean="0"/>
                  <a:t>Time</a:t>
                </a:r>
                <a:r>
                  <a:rPr lang="en-US" sz="1800" baseline="0" dirty="0" smtClean="0"/>
                  <a:t> (</a:t>
                </a:r>
                <a:r>
                  <a:rPr lang="en-US" sz="1800" baseline="0" dirty="0" err="1" smtClean="0"/>
                  <a:t>ms</a:t>
                </a:r>
                <a:r>
                  <a:rPr lang="en-US" sz="1800" baseline="0" dirty="0" smtClean="0"/>
                  <a:t>)</a:t>
                </a:r>
                <a:endParaRPr lang="en-US" sz="1800" dirty="0"/>
              </a:p>
            </c:rich>
          </c:tx>
          <c:layout/>
          <c:overlay val="0"/>
        </c:title>
        <c:numFmt formatCode="General" sourceLinked="1"/>
        <c:majorTickMark val="out"/>
        <c:minorTickMark val="none"/>
        <c:tickLblPos val="nextTo"/>
        <c:txPr>
          <a:bodyPr/>
          <a:lstStyle/>
          <a:p>
            <a:pPr>
              <a:defRPr sz="1800"/>
            </a:pPr>
            <a:endParaRPr lang="en-US"/>
          </a:p>
        </c:txPr>
        <c:crossAx val="1203094064"/>
        <c:crosses val="autoZero"/>
        <c:auto val="1"/>
        <c:lblAlgn val="ctr"/>
        <c:lblOffset val="100"/>
        <c:noMultiLvlLbl val="0"/>
      </c:catAx>
      <c:valAx>
        <c:axId val="1203094064"/>
        <c:scaling>
          <c:orientation val="minMax"/>
        </c:scaling>
        <c:delete val="0"/>
        <c:axPos val="l"/>
        <c:title>
          <c:tx>
            <c:rich>
              <a:bodyPr/>
              <a:lstStyle/>
              <a:p>
                <a:pPr>
                  <a:defRPr sz="1800"/>
                </a:pPr>
                <a:r>
                  <a:rPr lang="en-US" sz="1800"/>
                  <a:t>Frequency</a:t>
                </a:r>
              </a:p>
            </c:rich>
          </c:tx>
          <c:layout/>
          <c:overlay val="0"/>
        </c:title>
        <c:numFmt formatCode="General" sourceLinked="1"/>
        <c:majorTickMark val="out"/>
        <c:minorTickMark val="none"/>
        <c:tickLblPos val="nextTo"/>
        <c:txPr>
          <a:bodyPr/>
          <a:lstStyle/>
          <a:p>
            <a:pPr>
              <a:defRPr sz="1800"/>
            </a:pPr>
            <a:endParaRPr lang="en-US"/>
          </a:p>
        </c:txPr>
        <c:crossAx val="1203093520"/>
        <c:crosses val="autoZero"/>
        <c:crossBetween val="between"/>
      </c:valAx>
    </c:plotArea>
    <c:plotVisOnly val="1"/>
    <c:dispBlanksAs val="gap"/>
    <c:showDLblsOverMax val="0"/>
  </c:chart>
  <c:txPr>
    <a:bodyPr/>
    <a:lstStyle/>
    <a:p>
      <a:pPr>
        <a:defRPr b="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600" dirty="0" smtClean="0"/>
              <a:t>Temporal – Third Set of 50</a:t>
            </a:r>
            <a:endParaRPr lang="en-US" sz="3600" dirty="0"/>
          </a:p>
        </c:rich>
      </c:tx>
      <c:layout/>
      <c:overlay val="0"/>
    </c:title>
    <c:autoTitleDeleted val="0"/>
    <c:plotArea>
      <c:layout/>
      <c:barChart>
        <c:barDir val="col"/>
        <c:grouping val="clustered"/>
        <c:varyColors val="0"/>
        <c:ser>
          <c:idx val="0"/>
          <c:order val="0"/>
          <c:tx>
            <c:v>Frequency</c:v>
          </c:tx>
          <c:invertIfNegative val="0"/>
          <c:cat>
            <c:strRef>
              <c:f>TemporalGraphing_excel2013!$H$60:$H$86</c:f>
              <c:strCache>
                <c:ptCount val="27"/>
                <c:pt idx="0">
                  <c:v>0</c:v>
                </c:pt>
                <c:pt idx="1">
                  <c:v>80</c:v>
                </c:pt>
                <c:pt idx="2">
                  <c:v>160</c:v>
                </c:pt>
                <c:pt idx="3">
                  <c:v>240</c:v>
                </c:pt>
                <c:pt idx="4">
                  <c:v>320</c:v>
                </c:pt>
                <c:pt idx="5">
                  <c:v>400</c:v>
                </c:pt>
                <c:pt idx="6">
                  <c:v>480</c:v>
                </c:pt>
                <c:pt idx="7">
                  <c:v>560</c:v>
                </c:pt>
                <c:pt idx="8">
                  <c:v>640</c:v>
                </c:pt>
                <c:pt idx="9">
                  <c:v>720</c:v>
                </c:pt>
                <c:pt idx="10">
                  <c:v>800</c:v>
                </c:pt>
                <c:pt idx="11">
                  <c:v>880</c:v>
                </c:pt>
                <c:pt idx="12">
                  <c:v>960</c:v>
                </c:pt>
                <c:pt idx="13">
                  <c:v>1040</c:v>
                </c:pt>
                <c:pt idx="14">
                  <c:v>1120</c:v>
                </c:pt>
                <c:pt idx="15">
                  <c:v>1200</c:v>
                </c:pt>
                <c:pt idx="16">
                  <c:v>1280</c:v>
                </c:pt>
                <c:pt idx="17">
                  <c:v>1360</c:v>
                </c:pt>
                <c:pt idx="18">
                  <c:v>1440</c:v>
                </c:pt>
                <c:pt idx="19">
                  <c:v>1520</c:v>
                </c:pt>
                <c:pt idx="20">
                  <c:v>1600</c:v>
                </c:pt>
                <c:pt idx="21">
                  <c:v>1680</c:v>
                </c:pt>
                <c:pt idx="22">
                  <c:v>1760</c:v>
                </c:pt>
                <c:pt idx="23">
                  <c:v>1840</c:v>
                </c:pt>
                <c:pt idx="24">
                  <c:v>1920</c:v>
                </c:pt>
                <c:pt idx="25">
                  <c:v>2000</c:v>
                </c:pt>
                <c:pt idx="26">
                  <c:v>More</c:v>
                </c:pt>
              </c:strCache>
            </c:strRef>
          </c:cat>
          <c:val>
            <c:numRef>
              <c:f>TemporalGraphing_excel2013!$I$60:$I$86</c:f>
              <c:numCache>
                <c:formatCode>General</c:formatCode>
                <c:ptCount val="27"/>
                <c:pt idx="0">
                  <c:v>0</c:v>
                </c:pt>
                <c:pt idx="1">
                  <c:v>2</c:v>
                </c:pt>
                <c:pt idx="2">
                  <c:v>6</c:v>
                </c:pt>
                <c:pt idx="3">
                  <c:v>5</c:v>
                </c:pt>
                <c:pt idx="4">
                  <c:v>1</c:v>
                </c:pt>
                <c:pt idx="5">
                  <c:v>2</c:v>
                </c:pt>
                <c:pt idx="6">
                  <c:v>3</c:v>
                </c:pt>
                <c:pt idx="7">
                  <c:v>4</c:v>
                </c:pt>
                <c:pt idx="8">
                  <c:v>15</c:v>
                </c:pt>
                <c:pt idx="9">
                  <c:v>29</c:v>
                </c:pt>
                <c:pt idx="10">
                  <c:v>20</c:v>
                </c:pt>
                <c:pt idx="11">
                  <c:v>15</c:v>
                </c:pt>
                <c:pt idx="12">
                  <c:v>15</c:v>
                </c:pt>
                <c:pt idx="13">
                  <c:v>12</c:v>
                </c:pt>
                <c:pt idx="14">
                  <c:v>11</c:v>
                </c:pt>
                <c:pt idx="15">
                  <c:v>4</c:v>
                </c:pt>
                <c:pt idx="16">
                  <c:v>8</c:v>
                </c:pt>
                <c:pt idx="17">
                  <c:v>4</c:v>
                </c:pt>
                <c:pt idx="18">
                  <c:v>6</c:v>
                </c:pt>
                <c:pt idx="19">
                  <c:v>2</c:v>
                </c:pt>
                <c:pt idx="20">
                  <c:v>0</c:v>
                </c:pt>
                <c:pt idx="21">
                  <c:v>0</c:v>
                </c:pt>
                <c:pt idx="22">
                  <c:v>0</c:v>
                </c:pt>
                <c:pt idx="23">
                  <c:v>0</c:v>
                </c:pt>
                <c:pt idx="24">
                  <c:v>0</c:v>
                </c:pt>
                <c:pt idx="25">
                  <c:v>0</c:v>
                </c:pt>
                <c:pt idx="26">
                  <c:v>0</c:v>
                </c:pt>
              </c:numCache>
            </c:numRef>
          </c:val>
        </c:ser>
        <c:dLbls>
          <c:showLegendKey val="0"/>
          <c:showVal val="0"/>
          <c:showCatName val="0"/>
          <c:showSerName val="0"/>
          <c:showPercent val="0"/>
          <c:showBubbleSize val="0"/>
        </c:dLbls>
        <c:gapWidth val="150"/>
        <c:axId val="1324956816"/>
        <c:axId val="1324941584"/>
      </c:barChart>
      <c:catAx>
        <c:axId val="1324956816"/>
        <c:scaling>
          <c:orientation val="minMax"/>
        </c:scaling>
        <c:delete val="0"/>
        <c:axPos val="b"/>
        <c:title>
          <c:tx>
            <c:rich>
              <a:bodyPr/>
              <a:lstStyle/>
              <a:p>
                <a:pPr>
                  <a:defRPr/>
                </a:pPr>
                <a:r>
                  <a:rPr lang="en-US" sz="1800" dirty="0" smtClean="0"/>
                  <a:t>Time (</a:t>
                </a:r>
                <a:r>
                  <a:rPr lang="en-US" sz="1800" dirty="0" err="1" smtClean="0"/>
                  <a:t>ms</a:t>
                </a:r>
                <a:r>
                  <a:rPr lang="en-US" sz="1800" dirty="0" smtClean="0"/>
                  <a:t>)</a:t>
                </a:r>
                <a:endParaRPr lang="en-US" sz="1800" dirty="0"/>
              </a:p>
            </c:rich>
          </c:tx>
          <c:layout/>
          <c:overlay val="0"/>
        </c:title>
        <c:numFmt formatCode="General" sourceLinked="1"/>
        <c:majorTickMark val="out"/>
        <c:minorTickMark val="none"/>
        <c:tickLblPos val="nextTo"/>
        <c:txPr>
          <a:bodyPr/>
          <a:lstStyle/>
          <a:p>
            <a:pPr>
              <a:defRPr sz="1800"/>
            </a:pPr>
            <a:endParaRPr lang="en-US"/>
          </a:p>
        </c:txPr>
        <c:crossAx val="1324941584"/>
        <c:crosses val="autoZero"/>
        <c:auto val="1"/>
        <c:lblAlgn val="ctr"/>
        <c:lblOffset val="100"/>
        <c:noMultiLvlLbl val="0"/>
      </c:catAx>
      <c:valAx>
        <c:axId val="1324941584"/>
        <c:scaling>
          <c:orientation val="minMax"/>
        </c:scaling>
        <c:delete val="0"/>
        <c:axPos val="l"/>
        <c:title>
          <c:tx>
            <c:rich>
              <a:bodyPr/>
              <a:lstStyle/>
              <a:p>
                <a:pPr>
                  <a:defRPr sz="1800"/>
                </a:pPr>
                <a:r>
                  <a:rPr lang="en-US" sz="1800"/>
                  <a:t>Frequency</a:t>
                </a:r>
              </a:p>
            </c:rich>
          </c:tx>
          <c:layout/>
          <c:overlay val="0"/>
        </c:title>
        <c:numFmt formatCode="General" sourceLinked="1"/>
        <c:majorTickMark val="out"/>
        <c:minorTickMark val="none"/>
        <c:tickLblPos val="nextTo"/>
        <c:txPr>
          <a:bodyPr/>
          <a:lstStyle/>
          <a:p>
            <a:pPr>
              <a:defRPr sz="1800"/>
            </a:pPr>
            <a:endParaRPr lang="en-US"/>
          </a:p>
        </c:txPr>
        <c:crossAx val="1324956816"/>
        <c:crosses val="autoZero"/>
        <c:crossBetween val="between"/>
      </c:valAx>
    </c:plotArea>
    <c:plotVisOnly val="1"/>
    <c:dispBlanksAs val="gap"/>
    <c:showDLblsOverMax val="0"/>
  </c:chart>
  <c:txPr>
    <a:bodyPr/>
    <a:lstStyle/>
    <a:p>
      <a:pPr>
        <a:defRPr b="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dirty="0" smtClean="0"/>
              <a:t>Temporal – Fourth</a:t>
            </a:r>
            <a:r>
              <a:rPr lang="en-US" sz="3600" baseline="0" dirty="0" smtClean="0"/>
              <a:t> Set of 50</a:t>
            </a:r>
            <a:endParaRPr lang="en-US" sz="3600" dirty="0"/>
          </a:p>
        </c:rich>
      </c:tx>
      <c:layout/>
      <c:overlay val="0"/>
    </c:title>
    <c:autoTitleDeleted val="0"/>
    <c:plotArea>
      <c:layout/>
      <c:barChart>
        <c:barDir val="col"/>
        <c:grouping val="clustered"/>
        <c:varyColors val="0"/>
        <c:ser>
          <c:idx val="0"/>
          <c:order val="0"/>
          <c:tx>
            <c:v>Frequency</c:v>
          </c:tx>
          <c:invertIfNegative val="0"/>
          <c:cat>
            <c:strRef>
              <c:f>TemporalGraphing_excel2013!$H$89:$H$115</c:f>
              <c:strCache>
                <c:ptCount val="27"/>
                <c:pt idx="0">
                  <c:v>0</c:v>
                </c:pt>
                <c:pt idx="1">
                  <c:v>80</c:v>
                </c:pt>
                <c:pt idx="2">
                  <c:v>160</c:v>
                </c:pt>
                <c:pt idx="3">
                  <c:v>240</c:v>
                </c:pt>
                <c:pt idx="4">
                  <c:v>320</c:v>
                </c:pt>
                <c:pt idx="5">
                  <c:v>400</c:v>
                </c:pt>
                <c:pt idx="6">
                  <c:v>480</c:v>
                </c:pt>
                <c:pt idx="7">
                  <c:v>560</c:v>
                </c:pt>
                <c:pt idx="8">
                  <c:v>640</c:v>
                </c:pt>
                <c:pt idx="9">
                  <c:v>720</c:v>
                </c:pt>
                <c:pt idx="10">
                  <c:v>800</c:v>
                </c:pt>
                <c:pt idx="11">
                  <c:v>880</c:v>
                </c:pt>
                <c:pt idx="12">
                  <c:v>960</c:v>
                </c:pt>
                <c:pt idx="13">
                  <c:v>1040</c:v>
                </c:pt>
                <c:pt idx="14">
                  <c:v>1120</c:v>
                </c:pt>
                <c:pt idx="15">
                  <c:v>1200</c:v>
                </c:pt>
                <c:pt idx="16">
                  <c:v>1280</c:v>
                </c:pt>
                <c:pt idx="17">
                  <c:v>1360</c:v>
                </c:pt>
                <c:pt idx="18">
                  <c:v>1440</c:v>
                </c:pt>
                <c:pt idx="19">
                  <c:v>1520</c:v>
                </c:pt>
                <c:pt idx="20">
                  <c:v>1600</c:v>
                </c:pt>
                <c:pt idx="21">
                  <c:v>1680</c:v>
                </c:pt>
                <c:pt idx="22">
                  <c:v>1760</c:v>
                </c:pt>
                <c:pt idx="23">
                  <c:v>1840</c:v>
                </c:pt>
                <c:pt idx="24">
                  <c:v>1920</c:v>
                </c:pt>
                <c:pt idx="25">
                  <c:v>2000</c:v>
                </c:pt>
                <c:pt idx="26">
                  <c:v>More</c:v>
                </c:pt>
              </c:strCache>
            </c:strRef>
          </c:cat>
          <c:val>
            <c:numRef>
              <c:f>TemporalGraphing_excel2013!$I$89:$I$115</c:f>
              <c:numCache>
                <c:formatCode>General</c:formatCode>
                <c:ptCount val="27"/>
                <c:pt idx="0">
                  <c:v>0</c:v>
                </c:pt>
                <c:pt idx="1">
                  <c:v>2</c:v>
                </c:pt>
                <c:pt idx="2">
                  <c:v>1</c:v>
                </c:pt>
                <c:pt idx="3">
                  <c:v>0</c:v>
                </c:pt>
                <c:pt idx="4">
                  <c:v>0</c:v>
                </c:pt>
                <c:pt idx="5">
                  <c:v>1</c:v>
                </c:pt>
                <c:pt idx="6">
                  <c:v>1</c:v>
                </c:pt>
                <c:pt idx="7">
                  <c:v>11</c:v>
                </c:pt>
                <c:pt idx="8">
                  <c:v>2</c:v>
                </c:pt>
                <c:pt idx="9">
                  <c:v>4</c:v>
                </c:pt>
                <c:pt idx="10">
                  <c:v>17</c:v>
                </c:pt>
                <c:pt idx="11">
                  <c:v>14</c:v>
                </c:pt>
                <c:pt idx="12">
                  <c:v>22</c:v>
                </c:pt>
                <c:pt idx="13">
                  <c:v>28</c:v>
                </c:pt>
                <c:pt idx="14">
                  <c:v>26</c:v>
                </c:pt>
                <c:pt idx="15">
                  <c:v>16</c:v>
                </c:pt>
                <c:pt idx="16">
                  <c:v>11</c:v>
                </c:pt>
                <c:pt idx="17">
                  <c:v>13</c:v>
                </c:pt>
                <c:pt idx="18">
                  <c:v>6</c:v>
                </c:pt>
                <c:pt idx="19">
                  <c:v>5</c:v>
                </c:pt>
                <c:pt idx="20">
                  <c:v>7</c:v>
                </c:pt>
                <c:pt idx="21">
                  <c:v>5</c:v>
                </c:pt>
                <c:pt idx="22">
                  <c:v>2</c:v>
                </c:pt>
                <c:pt idx="23">
                  <c:v>0</c:v>
                </c:pt>
                <c:pt idx="24">
                  <c:v>0</c:v>
                </c:pt>
                <c:pt idx="25">
                  <c:v>0</c:v>
                </c:pt>
                <c:pt idx="26">
                  <c:v>0</c:v>
                </c:pt>
              </c:numCache>
            </c:numRef>
          </c:val>
        </c:ser>
        <c:dLbls>
          <c:showLegendKey val="0"/>
          <c:showVal val="0"/>
          <c:showCatName val="0"/>
          <c:showSerName val="0"/>
          <c:showPercent val="0"/>
          <c:showBubbleSize val="0"/>
        </c:dLbls>
        <c:gapWidth val="150"/>
        <c:axId val="1430649072"/>
        <c:axId val="1324946480"/>
      </c:barChart>
      <c:catAx>
        <c:axId val="1430649072"/>
        <c:scaling>
          <c:orientation val="minMax"/>
        </c:scaling>
        <c:delete val="0"/>
        <c:axPos val="b"/>
        <c:title>
          <c:tx>
            <c:rich>
              <a:bodyPr/>
              <a:lstStyle/>
              <a:p>
                <a:pPr>
                  <a:defRPr/>
                </a:pPr>
                <a:r>
                  <a:rPr lang="en-US" sz="1800" dirty="0" smtClean="0"/>
                  <a:t>Time (</a:t>
                </a:r>
                <a:r>
                  <a:rPr lang="en-US" sz="1800" dirty="0" err="1" smtClean="0"/>
                  <a:t>ms</a:t>
                </a:r>
                <a:r>
                  <a:rPr lang="en-US" sz="1800" dirty="0" smtClean="0"/>
                  <a:t>)</a:t>
                </a:r>
                <a:endParaRPr lang="en-US" sz="1800" dirty="0"/>
              </a:p>
            </c:rich>
          </c:tx>
          <c:layout/>
          <c:overlay val="0"/>
        </c:title>
        <c:numFmt formatCode="General" sourceLinked="1"/>
        <c:majorTickMark val="out"/>
        <c:minorTickMark val="none"/>
        <c:tickLblPos val="nextTo"/>
        <c:txPr>
          <a:bodyPr/>
          <a:lstStyle/>
          <a:p>
            <a:pPr>
              <a:defRPr sz="1800"/>
            </a:pPr>
            <a:endParaRPr lang="en-US"/>
          </a:p>
        </c:txPr>
        <c:crossAx val="1324946480"/>
        <c:crosses val="autoZero"/>
        <c:auto val="1"/>
        <c:lblAlgn val="ctr"/>
        <c:lblOffset val="100"/>
        <c:noMultiLvlLbl val="0"/>
      </c:catAx>
      <c:valAx>
        <c:axId val="1324946480"/>
        <c:scaling>
          <c:orientation val="minMax"/>
        </c:scaling>
        <c:delete val="0"/>
        <c:axPos val="l"/>
        <c:title>
          <c:tx>
            <c:rich>
              <a:bodyPr/>
              <a:lstStyle/>
              <a:p>
                <a:pPr>
                  <a:defRPr sz="1800"/>
                </a:pPr>
                <a:r>
                  <a:rPr lang="en-US" sz="1800"/>
                  <a:t>Frequency</a:t>
                </a:r>
              </a:p>
            </c:rich>
          </c:tx>
          <c:layout/>
          <c:overlay val="0"/>
        </c:title>
        <c:numFmt formatCode="General" sourceLinked="1"/>
        <c:majorTickMark val="out"/>
        <c:minorTickMark val="none"/>
        <c:tickLblPos val="nextTo"/>
        <c:txPr>
          <a:bodyPr/>
          <a:lstStyle/>
          <a:p>
            <a:pPr>
              <a:defRPr sz="1800"/>
            </a:pPr>
            <a:endParaRPr lang="en-US"/>
          </a:p>
        </c:txPr>
        <c:crossAx val="1430649072"/>
        <c:crosses val="autoZero"/>
        <c:crossBetween val="between"/>
      </c:valAx>
    </c:plotArea>
    <c:plotVisOnly val="1"/>
    <c:dispBlanksAs val="gap"/>
    <c:showDLblsOverMax val="0"/>
  </c:chart>
  <c:txPr>
    <a:bodyPr/>
    <a:lstStyle/>
    <a:p>
      <a:pPr>
        <a:defRPr b="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4"/>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1881000" indent="0" algn="ctr">
              <a:buNone/>
              <a:defRPr>
                <a:solidFill>
                  <a:schemeClr val="tx1">
                    <a:tint val="75000"/>
                  </a:schemeClr>
                </a:solidFill>
              </a:defRPr>
            </a:lvl2pPr>
            <a:lvl3pPr marL="3761999" indent="0" algn="ctr">
              <a:buNone/>
              <a:defRPr>
                <a:solidFill>
                  <a:schemeClr val="tx1">
                    <a:tint val="75000"/>
                  </a:schemeClr>
                </a:solidFill>
              </a:defRPr>
            </a:lvl3pPr>
            <a:lvl4pPr marL="5642999" indent="0" algn="ctr">
              <a:buNone/>
              <a:defRPr>
                <a:solidFill>
                  <a:schemeClr val="tx1">
                    <a:tint val="75000"/>
                  </a:schemeClr>
                </a:solidFill>
              </a:defRPr>
            </a:lvl4pPr>
            <a:lvl5pPr marL="7523998" indent="0" algn="ctr">
              <a:buNone/>
              <a:defRPr>
                <a:solidFill>
                  <a:schemeClr val="tx1">
                    <a:tint val="75000"/>
                  </a:schemeClr>
                </a:solidFill>
              </a:defRPr>
            </a:lvl5pPr>
            <a:lvl6pPr marL="9404998" indent="0" algn="ctr">
              <a:buNone/>
              <a:defRPr>
                <a:solidFill>
                  <a:schemeClr val="tx1">
                    <a:tint val="75000"/>
                  </a:schemeClr>
                </a:solidFill>
              </a:defRPr>
            </a:lvl6pPr>
            <a:lvl7pPr marL="11285997" indent="0" algn="ctr">
              <a:buNone/>
              <a:defRPr>
                <a:solidFill>
                  <a:schemeClr val="tx1">
                    <a:tint val="75000"/>
                  </a:schemeClr>
                </a:solidFill>
              </a:defRPr>
            </a:lvl7pPr>
            <a:lvl8pPr marL="13166997" indent="0" algn="ctr">
              <a:buNone/>
              <a:defRPr>
                <a:solidFill>
                  <a:schemeClr val="tx1">
                    <a:tint val="75000"/>
                  </a:schemeClr>
                </a:solidFill>
              </a:defRPr>
            </a:lvl8pPr>
            <a:lvl9pPr marL="150479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C9A68-3435-DD44-89FC-3BBEC56B694F}"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422144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C9A68-3435-DD44-89FC-3BBEC56B694F}"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406917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650996" y="9377687"/>
            <a:ext cx="41473757" cy="1997252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18305" y="9377687"/>
            <a:ext cx="123884053" cy="1997252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C9A68-3435-DD44-89FC-3BBEC56B694F}"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306647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C9A68-3435-DD44-89FC-3BBEC56B694F}"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228854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64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7"/>
            <a:ext cx="27980640" cy="9601196"/>
          </a:xfrm>
        </p:spPr>
        <p:txBody>
          <a:bodyPr anchor="b"/>
          <a:lstStyle>
            <a:lvl1pPr marL="0" indent="0">
              <a:buNone/>
              <a:defRPr sz="8300">
                <a:solidFill>
                  <a:schemeClr val="tx1">
                    <a:tint val="75000"/>
                  </a:schemeClr>
                </a:solidFill>
              </a:defRPr>
            </a:lvl1pPr>
            <a:lvl2pPr marL="1881000" indent="0">
              <a:buNone/>
              <a:defRPr sz="7400">
                <a:solidFill>
                  <a:schemeClr val="tx1">
                    <a:tint val="75000"/>
                  </a:schemeClr>
                </a:solidFill>
              </a:defRPr>
            </a:lvl2pPr>
            <a:lvl3pPr marL="3761999" indent="0">
              <a:buNone/>
              <a:defRPr sz="6600">
                <a:solidFill>
                  <a:schemeClr val="tx1">
                    <a:tint val="75000"/>
                  </a:schemeClr>
                </a:solidFill>
              </a:defRPr>
            </a:lvl3pPr>
            <a:lvl4pPr marL="5642999" indent="0">
              <a:buNone/>
              <a:defRPr sz="5800">
                <a:solidFill>
                  <a:schemeClr val="tx1">
                    <a:tint val="75000"/>
                  </a:schemeClr>
                </a:solidFill>
              </a:defRPr>
            </a:lvl4pPr>
            <a:lvl5pPr marL="7523998" indent="0">
              <a:buNone/>
              <a:defRPr sz="5800">
                <a:solidFill>
                  <a:schemeClr val="tx1">
                    <a:tint val="75000"/>
                  </a:schemeClr>
                </a:solidFill>
              </a:defRPr>
            </a:lvl5pPr>
            <a:lvl6pPr marL="9404998" indent="0">
              <a:buNone/>
              <a:defRPr sz="5800">
                <a:solidFill>
                  <a:schemeClr val="tx1">
                    <a:tint val="75000"/>
                  </a:schemeClr>
                </a:solidFill>
              </a:defRPr>
            </a:lvl6pPr>
            <a:lvl7pPr marL="11285997" indent="0">
              <a:buNone/>
              <a:defRPr sz="5800">
                <a:solidFill>
                  <a:schemeClr val="tx1">
                    <a:tint val="75000"/>
                  </a:schemeClr>
                </a:solidFill>
              </a:defRPr>
            </a:lvl7pPr>
            <a:lvl8pPr marL="13166997" indent="0">
              <a:buNone/>
              <a:defRPr sz="5800">
                <a:solidFill>
                  <a:schemeClr val="tx1">
                    <a:tint val="75000"/>
                  </a:schemeClr>
                </a:solidFill>
              </a:defRPr>
            </a:lvl8pPr>
            <a:lvl9pPr marL="15047996"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C9A68-3435-DD44-89FC-3BBEC56B694F}"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197231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218303" y="54620161"/>
            <a:ext cx="82678903" cy="154482803"/>
          </a:xfrm>
        </p:spPr>
        <p:txBody>
          <a:bodyPr/>
          <a:lstStyle>
            <a:lvl1pPr>
              <a:defRPr sz="11600"/>
            </a:lvl1pPr>
            <a:lvl2pPr>
              <a:defRPr sz="99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445848" y="54620161"/>
            <a:ext cx="82678907" cy="154482803"/>
          </a:xfrm>
        </p:spPr>
        <p:txBody>
          <a:bodyPr/>
          <a:lstStyle>
            <a:lvl1pPr>
              <a:defRPr sz="11600"/>
            </a:lvl1pPr>
            <a:lvl2pPr>
              <a:defRPr sz="99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6C9A68-3435-DD44-89FC-3BBEC56B694F}" type="datetimeFigureOut">
              <a:rPr lang="en-US" smtClean="0"/>
              <a:t>8/5/2018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425322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6" y="9824727"/>
            <a:ext cx="14544677" cy="4094477"/>
          </a:xfrm>
        </p:spPr>
        <p:txBody>
          <a:bodyPr anchor="b"/>
          <a:lstStyle>
            <a:lvl1pPr marL="0" indent="0">
              <a:buNone/>
              <a:defRPr sz="9900" b="1"/>
            </a:lvl1pPr>
            <a:lvl2pPr marL="1881000" indent="0">
              <a:buNone/>
              <a:defRPr sz="8300" b="1"/>
            </a:lvl2pPr>
            <a:lvl3pPr marL="3761999" indent="0">
              <a:buNone/>
              <a:defRPr sz="7400" b="1"/>
            </a:lvl3pPr>
            <a:lvl4pPr marL="5642999" indent="0">
              <a:buNone/>
              <a:defRPr sz="6600" b="1"/>
            </a:lvl4pPr>
            <a:lvl5pPr marL="7523998" indent="0">
              <a:buNone/>
              <a:defRPr sz="6600" b="1"/>
            </a:lvl5pPr>
            <a:lvl6pPr marL="9404998" indent="0">
              <a:buNone/>
              <a:defRPr sz="6600" b="1"/>
            </a:lvl6pPr>
            <a:lvl7pPr marL="11285997" indent="0">
              <a:buNone/>
              <a:defRPr sz="6600" b="1"/>
            </a:lvl7pPr>
            <a:lvl8pPr marL="13166997" indent="0">
              <a:buNone/>
              <a:defRPr sz="6600" b="1"/>
            </a:lvl8pPr>
            <a:lvl9pPr marL="15047996"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645926" y="13919204"/>
            <a:ext cx="14544677" cy="25288243"/>
          </a:xfrm>
        </p:spPr>
        <p:txBody>
          <a:bodyPr/>
          <a:lstStyle>
            <a:lvl1pPr>
              <a:defRPr sz="9900"/>
            </a:lvl1pPr>
            <a:lvl2pPr>
              <a:defRPr sz="83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7"/>
            <a:ext cx="14550390" cy="4094477"/>
          </a:xfrm>
        </p:spPr>
        <p:txBody>
          <a:bodyPr anchor="b"/>
          <a:lstStyle>
            <a:lvl1pPr marL="0" indent="0">
              <a:buNone/>
              <a:defRPr sz="9900" b="1"/>
            </a:lvl1pPr>
            <a:lvl2pPr marL="1881000" indent="0">
              <a:buNone/>
              <a:defRPr sz="8300" b="1"/>
            </a:lvl2pPr>
            <a:lvl3pPr marL="3761999" indent="0">
              <a:buNone/>
              <a:defRPr sz="7400" b="1"/>
            </a:lvl3pPr>
            <a:lvl4pPr marL="5642999" indent="0">
              <a:buNone/>
              <a:defRPr sz="6600" b="1"/>
            </a:lvl4pPr>
            <a:lvl5pPr marL="7523998" indent="0">
              <a:buNone/>
              <a:defRPr sz="6600" b="1"/>
            </a:lvl5pPr>
            <a:lvl6pPr marL="9404998" indent="0">
              <a:buNone/>
              <a:defRPr sz="6600" b="1"/>
            </a:lvl6pPr>
            <a:lvl7pPr marL="11285997" indent="0">
              <a:buNone/>
              <a:defRPr sz="6600" b="1"/>
            </a:lvl7pPr>
            <a:lvl8pPr marL="13166997" indent="0">
              <a:buNone/>
              <a:defRPr sz="6600" b="1"/>
            </a:lvl8pPr>
            <a:lvl9pPr marL="15047996"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6722092" y="13919204"/>
            <a:ext cx="14550390" cy="25288243"/>
          </a:xfrm>
        </p:spPr>
        <p:txBody>
          <a:bodyPr/>
          <a:lstStyle>
            <a:lvl1pPr>
              <a:defRPr sz="9900"/>
            </a:lvl1pPr>
            <a:lvl2pPr>
              <a:defRPr sz="83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6C9A68-3435-DD44-89FC-3BBEC56B694F}" type="datetimeFigureOut">
              <a:rPr lang="en-US" smtClean="0"/>
              <a:t>8/5/2018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191470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6C9A68-3435-DD44-89FC-3BBEC56B694F}" type="datetimeFigureOut">
              <a:rPr lang="en-US" smtClean="0"/>
              <a:t>8/5/2018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151958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C9A68-3435-DD44-89FC-3BBEC56B694F}" type="datetimeFigureOut">
              <a:rPr lang="en-US" smtClean="0"/>
              <a:t>8/5/2018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206304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8" y="1747520"/>
            <a:ext cx="10829927" cy="743712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4"/>
          </a:xfrm>
        </p:spPr>
        <p:txBody>
          <a:bodyPr/>
          <a:lstStyle>
            <a:lvl1pPr>
              <a:defRPr sz="132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8" y="9184643"/>
            <a:ext cx="10829927" cy="30022804"/>
          </a:xfrm>
        </p:spPr>
        <p:txBody>
          <a:bodyPr/>
          <a:lstStyle>
            <a:lvl1pPr marL="0" indent="0">
              <a:buNone/>
              <a:defRPr sz="5800"/>
            </a:lvl1pPr>
            <a:lvl2pPr marL="1881000" indent="0">
              <a:buNone/>
              <a:defRPr sz="5000"/>
            </a:lvl2pPr>
            <a:lvl3pPr marL="3761999" indent="0">
              <a:buNone/>
              <a:defRPr sz="4100"/>
            </a:lvl3pPr>
            <a:lvl4pPr marL="5642999" indent="0">
              <a:buNone/>
              <a:defRPr sz="3700"/>
            </a:lvl4pPr>
            <a:lvl5pPr marL="7523998" indent="0">
              <a:buNone/>
              <a:defRPr sz="3700"/>
            </a:lvl5pPr>
            <a:lvl6pPr marL="9404998" indent="0">
              <a:buNone/>
              <a:defRPr sz="3700"/>
            </a:lvl6pPr>
            <a:lvl7pPr marL="11285997" indent="0">
              <a:buNone/>
              <a:defRPr sz="3700"/>
            </a:lvl7pPr>
            <a:lvl8pPr marL="13166997" indent="0">
              <a:buNone/>
              <a:defRPr sz="3700"/>
            </a:lvl8pPr>
            <a:lvl9pPr marL="15047996"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C9A68-3435-DD44-89FC-3BBEC56B694F}" type="datetimeFigureOut">
              <a:rPr lang="en-US" smtClean="0"/>
              <a:t>8/5/2018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168914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3"/>
            <a:ext cx="19751040" cy="3627124"/>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3200"/>
            </a:lvl1pPr>
            <a:lvl2pPr marL="1881000" indent="0">
              <a:buNone/>
              <a:defRPr sz="11600"/>
            </a:lvl2pPr>
            <a:lvl3pPr marL="3761999" indent="0">
              <a:buNone/>
              <a:defRPr sz="9900"/>
            </a:lvl3pPr>
            <a:lvl4pPr marL="5642999" indent="0">
              <a:buNone/>
              <a:defRPr sz="8300"/>
            </a:lvl4pPr>
            <a:lvl5pPr marL="7523998" indent="0">
              <a:buNone/>
              <a:defRPr sz="8300"/>
            </a:lvl5pPr>
            <a:lvl6pPr marL="9404998" indent="0">
              <a:buNone/>
              <a:defRPr sz="8300"/>
            </a:lvl6pPr>
            <a:lvl7pPr marL="11285997" indent="0">
              <a:buNone/>
              <a:defRPr sz="8300"/>
            </a:lvl7pPr>
            <a:lvl8pPr marL="13166997" indent="0">
              <a:buNone/>
              <a:defRPr sz="8300"/>
            </a:lvl8pPr>
            <a:lvl9pPr marL="15047996" indent="0">
              <a:buNone/>
              <a:defRPr sz="8300"/>
            </a:lvl9pPr>
          </a:lstStyle>
          <a:p>
            <a:endParaRPr lang="en-US"/>
          </a:p>
        </p:txBody>
      </p:sp>
      <p:sp>
        <p:nvSpPr>
          <p:cNvPr id="4" name="Text Placeholder 3"/>
          <p:cNvSpPr>
            <a:spLocks noGrp="1"/>
          </p:cNvSpPr>
          <p:nvPr>
            <p:ph type="body" sz="half" idx="2"/>
          </p:nvPr>
        </p:nvSpPr>
        <p:spPr>
          <a:xfrm>
            <a:off x="6452237" y="34350967"/>
            <a:ext cx="19751040" cy="5151116"/>
          </a:xfrm>
        </p:spPr>
        <p:txBody>
          <a:bodyPr/>
          <a:lstStyle>
            <a:lvl1pPr marL="0" indent="0">
              <a:buNone/>
              <a:defRPr sz="5800"/>
            </a:lvl1pPr>
            <a:lvl2pPr marL="1881000" indent="0">
              <a:buNone/>
              <a:defRPr sz="5000"/>
            </a:lvl2pPr>
            <a:lvl3pPr marL="3761999" indent="0">
              <a:buNone/>
              <a:defRPr sz="4100"/>
            </a:lvl3pPr>
            <a:lvl4pPr marL="5642999" indent="0">
              <a:buNone/>
              <a:defRPr sz="3700"/>
            </a:lvl4pPr>
            <a:lvl5pPr marL="7523998" indent="0">
              <a:buNone/>
              <a:defRPr sz="3700"/>
            </a:lvl5pPr>
            <a:lvl6pPr marL="9404998" indent="0">
              <a:buNone/>
              <a:defRPr sz="3700"/>
            </a:lvl6pPr>
            <a:lvl7pPr marL="11285997" indent="0">
              <a:buNone/>
              <a:defRPr sz="3700"/>
            </a:lvl7pPr>
            <a:lvl8pPr marL="13166997" indent="0">
              <a:buNone/>
              <a:defRPr sz="3700"/>
            </a:lvl8pPr>
            <a:lvl9pPr marL="15047996"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C9A68-3435-DD44-89FC-3BBEC56B694F}" type="datetimeFigureOut">
              <a:rPr lang="en-US" smtClean="0"/>
              <a:t>8/5/2018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EE19-EA7F-294B-8444-B8587F7CBBFC}" type="slidenum">
              <a:rPr lang="en-US" smtClean="0"/>
              <a:t>‹#›</a:t>
            </a:fld>
            <a:endParaRPr lang="en-US"/>
          </a:p>
        </p:txBody>
      </p:sp>
    </p:spTree>
    <p:extLst>
      <p:ext uri="{BB962C8B-B14F-4D97-AF65-F5344CB8AC3E}">
        <p14:creationId xmlns:p14="http://schemas.microsoft.com/office/powerpoint/2010/main" val="256756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376209" tIns="188105" rIns="376209" bIns="1881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8"/>
            <a:ext cx="29626560" cy="28966163"/>
          </a:xfrm>
          <a:prstGeom prst="rect">
            <a:avLst/>
          </a:prstGeom>
        </p:spPr>
        <p:txBody>
          <a:bodyPr vert="horz" lIns="376209" tIns="188105" rIns="376209" bIns="1881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5"/>
            <a:ext cx="7680960" cy="2336800"/>
          </a:xfrm>
          <a:prstGeom prst="rect">
            <a:avLst/>
          </a:prstGeom>
        </p:spPr>
        <p:txBody>
          <a:bodyPr vert="horz" lIns="376209" tIns="188105" rIns="376209" bIns="188105" rtlCol="0" anchor="ctr"/>
          <a:lstStyle>
            <a:lvl1pPr algn="l">
              <a:defRPr sz="5000">
                <a:solidFill>
                  <a:schemeClr val="tx1">
                    <a:tint val="75000"/>
                  </a:schemeClr>
                </a:solidFill>
              </a:defRPr>
            </a:lvl1pPr>
          </a:lstStyle>
          <a:p>
            <a:fld id="{9F6C9A68-3435-DD44-89FC-3BBEC56B694F}" type="datetimeFigureOut">
              <a:rPr lang="en-US" smtClean="0"/>
              <a:t>8/5/2018</a:t>
            </a:fld>
            <a:endParaRPr lang="en-US"/>
          </a:p>
        </p:txBody>
      </p:sp>
      <p:sp>
        <p:nvSpPr>
          <p:cNvPr id="5" name="Footer Placeholder 4"/>
          <p:cNvSpPr>
            <a:spLocks noGrp="1"/>
          </p:cNvSpPr>
          <p:nvPr>
            <p:ph type="ftr" sz="quarter" idx="3"/>
          </p:nvPr>
        </p:nvSpPr>
        <p:spPr>
          <a:xfrm>
            <a:off x="11247120" y="40680645"/>
            <a:ext cx="10424160" cy="2336800"/>
          </a:xfrm>
          <a:prstGeom prst="rect">
            <a:avLst/>
          </a:prstGeom>
        </p:spPr>
        <p:txBody>
          <a:bodyPr vert="horz" lIns="376209" tIns="188105" rIns="376209" bIns="188105"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5"/>
            <a:ext cx="7680960" cy="2336800"/>
          </a:xfrm>
          <a:prstGeom prst="rect">
            <a:avLst/>
          </a:prstGeom>
        </p:spPr>
        <p:txBody>
          <a:bodyPr vert="horz" lIns="376209" tIns="188105" rIns="376209" bIns="188105" rtlCol="0" anchor="ctr"/>
          <a:lstStyle>
            <a:lvl1pPr algn="r">
              <a:defRPr sz="5000">
                <a:solidFill>
                  <a:schemeClr val="tx1">
                    <a:tint val="75000"/>
                  </a:schemeClr>
                </a:solidFill>
              </a:defRPr>
            </a:lvl1pPr>
          </a:lstStyle>
          <a:p>
            <a:fld id="{2B0CEE19-EA7F-294B-8444-B8587F7CBBFC}" type="slidenum">
              <a:rPr lang="en-US" smtClean="0"/>
              <a:t>‹#›</a:t>
            </a:fld>
            <a:endParaRPr lang="en-US"/>
          </a:p>
        </p:txBody>
      </p:sp>
    </p:spTree>
    <p:extLst>
      <p:ext uri="{BB962C8B-B14F-4D97-AF65-F5344CB8AC3E}">
        <p14:creationId xmlns:p14="http://schemas.microsoft.com/office/powerpoint/2010/main" val="251055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00" rtl="0" eaLnBrk="1" latinLnBrk="0" hangingPunct="1">
        <a:spcBef>
          <a:spcPct val="0"/>
        </a:spcBef>
        <a:buNone/>
        <a:defRPr sz="18100" kern="1200">
          <a:solidFill>
            <a:schemeClr val="tx1"/>
          </a:solidFill>
          <a:latin typeface="+mj-lt"/>
          <a:ea typeface="+mj-ea"/>
          <a:cs typeface="+mj-cs"/>
        </a:defRPr>
      </a:lvl1pPr>
    </p:titleStyle>
    <p:bodyStyle>
      <a:lvl1pPr marL="1410750" indent="-1410750" algn="l" defTabSz="1881000" rtl="0" eaLnBrk="1" latinLnBrk="0" hangingPunct="1">
        <a:spcBef>
          <a:spcPct val="20000"/>
        </a:spcBef>
        <a:buFont typeface="Arial"/>
        <a:buChar char="•"/>
        <a:defRPr sz="13200" kern="1200">
          <a:solidFill>
            <a:schemeClr val="tx1"/>
          </a:solidFill>
          <a:latin typeface="+mn-lt"/>
          <a:ea typeface="+mn-ea"/>
          <a:cs typeface="+mn-cs"/>
        </a:defRPr>
      </a:lvl1pPr>
      <a:lvl2pPr marL="3056624" indent="-1175624" algn="l" defTabSz="1881000" rtl="0" eaLnBrk="1" latinLnBrk="0" hangingPunct="1">
        <a:spcBef>
          <a:spcPct val="20000"/>
        </a:spcBef>
        <a:buFont typeface="Arial"/>
        <a:buChar char="–"/>
        <a:defRPr sz="11600" kern="1200">
          <a:solidFill>
            <a:schemeClr val="tx1"/>
          </a:solidFill>
          <a:latin typeface="+mn-lt"/>
          <a:ea typeface="+mn-ea"/>
          <a:cs typeface="+mn-cs"/>
        </a:defRPr>
      </a:lvl2pPr>
      <a:lvl3pPr marL="4702499" indent="-940499" algn="l" defTabSz="1881000" rtl="0" eaLnBrk="1" latinLnBrk="0" hangingPunct="1">
        <a:spcBef>
          <a:spcPct val="20000"/>
        </a:spcBef>
        <a:buFont typeface="Arial"/>
        <a:buChar char="•"/>
        <a:defRPr sz="9900" kern="1200">
          <a:solidFill>
            <a:schemeClr val="tx1"/>
          </a:solidFill>
          <a:latin typeface="+mn-lt"/>
          <a:ea typeface="+mn-ea"/>
          <a:cs typeface="+mn-cs"/>
        </a:defRPr>
      </a:lvl3pPr>
      <a:lvl4pPr marL="6583499" indent="-940499" algn="l" defTabSz="1881000" rtl="0" eaLnBrk="1" latinLnBrk="0" hangingPunct="1">
        <a:spcBef>
          <a:spcPct val="20000"/>
        </a:spcBef>
        <a:buFont typeface="Arial"/>
        <a:buChar char="–"/>
        <a:defRPr sz="8300" kern="1200">
          <a:solidFill>
            <a:schemeClr val="tx1"/>
          </a:solidFill>
          <a:latin typeface="+mn-lt"/>
          <a:ea typeface="+mn-ea"/>
          <a:cs typeface="+mn-cs"/>
        </a:defRPr>
      </a:lvl4pPr>
      <a:lvl5pPr marL="8464498" indent="-940499" algn="l" defTabSz="1881000" rtl="0" eaLnBrk="1" latinLnBrk="0" hangingPunct="1">
        <a:spcBef>
          <a:spcPct val="20000"/>
        </a:spcBef>
        <a:buFont typeface="Arial"/>
        <a:buChar char="»"/>
        <a:defRPr sz="8300" kern="1200">
          <a:solidFill>
            <a:schemeClr val="tx1"/>
          </a:solidFill>
          <a:latin typeface="+mn-lt"/>
          <a:ea typeface="+mn-ea"/>
          <a:cs typeface="+mn-cs"/>
        </a:defRPr>
      </a:lvl5pPr>
      <a:lvl6pPr marL="10345497" indent="-940499" algn="l" defTabSz="1881000" rtl="0" eaLnBrk="1" latinLnBrk="0" hangingPunct="1">
        <a:spcBef>
          <a:spcPct val="20000"/>
        </a:spcBef>
        <a:buFont typeface="Arial"/>
        <a:buChar char="•"/>
        <a:defRPr sz="8300" kern="1200">
          <a:solidFill>
            <a:schemeClr val="tx1"/>
          </a:solidFill>
          <a:latin typeface="+mn-lt"/>
          <a:ea typeface="+mn-ea"/>
          <a:cs typeface="+mn-cs"/>
        </a:defRPr>
      </a:lvl6pPr>
      <a:lvl7pPr marL="12226496" indent="-940499" algn="l" defTabSz="1881000" rtl="0" eaLnBrk="1" latinLnBrk="0" hangingPunct="1">
        <a:spcBef>
          <a:spcPct val="20000"/>
        </a:spcBef>
        <a:buFont typeface="Arial"/>
        <a:buChar char="•"/>
        <a:defRPr sz="8300" kern="1200">
          <a:solidFill>
            <a:schemeClr val="tx1"/>
          </a:solidFill>
          <a:latin typeface="+mn-lt"/>
          <a:ea typeface="+mn-ea"/>
          <a:cs typeface="+mn-cs"/>
        </a:defRPr>
      </a:lvl7pPr>
      <a:lvl8pPr marL="14107496" indent="-940499" algn="l" defTabSz="1881000" rtl="0" eaLnBrk="1" latinLnBrk="0" hangingPunct="1">
        <a:spcBef>
          <a:spcPct val="20000"/>
        </a:spcBef>
        <a:buFont typeface="Arial"/>
        <a:buChar char="•"/>
        <a:defRPr sz="8300" kern="1200">
          <a:solidFill>
            <a:schemeClr val="tx1"/>
          </a:solidFill>
          <a:latin typeface="+mn-lt"/>
          <a:ea typeface="+mn-ea"/>
          <a:cs typeface="+mn-cs"/>
        </a:defRPr>
      </a:lvl8pPr>
      <a:lvl9pPr marL="15988496" indent="-940499" algn="l" defTabSz="1881000"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81000" rtl="0" eaLnBrk="1" latinLnBrk="0" hangingPunct="1">
        <a:defRPr sz="7400" kern="1200">
          <a:solidFill>
            <a:schemeClr val="tx1"/>
          </a:solidFill>
          <a:latin typeface="+mn-lt"/>
          <a:ea typeface="+mn-ea"/>
          <a:cs typeface="+mn-cs"/>
        </a:defRPr>
      </a:lvl1pPr>
      <a:lvl2pPr marL="1881000" algn="l" defTabSz="1881000" rtl="0" eaLnBrk="1" latinLnBrk="0" hangingPunct="1">
        <a:defRPr sz="7400" kern="1200">
          <a:solidFill>
            <a:schemeClr val="tx1"/>
          </a:solidFill>
          <a:latin typeface="+mn-lt"/>
          <a:ea typeface="+mn-ea"/>
          <a:cs typeface="+mn-cs"/>
        </a:defRPr>
      </a:lvl2pPr>
      <a:lvl3pPr marL="3761999" algn="l" defTabSz="1881000" rtl="0" eaLnBrk="1" latinLnBrk="0" hangingPunct="1">
        <a:defRPr sz="7400" kern="1200">
          <a:solidFill>
            <a:schemeClr val="tx1"/>
          </a:solidFill>
          <a:latin typeface="+mn-lt"/>
          <a:ea typeface="+mn-ea"/>
          <a:cs typeface="+mn-cs"/>
        </a:defRPr>
      </a:lvl3pPr>
      <a:lvl4pPr marL="5642999" algn="l" defTabSz="1881000" rtl="0" eaLnBrk="1" latinLnBrk="0" hangingPunct="1">
        <a:defRPr sz="7400" kern="1200">
          <a:solidFill>
            <a:schemeClr val="tx1"/>
          </a:solidFill>
          <a:latin typeface="+mn-lt"/>
          <a:ea typeface="+mn-ea"/>
          <a:cs typeface="+mn-cs"/>
        </a:defRPr>
      </a:lvl4pPr>
      <a:lvl5pPr marL="7523998" algn="l" defTabSz="1881000" rtl="0" eaLnBrk="1" latinLnBrk="0" hangingPunct="1">
        <a:defRPr sz="7400" kern="1200">
          <a:solidFill>
            <a:schemeClr val="tx1"/>
          </a:solidFill>
          <a:latin typeface="+mn-lt"/>
          <a:ea typeface="+mn-ea"/>
          <a:cs typeface="+mn-cs"/>
        </a:defRPr>
      </a:lvl5pPr>
      <a:lvl6pPr marL="9404998" algn="l" defTabSz="1881000" rtl="0" eaLnBrk="1" latinLnBrk="0" hangingPunct="1">
        <a:defRPr sz="7400" kern="1200">
          <a:solidFill>
            <a:schemeClr val="tx1"/>
          </a:solidFill>
          <a:latin typeface="+mn-lt"/>
          <a:ea typeface="+mn-ea"/>
          <a:cs typeface="+mn-cs"/>
        </a:defRPr>
      </a:lvl6pPr>
      <a:lvl7pPr marL="11285997" algn="l" defTabSz="1881000" rtl="0" eaLnBrk="1" latinLnBrk="0" hangingPunct="1">
        <a:defRPr sz="7400" kern="1200">
          <a:solidFill>
            <a:schemeClr val="tx1"/>
          </a:solidFill>
          <a:latin typeface="+mn-lt"/>
          <a:ea typeface="+mn-ea"/>
          <a:cs typeface="+mn-cs"/>
        </a:defRPr>
      </a:lvl7pPr>
      <a:lvl8pPr marL="13166997" algn="l" defTabSz="1881000" rtl="0" eaLnBrk="1" latinLnBrk="0" hangingPunct="1">
        <a:defRPr sz="7400" kern="1200">
          <a:solidFill>
            <a:schemeClr val="tx1"/>
          </a:solidFill>
          <a:latin typeface="+mn-lt"/>
          <a:ea typeface="+mn-ea"/>
          <a:cs typeface="+mn-cs"/>
        </a:defRPr>
      </a:lvl8pPr>
      <a:lvl9pPr marL="15047996" algn="l" defTabSz="1881000"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chart" Target="../charts/chart6.xml"/><Relationship Id="rId5" Type="http://schemas.openxmlformats.org/officeDocument/2006/relationships/image" Target="../media/image4.png"/><Relationship Id="rId10" Type="http://schemas.openxmlformats.org/officeDocument/2006/relationships/chart" Target="../charts/chart5.xml"/><Relationship Id="rId4" Type="http://schemas.openxmlformats.org/officeDocument/2006/relationships/image" Target="../media/image3.png"/><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1034" y="3936707"/>
            <a:ext cx="30278004" cy="3039292"/>
          </a:xfrm>
          <a:prstGeom prst="rect">
            <a:avLst/>
          </a:prstGeom>
          <a:noFill/>
        </p:spPr>
        <p:txBody>
          <a:bodyPr wrap="square" lIns="91438" tIns="45719" rIns="91438" bIns="45719" rtlCol="0">
            <a:spAutoFit/>
          </a:bodyPr>
          <a:lstStyle/>
          <a:p>
            <a:pPr algn="ctr">
              <a:spcAft>
                <a:spcPts val="300"/>
              </a:spcAft>
            </a:pPr>
            <a:r>
              <a:rPr lang="en-US" sz="6300" b="1" dirty="0" smtClean="0">
                <a:latin typeface="Arial Narrow" panose="020B0606020202030204" pitchFamily="34" charset="0"/>
              </a:rPr>
              <a:t>Jerry Zhang</a:t>
            </a:r>
            <a:r>
              <a:rPr lang="en-US" sz="6300" b="1" baseline="30000" dirty="0" smtClean="0">
                <a:latin typeface="Arial Narrow" panose="020B0606020202030204" pitchFamily="34" charset="0"/>
              </a:rPr>
              <a:t>1,2</a:t>
            </a:r>
            <a:r>
              <a:rPr lang="en-US" sz="6300" b="1" dirty="0">
                <a:latin typeface="Arial Narrow" panose="020B0606020202030204" pitchFamily="34" charset="0"/>
              </a:rPr>
              <a:t>, </a:t>
            </a:r>
            <a:r>
              <a:rPr lang="en-US" sz="6300" b="1" dirty="0" smtClean="0">
                <a:latin typeface="Arial Narrow" panose="020B0606020202030204" pitchFamily="34" charset="0"/>
              </a:rPr>
              <a:t>Lukas Vogelsang</a:t>
            </a:r>
            <a:r>
              <a:rPr lang="en-US" sz="6300" b="1" baseline="30000" dirty="0" smtClean="0">
                <a:latin typeface="Arial Narrow" panose="020B0606020202030204" pitchFamily="34" charset="0"/>
              </a:rPr>
              <a:t>2</a:t>
            </a:r>
            <a:r>
              <a:rPr lang="en-US" sz="6300" b="1" dirty="0">
                <a:latin typeface="Arial Narrow" panose="020B0606020202030204" pitchFamily="34" charset="0"/>
              </a:rPr>
              <a:t>, </a:t>
            </a:r>
            <a:r>
              <a:rPr lang="en-US" sz="6300" b="1" dirty="0" err="1" smtClean="0">
                <a:latin typeface="Arial Narrow" panose="020B0606020202030204" pitchFamily="34" charset="0"/>
              </a:rPr>
              <a:t>Shlomit</a:t>
            </a:r>
            <a:r>
              <a:rPr lang="en-US" sz="6300" b="1" dirty="0" smtClean="0">
                <a:latin typeface="Arial Narrow" panose="020B0606020202030204" pitchFamily="34" charset="0"/>
              </a:rPr>
              <a:t> Ben-Ami</a:t>
            </a:r>
            <a:r>
              <a:rPr lang="en-US" sz="6300" b="1" baseline="30000" dirty="0" smtClean="0">
                <a:latin typeface="Arial Narrow" panose="020B0606020202030204" pitchFamily="34" charset="0"/>
              </a:rPr>
              <a:t>2</a:t>
            </a:r>
            <a:r>
              <a:rPr lang="en-US" sz="6300" b="1" dirty="0" smtClean="0">
                <a:latin typeface="Arial Narrow" panose="020B0606020202030204" pitchFamily="34" charset="0"/>
              </a:rPr>
              <a:t>, Sharon Gilad-Gutnik</a:t>
            </a:r>
            <a:r>
              <a:rPr lang="en-US" sz="6300" b="1" baseline="30000" dirty="0" smtClean="0">
                <a:latin typeface="Arial Narrow" panose="020B0606020202030204" pitchFamily="34" charset="0"/>
              </a:rPr>
              <a:t>2</a:t>
            </a:r>
            <a:r>
              <a:rPr lang="en-US" sz="6300" b="1" dirty="0" smtClean="0">
                <a:latin typeface="Arial Narrow" panose="020B0606020202030204" pitchFamily="34" charset="0"/>
              </a:rPr>
              <a:t>, </a:t>
            </a:r>
            <a:r>
              <a:rPr lang="en-US" sz="6300" b="1" dirty="0" err="1" smtClean="0">
                <a:latin typeface="Arial Narrow" panose="020B0606020202030204" pitchFamily="34" charset="0"/>
              </a:rPr>
              <a:t>Pawan</a:t>
            </a:r>
            <a:r>
              <a:rPr lang="en-US" sz="6300" b="1" dirty="0" smtClean="0">
                <a:latin typeface="Arial Narrow" panose="020B0606020202030204" pitchFamily="34" charset="0"/>
              </a:rPr>
              <a:t> Sinha</a:t>
            </a:r>
            <a:r>
              <a:rPr lang="en-US" sz="6300" b="1" baseline="30000" dirty="0" smtClean="0">
                <a:latin typeface="Arial Narrow" panose="020B0606020202030204" pitchFamily="34" charset="0"/>
              </a:rPr>
              <a:t>2</a:t>
            </a:r>
            <a:endParaRPr lang="en-US" sz="6300" b="1" dirty="0">
              <a:latin typeface="Arial Narrow" panose="020B0606020202030204" pitchFamily="34" charset="0"/>
            </a:endParaRPr>
          </a:p>
          <a:p>
            <a:pPr algn="ctr">
              <a:spcAft>
                <a:spcPts val="300"/>
              </a:spcAft>
            </a:pPr>
            <a:r>
              <a:rPr lang="en-US" sz="6300" dirty="0" smtClean="0">
                <a:latin typeface="Arial Narrow" panose="020B0606020202030204" pitchFamily="34" charset="0"/>
              </a:rPr>
              <a:t>Los Gatos High School, 20 High School Ct. Los Gatos, CA</a:t>
            </a:r>
            <a:r>
              <a:rPr lang="en-US" sz="6300" baseline="30000" dirty="0" smtClean="0">
                <a:latin typeface="Arial Narrow" panose="020B0606020202030204" pitchFamily="34" charset="0"/>
              </a:rPr>
              <a:t>1</a:t>
            </a:r>
            <a:r>
              <a:rPr lang="en-US" sz="6300" dirty="0">
                <a:latin typeface="Arial Narrow" panose="020B0606020202030204" pitchFamily="34" charset="0"/>
              </a:rPr>
              <a:t>, </a:t>
            </a:r>
            <a:r>
              <a:rPr lang="en-US" sz="6300" dirty="0" smtClean="0">
                <a:latin typeface="Arial Narrow" panose="020B0606020202030204" pitchFamily="34" charset="0"/>
              </a:rPr>
              <a:t>Sinha Lab, Department of Brain and Cognitive Sciences, MIT, 43 Vassar St, Cambridge, MA</a:t>
            </a:r>
            <a:r>
              <a:rPr lang="en-US" sz="6300" baseline="30000" dirty="0" smtClean="0">
                <a:latin typeface="Arial Narrow" panose="020B0606020202030204" pitchFamily="34" charset="0"/>
              </a:rPr>
              <a:t>2</a:t>
            </a:r>
            <a:endParaRPr lang="en-US" sz="6300" dirty="0">
              <a:latin typeface="Arial Narrow" panose="020B0606020202030204" pitchFamily="34" charset="0"/>
            </a:endParaRPr>
          </a:p>
        </p:txBody>
      </p:sp>
      <p:sp>
        <p:nvSpPr>
          <p:cNvPr id="20" name="TextBox 19"/>
          <p:cNvSpPr txBox="1"/>
          <p:nvPr/>
        </p:nvSpPr>
        <p:spPr>
          <a:xfrm>
            <a:off x="14017844" y="7075028"/>
            <a:ext cx="4891079" cy="954105"/>
          </a:xfrm>
          <a:prstGeom prst="rect">
            <a:avLst/>
          </a:prstGeom>
          <a:noFill/>
        </p:spPr>
        <p:txBody>
          <a:bodyPr wrap="none" lIns="91438" tIns="45719" rIns="91438" bIns="45719" rtlCol="0">
            <a:spAutoFit/>
          </a:bodyPr>
          <a:lstStyle/>
          <a:p>
            <a:pPr algn="ctr"/>
            <a:r>
              <a:rPr lang="en-US" sz="5600" b="1" u="sng" dirty="0" smtClean="0">
                <a:latin typeface="Arial Narrow" panose="020B0606020202030204" pitchFamily="34" charset="0"/>
              </a:rPr>
              <a:t>Results/Analysis</a:t>
            </a:r>
            <a:endParaRPr lang="en-US" sz="5600" b="1" u="sng" dirty="0">
              <a:latin typeface="Arial Narrow" panose="020B0606020202030204" pitchFamily="34" charset="0"/>
            </a:endParaRPr>
          </a:p>
        </p:txBody>
      </p:sp>
      <p:sp>
        <p:nvSpPr>
          <p:cNvPr id="22" name="TextBox 21"/>
          <p:cNvSpPr txBox="1"/>
          <p:nvPr/>
        </p:nvSpPr>
        <p:spPr>
          <a:xfrm>
            <a:off x="25874140" y="35056795"/>
            <a:ext cx="3355402" cy="954105"/>
          </a:xfrm>
          <a:prstGeom prst="rect">
            <a:avLst/>
          </a:prstGeom>
          <a:noFill/>
        </p:spPr>
        <p:txBody>
          <a:bodyPr wrap="none" lIns="91438" tIns="45719" rIns="91438" bIns="45719" rtlCol="0">
            <a:spAutoFit/>
          </a:bodyPr>
          <a:lstStyle/>
          <a:p>
            <a:pPr algn="ctr"/>
            <a:r>
              <a:rPr lang="en-US" sz="5600" b="1" u="sng" dirty="0">
                <a:latin typeface="Arial Narrow" panose="020B0606020202030204" pitchFamily="34" charset="0"/>
              </a:rPr>
              <a:t>References</a:t>
            </a:r>
          </a:p>
        </p:txBody>
      </p:sp>
      <p:sp>
        <p:nvSpPr>
          <p:cNvPr id="23" name="TextBox 22"/>
          <p:cNvSpPr txBox="1"/>
          <p:nvPr/>
        </p:nvSpPr>
        <p:spPr>
          <a:xfrm>
            <a:off x="24564403" y="39153714"/>
            <a:ext cx="5708610" cy="867368"/>
          </a:xfrm>
          <a:prstGeom prst="rect">
            <a:avLst/>
          </a:prstGeom>
          <a:noFill/>
        </p:spPr>
        <p:txBody>
          <a:bodyPr wrap="none" lIns="91438" tIns="45719" rIns="91438" bIns="45719" rtlCol="0">
            <a:spAutoFit/>
          </a:bodyPr>
          <a:lstStyle/>
          <a:p>
            <a:pPr algn="ctr"/>
            <a:r>
              <a:rPr lang="en-US" sz="5600" b="1" u="sng" dirty="0">
                <a:latin typeface="Arial Narrow" panose="020B0606020202030204" pitchFamily="34" charset="0"/>
              </a:rPr>
              <a:t>Acknowledgements</a:t>
            </a:r>
          </a:p>
        </p:txBody>
      </p:sp>
      <p:sp>
        <p:nvSpPr>
          <p:cNvPr id="27" name="TextBox 26"/>
          <p:cNvSpPr txBox="1"/>
          <p:nvPr/>
        </p:nvSpPr>
        <p:spPr>
          <a:xfrm>
            <a:off x="10097700" y="35056795"/>
            <a:ext cx="2601990" cy="954105"/>
          </a:xfrm>
          <a:prstGeom prst="rect">
            <a:avLst/>
          </a:prstGeom>
          <a:noFill/>
        </p:spPr>
        <p:txBody>
          <a:bodyPr wrap="none" lIns="91438" tIns="45719" rIns="91438" bIns="45719" rtlCol="0">
            <a:spAutoFit/>
          </a:bodyPr>
          <a:lstStyle/>
          <a:p>
            <a:pPr algn="ctr"/>
            <a:r>
              <a:rPr lang="en-US" sz="5600" b="1" u="sng" dirty="0">
                <a:latin typeface="Arial Narrow" panose="020B0606020202030204" pitchFamily="34" charset="0"/>
              </a:rPr>
              <a:t>Methods</a:t>
            </a:r>
          </a:p>
        </p:txBody>
      </p:sp>
      <p:sp>
        <p:nvSpPr>
          <p:cNvPr id="28" name="TextBox 27"/>
          <p:cNvSpPr txBox="1"/>
          <p:nvPr/>
        </p:nvSpPr>
        <p:spPr>
          <a:xfrm>
            <a:off x="3813083" y="7062061"/>
            <a:ext cx="3613486" cy="954105"/>
          </a:xfrm>
          <a:prstGeom prst="rect">
            <a:avLst/>
          </a:prstGeom>
          <a:noFill/>
        </p:spPr>
        <p:txBody>
          <a:bodyPr wrap="none" lIns="91438" tIns="45719" rIns="91438" bIns="45719" rtlCol="0">
            <a:spAutoFit/>
          </a:bodyPr>
          <a:lstStyle/>
          <a:p>
            <a:pPr algn="ctr"/>
            <a:r>
              <a:rPr lang="en-US" sz="5600" b="1" u="sng" dirty="0">
                <a:latin typeface="Arial Narrow" panose="020B0606020202030204" pitchFamily="34" charset="0"/>
              </a:rPr>
              <a:t>Introduction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3566" y="1167249"/>
            <a:ext cx="3625977" cy="162658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380" y="1112144"/>
            <a:ext cx="4023162" cy="2080728"/>
          </a:xfrm>
          <a:prstGeom prst="rect">
            <a:avLst/>
          </a:prstGeom>
        </p:spPr>
      </p:pic>
      <p:sp>
        <p:nvSpPr>
          <p:cNvPr id="19" name="TextBox 18"/>
          <p:cNvSpPr txBox="1"/>
          <p:nvPr/>
        </p:nvSpPr>
        <p:spPr>
          <a:xfrm>
            <a:off x="4651647" y="836926"/>
            <a:ext cx="23623467" cy="3108541"/>
          </a:xfrm>
          <a:prstGeom prst="rect">
            <a:avLst/>
          </a:prstGeom>
          <a:noFill/>
        </p:spPr>
        <p:txBody>
          <a:bodyPr wrap="square" lIns="91438" tIns="45719" rIns="91438" bIns="45719" rtlCol="0">
            <a:spAutoFit/>
          </a:bodyPr>
          <a:lstStyle/>
          <a:p>
            <a:pPr algn="ctr"/>
            <a:r>
              <a:rPr lang="en-US" sz="9800" dirty="0" smtClean="0">
                <a:latin typeface="Arial Narrow" panose="020B0606020202030204" pitchFamily="34" charset="0"/>
              </a:rPr>
              <a:t>Assessing Human Performance in </a:t>
            </a:r>
          </a:p>
          <a:p>
            <a:pPr algn="ctr"/>
            <a:r>
              <a:rPr lang="en-US" sz="9800" dirty="0" smtClean="0">
                <a:latin typeface="Arial Narrow" panose="020B0606020202030204" pitchFamily="34" charset="0"/>
              </a:rPr>
              <a:t>Recognition of Spatial and Temporal Patterns</a:t>
            </a:r>
            <a:endParaRPr lang="en-US" sz="6600" dirty="0">
              <a:latin typeface="Arial Narrow" panose="020B0606020202030204" pitchFamily="34" charset="0"/>
            </a:endParaRPr>
          </a:p>
        </p:txBody>
      </p:sp>
      <p:sp>
        <p:nvSpPr>
          <p:cNvPr id="18" name="TextBox 17"/>
          <p:cNvSpPr txBox="1"/>
          <p:nvPr/>
        </p:nvSpPr>
        <p:spPr>
          <a:xfrm>
            <a:off x="25204684" y="6349191"/>
            <a:ext cx="4694316" cy="1815880"/>
          </a:xfrm>
          <a:prstGeom prst="rect">
            <a:avLst/>
          </a:prstGeom>
          <a:noFill/>
        </p:spPr>
        <p:txBody>
          <a:bodyPr wrap="square" lIns="91438" tIns="45719" rIns="91438" bIns="45719" rtlCol="0">
            <a:spAutoFit/>
          </a:bodyPr>
          <a:lstStyle/>
          <a:p>
            <a:pPr algn="ctr"/>
            <a:r>
              <a:rPr lang="en-US" sz="5600" b="1" u="sng" dirty="0" smtClean="0"/>
              <a:t>Discussion</a:t>
            </a:r>
            <a:r>
              <a:rPr lang="en-US" sz="5600" b="1" u="sng" dirty="0" smtClean="0"/>
              <a:t>/</a:t>
            </a:r>
            <a:endParaRPr lang="en-US" sz="5600" b="1" u="sng" dirty="0" smtClean="0"/>
          </a:p>
          <a:p>
            <a:pPr algn="ctr"/>
            <a:r>
              <a:rPr lang="en-US" sz="5600" b="1" u="sng" dirty="0" smtClean="0"/>
              <a:t>Conclusion</a:t>
            </a:r>
            <a:endParaRPr lang="en-US" sz="5600" b="1" u="sng" dirty="0"/>
          </a:p>
        </p:txBody>
      </p:sp>
      <p:sp>
        <p:nvSpPr>
          <p:cNvPr id="32" name="TextBox 31"/>
          <p:cNvSpPr txBox="1"/>
          <p:nvPr/>
        </p:nvSpPr>
        <p:spPr>
          <a:xfrm>
            <a:off x="11279713" y="8086770"/>
            <a:ext cx="10728581" cy="2862322"/>
          </a:xfrm>
          <a:prstGeom prst="rect">
            <a:avLst/>
          </a:prstGeom>
          <a:noFill/>
        </p:spPr>
        <p:txBody>
          <a:bodyPr wrap="square" rtlCol="0">
            <a:spAutoFit/>
          </a:bodyPr>
          <a:lstStyle/>
          <a:p>
            <a:pPr>
              <a:lnSpc>
                <a:spcPct val="125000"/>
              </a:lnSpc>
            </a:pPr>
            <a:r>
              <a:rPr lang="en-US" sz="3600" dirty="0" smtClean="0"/>
              <a:t>Although we were unable to find ASD patients to run the experiment, we collected and analyzed baseline data to get an insight into how children without ASD predict patterns in time and space. </a:t>
            </a:r>
            <a:endParaRPr lang="en-US" sz="3600" dirty="0"/>
          </a:p>
        </p:txBody>
      </p:sp>
      <p:sp>
        <p:nvSpPr>
          <p:cNvPr id="33" name="TextBox 32"/>
          <p:cNvSpPr txBox="1"/>
          <p:nvPr/>
        </p:nvSpPr>
        <p:spPr>
          <a:xfrm>
            <a:off x="822318" y="8086770"/>
            <a:ext cx="9595016" cy="24911948"/>
          </a:xfrm>
          <a:prstGeom prst="rect">
            <a:avLst/>
          </a:prstGeom>
          <a:noFill/>
        </p:spPr>
        <p:txBody>
          <a:bodyPr wrap="square" rtlCol="0">
            <a:spAutoFit/>
          </a:bodyPr>
          <a:lstStyle/>
          <a:p>
            <a:pPr marL="571500" indent="-571500">
              <a:lnSpc>
                <a:spcPct val="112000"/>
              </a:lnSpc>
              <a:buFont typeface="Arial" panose="020B0604020202020204" pitchFamily="34" charset="0"/>
              <a:buChar char="•"/>
            </a:pPr>
            <a:r>
              <a:rPr lang="en-US" sz="3600" dirty="0" smtClean="0"/>
              <a:t>Children with autism </a:t>
            </a:r>
            <a:r>
              <a:rPr lang="en-US" sz="3600" dirty="0"/>
              <a:t>spectrum disorder (ASD) </a:t>
            </a:r>
            <a:r>
              <a:rPr lang="en-US" sz="3600" dirty="0" smtClean="0"/>
              <a:t>exhibit a </a:t>
            </a:r>
            <a:r>
              <a:rPr lang="en-US" sz="3600" dirty="0"/>
              <a:t>wide variety of behavioral symptoms, including impaired communication skills and inclination towards repetitive actions. </a:t>
            </a:r>
            <a:endParaRPr lang="en-US" sz="3600" dirty="0" smtClean="0"/>
          </a:p>
          <a:p>
            <a:pPr marL="571500" indent="-571500">
              <a:lnSpc>
                <a:spcPct val="112000"/>
              </a:lnSpc>
              <a:buFont typeface="Arial" panose="020B0604020202020204" pitchFamily="34" charset="0"/>
              <a:buChar char="•"/>
            </a:pPr>
            <a:r>
              <a:rPr lang="en-US" sz="3600" dirty="0"/>
              <a:t>Children with ASD live in a seemingly magical world, where events occur without a </a:t>
            </a:r>
            <a:r>
              <a:rPr lang="en-US" sz="3600" dirty="0" smtClean="0"/>
              <a:t>cause.</a:t>
            </a:r>
          </a:p>
          <a:p>
            <a:pPr marL="571500" indent="-571500">
              <a:lnSpc>
                <a:spcPct val="112000"/>
              </a:lnSpc>
              <a:buFont typeface="Arial" panose="020B0604020202020204" pitchFamily="34" charset="0"/>
              <a:buChar char="•"/>
            </a:pPr>
            <a:r>
              <a:rPr lang="en-US" sz="3600" dirty="0" smtClean="0"/>
              <a:t>The Predictive Impairment in Autism (PIA) hypothesis presents the idea that </a:t>
            </a:r>
            <a:r>
              <a:rPr lang="en-US" sz="3600" dirty="0"/>
              <a:t>an inability to predict may tie the varying symptoms together</a:t>
            </a:r>
            <a:r>
              <a:rPr lang="en-US" sz="3600" dirty="0" smtClean="0"/>
              <a:t>.</a:t>
            </a:r>
          </a:p>
          <a:p>
            <a:pPr marL="571500" indent="-571500">
              <a:lnSpc>
                <a:spcPct val="112000"/>
              </a:lnSpc>
              <a:buFont typeface="Arial" panose="020B0604020202020204" pitchFamily="34" charset="0"/>
              <a:buChar char="•"/>
            </a:pPr>
            <a:r>
              <a:rPr lang="en-US" sz="3600" dirty="0" smtClean="0"/>
              <a:t>PIA posits that there may be inaccuracies with prediction of patterns in spatial and </a:t>
            </a:r>
            <a:r>
              <a:rPr lang="en-US" sz="3600" dirty="0"/>
              <a:t>temporal </a:t>
            </a:r>
            <a:r>
              <a:rPr lang="en-US" sz="3600" dirty="0" smtClean="0"/>
              <a:t>conditions.</a:t>
            </a:r>
          </a:p>
          <a:p>
            <a:pPr marL="571500" indent="-571500">
              <a:lnSpc>
                <a:spcPct val="112000"/>
              </a:lnSpc>
              <a:buFont typeface="Arial" panose="020B0604020202020204" pitchFamily="34" charset="0"/>
              <a:buChar char="•"/>
            </a:pPr>
            <a:r>
              <a:rPr lang="en-US" sz="3600" dirty="0" smtClean="0"/>
              <a:t>Without being able to predict movements based on past actions, patients have difficulty interacting with dynamic objects and theory of mind.</a:t>
            </a:r>
          </a:p>
          <a:p>
            <a:pPr marL="571500" indent="-571500">
              <a:lnSpc>
                <a:spcPct val="112000"/>
              </a:lnSpc>
              <a:buFont typeface="Arial" panose="020B0604020202020204" pitchFamily="34" charset="0"/>
              <a:buChar char="•"/>
            </a:pPr>
            <a:r>
              <a:rPr lang="en-US" sz="3600" dirty="0" smtClean="0"/>
              <a:t>This project tests the PIA hypothesis.</a:t>
            </a:r>
          </a:p>
          <a:p>
            <a:pPr marL="571500" indent="-571500">
              <a:lnSpc>
                <a:spcPct val="112000"/>
              </a:lnSpc>
              <a:buFont typeface="Arial" panose="020B0604020202020204" pitchFamily="34" charset="0"/>
              <a:buChar char="•"/>
            </a:pPr>
            <a:r>
              <a:rPr lang="en-US" sz="3600" dirty="0" smtClean="0"/>
              <a:t>An experiment was created with two parts. Both parts include a blue ball and a red ball that move and require the use of the past to determine future actions. The actions of the balls change after 50 rounds, requiring subjects to change their ideas of how the balls move.</a:t>
            </a:r>
          </a:p>
          <a:p>
            <a:pPr marL="571500" indent="-571500">
              <a:lnSpc>
                <a:spcPct val="112000"/>
              </a:lnSpc>
              <a:buFont typeface="Arial" panose="020B0604020202020204" pitchFamily="34" charset="0"/>
              <a:buChar char="•"/>
            </a:pPr>
            <a:endParaRPr lang="en-US" sz="3600" dirty="0" smtClean="0"/>
          </a:p>
          <a:p>
            <a:pPr marL="571500" indent="-571500">
              <a:lnSpc>
                <a:spcPct val="112000"/>
              </a:lnSpc>
              <a:buFont typeface="Arial" panose="020B0604020202020204" pitchFamily="34" charset="0"/>
              <a:buChar char="•"/>
            </a:pPr>
            <a:endParaRPr lang="en-US" sz="3600" dirty="0"/>
          </a:p>
          <a:p>
            <a:pPr marL="571500" indent="-571500">
              <a:lnSpc>
                <a:spcPct val="112000"/>
              </a:lnSpc>
              <a:buFont typeface="Arial" panose="020B0604020202020204" pitchFamily="34" charset="0"/>
              <a:buChar char="•"/>
            </a:pPr>
            <a:endParaRPr lang="en-US" sz="3600" dirty="0" smtClean="0"/>
          </a:p>
          <a:p>
            <a:pPr marL="571500" indent="-571500">
              <a:lnSpc>
                <a:spcPct val="112000"/>
              </a:lnSpc>
              <a:buFont typeface="Arial" panose="020B0604020202020204" pitchFamily="34" charset="0"/>
              <a:buChar char="•"/>
            </a:pPr>
            <a:endParaRPr lang="en-US" sz="3600" dirty="0"/>
          </a:p>
          <a:p>
            <a:pPr marL="571500" indent="-571500">
              <a:lnSpc>
                <a:spcPct val="112000"/>
              </a:lnSpc>
              <a:buFont typeface="Arial" panose="020B0604020202020204" pitchFamily="34" charset="0"/>
              <a:buChar char="•"/>
            </a:pPr>
            <a:endParaRPr lang="en-US" sz="3600" dirty="0" smtClean="0"/>
          </a:p>
          <a:p>
            <a:pPr marL="571500" indent="-571500">
              <a:lnSpc>
                <a:spcPct val="112000"/>
              </a:lnSpc>
              <a:buFont typeface="Arial" panose="020B0604020202020204" pitchFamily="34" charset="0"/>
              <a:buChar char="•"/>
            </a:pPr>
            <a:endParaRPr lang="en-US" sz="3600" dirty="0"/>
          </a:p>
          <a:p>
            <a:pPr marL="571500" indent="-571500">
              <a:lnSpc>
                <a:spcPct val="112000"/>
              </a:lnSpc>
              <a:buFont typeface="Arial" panose="020B0604020202020204" pitchFamily="34" charset="0"/>
              <a:buChar char="•"/>
            </a:pPr>
            <a:endParaRPr lang="en-US" sz="3600" dirty="0" smtClean="0"/>
          </a:p>
          <a:p>
            <a:pPr>
              <a:lnSpc>
                <a:spcPct val="112000"/>
              </a:lnSpc>
            </a:pPr>
            <a:endParaRPr lang="en-US" sz="3600" dirty="0" smtClean="0"/>
          </a:p>
          <a:p>
            <a:pPr marL="571500" indent="-571500">
              <a:lnSpc>
                <a:spcPct val="112000"/>
              </a:lnSpc>
              <a:buFont typeface="Arial" panose="020B0604020202020204" pitchFamily="34" charset="0"/>
              <a:buChar char="•"/>
            </a:pPr>
            <a:r>
              <a:rPr lang="en-US" sz="3600" dirty="0" smtClean="0"/>
              <a:t>The first, spatial part tests predictive abilities based on where the ball will move to, either up, left, or right with the probabilities set prior to the experiment.</a:t>
            </a:r>
          </a:p>
          <a:p>
            <a:pPr marL="571500" indent="-571500">
              <a:lnSpc>
                <a:spcPct val="112000"/>
              </a:lnSpc>
              <a:buFont typeface="Arial" panose="020B0604020202020204" pitchFamily="34" charset="0"/>
              <a:buChar char="•"/>
            </a:pPr>
            <a:r>
              <a:rPr lang="en-US" sz="3600" dirty="0" smtClean="0"/>
              <a:t>The second, temporal part tests predictive abilities based on when the ball will move, with the actual times determined by a Gaussian curve with a set mean and standard deviation. </a:t>
            </a:r>
          </a:p>
          <a:p>
            <a:pPr marL="571500" indent="-571500">
              <a:lnSpc>
                <a:spcPct val="112000"/>
              </a:lnSpc>
              <a:buFont typeface="Arial" panose="020B0604020202020204" pitchFamily="34" charset="0"/>
              <a:buChar char="•"/>
            </a:pPr>
            <a:endParaRPr lang="en-US" sz="3600" dirty="0"/>
          </a:p>
        </p:txBody>
      </p:sp>
      <p:sp>
        <p:nvSpPr>
          <p:cNvPr id="34" name="TextBox 33"/>
          <p:cNvSpPr txBox="1"/>
          <p:nvPr/>
        </p:nvSpPr>
        <p:spPr>
          <a:xfrm>
            <a:off x="22499379" y="8375443"/>
            <a:ext cx="9595016" cy="26119714"/>
          </a:xfrm>
          <a:prstGeom prst="rect">
            <a:avLst/>
          </a:prstGeom>
          <a:noFill/>
        </p:spPr>
        <p:txBody>
          <a:bodyPr wrap="square" rtlCol="0">
            <a:spAutoFit/>
          </a:bodyPr>
          <a:lstStyle/>
          <a:p>
            <a:pPr marL="571500" indent="-571500">
              <a:lnSpc>
                <a:spcPct val="112000"/>
              </a:lnSpc>
              <a:buFont typeface="Arial" panose="020B0604020202020204" pitchFamily="34" charset="0"/>
              <a:buChar char="•"/>
            </a:pPr>
            <a:r>
              <a:rPr lang="en-US" sz="3600" dirty="0" smtClean="0"/>
              <a:t>From the limited pilot data collected, a few interesting lessons were learned.</a:t>
            </a:r>
          </a:p>
          <a:p>
            <a:pPr marL="571500" indent="-571500">
              <a:lnSpc>
                <a:spcPct val="112000"/>
              </a:lnSpc>
              <a:buFont typeface="Arial" panose="020B0604020202020204" pitchFamily="34" charset="0"/>
              <a:buChar char="•"/>
            </a:pPr>
            <a:r>
              <a:rPr lang="en-US" sz="3600" dirty="0" smtClean="0"/>
              <a:t>In the spatial part, the overall graph demonstrates that the actual keypresses aligned greatly with the given probabilities, demonstrating that pattern recognition is generally accurate with the current configuration. </a:t>
            </a:r>
          </a:p>
          <a:p>
            <a:pPr marL="571500" indent="-571500">
              <a:lnSpc>
                <a:spcPct val="112000"/>
              </a:lnSpc>
              <a:buFont typeface="Arial" panose="020B0604020202020204" pitchFamily="34" charset="0"/>
              <a:buChar char="•"/>
            </a:pPr>
            <a:r>
              <a:rPr lang="en-US" sz="3600" dirty="0" smtClean="0"/>
              <a:t>When separating the keypresses by color, there appears to be an influence by one ball on the other; for example in the first set of 50, the blue appeared 80% of the time on the top while the red ball only appeared 12.5% of the time there. However, 20% of the keypresses on red balls guessed that it would go to the top. This influence can be seen across the graph.</a:t>
            </a:r>
          </a:p>
          <a:p>
            <a:pPr marL="571500" indent="-571500">
              <a:lnSpc>
                <a:spcPct val="112000"/>
              </a:lnSpc>
              <a:buFont typeface="Arial" panose="020B0604020202020204" pitchFamily="34" charset="0"/>
              <a:buChar char="•"/>
            </a:pPr>
            <a:r>
              <a:rPr lang="en-US" sz="3600" dirty="0" smtClean="0"/>
              <a:t>In the temporal condition, it appears as if subjects were able to differentiate between the two balls more when the differences were the largest and the smallest (sets 1 and 2). Further data collection and analysis will need to be completed to determine why this is not the case on the middle ones (sets 3 and 4).</a:t>
            </a:r>
          </a:p>
          <a:p>
            <a:pPr marL="571500" indent="-571500">
              <a:lnSpc>
                <a:spcPct val="112000"/>
              </a:lnSpc>
              <a:buFont typeface="Arial" panose="020B0604020202020204" pitchFamily="34" charset="0"/>
              <a:buChar char="•"/>
            </a:pPr>
            <a:r>
              <a:rPr lang="en-US" sz="3600" dirty="0" smtClean="0"/>
              <a:t>In sets 1 and 2, there are visibly two peaks with a large spread, with each of the peaks near where the true mean was. Similarly to the spatial condition, there appears to be influence by one ball on the other.</a:t>
            </a:r>
          </a:p>
          <a:p>
            <a:pPr marL="571500" indent="-571500">
              <a:lnSpc>
                <a:spcPct val="112000"/>
              </a:lnSpc>
              <a:buFont typeface="Arial" panose="020B0604020202020204" pitchFamily="34" charset="0"/>
              <a:buChar char="•"/>
            </a:pPr>
            <a:r>
              <a:rPr lang="en-US" sz="3600" dirty="0" smtClean="0"/>
              <a:t>In addition to these graphs, we ran t-tests on the temporal data to determine that people easily detect when the time changes on one ball but not the other, with this consistently switching from blue to red to blue between the 3 changes.</a:t>
            </a:r>
            <a:endParaRPr lang="en-US" sz="3600" dirty="0" smtClean="0"/>
          </a:p>
          <a:p>
            <a:pPr marL="571500" indent="-571500">
              <a:lnSpc>
                <a:spcPct val="112000"/>
              </a:lnSpc>
              <a:buFont typeface="Arial" panose="020B0604020202020204" pitchFamily="34" charset="0"/>
              <a:buChar char="•"/>
            </a:pPr>
            <a:r>
              <a:rPr lang="en-US" sz="3600" dirty="0" smtClean="0"/>
              <a:t>Through these we learned that human prediction and pattern recognition is generally strong but may get a little bit mixed between two almost simultaneous actions. </a:t>
            </a:r>
          </a:p>
          <a:p>
            <a:pPr marL="571500" indent="-571500">
              <a:lnSpc>
                <a:spcPct val="112000"/>
              </a:lnSpc>
              <a:buFont typeface="Arial" panose="020B0604020202020204" pitchFamily="34" charset="0"/>
              <a:buChar char="•"/>
            </a:pPr>
            <a:r>
              <a:rPr lang="en-US" sz="3600" dirty="0" smtClean="0"/>
              <a:t>In the future we hope to be able to run this experiment on ASD patients and compare the results to be able to test the PIA hypothesis in more depth. </a:t>
            </a:r>
          </a:p>
        </p:txBody>
      </p:sp>
      <p:sp>
        <p:nvSpPr>
          <p:cNvPr id="35" name="TextBox 34"/>
          <p:cNvSpPr txBox="1"/>
          <p:nvPr/>
        </p:nvSpPr>
        <p:spPr>
          <a:xfrm>
            <a:off x="883095" y="36164789"/>
            <a:ext cx="21031200" cy="7538217"/>
          </a:xfrm>
          <a:prstGeom prst="rect">
            <a:avLst/>
          </a:prstGeom>
          <a:noFill/>
        </p:spPr>
        <p:txBody>
          <a:bodyPr wrap="square" rtlCol="0">
            <a:spAutoFit/>
          </a:bodyPr>
          <a:lstStyle/>
          <a:p>
            <a:pPr marL="1143000" indent="-1143000">
              <a:lnSpc>
                <a:spcPct val="112000"/>
              </a:lnSpc>
              <a:buFont typeface="Arial" panose="020B0604020202020204" pitchFamily="34" charset="0"/>
              <a:buChar char="•"/>
            </a:pPr>
            <a:r>
              <a:rPr lang="en-US" sz="3600" dirty="0" smtClean="0"/>
              <a:t>Experiment written using JavaScript, published online.</a:t>
            </a:r>
          </a:p>
          <a:p>
            <a:pPr marL="1143000" indent="-1143000">
              <a:lnSpc>
                <a:spcPct val="112000"/>
              </a:lnSpc>
              <a:buFont typeface="Arial" panose="020B0604020202020204" pitchFamily="34" charset="0"/>
              <a:buChar char="•"/>
            </a:pPr>
            <a:r>
              <a:rPr lang="en-US" sz="3600" dirty="0" smtClean="0"/>
              <a:t>Three parts: Practice, Spatial, and Temporal. Subjects are told which part they are in prior to starting.</a:t>
            </a:r>
          </a:p>
          <a:p>
            <a:pPr marL="1143000" indent="-1143000">
              <a:lnSpc>
                <a:spcPct val="112000"/>
              </a:lnSpc>
              <a:buFont typeface="Arial" panose="020B0604020202020204" pitchFamily="34" charset="0"/>
              <a:buChar char="•"/>
            </a:pPr>
            <a:r>
              <a:rPr lang="en-US" sz="3600" dirty="0" smtClean="0"/>
              <a:t>Practice mode is designed to train subjects on the game mechanics, including which keys to press and how the ball will move.</a:t>
            </a:r>
          </a:p>
          <a:p>
            <a:pPr marL="1143000" indent="-1143000">
              <a:lnSpc>
                <a:spcPct val="112000"/>
              </a:lnSpc>
              <a:buFont typeface="Arial" panose="020B0604020202020204" pitchFamily="34" charset="0"/>
              <a:buChar char="•"/>
            </a:pPr>
            <a:r>
              <a:rPr lang="en-US" sz="3600" dirty="0" smtClean="0"/>
              <a:t>Spatial mode tests subjects’ abilities to predict which direction the ball will move, with 200 trials total. The probabilities change every 50 (25 per color). The probabilities (in order from left to right) are listed in the Spatial chart above.</a:t>
            </a:r>
          </a:p>
          <a:p>
            <a:pPr marL="1143000" indent="-1143000">
              <a:lnSpc>
                <a:spcPct val="112000"/>
              </a:lnSpc>
              <a:buFont typeface="Arial" panose="020B0604020202020204" pitchFamily="34" charset="0"/>
              <a:buChar char="•"/>
            </a:pPr>
            <a:r>
              <a:rPr lang="en-US" sz="3600" dirty="0" smtClean="0"/>
              <a:t>Temporal mode tests subjects’ abilities to predict what time the ball will move, with the direction fixed. There are 200 trials, with the means, standard deviations (1/10 of the mean), and allowed prediction difference (1/3 of the mean) changing every 50 (25 per color). The means are listed in the Temporal chart.</a:t>
            </a:r>
          </a:p>
          <a:p>
            <a:pPr marL="1143000" indent="-1143000">
              <a:lnSpc>
                <a:spcPct val="112000"/>
              </a:lnSpc>
              <a:buFont typeface="Arial" panose="020B0604020202020204" pitchFamily="34" charset="0"/>
              <a:buChar char="•"/>
            </a:pPr>
            <a:r>
              <a:rPr lang="en-US" sz="3600" dirty="0" smtClean="0"/>
              <a:t>Through statistical analysis, including t-tests and ANOVA tests, of key presses, time pressed, and scores for each of the tests, I am looking to see whether there is a pattern of prediction that relates to behavior.</a:t>
            </a:r>
          </a:p>
        </p:txBody>
      </p:sp>
      <p:sp>
        <p:nvSpPr>
          <p:cNvPr id="36" name="TextBox 35"/>
          <p:cNvSpPr txBox="1"/>
          <p:nvPr/>
        </p:nvSpPr>
        <p:spPr>
          <a:xfrm>
            <a:off x="22682602" y="36169086"/>
            <a:ext cx="9472212" cy="3554819"/>
          </a:xfrm>
          <a:prstGeom prst="rect">
            <a:avLst/>
          </a:prstGeom>
          <a:noFill/>
        </p:spPr>
        <p:txBody>
          <a:bodyPr wrap="square" rtlCol="0">
            <a:spAutoFit/>
          </a:bodyPr>
          <a:lstStyle/>
          <a:p>
            <a:pPr marL="457200" indent="-457200">
              <a:lnSpc>
                <a:spcPct val="125000"/>
              </a:lnSpc>
              <a:buFont typeface="+mj-lt"/>
              <a:buAutoNum type="arabicPeriod"/>
            </a:pPr>
            <a:r>
              <a:rPr lang="en-US" sz="3600" dirty="0" smtClean="0"/>
              <a:t>Sinha </a:t>
            </a:r>
            <a:r>
              <a:rPr lang="en-US" sz="3600" dirty="0"/>
              <a:t>P, et al. Autism as a disorder of prediction. Proc. Natl Acad. Sci. USA. </a:t>
            </a:r>
            <a:r>
              <a:rPr lang="en-US" sz="3600" dirty="0" smtClean="0"/>
              <a:t>2014, 111, 15220–15225.</a:t>
            </a:r>
          </a:p>
          <a:p>
            <a:pPr marL="457200" indent="-457200">
              <a:lnSpc>
                <a:spcPct val="125000"/>
              </a:lnSpc>
              <a:buFont typeface="+mj-lt"/>
              <a:buAutoNum type="arabicPeriod"/>
            </a:pPr>
            <a:endParaRPr lang="en-US" sz="3600" dirty="0" smtClean="0"/>
          </a:p>
          <a:p>
            <a:pPr marL="457200" indent="-457200">
              <a:lnSpc>
                <a:spcPct val="125000"/>
              </a:lnSpc>
              <a:buFont typeface="+mj-lt"/>
              <a:buAutoNum type="arabicPeriod"/>
            </a:pPr>
            <a:endParaRPr lang="en-US" sz="3600" dirty="0"/>
          </a:p>
        </p:txBody>
      </p:sp>
      <p:sp>
        <p:nvSpPr>
          <p:cNvPr id="38" name="TextBox 37"/>
          <p:cNvSpPr txBox="1"/>
          <p:nvPr/>
        </p:nvSpPr>
        <p:spPr>
          <a:xfrm>
            <a:off x="22682602" y="40144193"/>
            <a:ext cx="9472212" cy="2169825"/>
          </a:xfrm>
          <a:prstGeom prst="rect">
            <a:avLst/>
          </a:prstGeom>
          <a:noFill/>
        </p:spPr>
        <p:txBody>
          <a:bodyPr wrap="square" rtlCol="0">
            <a:spAutoFit/>
          </a:bodyPr>
          <a:lstStyle/>
          <a:p>
            <a:pPr>
              <a:lnSpc>
                <a:spcPct val="125000"/>
              </a:lnSpc>
            </a:pPr>
            <a:r>
              <a:rPr lang="en-US" sz="3600" dirty="0" smtClean="0"/>
              <a:t>I’d like to thank the team at the Sinha Lab this summer for providing a great environment to work and develop this project. </a:t>
            </a:r>
            <a:endParaRPr lang="en-US" sz="3600"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008" t="8008" r="8008" b="8008"/>
          <a:stretch/>
        </p:blipFill>
        <p:spPr>
          <a:xfrm>
            <a:off x="820284" y="22324041"/>
            <a:ext cx="4799542" cy="4799542"/>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7983" t="7983" r="7983" b="7983"/>
          <a:stretch/>
        </p:blipFill>
        <p:spPr>
          <a:xfrm>
            <a:off x="5985918" y="22320873"/>
            <a:ext cx="4802710" cy="480271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392565987"/>
              </p:ext>
            </p:extLst>
          </p:nvPr>
        </p:nvGraphicFramePr>
        <p:xfrm>
          <a:off x="883095" y="33014441"/>
          <a:ext cx="6697486" cy="2476160"/>
        </p:xfrm>
        <a:graphic>
          <a:graphicData uri="http://schemas.openxmlformats.org/drawingml/2006/table">
            <a:tbl>
              <a:tblPr firstRow="1" bandRow="1">
                <a:tableStyleId>{5C22544A-7EE6-4342-B048-85BDC9FD1C3A}</a:tableStyleId>
              </a:tblPr>
              <a:tblGrid>
                <a:gridCol w="1586247"/>
                <a:gridCol w="2555620"/>
                <a:gridCol w="2555619"/>
              </a:tblGrid>
              <a:tr h="457200">
                <a:tc>
                  <a:txBody>
                    <a:bodyPr/>
                    <a:lstStyle/>
                    <a:p>
                      <a:pPr algn="ctr"/>
                      <a:r>
                        <a:rPr lang="en-US" sz="3000" dirty="0" smtClean="0"/>
                        <a:t>Trials</a:t>
                      </a:r>
                      <a:endParaRPr lang="en-US" sz="3000" dirty="0"/>
                    </a:p>
                  </a:txBody>
                  <a:tcPr marL="38032" marR="38032" marT="19016" marB="19016" anchor="ctr"/>
                </a:tc>
                <a:tc>
                  <a:txBody>
                    <a:bodyPr/>
                    <a:lstStyle/>
                    <a:p>
                      <a:pPr algn="ctr"/>
                      <a:r>
                        <a:rPr lang="en-US" sz="3000" dirty="0" smtClean="0"/>
                        <a:t>Blue</a:t>
                      </a:r>
                      <a:endParaRPr lang="en-US" sz="3000" dirty="0"/>
                    </a:p>
                  </a:txBody>
                  <a:tcPr marL="38032" marR="38032" marT="19016" marB="19016" anchor="ctr"/>
                </a:tc>
                <a:tc>
                  <a:txBody>
                    <a:bodyPr/>
                    <a:lstStyle/>
                    <a:p>
                      <a:pPr algn="ctr"/>
                      <a:r>
                        <a:rPr lang="en-US" sz="3000" dirty="0" smtClean="0"/>
                        <a:t>Red</a:t>
                      </a:r>
                      <a:endParaRPr lang="en-US" sz="3000" dirty="0"/>
                    </a:p>
                  </a:txBody>
                  <a:tcPr marL="38032" marR="38032" marT="19016" marB="19016" anchor="ctr"/>
                </a:tc>
              </a:tr>
              <a:tr h="457200">
                <a:tc>
                  <a:txBody>
                    <a:bodyPr/>
                    <a:lstStyle/>
                    <a:p>
                      <a:pPr algn="ctr"/>
                      <a:r>
                        <a:rPr lang="en-US" sz="3000" baseline="0" dirty="0" smtClean="0"/>
                        <a:t>1-50</a:t>
                      </a:r>
                    </a:p>
                  </a:txBody>
                  <a:tcPr marL="38032" marR="38032" marT="19016" marB="19016" anchor="ctr"/>
                </a:tc>
                <a:tc>
                  <a:txBody>
                    <a:bodyPr/>
                    <a:lstStyle/>
                    <a:p>
                      <a:pPr algn="ctr"/>
                      <a:r>
                        <a:rPr lang="en-US" sz="3000" dirty="0" smtClean="0"/>
                        <a:t>.800</a:t>
                      </a:r>
                      <a:r>
                        <a:rPr lang="en-US" sz="3000" baseline="0" dirty="0" smtClean="0"/>
                        <a:t> .100 .100</a:t>
                      </a:r>
                      <a:endParaRPr lang="en-US" sz="3000" dirty="0"/>
                    </a:p>
                  </a:txBody>
                  <a:tcPr marL="38032" marR="38032" marT="19016" marB="19016" anchor="ctr"/>
                </a:tc>
                <a:tc>
                  <a:txBody>
                    <a:bodyPr/>
                    <a:lstStyle/>
                    <a:p>
                      <a:pPr algn="ctr"/>
                      <a:r>
                        <a:rPr lang="en-US" sz="3000" dirty="0" smtClean="0"/>
                        <a:t>.125 .750</a:t>
                      </a:r>
                      <a:r>
                        <a:rPr lang="en-US" sz="3000" baseline="0" dirty="0" smtClean="0"/>
                        <a:t> .125</a:t>
                      </a:r>
                      <a:endParaRPr lang="en-US" sz="3000" dirty="0"/>
                    </a:p>
                  </a:txBody>
                  <a:tcPr marL="38032" marR="38032" marT="19016" marB="19016" anchor="ctr"/>
                </a:tc>
              </a:tr>
              <a:tr h="457200">
                <a:tc>
                  <a:txBody>
                    <a:bodyPr/>
                    <a:lstStyle/>
                    <a:p>
                      <a:pPr algn="ctr"/>
                      <a:r>
                        <a:rPr lang="en-US" sz="3000" dirty="0" smtClean="0"/>
                        <a:t>51-100</a:t>
                      </a:r>
                      <a:endParaRPr lang="en-US" sz="3000" dirty="0"/>
                    </a:p>
                  </a:txBody>
                  <a:tcPr marL="38032" marR="38032" marT="19016" marB="19016" anchor="ctr"/>
                </a:tc>
                <a:tc>
                  <a:txBody>
                    <a:bodyPr/>
                    <a:lstStyle/>
                    <a:p>
                      <a:pPr algn="ctr"/>
                      <a:r>
                        <a:rPr lang="en-US" sz="3000" dirty="0" smtClean="0"/>
                        <a:t>.150 .150 .700</a:t>
                      </a:r>
                      <a:endParaRPr lang="en-US" sz="3000" dirty="0"/>
                    </a:p>
                  </a:txBody>
                  <a:tcPr marL="38032" marR="38032" marT="19016" marB="19016" anchor="ctr"/>
                </a:tc>
                <a:tc>
                  <a:txBody>
                    <a:bodyPr/>
                    <a:lstStyle/>
                    <a:p>
                      <a:pPr algn="ctr"/>
                      <a:r>
                        <a:rPr lang="en-US" sz="3000" dirty="0" smtClean="0"/>
                        <a:t>.850 .075 .075</a:t>
                      </a:r>
                      <a:endParaRPr lang="en-US" sz="3000" dirty="0"/>
                    </a:p>
                  </a:txBody>
                  <a:tcPr marL="38032" marR="38032" marT="19016" marB="19016" anchor="ctr"/>
                </a:tc>
              </a:tr>
              <a:tr h="457200">
                <a:tc>
                  <a:txBody>
                    <a:bodyPr/>
                    <a:lstStyle/>
                    <a:p>
                      <a:pPr algn="ctr"/>
                      <a:r>
                        <a:rPr lang="en-US" sz="3000" dirty="0" smtClean="0"/>
                        <a:t>101-150</a:t>
                      </a:r>
                      <a:endParaRPr lang="en-US" sz="3000" dirty="0"/>
                    </a:p>
                  </a:txBody>
                  <a:tcPr marL="38032" marR="38032" marT="19016" marB="19016" anchor="ctr"/>
                </a:tc>
                <a:tc>
                  <a:txBody>
                    <a:bodyPr/>
                    <a:lstStyle/>
                    <a:p>
                      <a:pPr algn="ctr"/>
                      <a:r>
                        <a:rPr lang="en-US" sz="3000" dirty="0" smtClean="0"/>
                        <a:t>.200 .600</a:t>
                      </a:r>
                      <a:r>
                        <a:rPr lang="en-US" sz="3000" baseline="0" dirty="0" smtClean="0"/>
                        <a:t> .200</a:t>
                      </a:r>
                      <a:endParaRPr lang="en-US" sz="3000" dirty="0"/>
                    </a:p>
                  </a:txBody>
                  <a:tcPr marL="38032" marR="38032" marT="19016" marB="19016" anchor="ctr"/>
                </a:tc>
                <a:tc>
                  <a:txBody>
                    <a:bodyPr/>
                    <a:lstStyle/>
                    <a:p>
                      <a:pPr algn="ctr"/>
                      <a:r>
                        <a:rPr lang="en-US" sz="3000" dirty="0" smtClean="0"/>
                        <a:t>.175 .175 .650</a:t>
                      </a:r>
                      <a:endParaRPr lang="en-US" sz="3000" dirty="0"/>
                    </a:p>
                  </a:txBody>
                  <a:tcPr marL="38032" marR="38032" marT="19016" marB="19016" anchor="ctr"/>
                </a:tc>
              </a:tr>
              <a:tr h="457200">
                <a:tc>
                  <a:txBody>
                    <a:bodyPr/>
                    <a:lstStyle/>
                    <a:p>
                      <a:pPr algn="ctr"/>
                      <a:r>
                        <a:rPr lang="en-US" sz="3000" dirty="0" smtClean="0"/>
                        <a:t>151-200</a:t>
                      </a:r>
                      <a:endParaRPr lang="en-US" sz="3000" dirty="0"/>
                    </a:p>
                  </a:txBody>
                  <a:tcPr marL="38032" marR="38032" marT="19016" marB="19016" anchor="ctr"/>
                </a:tc>
                <a:tc>
                  <a:txBody>
                    <a:bodyPr/>
                    <a:lstStyle/>
                    <a:p>
                      <a:pPr algn="ctr"/>
                      <a:r>
                        <a:rPr lang="en-US" sz="3000" dirty="0" smtClean="0"/>
                        <a:t>.183 .483 .333</a:t>
                      </a:r>
                      <a:endParaRPr lang="en-US" sz="3000" dirty="0"/>
                    </a:p>
                  </a:txBody>
                  <a:tcPr marL="38032" marR="38032" marT="19016" marB="19016" anchor="ctr"/>
                </a:tc>
                <a:tc>
                  <a:txBody>
                    <a:bodyPr/>
                    <a:lstStyle/>
                    <a:p>
                      <a:pPr algn="ctr"/>
                      <a:r>
                        <a:rPr lang="en-US" sz="3000" dirty="0" smtClean="0"/>
                        <a:t>.183 .333 .483</a:t>
                      </a:r>
                      <a:endParaRPr lang="en-US" sz="3000" dirty="0"/>
                    </a:p>
                  </a:txBody>
                  <a:tcPr marL="38032" marR="38032" marT="19016" marB="19016" anchor="ct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838862509"/>
              </p:ext>
            </p:extLst>
          </p:nvPr>
        </p:nvGraphicFramePr>
        <p:xfrm>
          <a:off x="15216809" y="33014441"/>
          <a:ext cx="6697486" cy="2476160"/>
        </p:xfrm>
        <a:graphic>
          <a:graphicData uri="http://schemas.openxmlformats.org/drawingml/2006/table">
            <a:tbl>
              <a:tblPr firstRow="1" bandRow="1">
                <a:tableStyleId>{5C22544A-7EE6-4342-B048-85BDC9FD1C3A}</a:tableStyleId>
              </a:tblPr>
              <a:tblGrid>
                <a:gridCol w="1586247"/>
                <a:gridCol w="2555620"/>
                <a:gridCol w="2555619"/>
              </a:tblGrid>
              <a:tr h="457200">
                <a:tc>
                  <a:txBody>
                    <a:bodyPr/>
                    <a:lstStyle/>
                    <a:p>
                      <a:pPr algn="ctr"/>
                      <a:r>
                        <a:rPr lang="en-US" sz="3000" dirty="0" smtClean="0"/>
                        <a:t>Trials</a:t>
                      </a:r>
                      <a:endParaRPr lang="en-US" sz="3000" dirty="0"/>
                    </a:p>
                  </a:txBody>
                  <a:tcPr marL="38032" marR="38032" marT="19016" marB="19016" anchor="ctr"/>
                </a:tc>
                <a:tc>
                  <a:txBody>
                    <a:bodyPr/>
                    <a:lstStyle/>
                    <a:p>
                      <a:pPr algn="ctr"/>
                      <a:r>
                        <a:rPr lang="en-US" sz="3000" dirty="0" smtClean="0"/>
                        <a:t>Blue</a:t>
                      </a:r>
                      <a:endParaRPr lang="en-US" sz="3000" dirty="0"/>
                    </a:p>
                  </a:txBody>
                  <a:tcPr marL="38032" marR="38032" marT="19016" marB="19016" anchor="ctr"/>
                </a:tc>
                <a:tc>
                  <a:txBody>
                    <a:bodyPr/>
                    <a:lstStyle/>
                    <a:p>
                      <a:pPr algn="ctr"/>
                      <a:r>
                        <a:rPr lang="en-US" sz="3000" dirty="0" smtClean="0"/>
                        <a:t>Red</a:t>
                      </a:r>
                      <a:endParaRPr lang="en-US" sz="3000" dirty="0"/>
                    </a:p>
                  </a:txBody>
                  <a:tcPr marL="38032" marR="38032" marT="19016" marB="19016" anchor="ctr"/>
                </a:tc>
              </a:tr>
              <a:tr h="457200">
                <a:tc>
                  <a:txBody>
                    <a:bodyPr/>
                    <a:lstStyle/>
                    <a:p>
                      <a:pPr algn="ctr"/>
                      <a:r>
                        <a:rPr lang="en-US" sz="3000" baseline="0" dirty="0" smtClean="0"/>
                        <a:t>1-50</a:t>
                      </a:r>
                    </a:p>
                  </a:txBody>
                  <a:tcPr marL="38032" marR="38032" marT="19016" marB="19016" anchor="ctr"/>
                </a:tc>
                <a:tc>
                  <a:txBody>
                    <a:bodyPr/>
                    <a:lstStyle/>
                    <a:p>
                      <a:pPr algn="ctr"/>
                      <a:r>
                        <a:rPr lang="en-US" sz="3000" dirty="0" smtClean="0"/>
                        <a:t>500</a:t>
                      </a:r>
                      <a:endParaRPr lang="en-US" sz="3000" dirty="0"/>
                    </a:p>
                  </a:txBody>
                  <a:tcPr marL="38032" marR="38032" marT="19016" marB="19016" anchor="ctr"/>
                </a:tc>
                <a:tc>
                  <a:txBody>
                    <a:bodyPr/>
                    <a:lstStyle/>
                    <a:p>
                      <a:pPr algn="ctr"/>
                      <a:r>
                        <a:rPr lang="en-US" sz="3000" dirty="0" smtClean="0"/>
                        <a:t>1500</a:t>
                      </a:r>
                      <a:endParaRPr lang="en-US" sz="3000" dirty="0"/>
                    </a:p>
                  </a:txBody>
                  <a:tcPr marL="38032" marR="38032" marT="19016" marB="19016" anchor="ctr"/>
                </a:tc>
              </a:tr>
              <a:tr h="457200">
                <a:tc>
                  <a:txBody>
                    <a:bodyPr/>
                    <a:lstStyle/>
                    <a:p>
                      <a:pPr algn="ctr"/>
                      <a:r>
                        <a:rPr lang="en-US" sz="3000" dirty="0" smtClean="0"/>
                        <a:t>51-100</a:t>
                      </a:r>
                      <a:endParaRPr lang="en-US" sz="3000" dirty="0"/>
                    </a:p>
                  </a:txBody>
                  <a:tcPr marL="38032" marR="38032" marT="19016" marB="19016" anchor="ctr"/>
                </a:tc>
                <a:tc>
                  <a:txBody>
                    <a:bodyPr/>
                    <a:lstStyle/>
                    <a:p>
                      <a:pPr algn="ctr"/>
                      <a:r>
                        <a:rPr lang="en-US" sz="3000" dirty="0" smtClean="0"/>
                        <a:t>833</a:t>
                      </a:r>
                      <a:endParaRPr lang="en-US" sz="3000" dirty="0"/>
                    </a:p>
                  </a:txBody>
                  <a:tcPr marL="38032" marR="38032" marT="19016" marB="19016" anchor="ctr"/>
                </a:tc>
                <a:tc>
                  <a:txBody>
                    <a:bodyPr/>
                    <a:lstStyle/>
                    <a:p>
                      <a:pPr algn="ctr"/>
                      <a:r>
                        <a:rPr lang="en-US" sz="3000" dirty="0" smtClean="0"/>
                        <a:t>1166</a:t>
                      </a:r>
                      <a:endParaRPr lang="en-US" sz="3000" dirty="0"/>
                    </a:p>
                  </a:txBody>
                  <a:tcPr marL="38032" marR="38032" marT="19016" marB="19016" anchor="ctr"/>
                </a:tc>
              </a:tr>
              <a:tr h="457200">
                <a:tc>
                  <a:txBody>
                    <a:bodyPr/>
                    <a:lstStyle/>
                    <a:p>
                      <a:pPr algn="ctr"/>
                      <a:r>
                        <a:rPr lang="en-US" sz="3000" dirty="0" smtClean="0"/>
                        <a:t>101-150</a:t>
                      </a:r>
                      <a:endParaRPr lang="en-US" sz="3000" dirty="0"/>
                    </a:p>
                  </a:txBody>
                  <a:tcPr marL="38032" marR="38032" marT="19016" marB="19016" anchor="ctr"/>
                </a:tc>
                <a:tc>
                  <a:txBody>
                    <a:bodyPr/>
                    <a:lstStyle/>
                    <a:p>
                      <a:pPr algn="ctr"/>
                      <a:r>
                        <a:rPr lang="en-US" sz="3000" dirty="0" smtClean="0"/>
                        <a:t>1166</a:t>
                      </a:r>
                      <a:endParaRPr lang="en-US" sz="3000" dirty="0"/>
                    </a:p>
                  </a:txBody>
                  <a:tcPr marL="38032" marR="38032" marT="19016" marB="19016" anchor="ctr"/>
                </a:tc>
                <a:tc>
                  <a:txBody>
                    <a:bodyPr/>
                    <a:lstStyle/>
                    <a:p>
                      <a:pPr algn="ctr"/>
                      <a:r>
                        <a:rPr lang="en-US" sz="3000" dirty="0" smtClean="0"/>
                        <a:t>500</a:t>
                      </a:r>
                      <a:endParaRPr lang="en-US" sz="3000" dirty="0"/>
                    </a:p>
                  </a:txBody>
                  <a:tcPr marL="38032" marR="38032" marT="19016" marB="19016" anchor="ctr"/>
                </a:tc>
              </a:tr>
              <a:tr h="457200">
                <a:tc>
                  <a:txBody>
                    <a:bodyPr/>
                    <a:lstStyle/>
                    <a:p>
                      <a:pPr algn="ctr"/>
                      <a:r>
                        <a:rPr lang="en-US" sz="3000" dirty="0" smtClean="0"/>
                        <a:t>151-200</a:t>
                      </a:r>
                      <a:endParaRPr lang="en-US" sz="3000" dirty="0"/>
                    </a:p>
                  </a:txBody>
                  <a:tcPr marL="38032" marR="38032" marT="19016" marB="19016" anchor="ctr"/>
                </a:tc>
                <a:tc>
                  <a:txBody>
                    <a:bodyPr/>
                    <a:lstStyle/>
                    <a:p>
                      <a:pPr algn="ctr"/>
                      <a:r>
                        <a:rPr lang="en-US" sz="3000" dirty="0" smtClean="0"/>
                        <a:t>1500</a:t>
                      </a:r>
                      <a:endParaRPr lang="en-US" sz="3000" dirty="0"/>
                    </a:p>
                  </a:txBody>
                  <a:tcPr marL="38032" marR="38032" marT="19016" marB="19016" anchor="ctr"/>
                </a:tc>
                <a:tc>
                  <a:txBody>
                    <a:bodyPr/>
                    <a:lstStyle/>
                    <a:p>
                      <a:pPr algn="ctr"/>
                      <a:r>
                        <a:rPr lang="en-US" sz="3000" dirty="0" smtClean="0"/>
                        <a:t>833</a:t>
                      </a:r>
                      <a:endParaRPr lang="en-US" sz="3000" dirty="0"/>
                    </a:p>
                  </a:txBody>
                  <a:tcPr marL="38032" marR="38032" marT="19016" marB="19016" anchor="ctr"/>
                </a:tc>
              </a:tr>
            </a:tbl>
          </a:graphicData>
        </a:graphic>
      </p:graphicFrame>
      <p:sp>
        <p:nvSpPr>
          <p:cNvPr id="9" name="TextBox 8"/>
          <p:cNvSpPr txBox="1"/>
          <p:nvPr/>
        </p:nvSpPr>
        <p:spPr>
          <a:xfrm>
            <a:off x="3220055" y="35575499"/>
            <a:ext cx="1023357" cy="461665"/>
          </a:xfrm>
          <a:prstGeom prst="rect">
            <a:avLst/>
          </a:prstGeom>
          <a:noFill/>
        </p:spPr>
        <p:txBody>
          <a:bodyPr wrap="none" rtlCol="0">
            <a:spAutoFit/>
          </a:bodyPr>
          <a:lstStyle/>
          <a:p>
            <a:r>
              <a:rPr lang="en-US" sz="2400" dirty="0" smtClean="0"/>
              <a:t>Spatial</a:t>
            </a:r>
            <a:endParaRPr lang="en-US" sz="2400" dirty="0"/>
          </a:p>
        </p:txBody>
      </p:sp>
      <p:sp>
        <p:nvSpPr>
          <p:cNvPr id="43" name="TextBox 42"/>
          <p:cNvSpPr txBox="1"/>
          <p:nvPr/>
        </p:nvSpPr>
        <p:spPr>
          <a:xfrm>
            <a:off x="17398090" y="35580126"/>
            <a:ext cx="1350050" cy="461665"/>
          </a:xfrm>
          <a:prstGeom prst="rect">
            <a:avLst/>
          </a:prstGeom>
          <a:noFill/>
        </p:spPr>
        <p:txBody>
          <a:bodyPr wrap="none" rtlCol="0">
            <a:spAutoFit/>
          </a:bodyPr>
          <a:lstStyle/>
          <a:p>
            <a:r>
              <a:rPr lang="en-US" sz="2400" dirty="0" smtClean="0"/>
              <a:t>Temporal</a:t>
            </a:r>
            <a:endParaRPr lang="en-US" sz="2400" dirty="0"/>
          </a:p>
        </p:txBody>
      </p:sp>
      <p:graphicFrame>
        <p:nvGraphicFramePr>
          <p:cNvPr id="29" name="Chart 28"/>
          <p:cNvGraphicFramePr>
            <a:graphicFrameLocks/>
          </p:cNvGraphicFramePr>
          <p:nvPr>
            <p:extLst>
              <p:ext uri="{D42A27DB-BD31-4B8C-83A1-F6EECF244321}">
                <p14:modId xmlns:p14="http://schemas.microsoft.com/office/powerpoint/2010/main" val="1796795777"/>
              </p:ext>
            </p:extLst>
          </p:nvPr>
        </p:nvGraphicFramePr>
        <p:xfrm>
          <a:off x="11279713" y="15782156"/>
          <a:ext cx="10728581" cy="460681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0" name="Chart 29"/>
          <p:cNvGraphicFramePr>
            <a:graphicFrameLocks/>
          </p:cNvGraphicFramePr>
          <p:nvPr>
            <p:extLst>
              <p:ext uri="{D42A27DB-BD31-4B8C-83A1-F6EECF244321}">
                <p14:modId xmlns:p14="http://schemas.microsoft.com/office/powerpoint/2010/main" val="1412713896"/>
              </p:ext>
            </p:extLst>
          </p:nvPr>
        </p:nvGraphicFramePr>
        <p:xfrm>
          <a:off x="11279713" y="11072090"/>
          <a:ext cx="10725912" cy="46085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7" name="Chart 46"/>
          <p:cNvGraphicFramePr>
            <a:graphicFrameLocks/>
          </p:cNvGraphicFramePr>
          <p:nvPr>
            <p:extLst>
              <p:ext uri="{D42A27DB-BD31-4B8C-83A1-F6EECF244321}">
                <p14:modId xmlns:p14="http://schemas.microsoft.com/office/powerpoint/2010/main" val="1687919934"/>
              </p:ext>
            </p:extLst>
          </p:nvPr>
        </p:nvGraphicFramePr>
        <p:xfrm>
          <a:off x="11100424" y="20478495"/>
          <a:ext cx="10725912" cy="2743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8" name="Chart 47"/>
          <p:cNvGraphicFramePr>
            <a:graphicFrameLocks/>
          </p:cNvGraphicFramePr>
          <p:nvPr>
            <p:extLst>
              <p:ext uri="{D42A27DB-BD31-4B8C-83A1-F6EECF244321}">
                <p14:modId xmlns:p14="http://schemas.microsoft.com/office/powerpoint/2010/main" val="1936583980"/>
              </p:ext>
            </p:extLst>
          </p:nvPr>
        </p:nvGraphicFramePr>
        <p:xfrm>
          <a:off x="11279713" y="23311220"/>
          <a:ext cx="10725912" cy="2743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1" name="Chart 30"/>
          <p:cNvGraphicFramePr>
            <a:graphicFrameLocks/>
          </p:cNvGraphicFramePr>
          <p:nvPr>
            <p:extLst>
              <p:ext uri="{D42A27DB-BD31-4B8C-83A1-F6EECF244321}">
                <p14:modId xmlns:p14="http://schemas.microsoft.com/office/powerpoint/2010/main" val="1413482004"/>
              </p:ext>
            </p:extLst>
          </p:nvPr>
        </p:nvGraphicFramePr>
        <p:xfrm>
          <a:off x="11282382" y="26143070"/>
          <a:ext cx="10725912" cy="2743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7" name="Chart 36"/>
          <p:cNvGraphicFramePr>
            <a:graphicFrameLocks/>
          </p:cNvGraphicFramePr>
          <p:nvPr>
            <p:extLst>
              <p:ext uri="{D42A27DB-BD31-4B8C-83A1-F6EECF244321}">
                <p14:modId xmlns:p14="http://schemas.microsoft.com/office/powerpoint/2010/main" val="448603482"/>
              </p:ext>
            </p:extLst>
          </p:nvPr>
        </p:nvGraphicFramePr>
        <p:xfrm>
          <a:off x="11279713" y="28939790"/>
          <a:ext cx="10725912" cy="27432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22941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76200" cmpd="sng">
          <a:solidFill>
            <a:schemeClr val="tx1"/>
          </a:solidFill>
        </a:ln>
        <a:effectLst/>
      </a:spPr>
      <a:bodyPr lIns="91438" tIns="45719" rIns="91438" bIns="45719"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1647</TotalTime>
  <Words>1063</Words>
  <Application>Microsoft Office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Company>Cornell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lingchen</cp:lastModifiedBy>
  <cp:revision>253</cp:revision>
  <cp:lastPrinted>2014-04-24T13:35:43Z</cp:lastPrinted>
  <dcterms:created xsi:type="dcterms:W3CDTF">2014-04-07T21:10:39Z</dcterms:created>
  <dcterms:modified xsi:type="dcterms:W3CDTF">2018-08-05T07:13:54Z</dcterms:modified>
</cp:coreProperties>
</file>