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2918400" cy="43891200"/>
  <p:notesSz cx="7010400" cy="9296400"/>
  <p:defaultTextStyle>
    <a:defPPr>
      <a:defRPr lang="en-US"/>
    </a:defPPr>
    <a:lvl1pPr marL="0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47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93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140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186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233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279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326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372" algn="l" defTabSz="1881047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56" userDrawn="1">
          <p15:clr>
            <a:srgbClr val="A4A3A4"/>
          </p15:clr>
        </p15:guide>
        <p15:guide id="2" pos="17588" userDrawn="1">
          <p15:clr>
            <a:srgbClr val="A4A3A4"/>
          </p15:clr>
        </p15:guide>
        <p15:guide id="3" pos="20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77933C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94" autoAdjust="0"/>
    <p:restoredTop sz="50000" autoAdjust="0"/>
  </p:normalViewPr>
  <p:slideViewPr>
    <p:cSldViewPr snapToGrid="0" snapToObjects="1" showGuides="1">
      <p:cViewPr>
        <p:scale>
          <a:sx n="34" d="100"/>
          <a:sy n="34" d="100"/>
        </p:scale>
        <p:origin x="-1335" y="-5370"/>
      </p:cViewPr>
      <p:guideLst>
        <p:guide orient="horz" pos="9756"/>
        <p:guide pos="17588"/>
        <p:guide pos="20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chen\Prediction-Game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chen\Prediction-Game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gchen\Prediction-Gam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gchen\Prediction-Gam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gchen\Prediction-Gam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gchen\Prediction-Game\Dat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Predictions by </a:t>
            </a:r>
            <a:r>
              <a:rPr lang="en-US" sz="28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Color </a:t>
            </a:r>
            <a:r>
              <a:rPr lang="en-US" sz="2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and 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802111667889726E-2"/>
          <c:y val="0.20287882254417042"/>
          <c:w val="0.90972785683400259"/>
          <c:h val="0.546170086311277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SpatialGraphing_2013!$Q$31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SpatialGraphing_2013!$R$30:$Y$30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SpatialGraphing_2013!$R$31:$Y$31</c:f>
              <c:numCache>
                <c:formatCode>General</c:formatCode>
                <c:ptCount val="8"/>
                <c:pt idx="0">
                  <c:v>0.19727891156462585</c:v>
                </c:pt>
                <c:pt idx="1">
                  <c:v>0.51724137931034486</c:v>
                </c:pt>
                <c:pt idx="2">
                  <c:v>0.31972789115646261</c:v>
                </c:pt>
                <c:pt idx="3">
                  <c:v>0.25531914893617019</c:v>
                </c:pt>
                <c:pt idx="4">
                  <c:v>0.6344827586206897</c:v>
                </c:pt>
                <c:pt idx="5">
                  <c:v>0.20805369127516779</c:v>
                </c:pt>
                <c:pt idx="6">
                  <c:v>0.26712328767123289</c:v>
                </c:pt>
                <c:pt idx="7">
                  <c:v>0.2978723404255319</c:v>
                </c:pt>
              </c:numCache>
            </c:numRef>
          </c:val>
        </c:ser>
        <c:ser>
          <c:idx val="1"/>
          <c:order val="1"/>
          <c:tx>
            <c:strRef>
              <c:f>SpatialGraphing_2013!$Q$32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rgbClr val="77933C"/>
            </a:solidFill>
            <a:ln>
              <a:noFill/>
            </a:ln>
            <a:effectLst/>
          </c:spPr>
          <c:invertIfNegative val="0"/>
          <c:cat>
            <c:strRef>
              <c:f>SpatialGraphing_2013!$R$30:$Y$30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SpatialGraphing_2013!$R$32:$Y$32</c:f>
              <c:numCache>
                <c:formatCode>General</c:formatCode>
                <c:ptCount val="8"/>
                <c:pt idx="0">
                  <c:v>0.53061224489795922</c:v>
                </c:pt>
                <c:pt idx="1">
                  <c:v>0.31724137931034485</c:v>
                </c:pt>
                <c:pt idx="2">
                  <c:v>0.17006802721088435</c:v>
                </c:pt>
                <c:pt idx="3">
                  <c:v>0.30496453900709219</c:v>
                </c:pt>
                <c:pt idx="4">
                  <c:v>0.22068965517241379</c:v>
                </c:pt>
                <c:pt idx="5">
                  <c:v>0.18120805369127516</c:v>
                </c:pt>
                <c:pt idx="6">
                  <c:v>0.46575342465753422</c:v>
                </c:pt>
                <c:pt idx="7">
                  <c:v>0.39007092198581561</c:v>
                </c:pt>
              </c:numCache>
            </c:numRef>
          </c:val>
        </c:ser>
        <c:ser>
          <c:idx val="2"/>
          <c:order val="2"/>
          <c:tx>
            <c:strRef>
              <c:f>SpatialGraphing_2013!$Q$33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SpatialGraphing_2013!$R$30:$Y$30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SpatialGraphing_2013!$R$33:$Y$33</c:f>
              <c:numCache>
                <c:formatCode>General</c:formatCode>
                <c:ptCount val="8"/>
                <c:pt idx="0">
                  <c:v>0.27210884353741499</c:v>
                </c:pt>
                <c:pt idx="1">
                  <c:v>0.16551724137931034</c:v>
                </c:pt>
                <c:pt idx="2">
                  <c:v>0.51020408163265307</c:v>
                </c:pt>
                <c:pt idx="3">
                  <c:v>0.43971631205673761</c:v>
                </c:pt>
                <c:pt idx="4">
                  <c:v>0.14482758620689656</c:v>
                </c:pt>
                <c:pt idx="5">
                  <c:v>0.61073825503355705</c:v>
                </c:pt>
                <c:pt idx="6">
                  <c:v>0.26712328767123289</c:v>
                </c:pt>
                <c:pt idx="7">
                  <c:v>0.31205673758865249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5501904"/>
        <c:axId val="-635498096"/>
      </c:barChart>
      <c:catAx>
        <c:axId val="-63550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5498096"/>
        <c:crosses val="autoZero"/>
        <c:auto val="1"/>
        <c:lblAlgn val="ctr"/>
        <c:lblOffset val="100"/>
        <c:noMultiLvlLbl val="0"/>
      </c:catAx>
      <c:valAx>
        <c:axId val="-63549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550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 b="0">
                <a:latin typeface="Arial Narrow" panose="020B0606020202030204" pitchFamily="34" charset="0"/>
              </a:defRPr>
            </a:pPr>
            <a:r>
              <a:rPr lang="en-US" sz="2800" b="0" dirty="0" smtClean="0">
                <a:latin typeface="Arial Narrow" panose="020B0606020202030204" pitchFamily="34" charset="0"/>
              </a:rPr>
              <a:t>Actual Distribution </a:t>
            </a:r>
            <a:r>
              <a:rPr lang="en-US" sz="2800" b="0" dirty="0" smtClean="0">
                <a:latin typeface="Arial Narrow" panose="020B0606020202030204" pitchFamily="34" charset="0"/>
              </a:rPr>
              <a:t>– 2</a:t>
            </a:r>
            <a:r>
              <a:rPr lang="en-US" sz="2800" b="0" baseline="30000" dirty="0" smtClean="0">
                <a:latin typeface="Arial Narrow" panose="020B0606020202030204" pitchFamily="34" charset="0"/>
              </a:rPr>
              <a:t>nd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 </a:t>
            </a:r>
            <a:r>
              <a:rPr lang="en-US" sz="2800" b="0" dirty="0" smtClean="0">
                <a:latin typeface="Arial Narrow" panose="020B0606020202030204" pitchFamily="34" charset="0"/>
              </a:rPr>
              <a:t>Set</a:t>
            </a:r>
            <a:endParaRPr lang="en-US" sz="2800" b="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TemporalGraphing_excel2013!$AD$127:$AD$153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TemporalGraphing_excel2013!$AE$127:$AE$153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5</c:v>
                </c:pt>
                <c:pt idx="14">
                  <c:v>8</c:v>
                </c:pt>
                <c:pt idx="15">
                  <c:v>8</c:v>
                </c:pt>
                <c:pt idx="16">
                  <c:v>6</c:v>
                </c:pt>
                <c:pt idx="17">
                  <c:v>4</c:v>
                </c:pt>
                <c:pt idx="18">
                  <c:v>7</c:v>
                </c:pt>
                <c:pt idx="19">
                  <c:v>4</c:v>
                </c:pt>
                <c:pt idx="20">
                  <c:v>2</c:v>
                </c:pt>
                <c:pt idx="21">
                  <c:v>6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73087968"/>
        <c:axId val="-573097760"/>
      </c:barChart>
      <c:catAx>
        <c:axId val="-573087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b="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573097760"/>
        <c:crosses val="autoZero"/>
        <c:auto val="1"/>
        <c:lblAlgn val="ctr"/>
        <c:lblOffset val="100"/>
        <c:noMultiLvlLbl val="0"/>
      </c:catAx>
      <c:valAx>
        <c:axId val="-573097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73087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 b="0">
                <a:latin typeface="Arial Narrow" panose="020B0606020202030204" pitchFamily="34" charset="0"/>
              </a:defRPr>
            </a:pPr>
            <a:r>
              <a:rPr lang="en-US" sz="2800" b="0" dirty="0" smtClean="0">
                <a:latin typeface="Arial Narrow" panose="020B0606020202030204" pitchFamily="34" charset="0"/>
              </a:rPr>
              <a:t>Actual Distribution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 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– 3</a:t>
            </a:r>
            <a:r>
              <a:rPr lang="en-US" sz="2800" b="0" baseline="30000" dirty="0" smtClean="0">
                <a:latin typeface="Arial Narrow" panose="020B0606020202030204" pitchFamily="34" charset="0"/>
              </a:rPr>
              <a:t>rd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 Set</a:t>
            </a:r>
            <a:endParaRPr lang="en-US" sz="2800" b="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TemporalGraphing_excel2013!$AG$127:$AG$153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TemporalGraphing_excel2013!$AH$127:$AH$153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11</c:v>
                </c:pt>
                <c:pt idx="11">
                  <c:v>11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5</c:v>
                </c:pt>
                <c:pt idx="18">
                  <c:v>1</c:v>
                </c:pt>
                <c:pt idx="19">
                  <c:v>9</c:v>
                </c:pt>
                <c:pt idx="20">
                  <c:v>7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73092320"/>
        <c:axId val="-573091776"/>
      </c:barChart>
      <c:catAx>
        <c:axId val="-573092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Time(ms)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573091776"/>
        <c:crosses val="autoZero"/>
        <c:auto val="1"/>
        <c:lblAlgn val="ctr"/>
        <c:lblOffset val="100"/>
        <c:noMultiLvlLbl val="0"/>
      </c:catAx>
      <c:valAx>
        <c:axId val="-573091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73092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 b="0">
                <a:latin typeface="Arial Narrow" panose="020B0606020202030204" pitchFamily="34" charset="0"/>
              </a:defRPr>
            </a:pPr>
            <a:r>
              <a:rPr lang="en-US" sz="2800" b="0" dirty="0" smtClean="0">
                <a:latin typeface="Arial Narrow" panose="020B0606020202030204" pitchFamily="34" charset="0"/>
              </a:rPr>
              <a:t>Actual Distribution </a:t>
            </a:r>
            <a:r>
              <a:rPr lang="en-US" sz="2800" b="0" dirty="0" smtClean="0">
                <a:latin typeface="Arial Narrow" panose="020B0606020202030204" pitchFamily="34" charset="0"/>
              </a:rPr>
              <a:t>– 4</a:t>
            </a:r>
            <a:r>
              <a:rPr lang="en-US" sz="2800" b="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 </a:t>
            </a:r>
            <a:r>
              <a:rPr lang="en-US" sz="2800" b="0" dirty="0" smtClean="0">
                <a:latin typeface="Arial Narrow" panose="020B0606020202030204" pitchFamily="34" charset="0"/>
              </a:rPr>
              <a:t>Set</a:t>
            </a:r>
            <a:endParaRPr lang="en-US" sz="2800" b="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TemporalGraphing_excel2013!$AJ$127:$AJ$153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TemporalGraphing_excel2013!$AK$127:$AK$153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5</c:v>
                </c:pt>
                <c:pt idx="15">
                  <c:v>12</c:v>
                </c:pt>
                <c:pt idx="16">
                  <c:v>5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7</c:v>
                </c:pt>
                <c:pt idx="22">
                  <c:v>2</c:v>
                </c:pt>
                <c:pt idx="23">
                  <c:v>8</c:v>
                </c:pt>
                <c:pt idx="24">
                  <c:v>3</c:v>
                </c:pt>
                <c:pt idx="25">
                  <c:v>1</c:v>
                </c:pt>
                <c:pt idx="2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73085248"/>
        <c:axId val="-592093152"/>
      </c:barChart>
      <c:catAx>
        <c:axId val="-573085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Time(ms)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592093152"/>
        <c:crosses val="autoZero"/>
        <c:auto val="1"/>
        <c:lblAlgn val="ctr"/>
        <c:lblOffset val="100"/>
        <c:noMultiLvlLbl val="0"/>
      </c:catAx>
      <c:valAx>
        <c:axId val="-5920931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73085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en-US" sz="28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Predictions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05590349799626"/>
          <c:y val="0.15489556860947939"/>
          <c:w val="0.80196723597956054"/>
          <c:h val="0.605277855893013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SpatialGraphing_2013!$F$2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SpatialGraphing_2013!$G$1:$J$1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SpatialGraphing_2013!$G$2:$J$2</c:f>
              <c:numCache>
                <c:formatCode>General</c:formatCode>
                <c:ptCount val="4"/>
                <c:pt idx="0">
                  <c:v>0.41836734693877553</c:v>
                </c:pt>
                <c:pt idx="1">
                  <c:v>0.37627118644067797</c:v>
                </c:pt>
                <c:pt idx="2">
                  <c:v>0.28231292517006801</c:v>
                </c:pt>
                <c:pt idx="3">
                  <c:v>0.26855123674911663</c:v>
                </c:pt>
              </c:numCache>
            </c:numRef>
          </c:val>
        </c:ser>
        <c:ser>
          <c:idx val="1"/>
          <c:order val="1"/>
          <c:tx>
            <c:strRef>
              <c:f>SpatialGraphing_2013!$F$3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SpatialGraphing_2013!$G$1:$J$1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SpatialGraphing_2013!$G$3:$J$3</c:f>
              <c:numCache>
                <c:formatCode>General</c:formatCode>
                <c:ptCount val="4"/>
                <c:pt idx="0">
                  <c:v>0.36394557823129253</c:v>
                </c:pt>
                <c:pt idx="1">
                  <c:v>0.24745762711864408</c:v>
                </c:pt>
                <c:pt idx="2">
                  <c:v>0.32653061224489793</c:v>
                </c:pt>
                <c:pt idx="3">
                  <c:v>0.36395759717314485</c:v>
                </c:pt>
              </c:numCache>
            </c:numRef>
          </c:val>
        </c:ser>
        <c:ser>
          <c:idx val="2"/>
          <c:order val="2"/>
          <c:tx>
            <c:strRef>
              <c:f>SpatialGraphing_2013!$F$4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SpatialGraphing_2013!$G$1:$J$1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SpatialGraphing_2013!$G$4:$J$4</c:f>
              <c:numCache>
                <c:formatCode>General</c:formatCode>
                <c:ptCount val="4"/>
                <c:pt idx="0">
                  <c:v>0.21768707482993196</c:v>
                </c:pt>
                <c:pt idx="1">
                  <c:v>0.37627118644067797</c:v>
                </c:pt>
                <c:pt idx="2">
                  <c:v>0.391156462585034</c:v>
                </c:pt>
                <c:pt idx="3">
                  <c:v>0.36749116607773852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5499728"/>
        <c:axId val="-635497552"/>
      </c:barChart>
      <c:catAx>
        <c:axId val="-63549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5497552"/>
        <c:crosses val="autoZero"/>
        <c:auto val="1"/>
        <c:lblAlgn val="ctr"/>
        <c:lblOffset val="100"/>
        <c:noMultiLvlLbl val="0"/>
      </c:catAx>
      <c:valAx>
        <c:axId val="-63549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549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latin typeface="Arial Narrow" panose="020B0606020202030204" pitchFamily="34" charset="0"/>
              </a:defRPr>
            </a:pPr>
            <a:r>
              <a:rPr lang="en-US" sz="2800" b="0" dirty="0" smtClean="0">
                <a:latin typeface="Arial Narrow" panose="020B0606020202030204" pitchFamily="34" charset="0"/>
              </a:rPr>
              <a:t>Prediction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 </a:t>
            </a:r>
            <a:r>
              <a:rPr lang="en-US" sz="2800" b="0" dirty="0" smtClean="0">
                <a:latin typeface="Arial Narrow" panose="020B0606020202030204" pitchFamily="34" charset="0"/>
              </a:rPr>
              <a:t>–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 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1</a:t>
            </a:r>
            <a:r>
              <a:rPr lang="en-US" sz="2800" b="0" baseline="30000" dirty="0" smtClean="0">
                <a:latin typeface="Arial Narrow" panose="020B0606020202030204" pitchFamily="34" charset="0"/>
              </a:rPr>
              <a:t>st</a:t>
            </a:r>
            <a:r>
              <a:rPr lang="en-US" sz="2800" b="0" baseline="0" dirty="0" smtClean="0">
                <a:latin typeface="Arial Narrow" panose="020B0606020202030204" pitchFamily="34" charset="0"/>
              </a:rPr>
              <a:t> Set</a:t>
            </a:r>
            <a:endParaRPr lang="en-US" sz="2800" b="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729960096841418E-2"/>
          <c:y val="0.32839129483814522"/>
          <c:w val="0.98270039903158579"/>
          <c:h val="0.2687766112569262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TemporalGraphing_excel2013!$H$2:$H$28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TemporalGraphing_excel2013!$I$2:$I$28</c:f>
              <c:numCache>
                <c:formatCode>General</c:formatCode>
                <c:ptCount val="2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18</c:v>
                </c:pt>
                <c:pt idx="9">
                  <c:v>17</c:v>
                </c:pt>
                <c:pt idx="10">
                  <c:v>14</c:v>
                </c:pt>
                <c:pt idx="11">
                  <c:v>10</c:v>
                </c:pt>
                <c:pt idx="12">
                  <c:v>10</c:v>
                </c:pt>
                <c:pt idx="13">
                  <c:v>11</c:v>
                </c:pt>
                <c:pt idx="14">
                  <c:v>6</c:v>
                </c:pt>
                <c:pt idx="15">
                  <c:v>10</c:v>
                </c:pt>
                <c:pt idx="16">
                  <c:v>7</c:v>
                </c:pt>
                <c:pt idx="17">
                  <c:v>10</c:v>
                </c:pt>
                <c:pt idx="18">
                  <c:v>4</c:v>
                </c:pt>
                <c:pt idx="19">
                  <c:v>5</c:v>
                </c:pt>
                <c:pt idx="20">
                  <c:v>4</c:v>
                </c:pt>
                <c:pt idx="21">
                  <c:v>4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35495920"/>
        <c:axId val="-635507888"/>
      </c:barChart>
      <c:catAx>
        <c:axId val="-635495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b="0" dirty="0" smtClean="0"/>
                  <a:t>Time</a:t>
                </a:r>
                <a:r>
                  <a:rPr lang="en-US" sz="1800" b="0" baseline="0" dirty="0" smtClean="0"/>
                  <a:t> (</a:t>
                </a:r>
                <a:r>
                  <a:rPr lang="en-US" sz="1800" b="0" baseline="0" dirty="0" err="1" smtClean="0"/>
                  <a:t>ms</a:t>
                </a:r>
                <a:r>
                  <a:rPr lang="en-US" sz="1800" b="0" baseline="0" dirty="0" smtClean="0"/>
                  <a:t>)</a:t>
                </a:r>
                <a:endParaRPr lang="en-US" sz="18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635507888"/>
        <c:crosses val="autoZero"/>
        <c:auto val="1"/>
        <c:lblAlgn val="ctr"/>
        <c:lblOffset val="100"/>
        <c:noMultiLvlLbl val="0"/>
      </c:catAx>
      <c:valAx>
        <c:axId val="-635507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5495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latin typeface="Arial Narrow" panose="020B0606020202030204" pitchFamily="34" charset="0"/>
              </a:defRPr>
            </a:pPr>
            <a:r>
              <a:rPr lang="en-US" sz="2800" dirty="0" smtClean="0">
                <a:latin typeface="Arial Narrow" panose="020B0606020202030204" pitchFamily="34" charset="0"/>
              </a:rPr>
              <a:t>Prediction </a:t>
            </a:r>
            <a:r>
              <a:rPr lang="en-US" sz="2800" dirty="0" smtClean="0">
                <a:latin typeface="Arial Narrow" panose="020B0606020202030204" pitchFamily="34" charset="0"/>
              </a:rPr>
              <a:t>– 2</a:t>
            </a:r>
            <a:r>
              <a:rPr lang="en-US" sz="2800" baseline="30000" dirty="0" smtClean="0">
                <a:latin typeface="Arial Narrow" panose="020B0606020202030204" pitchFamily="34" charset="0"/>
              </a:rPr>
              <a:t>nd</a:t>
            </a:r>
            <a:r>
              <a:rPr lang="en-US" sz="2800" dirty="0" smtClean="0">
                <a:latin typeface="Arial Narrow" panose="020B0606020202030204" pitchFamily="34" charset="0"/>
              </a:rPr>
              <a:t> Set</a:t>
            </a:r>
            <a:endParaRPr lang="en-US" sz="2800" baseline="0" dirty="0" smtClean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7012093003940593E-2"/>
          <c:y val="0.35616907261592301"/>
          <c:w val="0.96650659025564856"/>
          <c:h val="0.2687766112569262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TemporalGraphing_excel2013!$H$31:$H$57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TemporalGraphing_excel2013!$I$31:$I$57</c:f>
              <c:numCache>
                <c:formatCode>General</c:formatCode>
                <c:ptCount val="2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  <c:pt idx="9">
                  <c:v>6</c:v>
                </c:pt>
                <c:pt idx="10">
                  <c:v>15</c:v>
                </c:pt>
                <c:pt idx="11">
                  <c:v>29</c:v>
                </c:pt>
                <c:pt idx="12">
                  <c:v>11</c:v>
                </c:pt>
                <c:pt idx="13">
                  <c:v>25</c:v>
                </c:pt>
                <c:pt idx="14">
                  <c:v>32</c:v>
                </c:pt>
                <c:pt idx="15">
                  <c:v>20</c:v>
                </c:pt>
                <c:pt idx="16">
                  <c:v>11</c:v>
                </c:pt>
                <c:pt idx="17">
                  <c:v>3</c:v>
                </c:pt>
                <c:pt idx="18">
                  <c:v>4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35506256"/>
        <c:axId val="-635505712"/>
      </c:barChart>
      <c:catAx>
        <c:axId val="-635506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Time</a:t>
                </a:r>
                <a:r>
                  <a:rPr lang="en-US" sz="1800" baseline="0" dirty="0" smtClean="0"/>
                  <a:t> (</a:t>
                </a:r>
                <a:r>
                  <a:rPr lang="en-US" sz="1800" baseline="0" dirty="0" err="1" smtClean="0"/>
                  <a:t>ms</a:t>
                </a:r>
                <a:r>
                  <a:rPr lang="en-US" sz="1800" baseline="0" dirty="0" smtClean="0"/>
                  <a:t>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635505712"/>
        <c:crosses val="autoZero"/>
        <c:auto val="1"/>
        <c:lblAlgn val="ctr"/>
        <c:lblOffset val="100"/>
        <c:noMultiLvlLbl val="0"/>
      </c:catAx>
      <c:valAx>
        <c:axId val="-6355057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5506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="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latin typeface="Arial Narrow" panose="020B0606020202030204" pitchFamily="34" charset="0"/>
              </a:defRPr>
            </a:pPr>
            <a:r>
              <a:rPr lang="en-US" sz="2800" dirty="0" smtClean="0">
                <a:latin typeface="Arial Narrow" panose="020B0606020202030204" pitchFamily="34" charset="0"/>
              </a:rPr>
              <a:t>Prediction </a:t>
            </a:r>
            <a:r>
              <a:rPr lang="en-US" sz="2800" dirty="0" smtClean="0">
                <a:latin typeface="Arial Narrow" panose="020B0606020202030204" pitchFamily="34" charset="0"/>
              </a:rPr>
              <a:t>– 3</a:t>
            </a:r>
            <a:r>
              <a:rPr lang="en-US" sz="2800" baseline="30000" dirty="0" smtClean="0">
                <a:latin typeface="Arial Narrow" panose="020B0606020202030204" pitchFamily="34" charset="0"/>
              </a:rPr>
              <a:t>rd</a:t>
            </a:r>
            <a:r>
              <a:rPr lang="en-US" sz="2800" dirty="0" smtClean="0">
                <a:latin typeface="Arial Narrow" panose="020B0606020202030204" pitchFamily="34" charset="0"/>
              </a:rPr>
              <a:t> Set</a:t>
            </a:r>
            <a:endParaRPr lang="en-US" sz="280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TemporalGraphing_excel2013!$H$60:$H$86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TemporalGraphing_excel2013!$I$60:$I$86</c:f>
              <c:numCache>
                <c:formatCode>General</c:formatCode>
                <c:ptCount val="27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15</c:v>
                </c:pt>
                <c:pt idx="9">
                  <c:v>29</c:v>
                </c:pt>
                <c:pt idx="10">
                  <c:v>20</c:v>
                </c:pt>
                <c:pt idx="11">
                  <c:v>15</c:v>
                </c:pt>
                <c:pt idx="12">
                  <c:v>15</c:v>
                </c:pt>
                <c:pt idx="13">
                  <c:v>12</c:v>
                </c:pt>
                <c:pt idx="14">
                  <c:v>11</c:v>
                </c:pt>
                <c:pt idx="15">
                  <c:v>4</c:v>
                </c:pt>
                <c:pt idx="16">
                  <c:v>8</c:v>
                </c:pt>
                <c:pt idx="17">
                  <c:v>4</c:v>
                </c:pt>
                <c:pt idx="18">
                  <c:v>6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73100480"/>
        <c:axId val="-573091232"/>
      </c:barChart>
      <c:catAx>
        <c:axId val="-573100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Time (</a:t>
                </a:r>
                <a:r>
                  <a:rPr lang="en-US" sz="1800" dirty="0" err="1" smtClean="0"/>
                  <a:t>ms</a:t>
                </a:r>
                <a:r>
                  <a:rPr lang="en-US" sz="1800" dirty="0" smtClean="0"/>
                  <a:t>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573091232"/>
        <c:crosses val="autoZero"/>
        <c:auto val="1"/>
        <c:lblAlgn val="ctr"/>
        <c:lblOffset val="100"/>
        <c:noMultiLvlLbl val="0"/>
      </c:catAx>
      <c:valAx>
        <c:axId val="-573091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7310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="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latin typeface="Arial Narrow" panose="020B0606020202030204" pitchFamily="34" charset="0"/>
              </a:defRPr>
            </a:pPr>
            <a:r>
              <a:rPr lang="en-US" sz="2800" dirty="0" smtClean="0">
                <a:latin typeface="Arial Narrow" panose="020B0606020202030204" pitchFamily="34" charset="0"/>
              </a:rPr>
              <a:t>Prediction </a:t>
            </a:r>
            <a:r>
              <a:rPr lang="en-US" sz="2800" dirty="0" smtClean="0">
                <a:latin typeface="Arial Narrow" panose="020B0606020202030204" pitchFamily="34" charset="0"/>
              </a:rPr>
              <a:t>– 4</a:t>
            </a:r>
            <a:r>
              <a:rPr lang="en-US" sz="28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baseline="0" dirty="0" smtClean="0">
                <a:latin typeface="Arial Narrow" panose="020B0606020202030204" pitchFamily="34" charset="0"/>
              </a:rPr>
              <a:t>Set</a:t>
            </a:r>
            <a:endParaRPr lang="en-US" sz="2800" dirty="0">
              <a:latin typeface="Arial Narrow" panose="020B060602020203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TemporalGraphing_excel2013!$H$89:$H$115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TemporalGraphing_excel2013!$I$89:$I$115</c:f>
              <c:numCache>
                <c:formatCode>General</c:formatCode>
                <c:ptCount val="27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11</c:v>
                </c:pt>
                <c:pt idx="8">
                  <c:v>2</c:v>
                </c:pt>
                <c:pt idx="9">
                  <c:v>4</c:v>
                </c:pt>
                <c:pt idx="10">
                  <c:v>17</c:v>
                </c:pt>
                <c:pt idx="11">
                  <c:v>14</c:v>
                </c:pt>
                <c:pt idx="12">
                  <c:v>22</c:v>
                </c:pt>
                <c:pt idx="13">
                  <c:v>28</c:v>
                </c:pt>
                <c:pt idx="14">
                  <c:v>26</c:v>
                </c:pt>
                <c:pt idx="15">
                  <c:v>16</c:v>
                </c:pt>
                <c:pt idx="16">
                  <c:v>11</c:v>
                </c:pt>
                <c:pt idx="17">
                  <c:v>13</c:v>
                </c:pt>
                <c:pt idx="18">
                  <c:v>6</c:v>
                </c:pt>
                <c:pt idx="19">
                  <c:v>5</c:v>
                </c:pt>
                <c:pt idx="20">
                  <c:v>7</c:v>
                </c:pt>
                <c:pt idx="21">
                  <c:v>5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73099936"/>
        <c:axId val="-573095040"/>
      </c:barChart>
      <c:catAx>
        <c:axId val="-573099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Time (</a:t>
                </a:r>
                <a:r>
                  <a:rPr lang="en-US" sz="1800" dirty="0" err="1" smtClean="0"/>
                  <a:t>ms</a:t>
                </a:r>
                <a:r>
                  <a:rPr lang="en-US" sz="1800" dirty="0" smtClean="0"/>
                  <a:t>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573095040"/>
        <c:crosses val="autoZero"/>
        <c:auto val="1"/>
        <c:lblAlgn val="ctr"/>
        <c:lblOffset val="100"/>
        <c:noMultiLvlLbl val="0"/>
      </c:catAx>
      <c:valAx>
        <c:axId val="-5730950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73099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="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en-US" sz="2800" baseline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Actual Probabilities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SpatialGraphing_2013!$I$7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SpatialGraphing_2013!$J$6:$M$6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SpatialGraphing_2013!$J$7:$M$7</c:f>
              <c:numCache>
                <c:formatCode>General</c:formatCode>
                <c:ptCount val="4"/>
                <c:pt idx="0">
                  <c:v>0.46250000000000002</c:v>
                </c:pt>
                <c:pt idx="1">
                  <c:v>0.5</c:v>
                </c:pt>
                <c:pt idx="2">
                  <c:v>0.1875</c:v>
                </c:pt>
                <c:pt idx="3">
                  <c:v>0.183</c:v>
                </c:pt>
              </c:numCache>
            </c:numRef>
          </c:val>
        </c:ser>
        <c:ser>
          <c:idx val="1"/>
          <c:order val="1"/>
          <c:tx>
            <c:strRef>
              <c:f>SpatialGraphing_2013!$I$8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SpatialGraphing_2013!$J$6:$M$6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SpatialGraphing_2013!$J$8:$M$8</c:f>
              <c:numCache>
                <c:formatCode>General</c:formatCode>
                <c:ptCount val="4"/>
                <c:pt idx="0">
                  <c:v>0.41499999999999998</c:v>
                </c:pt>
                <c:pt idx="1">
                  <c:v>0.1125</c:v>
                </c:pt>
                <c:pt idx="2">
                  <c:v>0.38750000000000001</c:v>
                </c:pt>
                <c:pt idx="3">
                  <c:v>0.40800000000000003</c:v>
                </c:pt>
              </c:numCache>
            </c:numRef>
          </c:val>
        </c:ser>
        <c:ser>
          <c:idx val="2"/>
          <c:order val="2"/>
          <c:tx>
            <c:strRef>
              <c:f>SpatialGraphing_2013!$I$9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SpatialGraphing_2013!$J$6:$M$6</c:f>
              <c:strCache>
                <c:ptCount val="4"/>
                <c:pt idx="0">
                  <c:v>1st Set</c:v>
                </c:pt>
                <c:pt idx="1">
                  <c:v>2nd Set</c:v>
                </c:pt>
                <c:pt idx="2">
                  <c:v>3rd Set</c:v>
                </c:pt>
                <c:pt idx="3">
                  <c:v>4th Set</c:v>
                </c:pt>
              </c:strCache>
            </c:strRef>
          </c:cat>
          <c:val>
            <c:numRef>
              <c:f>SpatialGraphing_2013!$J$9:$M$9</c:f>
              <c:numCache>
                <c:formatCode>General</c:formatCode>
                <c:ptCount val="4"/>
                <c:pt idx="0">
                  <c:v>0.1125</c:v>
                </c:pt>
                <c:pt idx="1">
                  <c:v>0.38750000000000001</c:v>
                </c:pt>
                <c:pt idx="2">
                  <c:v>0.42499999999999999</c:v>
                </c:pt>
                <c:pt idx="3">
                  <c:v>0.40800000000000003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73097216"/>
        <c:axId val="-573090144"/>
      </c:barChart>
      <c:catAx>
        <c:axId val="-5730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3090144"/>
        <c:crosses val="autoZero"/>
        <c:auto val="1"/>
        <c:lblAlgn val="ctr"/>
        <c:lblOffset val="100"/>
        <c:noMultiLvlLbl val="0"/>
      </c:catAx>
      <c:valAx>
        <c:axId val="-57309014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309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800" dirty="0">
                <a:latin typeface="Arial Narrow" panose="020B0606020202030204" pitchFamily="34" charset="0"/>
                <a:cs typeface="Arial" panose="020B0604020202020204" pitchFamily="34" charset="0"/>
              </a:rPr>
              <a:t>Actual Probabilities </a:t>
            </a:r>
            <a:r>
              <a:rPr lang="en-U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by Color </a:t>
            </a:r>
            <a:r>
              <a:rPr lang="en-US" sz="2800" dirty="0">
                <a:latin typeface="Arial Narrow" panose="020B0606020202030204" pitchFamily="34" charset="0"/>
                <a:cs typeface="Arial" panose="020B0604020202020204" pitchFamily="34" charset="0"/>
              </a:rPr>
              <a:t>and 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SpatialGraphing_2013!$Q$36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SpatialGraphing_2013!$R$35:$Y$35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SpatialGraphing_2013!$R$36:$Y$36</c:f>
              <c:numCache>
                <c:formatCode>General</c:formatCode>
                <c:ptCount val="8"/>
                <c:pt idx="0">
                  <c:v>0.125</c:v>
                </c:pt>
                <c:pt idx="1">
                  <c:v>0.75</c:v>
                </c:pt>
                <c:pt idx="2">
                  <c:v>0.17499999999999999</c:v>
                </c:pt>
                <c:pt idx="3">
                  <c:v>0.183</c:v>
                </c:pt>
                <c:pt idx="4">
                  <c:v>0.8</c:v>
                </c:pt>
                <c:pt idx="5">
                  <c:v>0.15</c:v>
                </c:pt>
                <c:pt idx="6">
                  <c:v>0.2</c:v>
                </c:pt>
                <c:pt idx="7">
                  <c:v>0.183</c:v>
                </c:pt>
              </c:numCache>
            </c:numRef>
          </c:val>
        </c:ser>
        <c:ser>
          <c:idx val="1"/>
          <c:order val="1"/>
          <c:tx>
            <c:strRef>
              <c:f>SpatialGraphing_2013!$Q$37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SpatialGraphing_2013!$R$35:$Y$35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SpatialGraphing_2013!$R$37:$Y$37</c:f>
              <c:numCache>
                <c:formatCode>General</c:formatCode>
                <c:ptCount val="8"/>
                <c:pt idx="0">
                  <c:v>0.75</c:v>
                </c:pt>
                <c:pt idx="1">
                  <c:v>7.4999999999999997E-2</c:v>
                </c:pt>
                <c:pt idx="2">
                  <c:v>0.17499999999999999</c:v>
                </c:pt>
                <c:pt idx="3">
                  <c:v>0.33300000000000002</c:v>
                </c:pt>
                <c:pt idx="4">
                  <c:v>0.1</c:v>
                </c:pt>
                <c:pt idx="5">
                  <c:v>0.15</c:v>
                </c:pt>
                <c:pt idx="6">
                  <c:v>0.6</c:v>
                </c:pt>
                <c:pt idx="7">
                  <c:v>0.48299999999999998</c:v>
                </c:pt>
              </c:numCache>
            </c:numRef>
          </c:val>
        </c:ser>
        <c:ser>
          <c:idx val="2"/>
          <c:order val="2"/>
          <c:tx>
            <c:strRef>
              <c:f>SpatialGraphing_2013!$Q$38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SpatialGraphing_2013!$R$35:$Y$35</c:f>
              <c:strCache>
                <c:ptCount val="8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R4</c:v>
                </c:pt>
                <c:pt idx="4">
                  <c:v>B1</c:v>
                </c:pt>
                <c:pt idx="5">
                  <c:v>B2</c:v>
                </c:pt>
                <c:pt idx="6">
                  <c:v>B3</c:v>
                </c:pt>
                <c:pt idx="7">
                  <c:v>B4</c:v>
                </c:pt>
              </c:strCache>
            </c:strRef>
          </c:cat>
          <c:val>
            <c:numRef>
              <c:f>SpatialGraphing_2013!$R$38:$Y$38</c:f>
              <c:numCache>
                <c:formatCode>General</c:formatCode>
                <c:ptCount val="8"/>
                <c:pt idx="0">
                  <c:v>0.125</c:v>
                </c:pt>
                <c:pt idx="1">
                  <c:v>7.4999999999999997E-2</c:v>
                </c:pt>
                <c:pt idx="2">
                  <c:v>0.65</c:v>
                </c:pt>
                <c:pt idx="3">
                  <c:v>0.48299999999999998</c:v>
                </c:pt>
                <c:pt idx="4">
                  <c:v>0.1</c:v>
                </c:pt>
                <c:pt idx="5">
                  <c:v>0.7</c:v>
                </c:pt>
                <c:pt idx="6">
                  <c:v>0.2</c:v>
                </c:pt>
                <c:pt idx="7">
                  <c:v>0.33300000000000002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73096128"/>
        <c:axId val="-573086880"/>
      </c:barChart>
      <c:catAx>
        <c:axId val="-57309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3086880"/>
        <c:crosses val="autoZero"/>
        <c:auto val="1"/>
        <c:lblAlgn val="ctr"/>
        <c:lblOffset val="100"/>
        <c:noMultiLvlLbl val="0"/>
      </c:catAx>
      <c:valAx>
        <c:axId val="-573086880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309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dirty="0"/>
              <a:t>Actual </a:t>
            </a:r>
            <a:r>
              <a:rPr lang="en-US" sz="2800" dirty="0" smtClean="0"/>
              <a:t>Distribution– </a:t>
            </a:r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Set</a:t>
            </a:r>
            <a:endParaRPr lang="en-US" sz="28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TemporalGraphing_excel2013!$AA$127:$AA$153</c:f>
              <c:strCache>
                <c:ptCount val="27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240</c:v>
                </c:pt>
                <c:pt idx="4">
                  <c:v>320</c:v>
                </c:pt>
                <c:pt idx="5">
                  <c:v>400</c:v>
                </c:pt>
                <c:pt idx="6">
                  <c:v>480</c:v>
                </c:pt>
                <c:pt idx="7">
                  <c:v>560</c:v>
                </c:pt>
                <c:pt idx="8">
                  <c:v>640</c:v>
                </c:pt>
                <c:pt idx="9">
                  <c:v>720</c:v>
                </c:pt>
                <c:pt idx="10">
                  <c:v>800</c:v>
                </c:pt>
                <c:pt idx="11">
                  <c:v>880</c:v>
                </c:pt>
                <c:pt idx="12">
                  <c:v>960</c:v>
                </c:pt>
                <c:pt idx="13">
                  <c:v>1040</c:v>
                </c:pt>
                <c:pt idx="14">
                  <c:v>1120</c:v>
                </c:pt>
                <c:pt idx="15">
                  <c:v>1200</c:v>
                </c:pt>
                <c:pt idx="16">
                  <c:v>1280</c:v>
                </c:pt>
                <c:pt idx="17">
                  <c:v>1360</c:v>
                </c:pt>
                <c:pt idx="18">
                  <c:v>1440</c:v>
                </c:pt>
                <c:pt idx="19">
                  <c:v>1520</c:v>
                </c:pt>
                <c:pt idx="20">
                  <c:v>1600</c:v>
                </c:pt>
                <c:pt idx="21">
                  <c:v>1680</c:v>
                </c:pt>
                <c:pt idx="22">
                  <c:v>1760</c:v>
                </c:pt>
                <c:pt idx="23">
                  <c:v>1840</c:v>
                </c:pt>
                <c:pt idx="24">
                  <c:v>1920</c:v>
                </c:pt>
                <c:pt idx="25">
                  <c:v>2000</c:v>
                </c:pt>
                <c:pt idx="26">
                  <c:v>More</c:v>
                </c:pt>
              </c:strCache>
            </c:strRef>
          </c:cat>
          <c:val>
            <c:numRef>
              <c:f>TemporalGraphing_excel2013!$AB$127:$AB$153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16</c:v>
                </c:pt>
                <c:pt idx="11">
                  <c:v>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5</c:v>
                </c:pt>
                <c:pt idx="23">
                  <c:v>2</c:v>
                </c:pt>
                <c:pt idx="24">
                  <c:v>7</c:v>
                </c:pt>
                <c:pt idx="25">
                  <c:v>3</c:v>
                </c:pt>
                <c:pt idx="2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73089056"/>
        <c:axId val="-573089600"/>
      </c:barChart>
      <c:catAx>
        <c:axId val="-573089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+mn-lt"/>
                  </a:defRPr>
                </a:pPr>
                <a:r>
                  <a:rPr lang="en-US" sz="1800" dirty="0" smtClean="0">
                    <a:latin typeface="+mn-lt"/>
                  </a:rPr>
                  <a:t>Time (</a:t>
                </a:r>
                <a:r>
                  <a:rPr lang="en-US" sz="1800" dirty="0" err="1" smtClean="0">
                    <a:latin typeface="+mn-lt"/>
                  </a:rPr>
                  <a:t>ms</a:t>
                </a:r>
                <a:r>
                  <a:rPr lang="en-US" sz="1800" dirty="0" smtClean="0">
                    <a:latin typeface="+mn-lt"/>
                  </a:rPr>
                  <a:t>)</a:t>
                </a:r>
                <a:endParaRPr lang="en-US" sz="1800" dirty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+mn-lt"/>
              </a:defRPr>
            </a:pPr>
            <a:endParaRPr lang="en-US"/>
          </a:p>
        </c:txPr>
        <c:crossAx val="-573089600"/>
        <c:crosses val="autoZero"/>
        <c:auto val="1"/>
        <c:lblAlgn val="ctr"/>
        <c:lblOffset val="100"/>
        <c:noMultiLvlLbl val="0"/>
      </c:catAx>
      <c:valAx>
        <c:axId val="-5730896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73089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="0">
          <a:latin typeface="Arial Narrow" panose="020B0606020202030204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4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6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7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996" y="9377687"/>
            <a:ext cx="41473757" cy="1997252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305" y="9377687"/>
            <a:ext cx="123884053" cy="1997252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7"/>
            <a:ext cx="27980640" cy="9601196"/>
          </a:xfrm>
        </p:spPr>
        <p:txBody>
          <a:bodyPr anchor="b"/>
          <a:lstStyle>
            <a:lvl1pPr marL="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1pPr>
            <a:lvl2pPr marL="18810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299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39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49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599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699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799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303" y="54620161"/>
            <a:ext cx="82678903" cy="154482803"/>
          </a:xfrm>
        </p:spPr>
        <p:txBody>
          <a:bodyPr/>
          <a:lstStyle>
            <a:lvl1pPr>
              <a:defRPr sz="116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45848" y="54620161"/>
            <a:ext cx="82678907" cy="154482803"/>
          </a:xfrm>
        </p:spPr>
        <p:txBody>
          <a:bodyPr/>
          <a:lstStyle>
            <a:lvl1pPr>
              <a:defRPr sz="116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6" y="9824727"/>
            <a:ext cx="14544677" cy="409447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00" indent="0">
              <a:buNone/>
              <a:defRPr sz="8300" b="1"/>
            </a:lvl2pPr>
            <a:lvl3pPr marL="3761999" indent="0">
              <a:buNone/>
              <a:defRPr sz="7400" b="1"/>
            </a:lvl3pPr>
            <a:lvl4pPr marL="5642999" indent="0">
              <a:buNone/>
              <a:defRPr sz="6600" b="1"/>
            </a:lvl4pPr>
            <a:lvl5pPr marL="7523998" indent="0">
              <a:buNone/>
              <a:defRPr sz="6600" b="1"/>
            </a:lvl5pPr>
            <a:lvl6pPr marL="9404998" indent="0">
              <a:buNone/>
              <a:defRPr sz="6600" b="1"/>
            </a:lvl6pPr>
            <a:lvl7pPr marL="11285997" indent="0">
              <a:buNone/>
              <a:defRPr sz="6600" b="1"/>
            </a:lvl7pPr>
            <a:lvl8pPr marL="13166997" indent="0">
              <a:buNone/>
              <a:defRPr sz="6600" b="1"/>
            </a:lvl8pPr>
            <a:lvl9pPr marL="15047996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6" y="13919204"/>
            <a:ext cx="14544677" cy="2528824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7"/>
            <a:ext cx="14550390" cy="409447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00" indent="0">
              <a:buNone/>
              <a:defRPr sz="8300" b="1"/>
            </a:lvl2pPr>
            <a:lvl3pPr marL="3761999" indent="0">
              <a:buNone/>
              <a:defRPr sz="7400" b="1"/>
            </a:lvl3pPr>
            <a:lvl4pPr marL="5642999" indent="0">
              <a:buNone/>
              <a:defRPr sz="6600" b="1"/>
            </a:lvl4pPr>
            <a:lvl5pPr marL="7523998" indent="0">
              <a:buNone/>
              <a:defRPr sz="6600" b="1"/>
            </a:lvl5pPr>
            <a:lvl6pPr marL="9404998" indent="0">
              <a:buNone/>
              <a:defRPr sz="6600" b="1"/>
            </a:lvl6pPr>
            <a:lvl7pPr marL="11285997" indent="0">
              <a:buNone/>
              <a:defRPr sz="6600" b="1"/>
            </a:lvl7pPr>
            <a:lvl8pPr marL="13166997" indent="0">
              <a:buNone/>
              <a:defRPr sz="6600" b="1"/>
            </a:lvl8pPr>
            <a:lvl9pPr marL="15047996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4"/>
            <a:ext cx="14550390" cy="2528824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8" y="1747520"/>
            <a:ext cx="10829927" cy="7437120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4"/>
          </a:xfrm>
        </p:spPr>
        <p:txBody>
          <a:bodyPr/>
          <a:lstStyle>
            <a:lvl1pPr>
              <a:defRPr sz="13200"/>
            </a:lvl1pPr>
            <a:lvl2pPr>
              <a:defRPr sz="11600"/>
            </a:lvl2pPr>
            <a:lvl3pPr>
              <a:defRPr sz="99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8" y="9184643"/>
            <a:ext cx="10829927" cy="30022804"/>
          </a:xfrm>
        </p:spPr>
        <p:txBody>
          <a:bodyPr/>
          <a:lstStyle>
            <a:lvl1pPr marL="0" indent="0">
              <a:buNone/>
              <a:defRPr sz="5800"/>
            </a:lvl1pPr>
            <a:lvl2pPr marL="1881000" indent="0">
              <a:buNone/>
              <a:defRPr sz="5000"/>
            </a:lvl2pPr>
            <a:lvl3pPr marL="3761999" indent="0">
              <a:buNone/>
              <a:defRPr sz="4100"/>
            </a:lvl3pPr>
            <a:lvl4pPr marL="5642999" indent="0">
              <a:buNone/>
              <a:defRPr sz="3700"/>
            </a:lvl4pPr>
            <a:lvl5pPr marL="7523998" indent="0">
              <a:buNone/>
              <a:defRPr sz="3700"/>
            </a:lvl5pPr>
            <a:lvl6pPr marL="9404998" indent="0">
              <a:buNone/>
              <a:defRPr sz="3700"/>
            </a:lvl6pPr>
            <a:lvl7pPr marL="11285997" indent="0">
              <a:buNone/>
              <a:defRPr sz="3700"/>
            </a:lvl7pPr>
            <a:lvl8pPr marL="13166997" indent="0">
              <a:buNone/>
              <a:defRPr sz="3700"/>
            </a:lvl8pPr>
            <a:lvl9pPr marL="150479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3"/>
            <a:ext cx="19751040" cy="3627124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3200"/>
            </a:lvl1pPr>
            <a:lvl2pPr marL="1881000" indent="0">
              <a:buNone/>
              <a:defRPr sz="11600"/>
            </a:lvl2pPr>
            <a:lvl3pPr marL="3761999" indent="0">
              <a:buNone/>
              <a:defRPr sz="9900"/>
            </a:lvl3pPr>
            <a:lvl4pPr marL="5642999" indent="0">
              <a:buNone/>
              <a:defRPr sz="8300"/>
            </a:lvl4pPr>
            <a:lvl5pPr marL="7523998" indent="0">
              <a:buNone/>
              <a:defRPr sz="8300"/>
            </a:lvl5pPr>
            <a:lvl6pPr marL="9404998" indent="0">
              <a:buNone/>
              <a:defRPr sz="8300"/>
            </a:lvl6pPr>
            <a:lvl7pPr marL="11285997" indent="0">
              <a:buNone/>
              <a:defRPr sz="8300"/>
            </a:lvl7pPr>
            <a:lvl8pPr marL="13166997" indent="0">
              <a:buNone/>
              <a:defRPr sz="8300"/>
            </a:lvl8pPr>
            <a:lvl9pPr marL="15047996" indent="0">
              <a:buNone/>
              <a:defRPr sz="8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6"/>
          </a:xfrm>
        </p:spPr>
        <p:txBody>
          <a:bodyPr/>
          <a:lstStyle>
            <a:lvl1pPr marL="0" indent="0">
              <a:buNone/>
              <a:defRPr sz="5800"/>
            </a:lvl1pPr>
            <a:lvl2pPr marL="1881000" indent="0">
              <a:buNone/>
              <a:defRPr sz="5000"/>
            </a:lvl2pPr>
            <a:lvl3pPr marL="3761999" indent="0">
              <a:buNone/>
              <a:defRPr sz="4100"/>
            </a:lvl3pPr>
            <a:lvl4pPr marL="5642999" indent="0">
              <a:buNone/>
              <a:defRPr sz="3700"/>
            </a:lvl4pPr>
            <a:lvl5pPr marL="7523998" indent="0">
              <a:buNone/>
              <a:defRPr sz="3700"/>
            </a:lvl5pPr>
            <a:lvl6pPr marL="9404998" indent="0">
              <a:buNone/>
              <a:defRPr sz="3700"/>
            </a:lvl6pPr>
            <a:lvl7pPr marL="11285997" indent="0">
              <a:buNone/>
              <a:defRPr sz="3700"/>
            </a:lvl7pPr>
            <a:lvl8pPr marL="13166997" indent="0">
              <a:buNone/>
              <a:defRPr sz="3700"/>
            </a:lvl8pPr>
            <a:lvl9pPr marL="150479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376209" tIns="188105" rIns="376209" bIns="1881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8"/>
            <a:ext cx="29626560" cy="28966163"/>
          </a:xfrm>
          <a:prstGeom prst="rect">
            <a:avLst/>
          </a:prstGeom>
        </p:spPr>
        <p:txBody>
          <a:bodyPr vert="horz" lIns="376209" tIns="188105" rIns="376209" bIns="1881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5"/>
            <a:ext cx="7680960" cy="2336800"/>
          </a:xfrm>
          <a:prstGeom prst="rect">
            <a:avLst/>
          </a:prstGeom>
        </p:spPr>
        <p:txBody>
          <a:bodyPr vert="horz" lIns="376209" tIns="188105" rIns="376209" bIns="188105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9A68-3435-DD44-89FC-3BBEC56B694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5"/>
            <a:ext cx="10424160" cy="2336800"/>
          </a:xfrm>
          <a:prstGeom prst="rect">
            <a:avLst/>
          </a:prstGeom>
        </p:spPr>
        <p:txBody>
          <a:bodyPr vert="horz" lIns="376209" tIns="188105" rIns="376209" bIns="188105" rtlCol="0" anchor="ctr"/>
          <a:lstStyle>
            <a:lvl1pPr algn="ct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5"/>
            <a:ext cx="7680960" cy="2336800"/>
          </a:xfrm>
          <a:prstGeom prst="rect">
            <a:avLst/>
          </a:prstGeom>
        </p:spPr>
        <p:txBody>
          <a:bodyPr vert="horz" lIns="376209" tIns="188105" rIns="376209" bIns="188105" rtlCol="0" anchor="ctr"/>
          <a:lstStyle>
            <a:lvl1pPr algn="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EE19-EA7F-294B-8444-B8587F7C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00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0" indent="-1410750" algn="l" defTabSz="1881000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24" indent="-1175624" algn="l" defTabSz="1881000" rtl="0" eaLnBrk="1" latinLnBrk="0" hangingPunct="1">
        <a:spcBef>
          <a:spcPct val="20000"/>
        </a:spcBef>
        <a:buFont typeface="Arial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499" indent="-940499" algn="l" defTabSz="1881000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499" indent="-940499" algn="l" defTabSz="1881000" rtl="0" eaLnBrk="1" latinLnBrk="0" hangingPunct="1">
        <a:spcBef>
          <a:spcPct val="20000"/>
        </a:spcBef>
        <a:buFont typeface="Arial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498" indent="-940499" algn="l" defTabSz="1881000" rtl="0" eaLnBrk="1" latinLnBrk="0" hangingPunct="1">
        <a:spcBef>
          <a:spcPct val="20000"/>
        </a:spcBef>
        <a:buFont typeface="Arial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497" indent="-940499" algn="l" defTabSz="1881000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496" indent="-940499" algn="l" defTabSz="1881000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496" indent="-940499" algn="l" defTabSz="1881000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496" indent="-940499" algn="l" defTabSz="1881000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00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999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999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998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998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997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997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996" algn="l" defTabSz="1881000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6.JPG"/><Relationship Id="rId18" Type="http://schemas.openxmlformats.org/officeDocument/2006/relationships/chart" Target="../charts/chart11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12" Type="http://schemas.openxmlformats.org/officeDocument/2006/relationships/image" Target="../media/image5.jpg"/><Relationship Id="rId17" Type="http://schemas.openxmlformats.org/officeDocument/2006/relationships/chart" Target="../charts/chart10.xml"/><Relationship Id="rId2" Type="http://schemas.openxmlformats.org/officeDocument/2006/relationships/image" Target="../media/image1.gif"/><Relationship Id="rId16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4.png"/><Relationship Id="rId15" Type="http://schemas.openxmlformats.org/officeDocument/2006/relationships/chart" Target="../charts/chart8.xml"/><Relationship Id="rId10" Type="http://schemas.openxmlformats.org/officeDocument/2006/relationships/chart" Target="../charts/chart5.xml"/><Relationship Id="rId19" Type="http://schemas.openxmlformats.org/officeDocument/2006/relationships/chart" Target="../charts/chart12.xml"/><Relationship Id="rId4" Type="http://schemas.openxmlformats.org/officeDocument/2006/relationships/image" Target="../media/image3.png"/><Relationship Id="rId9" Type="http://schemas.openxmlformats.org/officeDocument/2006/relationships/chart" Target="../charts/chart4.xml"/><Relationship Id="rId1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4800" y="6182537"/>
            <a:ext cx="10607360" cy="25409001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32910" y="32148383"/>
            <a:ext cx="21775384" cy="10977111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218983" y="6182537"/>
            <a:ext cx="10795624" cy="25409001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267641" y="6182537"/>
            <a:ext cx="10280447" cy="25409002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321429" y="39554804"/>
            <a:ext cx="10280448" cy="3562670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2321429" y="32148384"/>
            <a:ext cx="10263085" cy="7042484"/>
          </a:xfrm>
          <a:prstGeom prst="round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1034" y="3936707"/>
            <a:ext cx="30278004" cy="17466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300" b="1" dirty="0" smtClean="0">
                <a:latin typeface="Arial Narrow" panose="020B0606020202030204" pitchFamily="34" charset="0"/>
              </a:rPr>
              <a:t>Jerry Zhang</a:t>
            </a:r>
            <a:r>
              <a:rPr lang="en-US" sz="6300" b="1" baseline="30000" dirty="0" smtClean="0">
                <a:latin typeface="Arial Narrow" panose="020B0606020202030204" pitchFamily="34" charset="0"/>
              </a:rPr>
              <a:t>1,2</a:t>
            </a:r>
            <a:r>
              <a:rPr lang="en-US" sz="6300" b="1" dirty="0">
                <a:latin typeface="Arial Narrow" panose="020B0606020202030204" pitchFamily="34" charset="0"/>
              </a:rPr>
              <a:t>, </a:t>
            </a:r>
            <a:r>
              <a:rPr lang="en-US" sz="6300" b="1" dirty="0" smtClean="0">
                <a:latin typeface="Arial Narrow" panose="020B0606020202030204" pitchFamily="34" charset="0"/>
              </a:rPr>
              <a:t>Lukas Vogelsang</a:t>
            </a:r>
            <a:r>
              <a:rPr lang="en-US" sz="6300" b="1" baseline="30000" dirty="0" smtClean="0">
                <a:latin typeface="Arial Narrow" panose="020B0606020202030204" pitchFamily="34" charset="0"/>
              </a:rPr>
              <a:t>2</a:t>
            </a:r>
            <a:r>
              <a:rPr lang="en-US" sz="6300" b="1" dirty="0">
                <a:latin typeface="Arial Narrow" panose="020B0606020202030204" pitchFamily="34" charset="0"/>
              </a:rPr>
              <a:t>, Sharon Gilad-Gutnick</a:t>
            </a:r>
            <a:r>
              <a:rPr lang="en-US" sz="6300" b="1" baseline="30000" dirty="0">
                <a:latin typeface="Arial Narrow" panose="020B0606020202030204" pitchFamily="34" charset="0"/>
              </a:rPr>
              <a:t>2</a:t>
            </a:r>
            <a:r>
              <a:rPr lang="en-US" sz="6300" b="1" dirty="0">
                <a:latin typeface="Arial Narrow" panose="020B0606020202030204" pitchFamily="34" charset="0"/>
              </a:rPr>
              <a:t>, </a:t>
            </a:r>
            <a:r>
              <a:rPr lang="en-US" sz="6300" b="1" dirty="0" err="1">
                <a:latin typeface="Arial Narrow" panose="020B0606020202030204" pitchFamily="34" charset="0"/>
              </a:rPr>
              <a:t>Shlomit</a:t>
            </a:r>
            <a:r>
              <a:rPr lang="en-US" sz="6300" b="1" dirty="0">
                <a:latin typeface="Arial Narrow" panose="020B0606020202030204" pitchFamily="34" charset="0"/>
              </a:rPr>
              <a:t> </a:t>
            </a:r>
            <a:r>
              <a:rPr lang="en-US" sz="6300" b="1" dirty="0" smtClean="0">
                <a:latin typeface="Arial Narrow" panose="020B0606020202030204" pitchFamily="34" charset="0"/>
              </a:rPr>
              <a:t>Ben-Ami</a:t>
            </a:r>
            <a:r>
              <a:rPr lang="en-US" sz="6300" b="1" baseline="30000" dirty="0" smtClean="0">
                <a:latin typeface="Arial Narrow" panose="020B0606020202030204" pitchFamily="34" charset="0"/>
              </a:rPr>
              <a:t>2</a:t>
            </a:r>
            <a:r>
              <a:rPr lang="en-US" sz="6300" b="1" dirty="0" smtClean="0">
                <a:latin typeface="Arial Narrow" panose="020B0606020202030204" pitchFamily="34" charset="0"/>
              </a:rPr>
              <a:t>, </a:t>
            </a:r>
            <a:r>
              <a:rPr lang="en-US" sz="6300" b="1" dirty="0" err="1" smtClean="0">
                <a:latin typeface="Arial Narrow" panose="020B0606020202030204" pitchFamily="34" charset="0"/>
              </a:rPr>
              <a:t>Pawan</a:t>
            </a:r>
            <a:r>
              <a:rPr lang="en-US" sz="6300" b="1" dirty="0" smtClean="0">
                <a:latin typeface="Arial Narrow" panose="020B0606020202030204" pitchFamily="34" charset="0"/>
              </a:rPr>
              <a:t> Sinha</a:t>
            </a:r>
            <a:r>
              <a:rPr lang="en-US" sz="6300" b="1" baseline="30000" dirty="0" smtClean="0">
                <a:latin typeface="Arial Narrow" panose="020B0606020202030204" pitchFamily="34" charset="0"/>
              </a:rPr>
              <a:t>2</a:t>
            </a:r>
            <a:endParaRPr lang="en-US" sz="6300" b="1" dirty="0">
              <a:latin typeface="Arial Narrow" panose="020B060602020203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US" sz="4200" dirty="0" smtClean="0">
                <a:latin typeface="Arial Narrow" panose="020B0606020202030204" pitchFamily="34" charset="0"/>
              </a:rPr>
              <a:t>Los Gatos High School, 20 High School Ct. Los Gatos, CA</a:t>
            </a:r>
            <a:r>
              <a:rPr lang="en-US" sz="4200" baseline="30000" dirty="0" smtClean="0">
                <a:latin typeface="Arial Narrow" panose="020B0606020202030204" pitchFamily="34" charset="0"/>
              </a:rPr>
              <a:t>1</a:t>
            </a:r>
            <a:r>
              <a:rPr lang="en-US" sz="4200" dirty="0">
                <a:latin typeface="Arial Narrow" panose="020B0606020202030204" pitchFamily="34" charset="0"/>
              </a:rPr>
              <a:t>, </a:t>
            </a:r>
            <a:r>
              <a:rPr lang="en-US" sz="4200" dirty="0" smtClean="0">
                <a:latin typeface="Arial Narrow" panose="020B0606020202030204" pitchFamily="34" charset="0"/>
              </a:rPr>
              <a:t>Sinha Lab, Department of Brain and Cognitive Sciences, MIT, 43 Vassar St, Cambridge, MA</a:t>
            </a:r>
            <a:r>
              <a:rPr lang="en-US" sz="4200" baseline="30000" dirty="0" smtClean="0">
                <a:latin typeface="Arial Narrow" panose="020B0606020202030204" pitchFamily="34" charset="0"/>
              </a:rPr>
              <a:t>2</a:t>
            </a:r>
            <a:endParaRPr lang="en-US" sz="4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92350" y="6305012"/>
            <a:ext cx="7342070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 smtClean="0">
                <a:latin typeface="Arial Narrow" panose="020B0606020202030204" pitchFamily="34" charset="0"/>
              </a:rPr>
              <a:t>Results/Analysis - Spatial</a:t>
            </a:r>
            <a:endParaRPr lang="en-US" sz="5600" b="1" u="sng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98846" y="39554804"/>
            <a:ext cx="9042856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 smtClean="0">
                <a:latin typeface="Arial Narrow" panose="020B0606020202030204" pitchFamily="34" charset="0"/>
              </a:rPr>
              <a:t>References/Acknowledgements</a:t>
            </a:r>
            <a:endParaRPr lang="en-US" sz="5600" b="1" u="sng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56822" y="32309960"/>
            <a:ext cx="2601990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>
                <a:latin typeface="Arial Narrow" panose="020B0606020202030204" pitchFamily="34" charset="0"/>
              </a:rPr>
              <a:t>Methods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3083" y="6292045"/>
            <a:ext cx="3613486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>
                <a:latin typeface="Arial Narrow" panose="020B0606020202030204" pitchFamily="34" charset="0"/>
              </a:rPr>
              <a:t>Introduction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566" y="1167249"/>
            <a:ext cx="3625977" cy="16265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80" y="1112144"/>
            <a:ext cx="4023162" cy="20807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51647" y="836926"/>
            <a:ext cx="23623467" cy="310854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9800" dirty="0" smtClean="0">
                <a:latin typeface="Arial Narrow" panose="020B0606020202030204" pitchFamily="34" charset="0"/>
              </a:rPr>
              <a:t>Assessing Human Performance in </a:t>
            </a:r>
          </a:p>
          <a:p>
            <a:pPr algn="ctr"/>
            <a:r>
              <a:rPr lang="en-US" sz="9800" dirty="0" smtClean="0">
                <a:latin typeface="Arial Narrow" panose="020B0606020202030204" pitchFamily="34" charset="0"/>
              </a:rPr>
              <a:t>Recognition of Spatial and Temporal Patterns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56662" y="32272056"/>
            <a:ext cx="1028044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5600" b="1" u="sng" dirty="0" smtClean="0">
                <a:latin typeface="Arial Narrow" panose="020B0606020202030204" pitchFamily="34" charset="0"/>
              </a:rPr>
              <a:t>Conclusion/Future Directions</a:t>
            </a:r>
            <a:endParaRPr lang="en-US" sz="5600" b="1" u="sng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01568" y="7337536"/>
            <a:ext cx="105143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600" dirty="0" smtClean="0"/>
              <a:t>Prior to running the experiment on ASD patients, we tested the viability of the experiment on </a:t>
            </a:r>
            <a:r>
              <a:rPr lang="en-US" sz="3600" dirty="0" err="1" smtClean="0"/>
              <a:t>neurotypical</a:t>
            </a:r>
            <a:r>
              <a:rPr lang="en-US" sz="3600" dirty="0" smtClean="0"/>
              <a:t> individuals.</a:t>
            </a:r>
            <a:endParaRPr lang="en-US" sz="3600" dirty="0"/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From </a:t>
            </a:r>
            <a:r>
              <a:rPr lang="en-US" sz="3600" dirty="0"/>
              <a:t>the limited pilot </a:t>
            </a:r>
            <a:r>
              <a:rPr lang="en-US" sz="3600" dirty="0" smtClean="0"/>
              <a:t>data of 8 samples </a:t>
            </a:r>
            <a:r>
              <a:rPr lang="en-US" sz="3600" dirty="0"/>
              <a:t>collected, a few interesting lessons were </a:t>
            </a:r>
            <a:r>
              <a:rPr lang="en-US" sz="3600" dirty="0" smtClean="0"/>
              <a:t>learned</a:t>
            </a:r>
            <a:r>
              <a:rPr lang="en-US" sz="3600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2318" y="7448704"/>
            <a:ext cx="9755296" cy="2363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People with autism </a:t>
            </a:r>
            <a:r>
              <a:rPr lang="en-US" sz="3600" dirty="0"/>
              <a:t>spectrum disorder (ASD) </a:t>
            </a:r>
            <a:r>
              <a:rPr lang="en-US" sz="3600" dirty="0" smtClean="0"/>
              <a:t>exhibit a </a:t>
            </a:r>
            <a:r>
              <a:rPr lang="en-US" sz="3600" dirty="0"/>
              <a:t>wide variety of behavioral symptoms, including impaired communication skills and inclination towards repetitive actions. </a:t>
            </a:r>
            <a:endParaRPr lang="en-US" sz="3600" dirty="0" smtClean="0"/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Children with ASD live in a seemingly magical world, where events occur without a </a:t>
            </a:r>
            <a:r>
              <a:rPr lang="en-US" sz="3600" dirty="0" smtClean="0"/>
              <a:t>cause.</a:t>
            </a:r>
          </a:p>
          <a:p>
            <a:pPr>
              <a:lnSpc>
                <a:spcPct val="125000"/>
              </a:lnSpc>
            </a:pPr>
            <a:endParaRPr lang="en-US" sz="3600" dirty="0"/>
          </a:p>
          <a:p>
            <a:pPr>
              <a:lnSpc>
                <a:spcPct val="125000"/>
              </a:lnSpc>
            </a:pPr>
            <a:endParaRPr lang="en-US" sz="3600" dirty="0" smtClean="0"/>
          </a:p>
          <a:p>
            <a:pPr>
              <a:lnSpc>
                <a:spcPct val="125000"/>
              </a:lnSpc>
            </a:pPr>
            <a:endParaRPr lang="en-US" sz="3600" dirty="0"/>
          </a:p>
          <a:p>
            <a:pPr>
              <a:lnSpc>
                <a:spcPct val="125000"/>
              </a:lnSpc>
            </a:pPr>
            <a:endParaRPr lang="en-US" sz="3600" dirty="0" smtClean="0"/>
          </a:p>
          <a:p>
            <a:pPr>
              <a:lnSpc>
                <a:spcPct val="125000"/>
              </a:lnSpc>
            </a:pPr>
            <a:endParaRPr lang="en-US" sz="3600" dirty="0"/>
          </a:p>
          <a:p>
            <a:pPr>
              <a:lnSpc>
                <a:spcPct val="125000"/>
              </a:lnSpc>
            </a:pPr>
            <a:endParaRPr lang="en-US" sz="3600" dirty="0" smtClean="0"/>
          </a:p>
          <a:p>
            <a:pPr>
              <a:lnSpc>
                <a:spcPct val="125000"/>
              </a:lnSpc>
            </a:pPr>
            <a:endParaRPr lang="en-US" sz="3600" dirty="0" smtClean="0"/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The Predictive Impairment in Autism (PIA) hypothesis presents the idea that </a:t>
            </a:r>
            <a:r>
              <a:rPr lang="en-US" sz="3600" dirty="0"/>
              <a:t>an inability to predict may tie the varying </a:t>
            </a:r>
            <a:r>
              <a:rPr lang="en-US" sz="3600" dirty="0" smtClean="0"/>
              <a:t>symptoms of autism together.</a:t>
            </a:r>
            <a:r>
              <a:rPr lang="en-US" sz="3600" baseline="30000" dirty="0" smtClean="0"/>
              <a:t>1</a:t>
            </a:r>
            <a:endParaRPr lang="en-US" sz="3600" dirty="0" smtClean="0"/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PIA posits that autism may be associated with inaccuracies in predicting patterns in spatial and </a:t>
            </a:r>
            <a:r>
              <a:rPr lang="en-US" sz="3600" dirty="0"/>
              <a:t>temporal </a:t>
            </a:r>
            <a:r>
              <a:rPr lang="en-US" sz="3600" dirty="0" smtClean="0"/>
              <a:t>conditions.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Specifically, people with ASD may detect </a:t>
            </a:r>
            <a:r>
              <a:rPr lang="en-US" sz="3600" u="sng" dirty="0" smtClean="0"/>
              <a:t>fewer</a:t>
            </a:r>
            <a:r>
              <a:rPr lang="en-US" sz="3600" dirty="0" smtClean="0"/>
              <a:t> relationships over time in various aspects of life, including motor control and language.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For example, without being able to predict movements based on past actions, patients have difficulty interacting with dynamic objects.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This project was created to test the PIA hypothesis.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An experiment was created with two parts: spatial and temporal. Both parts require the use of past events to determine future outcomes.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As of now, this project is a pilot to test performance of </a:t>
            </a:r>
            <a:r>
              <a:rPr lang="en-US" sz="3600" dirty="0" err="1" smtClean="0"/>
              <a:t>neurotypical</a:t>
            </a:r>
            <a:r>
              <a:rPr lang="en-US" sz="3600" dirty="0" smtClean="0"/>
              <a:t> individuals and will later be expanded to test on ASD subjects.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2499379" y="7379298"/>
            <a:ext cx="9595016" cy="1002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In the temporal condition, subjects were able to differentiate between the two balls more when the differences were the largest and the smallest (sets 1 and 2). </a:t>
            </a:r>
          </a:p>
          <a:p>
            <a:pPr marL="1143000" lvl="1" indent="-571500">
              <a:lnSpc>
                <a:spcPct val="112000"/>
              </a:lnSpc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sz="3600" dirty="0" smtClean="0"/>
              <a:t>Further data collection and analysis will need to be completed to assess sets 3 and 4.</a:t>
            </a:r>
          </a:p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In sets 1 and 2, there are two visible peaks with a large spread, with each of the peaks near where the true mean was. Similarly to the spatial condition, there appears to be an influence by one ball on the other.</a:t>
            </a:r>
          </a:p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We ran t-tests to determine that people easily detect when the time changes on one ball but not the other, with this consistently switching from blue to red to blue between the 3 changes.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054" y="36281448"/>
            <a:ext cx="21031200" cy="691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Experiment written using JavaScript, published online.</a:t>
            </a:r>
          </a:p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Two conditions: Spatial and then Temporal</a:t>
            </a:r>
          </a:p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/>
              <a:t>Spatial</a:t>
            </a:r>
            <a:r>
              <a:rPr lang="en-US" sz="3600" dirty="0" smtClean="0"/>
              <a:t>: tests subjects’ abilities to predict which direction the ball will move, with 200 trials total. </a:t>
            </a:r>
          </a:p>
          <a:p>
            <a:pPr marL="3024047" lvl="1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</a:t>
            </a:r>
            <a:r>
              <a:rPr lang="en-US" sz="3600" dirty="0" smtClean="0"/>
              <a:t>robabilities change every 50 trials(25 per color) and the directions are randomized based on given probability distributions.</a:t>
            </a:r>
          </a:p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/>
              <a:t>Temporal</a:t>
            </a:r>
            <a:r>
              <a:rPr lang="en-US" sz="3600" dirty="0" smtClean="0"/>
              <a:t>: tests subjects’ abilities to predict what time the ball will move, with the direction fixed. There are 200 trials, with the means, standard deviations (1/10 of the mean), and allowed prediction difference (1/3 of the mean) changing every 50 trials (25 per color). </a:t>
            </a:r>
          </a:p>
          <a:p>
            <a:pPr marL="3024047" lvl="1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Times are based on a Gaussian distribution given mean and standard deviation. </a:t>
            </a:r>
            <a:endParaRPr lang="en-US" sz="3600" dirty="0"/>
          </a:p>
          <a:p>
            <a:pPr marL="1143000" indent="-11430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Through statistical analysis, including t-tests and ANOVA tests, of key presses, time pressed, and scores for each of the tests, patterns of prediction that relate to behavior were assessed.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14000" y="40559351"/>
            <a:ext cx="9472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dirty="0" smtClean="0"/>
              <a:t>I’d like to thank the team at the Sinha Lab this summer for providing a great environment to work and develop this project. </a:t>
            </a:r>
          </a:p>
          <a:p>
            <a:pPr>
              <a:lnSpc>
                <a:spcPct val="125000"/>
              </a:lnSpc>
            </a:pPr>
            <a:r>
              <a:rPr lang="en-US" sz="2800" baseline="30000" dirty="0" smtClean="0"/>
              <a:t>1 </a:t>
            </a:r>
            <a:r>
              <a:rPr lang="en-US" sz="2800" dirty="0" smtClean="0"/>
              <a:t>Sinha </a:t>
            </a:r>
            <a:r>
              <a:rPr lang="en-US" sz="2800" dirty="0"/>
              <a:t>P, et al. Autism as a disorder of prediction. Proc. Natl Acad. Sci. USA. 2014, 111, 15220–15225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" t="8008" r="8008" b="8008"/>
          <a:stretch/>
        </p:blipFill>
        <p:spPr>
          <a:xfrm>
            <a:off x="4426116" y="32580171"/>
            <a:ext cx="3649426" cy="3649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" t="7983" r="7983" b="7983"/>
          <a:stretch/>
        </p:blipFill>
        <p:spPr>
          <a:xfrm>
            <a:off x="14637462" y="32577762"/>
            <a:ext cx="3651835" cy="3651835"/>
          </a:xfrm>
          <a:prstGeom prst="rect">
            <a:avLst/>
          </a:prstGeom>
        </p:spPr>
      </p:pic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760096"/>
              </p:ext>
            </p:extLst>
          </p:nvPr>
        </p:nvGraphicFramePr>
        <p:xfrm>
          <a:off x="11292236" y="18636125"/>
          <a:ext cx="10515600" cy="424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501607"/>
              </p:ext>
            </p:extLst>
          </p:nvPr>
        </p:nvGraphicFramePr>
        <p:xfrm>
          <a:off x="11501568" y="10892355"/>
          <a:ext cx="5257800" cy="495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917425"/>
              </p:ext>
            </p:extLst>
          </p:nvPr>
        </p:nvGraphicFramePr>
        <p:xfrm>
          <a:off x="22333046" y="17745571"/>
          <a:ext cx="49255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003012"/>
              </p:ext>
            </p:extLst>
          </p:nvPr>
        </p:nvGraphicFramePr>
        <p:xfrm>
          <a:off x="22408386" y="20834865"/>
          <a:ext cx="49614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543786"/>
              </p:ext>
            </p:extLst>
          </p:nvPr>
        </p:nvGraphicFramePr>
        <p:xfrm>
          <a:off x="22441260" y="24104361"/>
          <a:ext cx="49286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506259"/>
              </p:ext>
            </p:extLst>
          </p:nvPr>
        </p:nvGraphicFramePr>
        <p:xfrm>
          <a:off x="22344681" y="27293057"/>
          <a:ext cx="49286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752601" y="33478201"/>
            <a:ext cx="9840377" cy="5056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Our pilot study showed </a:t>
            </a:r>
            <a:r>
              <a:rPr lang="en-US" sz="3600" dirty="0"/>
              <a:t>that human prediction and pattern recognition is generally strong but may get a little bit mixed between </a:t>
            </a:r>
            <a:r>
              <a:rPr lang="en-US" sz="3600" dirty="0" smtClean="0"/>
              <a:t>the two differently colored stimuli.</a:t>
            </a:r>
          </a:p>
          <a:p>
            <a:pPr>
              <a:lnSpc>
                <a:spcPct val="112000"/>
              </a:lnSpc>
            </a:pPr>
            <a:endParaRPr lang="en-US" sz="3600" dirty="0"/>
          </a:p>
          <a:p>
            <a:pPr marL="57150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 the future we hope to be able to run this experiment on ASD </a:t>
            </a:r>
            <a:r>
              <a:rPr lang="en-US" sz="3600" dirty="0" smtClean="0"/>
              <a:t>subjects and </a:t>
            </a:r>
            <a:r>
              <a:rPr lang="en-US" sz="3600" dirty="0"/>
              <a:t>compare the results to be able to test the </a:t>
            </a:r>
            <a:r>
              <a:rPr lang="en-US" sz="3600" dirty="0" smtClean="0"/>
              <a:t>PIA hypothesis.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78585" y="16009980"/>
            <a:ext cx="10515600" cy="257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In the spatial condition, actual keypresses aligned well with </a:t>
            </a:r>
            <a:r>
              <a:rPr lang="en-US" sz="3600" dirty="0"/>
              <a:t>the given probabilities, demonstrating that pattern recognition is generally accurate with the current configuration. </a:t>
            </a:r>
            <a:endParaRPr lang="en-US" sz="3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566787" y="26965277"/>
            <a:ext cx="10515600" cy="44357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lvl="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When separating the keypresses by color, there appears to be an influence by one ball on the </a:t>
            </a:r>
            <a:r>
              <a:rPr lang="en-US" sz="3600" dirty="0" smtClean="0"/>
              <a:t>other.</a:t>
            </a:r>
          </a:p>
          <a:p>
            <a:pPr marL="571500" lvl="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In the </a:t>
            </a:r>
            <a:r>
              <a:rPr lang="en-US" sz="3600" dirty="0"/>
              <a:t>first set of </a:t>
            </a:r>
            <a:r>
              <a:rPr lang="en-US" sz="3600" dirty="0" smtClean="0"/>
              <a:t>50 trials, </a:t>
            </a:r>
            <a:r>
              <a:rPr lang="en-US" sz="3600" dirty="0"/>
              <a:t>the blue </a:t>
            </a:r>
            <a:r>
              <a:rPr lang="en-US" sz="3600" dirty="0" smtClean="0"/>
              <a:t>ball appeared </a:t>
            </a:r>
            <a:r>
              <a:rPr lang="en-US" sz="3600" dirty="0"/>
              <a:t>80% of the time on the top while the red ball only appeared 12.5% of the time there. </a:t>
            </a:r>
            <a:endParaRPr lang="en-US" sz="3600" dirty="0" smtClean="0"/>
          </a:p>
          <a:p>
            <a:pPr marL="571500" lvl="0" indent="-57150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However</a:t>
            </a:r>
            <a:r>
              <a:rPr lang="en-US" sz="3600" dirty="0"/>
              <a:t>, 20% of the keypresses on red balls guessed that it would go to the </a:t>
            </a:r>
            <a:r>
              <a:rPr lang="en-US" sz="3600" dirty="0" smtClean="0"/>
              <a:t>top.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23287555" y="6305012"/>
            <a:ext cx="8018666" cy="9541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5600" b="1" u="sng" dirty="0" smtClean="0">
                <a:latin typeface="Arial Narrow" panose="020B0606020202030204" pitchFamily="34" charset="0"/>
              </a:rPr>
              <a:t>Results/Analysis - Temporal</a:t>
            </a:r>
            <a:endParaRPr lang="en-US" sz="5600" b="1" u="sng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11313" r="57678" b="29617"/>
          <a:stretch/>
        </p:blipFill>
        <p:spPr>
          <a:xfrm>
            <a:off x="1411034" y="12032740"/>
            <a:ext cx="4524327" cy="44614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6623" y="11836399"/>
            <a:ext cx="269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P. Sinha et al. (2014)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4"/>
          <a:stretch/>
        </p:blipFill>
        <p:spPr>
          <a:xfrm>
            <a:off x="7163124" y="11693607"/>
            <a:ext cx="2449804" cy="4610925"/>
          </a:xfrm>
          <a:prstGeom prst="rect">
            <a:avLst/>
          </a:prstGeom>
        </p:spPr>
      </p:pic>
      <p:graphicFrame>
        <p:nvGraphicFramePr>
          <p:cNvPr id="51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331284"/>
              </p:ext>
            </p:extLst>
          </p:nvPr>
        </p:nvGraphicFramePr>
        <p:xfrm>
          <a:off x="16550036" y="10892355"/>
          <a:ext cx="5257800" cy="4956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6518797" y="10944206"/>
            <a:ext cx="0" cy="4727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528894"/>
              </p:ext>
            </p:extLst>
          </p:nvPr>
        </p:nvGraphicFramePr>
        <p:xfrm>
          <a:off x="11357817" y="22897321"/>
          <a:ext cx="10515600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16244"/>
              </p:ext>
            </p:extLst>
          </p:nvPr>
        </p:nvGraphicFramePr>
        <p:xfrm>
          <a:off x="27277253" y="17772651"/>
          <a:ext cx="5212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62" name="Chart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330106"/>
              </p:ext>
            </p:extLst>
          </p:nvPr>
        </p:nvGraphicFramePr>
        <p:xfrm>
          <a:off x="27258769" y="20939110"/>
          <a:ext cx="5212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63" name="Char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730568"/>
              </p:ext>
            </p:extLst>
          </p:nvPr>
        </p:nvGraphicFramePr>
        <p:xfrm>
          <a:off x="27258769" y="24102502"/>
          <a:ext cx="5212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64" name="Chart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632898"/>
              </p:ext>
            </p:extLst>
          </p:nvPr>
        </p:nvGraphicFramePr>
        <p:xfrm>
          <a:off x="27184342" y="27291198"/>
          <a:ext cx="5212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28229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 cmpd="sng">
          <a:solidFill>
            <a:schemeClr val="tx1"/>
          </a:solidFill>
        </a:ln>
        <a:effectLst/>
      </a:spPr>
      <a:bodyPr lIns="91438" tIns="45719" rIns="91438" bIns="45719"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879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lingchen</dc:creator>
  <cp:lastModifiedBy>lingchen</cp:lastModifiedBy>
  <cp:revision>301</cp:revision>
  <cp:lastPrinted>2018-08-07T17:56:16Z</cp:lastPrinted>
  <dcterms:created xsi:type="dcterms:W3CDTF">2014-04-07T21:10:39Z</dcterms:created>
  <dcterms:modified xsi:type="dcterms:W3CDTF">2018-08-09T02:52:25Z</dcterms:modified>
</cp:coreProperties>
</file>