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8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32918400" cy="43891200"/>
  <p:notesSz cx="7010400" cy="9296400"/>
  <p:defaultTextStyle>
    <a:defPPr>
      <a:defRPr lang="en-US"/>
    </a:defPPr>
    <a:lvl1pPr marL="0" algn="l" defTabSz="1881047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47" algn="l" defTabSz="1881047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93" algn="l" defTabSz="1881047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140" algn="l" defTabSz="1881047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186" algn="l" defTabSz="1881047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233" algn="l" defTabSz="1881047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279" algn="l" defTabSz="1881047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326" algn="l" defTabSz="1881047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372" algn="l" defTabSz="1881047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756" userDrawn="1">
          <p15:clr>
            <a:srgbClr val="A4A3A4"/>
          </p15:clr>
        </p15:guide>
        <p15:guide id="2" pos="17588" userDrawn="1">
          <p15:clr>
            <a:srgbClr val="A4A3A4"/>
          </p15:clr>
        </p15:guide>
        <p15:guide id="3" pos="202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77933C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3194" autoAdjust="0"/>
    <p:restoredTop sz="50000" autoAdjust="0"/>
  </p:normalViewPr>
  <p:slideViewPr>
    <p:cSldViewPr snapToGrid="0" snapToObjects="1" showGuides="1">
      <p:cViewPr>
        <p:scale>
          <a:sx n="29" d="100"/>
          <a:sy n="29" d="100"/>
        </p:scale>
        <p:origin x="9" y="-3927"/>
      </p:cViewPr>
      <p:guideLst>
        <p:guide orient="horz" pos="9756"/>
        <p:guide pos="17588"/>
        <p:guide pos="202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ngchen\Prediction-Game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ata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ata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at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ngchen\Prediction-Game\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ngchen\Prediction-Game\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ngchen\Prediction-Game\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ngchen\Prediction-Game\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ngchen\Prediction-Game\Data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3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Key</a:t>
            </a:r>
            <a:r>
              <a:rPr lang="en-US" sz="3600" baseline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3600" baseline="0" dirty="0">
                <a:solidFill>
                  <a:schemeClr val="tx1"/>
                </a:solidFill>
                <a:latin typeface="Arial Narrow" panose="020B0606020202030204" pitchFamily="34" charset="0"/>
              </a:rPr>
              <a:t>Presses </a:t>
            </a:r>
            <a:r>
              <a:rPr lang="en-US" sz="3600" baseline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by Color </a:t>
            </a:r>
            <a:r>
              <a:rPr lang="en-US" sz="3600" baseline="0" dirty="0">
                <a:solidFill>
                  <a:schemeClr val="tx1"/>
                </a:solidFill>
                <a:latin typeface="Arial Narrow" panose="020B0606020202030204" pitchFamily="34" charset="0"/>
              </a:rPr>
              <a:t>and Set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0802111667889726E-2"/>
          <c:y val="0.20287882254417042"/>
          <c:w val="0.90972785683400259"/>
          <c:h val="0.546170086311277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SpatialGraphing_2013!$Q$31</c:f>
              <c:strCache>
                <c:ptCount val="1"/>
                <c:pt idx="0">
                  <c:v>Top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SpatialGraphing_2013!$R$30:$Y$30</c:f>
              <c:strCache>
                <c:ptCount val="8"/>
                <c:pt idx="0">
                  <c:v>R1</c:v>
                </c:pt>
                <c:pt idx="1">
                  <c:v>R2</c:v>
                </c:pt>
                <c:pt idx="2">
                  <c:v>R3</c:v>
                </c:pt>
                <c:pt idx="3">
                  <c:v>R4</c:v>
                </c:pt>
                <c:pt idx="4">
                  <c:v>B1</c:v>
                </c:pt>
                <c:pt idx="5">
                  <c:v>B2</c:v>
                </c:pt>
                <c:pt idx="6">
                  <c:v>B3</c:v>
                </c:pt>
                <c:pt idx="7">
                  <c:v>B4</c:v>
                </c:pt>
              </c:strCache>
            </c:strRef>
          </c:cat>
          <c:val>
            <c:numRef>
              <c:f>SpatialGraphing_2013!$R$31:$Y$31</c:f>
              <c:numCache>
                <c:formatCode>General</c:formatCode>
                <c:ptCount val="8"/>
                <c:pt idx="0">
                  <c:v>0.19727891156462585</c:v>
                </c:pt>
                <c:pt idx="1">
                  <c:v>0.51724137931034486</c:v>
                </c:pt>
                <c:pt idx="2">
                  <c:v>0.31972789115646261</c:v>
                </c:pt>
                <c:pt idx="3">
                  <c:v>0.25531914893617019</c:v>
                </c:pt>
                <c:pt idx="4">
                  <c:v>0.6344827586206897</c:v>
                </c:pt>
                <c:pt idx="5">
                  <c:v>0.20805369127516779</c:v>
                </c:pt>
                <c:pt idx="6">
                  <c:v>0.26712328767123289</c:v>
                </c:pt>
                <c:pt idx="7">
                  <c:v>0.2978723404255319</c:v>
                </c:pt>
              </c:numCache>
            </c:numRef>
          </c:val>
        </c:ser>
        <c:ser>
          <c:idx val="1"/>
          <c:order val="1"/>
          <c:tx>
            <c:strRef>
              <c:f>SpatialGraphing_2013!$Q$32</c:f>
              <c:strCache>
                <c:ptCount val="1"/>
                <c:pt idx="0">
                  <c:v>Left</c:v>
                </c:pt>
              </c:strCache>
            </c:strRef>
          </c:tx>
          <c:spPr>
            <a:solidFill>
              <a:srgbClr val="77933C"/>
            </a:solidFill>
            <a:ln>
              <a:noFill/>
            </a:ln>
            <a:effectLst/>
          </c:spPr>
          <c:invertIfNegative val="0"/>
          <c:cat>
            <c:strRef>
              <c:f>SpatialGraphing_2013!$R$30:$Y$30</c:f>
              <c:strCache>
                <c:ptCount val="8"/>
                <c:pt idx="0">
                  <c:v>R1</c:v>
                </c:pt>
                <c:pt idx="1">
                  <c:v>R2</c:v>
                </c:pt>
                <c:pt idx="2">
                  <c:v>R3</c:v>
                </c:pt>
                <c:pt idx="3">
                  <c:v>R4</c:v>
                </c:pt>
                <c:pt idx="4">
                  <c:v>B1</c:v>
                </c:pt>
                <c:pt idx="5">
                  <c:v>B2</c:v>
                </c:pt>
                <c:pt idx="6">
                  <c:v>B3</c:v>
                </c:pt>
                <c:pt idx="7">
                  <c:v>B4</c:v>
                </c:pt>
              </c:strCache>
            </c:strRef>
          </c:cat>
          <c:val>
            <c:numRef>
              <c:f>SpatialGraphing_2013!$R$32:$Y$32</c:f>
              <c:numCache>
                <c:formatCode>General</c:formatCode>
                <c:ptCount val="8"/>
                <c:pt idx="0">
                  <c:v>0.53061224489795922</c:v>
                </c:pt>
                <c:pt idx="1">
                  <c:v>0.31724137931034485</c:v>
                </c:pt>
                <c:pt idx="2">
                  <c:v>0.17006802721088435</c:v>
                </c:pt>
                <c:pt idx="3">
                  <c:v>0.30496453900709219</c:v>
                </c:pt>
                <c:pt idx="4">
                  <c:v>0.22068965517241379</c:v>
                </c:pt>
                <c:pt idx="5">
                  <c:v>0.18120805369127516</c:v>
                </c:pt>
                <c:pt idx="6">
                  <c:v>0.46575342465753422</c:v>
                </c:pt>
                <c:pt idx="7">
                  <c:v>0.39007092198581561</c:v>
                </c:pt>
              </c:numCache>
            </c:numRef>
          </c:val>
        </c:ser>
        <c:ser>
          <c:idx val="2"/>
          <c:order val="2"/>
          <c:tx>
            <c:strRef>
              <c:f>SpatialGraphing_2013!$Q$33</c:f>
              <c:strCache>
                <c:ptCount val="1"/>
                <c:pt idx="0">
                  <c:v>Right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  <a:effectLst/>
          </c:spPr>
          <c:invertIfNegative val="0"/>
          <c:cat>
            <c:strRef>
              <c:f>SpatialGraphing_2013!$R$30:$Y$30</c:f>
              <c:strCache>
                <c:ptCount val="8"/>
                <c:pt idx="0">
                  <c:v>R1</c:v>
                </c:pt>
                <c:pt idx="1">
                  <c:v>R2</c:v>
                </c:pt>
                <c:pt idx="2">
                  <c:v>R3</c:v>
                </c:pt>
                <c:pt idx="3">
                  <c:v>R4</c:v>
                </c:pt>
                <c:pt idx="4">
                  <c:v>B1</c:v>
                </c:pt>
                <c:pt idx="5">
                  <c:v>B2</c:v>
                </c:pt>
                <c:pt idx="6">
                  <c:v>B3</c:v>
                </c:pt>
                <c:pt idx="7">
                  <c:v>B4</c:v>
                </c:pt>
              </c:strCache>
            </c:strRef>
          </c:cat>
          <c:val>
            <c:numRef>
              <c:f>SpatialGraphing_2013!$R$33:$Y$33</c:f>
              <c:numCache>
                <c:formatCode>General</c:formatCode>
                <c:ptCount val="8"/>
                <c:pt idx="0">
                  <c:v>0.27210884353741499</c:v>
                </c:pt>
                <c:pt idx="1">
                  <c:v>0.16551724137931034</c:v>
                </c:pt>
                <c:pt idx="2">
                  <c:v>0.51020408163265307</c:v>
                </c:pt>
                <c:pt idx="3">
                  <c:v>0.43971631205673761</c:v>
                </c:pt>
                <c:pt idx="4">
                  <c:v>0.14482758620689656</c:v>
                </c:pt>
                <c:pt idx="5">
                  <c:v>0.61073825503355705</c:v>
                </c:pt>
                <c:pt idx="6">
                  <c:v>0.26712328767123289</c:v>
                </c:pt>
                <c:pt idx="7">
                  <c:v>0.31205673758865249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2689552"/>
        <c:axId val="342699344"/>
      </c:barChart>
      <c:catAx>
        <c:axId val="342689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699344"/>
        <c:crosses val="autoZero"/>
        <c:auto val="1"/>
        <c:lblAlgn val="ctr"/>
        <c:lblOffset val="100"/>
        <c:noMultiLvlLbl val="0"/>
      </c:catAx>
      <c:valAx>
        <c:axId val="342699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689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600" b="0">
                <a:latin typeface="Arial Narrow" panose="020B0606020202030204" pitchFamily="34" charset="0"/>
              </a:defRPr>
            </a:pPr>
            <a:r>
              <a:rPr lang="en-US" sz="3600" b="0" dirty="0">
                <a:latin typeface="Arial Narrow" panose="020B0606020202030204" pitchFamily="34" charset="0"/>
              </a:rPr>
              <a:t>Actual </a:t>
            </a:r>
            <a:r>
              <a:rPr lang="en-US" sz="3600" b="0" dirty="0" smtClean="0">
                <a:latin typeface="Arial Narrow" panose="020B0606020202030204" pitchFamily="34" charset="0"/>
              </a:rPr>
              <a:t>– 2</a:t>
            </a:r>
            <a:r>
              <a:rPr lang="en-US" sz="3600" b="0" baseline="30000" dirty="0" smtClean="0">
                <a:latin typeface="Arial Narrow" panose="020B0606020202030204" pitchFamily="34" charset="0"/>
              </a:rPr>
              <a:t>nd</a:t>
            </a:r>
            <a:r>
              <a:rPr lang="en-US" sz="3600" b="0" baseline="0" dirty="0" smtClean="0">
                <a:latin typeface="Arial Narrow" panose="020B0606020202030204" pitchFamily="34" charset="0"/>
              </a:rPr>
              <a:t> </a:t>
            </a:r>
            <a:r>
              <a:rPr lang="en-US" sz="3600" b="0" dirty="0" smtClean="0">
                <a:latin typeface="Arial Narrow" panose="020B0606020202030204" pitchFamily="34" charset="0"/>
              </a:rPr>
              <a:t>Set</a:t>
            </a:r>
            <a:endParaRPr lang="en-US" sz="3600" b="0" dirty="0">
              <a:latin typeface="Arial Narrow" panose="020B0606020202030204" pitchFamily="34" charset="0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Frequency</c:v>
          </c:tx>
          <c:invertIfNegative val="0"/>
          <c:cat>
            <c:strRef>
              <c:f>TemporalGraphing_excel2013!$AD$127:$AD$153</c:f>
              <c:strCache>
                <c:ptCount val="27"/>
                <c:pt idx="0">
                  <c:v>0</c:v>
                </c:pt>
                <c:pt idx="1">
                  <c:v>80</c:v>
                </c:pt>
                <c:pt idx="2">
                  <c:v>160</c:v>
                </c:pt>
                <c:pt idx="3">
                  <c:v>240</c:v>
                </c:pt>
                <c:pt idx="4">
                  <c:v>320</c:v>
                </c:pt>
                <c:pt idx="5">
                  <c:v>400</c:v>
                </c:pt>
                <c:pt idx="6">
                  <c:v>480</c:v>
                </c:pt>
                <c:pt idx="7">
                  <c:v>560</c:v>
                </c:pt>
                <c:pt idx="8">
                  <c:v>640</c:v>
                </c:pt>
                <c:pt idx="9">
                  <c:v>720</c:v>
                </c:pt>
                <c:pt idx="10">
                  <c:v>800</c:v>
                </c:pt>
                <c:pt idx="11">
                  <c:v>880</c:v>
                </c:pt>
                <c:pt idx="12">
                  <c:v>960</c:v>
                </c:pt>
                <c:pt idx="13">
                  <c:v>1040</c:v>
                </c:pt>
                <c:pt idx="14">
                  <c:v>1120</c:v>
                </c:pt>
                <c:pt idx="15">
                  <c:v>1200</c:v>
                </c:pt>
                <c:pt idx="16">
                  <c:v>1280</c:v>
                </c:pt>
                <c:pt idx="17">
                  <c:v>1360</c:v>
                </c:pt>
                <c:pt idx="18">
                  <c:v>1440</c:v>
                </c:pt>
                <c:pt idx="19">
                  <c:v>1520</c:v>
                </c:pt>
                <c:pt idx="20">
                  <c:v>1600</c:v>
                </c:pt>
                <c:pt idx="21">
                  <c:v>1680</c:v>
                </c:pt>
                <c:pt idx="22">
                  <c:v>1760</c:v>
                </c:pt>
                <c:pt idx="23">
                  <c:v>1840</c:v>
                </c:pt>
                <c:pt idx="24">
                  <c:v>1920</c:v>
                </c:pt>
                <c:pt idx="25">
                  <c:v>2000</c:v>
                </c:pt>
                <c:pt idx="26">
                  <c:v>More</c:v>
                </c:pt>
              </c:strCache>
            </c:strRef>
          </c:cat>
          <c:val>
            <c:numRef>
              <c:f>TemporalGraphing_excel2013!$AE$127:$AE$153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5</c:v>
                </c:pt>
                <c:pt idx="14">
                  <c:v>8</c:v>
                </c:pt>
                <c:pt idx="15">
                  <c:v>8</c:v>
                </c:pt>
                <c:pt idx="16">
                  <c:v>6</c:v>
                </c:pt>
                <c:pt idx="17">
                  <c:v>4</c:v>
                </c:pt>
                <c:pt idx="18">
                  <c:v>7</c:v>
                </c:pt>
                <c:pt idx="19">
                  <c:v>4</c:v>
                </c:pt>
                <c:pt idx="20">
                  <c:v>2</c:v>
                </c:pt>
                <c:pt idx="21">
                  <c:v>6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59468800"/>
        <c:axId val="559462816"/>
      </c:barChart>
      <c:catAx>
        <c:axId val="5594688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 b="0"/>
                  <a:t>Time (ms)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559462816"/>
        <c:crosses val="autoZero"/>
        <c:auto val="1"/>
        <c:lblAlgn val="ctr"/>
        <c:lblOffset val="100"/>
        <c:noMultiLvlLbl val="0"/>
      </c:catAx>
      <c:valAx>
        <c:axId val="55946281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594688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600" b="0">
                <a:latin typeface="Arial Narrow" panose="020B0606020202030204" pitchFamily="34" charset="0"/>
              </a:defRPr>
            </a:pPr>
            <a:r>
              <a:rPr lang="en-US" sz="3600" b="0" dirty="0">
                <a:latin typeface="Arial Narrow" panose="020B0606020202030204" pitchFamily="34" charset="0"/>
              </a:rPr>
              <a:t>Actual</a:t>
            </a:r>
            <a:r>
              <a:rPr lang="en-US" sz="3600" b="0" baseline="0" dirty="0">
                <a:latin typeface="Arial Narrow" panose="020B0606020202030204" pitchFamily="34" charset="0"/>
              </a:rPr>
              <a:t> </a:t>
            </a:r>
            <a:r>
              <a:rPr lang="en-US" sz="3600" b="0" baseline="0" dirty="0" smtClean="0">
                <a:latin typeface="Arial Narrow" panose="020B0606020202030204" pitchFamily="34" charset="0"/>
              </a:rPr>
              <a:t>– 3</a:t>
            </a:r>
            <a:r>
              <a:rPr lang="en-US" sz="3600" b="0" baseline="30000" dirty="0" smtClean="0">
                <a:latin typeface="Arial Narrow" panose="020B0606020202030204" pitchFamily="34" charset="0"/>
              </a:rPr>
              <a:t>rd</a:t>
            </a:r>
            <a:r>
              <a:rPr lang="en-US" sz="3600" b="0" baseline="0" dirty="0" smtClean="0">
                <a:latin typeface="Arial Narrow" panose="020B0606020202030204" pitchFamily="34" charset="0"/>
              </a:rPr>
              <a:t> Set</a:t>
            </a:r>
            <a:endParaRPr lang="en-US" sz="3600" b="0" dirty="0">
              <a:latin typeface="Arial Narrow" panose="020B0606020202030204" pitchFamily="34" charset="0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Frequency</c:v>
          </c:tx>
          <c:invertIfNegative val="0"/>
          <c:cat>
            <c:strRef>
              <c:f>TemporalGraphing_excel2013!$AG$127:$AG$153</c:f>
              <c:strCache>
                <c:ptCount val="27"/>
                <c:pt idx="0">
                  <c:v>0</c:v>
                </c:pt>
                <c:pt idx="1">
                  <c:v>80</c:v>
                </c:pt>
                <c:pt idx="2">
                  <c:v>160</c:v>
                </c:pt>
                <c:pt idx="3">
                  <c:v>240</c:v>
                </c:pt>
                <c:pt idx="4">
                  <c:v>320</c:v>
                </c:pt>
                <c:pt idx="5">
                  <c:v>400</c:v>
                </c:pt>
                <c:pt idx="6">
                  <c:v>480</c:v>
                </c:pt>
                <c:pt idx="7">
                  <c:v>560</c:v>
                </c:pt>
                <c:pt idx="8">
                  <c:v>640</c:v>
                </c:pt>
                <c:pt idx="9">
                  <c:v>720</c:v>
                </c:pt>
                <c:pt idx="10">
                  <c:v>800</c:v>
                </c:pt>
                <c:pt idx="11">
                  <c:v>880</c:v>
                </c:pt>
                <c:pt idx="12">
                  <c:v>960</c:v>
                </c:pt>
                <c:pt idx="13">
                  <c:v>1040</c:v>
                </c:pt>
                <c:pt idx="14">
                  <c:v>1120</c:v>
                </c:pt>
                <c:pt idx="15">
                  <c:v>1200</c:v>
                </c:pt>
                <c:pt idx="16">
                  <c:v>1280</c:v>
                </c:pt>
                <c:pt idx="17">
                  <c:v>1360</c:v>
                </c:pt>
                <c:pt idx="18">
                  <c:v>1440</c:v>
                </c:pt>
                <c:pt idx="19">
                  <c:v>1520</c:v>
                </c:pt>
                <c:pt idx="20">
                  <c:v>1600</c:v>
                </c:pt>
                <c:pt idx="21">
                  <c:v>1680</c:v>
                </c:pt>
                <c:pt idx="22">
                  <c:v>1760</c:v>
                </c:pt>
                <c:pt idx="23">
                  <c:v>1840</c:v>
                </c:pt>
                <c:pt idx="24">
                  <c:v>1920</c:v>
                </c:pt>
                <c:pt idx="25">
                  <c:v>2000</c:v>
                </c:pt>
                <c:pt idx="26">
                  <c:v>More</c:v>
                </c:pt>
              </c:strCache>
            </c:strRef>
          </c:cat>
          <c:val>
            <c:numRef>
              <c:f>TemporalGraphing_excel2013!$AH$127:$AH$153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11</c:v>
                </c:pt>
                <c:pt idx="11">
                  <c:v>11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5</c:v>
                </c:pt>
                <c:pt idx="18">
                  <c:v>1</c:v>
                </c:pt>
                <c:pt idx="19">
                  <c:v>9</c:v>
                </c:pt>
                <c:pt idx="20">
                  <c:v>7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59687184"/>
        <c:axId val="559695888"/>
      </c:barChart>
      <c:catAx>
        <c:axId val="5596871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n-US" sz="1800" b="0"/>
                  <a:t>Time(ms)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559695888"/>
        <c:crosses val="autoZero"/>
        <c:auto val="1"/>
        <c:lblAlgn val="ctr"/>
        <c:lblOffset val="100"/>
        <c:noMultiLvlLbl val="0"/>
      </c:catAx>
      <c:valAx>
        <c:axId val="55969588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596871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600" b="0">
                <a:latin typeface="Arial Narrow" panose="020B0606020202030204" pitchFamily="34" charset="0"/>
              </a:defRPr>
            </a:pPr>
            <a:r>
              <a:rPr lang="en-US" sz="3600" b="0" dirty="0">
                <a:latin typeface="Arial Narrow" panose="020B0606020202030204" pitchFamily="34" charset="0"/>
              </a:rPr>
              <a:t>Actual </a:t>
            </a:r>
            <a:r>
              <a:rPr lang="en-US" sz="3600" b="0" dirty="0" smtClean="0">
                <a:latin typeface="Arial Narrow" panose="020B0606020202030204" pitchFamily="34" charset="0"/>
              </a:rPr>
              <a:t>– 4</a:t>
            </a:r>
            <a:r>
              <a:rPr lang="en-US" sz="3600" b="0" baseline="30000" dirty="0" smtClean="0">
                <a:latin typeface="Arial Narrow" panose="020B0606020202030204" pitchFamily="34" charset="0"/>
              </a:rPr>
              <a:t>th</a:t>
            </a:r>
            <a:r>
              <a:rPr lang="en-US" sz="3600" b="0" baseline="0" dirty="0" smtClean="0">
                <a:latin typeface="Arial Narrow" panose="020B0606020202030204" pitchFamily="34" charset="0"/>
              </a:rPr>
              <a:t> </a:t>
            </a:r>
            <a:r>
              <a:rPr lang="en-US" sz="3600" b="0" dirty="0" smtClean="0">
                <a:latin typeface="Arial Narrow" panose="020B0606020202030204" pitchFamily="34" charset="0"/>
              </a:rPr>
              <a:t>Set</a:t>
            </a:r>
            <a:endParaRPr lang="en-US" sz="3600" b="0" dirty="0">
              <a:latin typeface="Arial Narrow" panose="020B0606020202030204" pitchFamily="34" charset="0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Frequency</c:v>
          </c:tx>
          <c:invertIfNegative val="0"/>
          <c:cat>
            <c:strRef>
              <c:f>TemporalGraphing_excel2013!$AJ$127:$AJ$153</c:f>
              <c:strCache>
                <c:ptCount val="27"/>
                <c:pt idx="0">
                  <c:v>0</c:v>
                </c:pt>
                <c:pt idx="1">
                  <c:v>80</c:v>
                </c:pt>
                <c:pt idx="2">
                  <c:v>160</c:v>
                </c:pt>
                <c:pt idx="3">
                  <c:v>240</c:v>
                </c:pt>
                <c:pt idx="4">
                  <c:v>320</c:v>
                </c:pt>
                <c:pt idx="5">
                  <c:v>400</c:v>
                </c:pt>
                <c:pt idx="6">
                  <c:v>480</c:v>
                </c:pt>
                <c:pt idx="7">
                  <c:v>560</c:v>
                </c:pt>
                <c:pt idx="8">
                  <c:v>640</c:v>
                </c:pt>
                <c:pt idx="9">
                  <c:v>720</c:v>
                </c:pt>
                <c:pt idx="10">
                  <c:v>800</c:v>
                </c:pt>
                <c:pt idx="11">
                  <c:v>880</c:v>
                </c:pt>
                <c:pt idx="12">
                  <c:v>960</c:v>
                </c:pt>
                <c:pt idx="13">
                  <c:v>1040</c:v>
                </c:pt>
                <c:pt idx="14">
                  <c:v>1120</c:v>
                </c:pt>
                <c:pt idx="15">
                  <c:v>1200</c:v>
                </c:pt>
                <c:pt idx="16">
                  <c:v>1280</c:v>
                </c:pt>
                <c:pt idx="17">
                  <c:v>1360</c:v>
                </c:pt>
                <c:pt idx="18">
                  <c:v>1440</c:v>
                </c:pt>
                <c:pt idx="19">
                  <c:v>1520</c:v>
                </c:pt>
                <c:pt idx="20">
                  <c:v>1600</c:v>
                </c:pt>
                <c:pt idx="21">
                  <c:v>1680</c:v>
                </c:pt>
                <c:pt idx="22">
                  <c:v>1760</c:v>
                </c:pt>
                <c:pt idx="23">
                  <c:v>1840</c:v>
                </c:pt>
                <c:pt idx="24">
                  <c:v>1920</c:v>
                </c:pt>
                <c:pt idx="25">
                  <c:v>2000</c:v>
                </c:pt>
                <c:pt idx="26">
                  <c:v>More</c:v>
                </c:pt>
              </c:strCache>
            </c:strRef>
          </c:cat>
          <c:val>
            <c:numRef>
              <c:f>TemporalGraphing_excel2013!$AK$127:$AK$153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5</c:v>
                </c:pt>
                <c:pt idx="15">
                  <c:v>12</c:v>
                </c:pt>
                <c:pt idx="16">
                  <c:v>5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7</c:v>
                </c:pt>
                <c:pt idx="22">
                  <c:v>2</c:v>
                </c:pt>
                <c:pt idx="23">
                  <c:v>8</c:v>
                </c:pt>
                <c:pt idx="24">
                  <c:v>3</c:v>
                </c:pt>
                <c:pt idx="25">
                  <c:v>1</c:v>
                </c:pt>
                <c:pt idx="26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59693712"/>
        <c:axId val="559688272"/>
      </c:barChart>
      <c:catAx>
        <c:axId val="5596937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n-US" sz="1800" b="0"/>
                  <a:t>Time(ms)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559688272"/>
        <c:crosses val="autoZero"/>
        <c:auto val="1"/>
        <c:lblAlgn val="ctr"/>
        <c:lblOffset val="100"/>
        <c:noMultiLvlLbl val="0"/>
      </c:catAx>
      <c:valAx>
        <c:axId val="55968827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596937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r>
              <a:rPr lang="en-US" sz="3600" baseline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Key </a:t>
            </a:r>
            <a:r>
              <a:rPr lang="en-US" sz="3600" baseline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Presses</a:t>
            </a:r>
            <a:endParaRPr lang="en-US" sz="3600" dirty="0">
              <a:solidFill>
                <a:schemeClr val="tx1"/>
              </a:solidFill>
              <a:latin typeface="Arial Narrow" panose="020B060602020203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tx1"/>
              </a:solidFill>
              <a:latin typeface="Arial Narrow" panose="020B060602020203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205590349799626"/>
          <c:y val="0.15489556860947939"/>
          <c:w val="0.80196723597956054"/>
          <c:h val="0.605277855893013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SpatialGraphing_2013!$F$2</c:f>
              <c:strCache>
                <c:ptCount val="1"/>
                <c:pt idx="0">
                  <c:v>Top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SpatialGraphing_2013!$G$1:$J$1</c:f>
              <c:strCache>
                <c:ptCount val="4"/>
                <c:pt idx="0">
                  <c:v>1st Set</c:v>
                </c:pt>
                <c:pt idx="1">
                  <c:v>2nd Set</c:v>
                </c:pt>
                <c:pt idx="2">
                  <c:v>3rd Set</c:v>
                </c:pt>
                <c:pt idx="3">
                  <c:v>4th Set</c:v>
                </c:pt>
              </c:strCache>
            </c:strRef>
          </c:cat>
          <c:val>
            <c:numRef>
              <c:f>SpatialGraphing_2013!$G$2:$J$2</c:f>
              <c:numCache>
                <c:formatCode>General</c:formatCode>
                <c:ptCount val="4"/>
                <c:pt idx="0">
                  <c:v>0.41836734693877553</c:v>
                </c:pt>
                <c:pt idx="1">
                  <c:v>0.37627118644067797</c:v>
                </c:pt>
                <c:pt idx="2">
                  <c:v>0.28231292517006801</c:v>
                </c:pt>
                <c:pt idx="3">
                  <c:v>0.26855123674911663</c:v>
                </c:pt>
              </c:numCache>
            </c:numRef>
          </c:val>
        </c:ser>
        <c:ser>
          <c:idx val="1"/>
          <c:order val="1"/>
          <c:tx>
            <c:strRef>
              <c:f>SpatialGraphing_2013!$F$3</c:f>
              <c:strCache>
                <c:ptCount val="1"/>
                <c:pt idx="0">
                  <c:v>Left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SpatialGraphing_2013!$G$1:$J$1</c:f>
              <c:strCache>
                <c:ptCount val="4"/>
                <c:pt idx="0">
                  <c:v>1st Set</c:v>
                </c:pt>
                <c:pt idx="1">
                  <c:v>2nd Set</c:v>
                </c:pt>
                <c:pt idx="2">
                  <c:v>3rd Set</c:v>
                </c:pt>
                <c:pt idx="3">
                  <c:v>4th Set</c:v>
                </c:pt>
              </c:strCache>
            </c:strRef>
          </c:cat>
          <c:val>
            <c:numRef>
              <c:f>SpatialGraphing_2013!$G$3:$J$3</c:f>
              <c:numCache>
                <c:formatCode>General</c:formatCode>
                <c:ptCount val="4"/>
                <c:pt idx="0">
                  <c:v>0.36394557823129253</c:v>
                </c:pt>
                <c:pt idx="1">
                  <c:v>0.24745762711864408</c:v>
                </c:pt>
                <c:pt idx="2">
                  <c:v>0.32653061224489793</c:v>
                </c:pt>
                <c:pt idx="3">
                  <c:v>0.36395759717314485</c:v>
                </c:pt>
              </c:numCache>
            </c:numRef>
          </c:val>
        </c:ser>
        <c:ser>
          <c:idx val="2"/>
          <c:order val="2"/>
          <c:tx>
            <c:strRef>
              <c:f>SpatialGraphing_2013!$F$4</c:f>
              <c:strCache>
                <c:ptCount val="1"/>
                <c:pt idx="0">
                  <c:v>Right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SpatialGraphing_2013!$G$1:$J$1</c:f>
              <c:strCache>
                <c:ptCount val="4"/>
                <c:pt idx="0">
                  <c:v>1st Set</c:v>
                </c:pt>
                <c:pt idx="1">
                  <c:v>2nd Set</c:v>
                </c:pt>
                <c:pt idx="2">
                  <c:v>3rd Set</c:v>
                </c:pt>
                <c:pt idx="3">
                  <c:v>4th Set</c:v>
                </c:pt>
              </c:strCache>
            </c:strRef>
          </c:cat>
          <c:val>
            <c:numRef>
              <c:f>SpatialGraphing_2013!$G$4:$J$4</c:f>
              <c:numCache>
                <c:formatCode>General</c:formatCode>
                <c:ptCount val="4"/>
                <c:pt idx="0">
                  <c:v>0.21768707482993196</c:v>
                </c:pt>
                <c:pt idx="1">
                  <c:v>0.37627118644067797</c:v>
                </c:pt>
                <c:pt idx="2">
                  <c:v>0.391156462585034</c:v>
                </c:pt>
                <c:pt idx="3">
                  <c:v>0.36749116607773852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2140208"/>
        <c:axId val="442141296"/>
      </c:barChart>
      <c:catAx>
        <c:axId val="442140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141296"/>
        <c:crosses val="autoZero"/>
        <c:auto val="1"/>
        <c:lblAlgn val="ctr"/>
        <c:lblOffset val="100"/>
        <c:noMultiLvlLbl val="0"/>
      </c:catAx>
      <c:valAx>
        <c:axId val="442141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140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latin typeface="Arial Narrow" panose="020B0606020202030204" pitchFamily="34" charset="0"/>
              </a:defRPr>
            </a:pPr>
            <a:r>
              <a:rPr lang="en-US" sz="3600" b="0" dirty="0" smtClean="0">
                <a:latin typeface="Arial Narrow" panose="020B0606020202030204" pitchFamily="34" charset="0"/>
              </a:rPr>
              <a:t>Time</a:t>
            </a:r>
            <a:r>
              <a:rPr lang="en-US" sz="3600" b="0" baseline="0" dirty="0" smtClean="0">
                <a:latin typeface="Arial Narrow" panose="020B0606020202030204" pitchFamily="34" charset="0"/>
              </a:rPr>
              <a:t> Pressed</a:t>
            </a:r>
            <a:r>
              <a:rPr lang="en-US" sz="3600" b="0" dirty="0" smtClean="0">
                <a:latin typeface="Arial Narrow" panose="020B0606020202030204" pitchFamily="34" charset="0"/>
              </a:rPr>
              <a:t> –</a:t>
            </a:r>
            <a:r>
              <a:rPr lang="en-US" sz="3600" b="0" baseline="0" dirty="0" smtClean="0">
                <a:latin typeface="Arial Narrow" panose="020B0606020202030204" pitchFamily="34" charset="0"/>
              </a:rPr>
              <a:t> 1</a:t>
            </a:r>
            <a:r>
              <a:rPr lang="en-US" sz="3600" b="0" baseline="30000" dirty="0" smtClean="0">
                <a:latin typeface="Arial Narrow" panose="020B0606020202030204" pitchFamily="34" charset="0"/>
              </a:rPr>
              <a:t>st</a:t>
            </a:r>
            <a:r>
              <a:rPr lang="en-US" sz="3600" b="0" baseline="0" dirty="0" smtClean="0">
                <a:latin typeface="Arial Narrow" panose="020B0606020202030204" pitchFamily="34" charset="0"/>
              </a:rPr>
              <a:t> </a:t>
            </a:r>
            <a:r>
              <a:rPr lang="en-US" sz="3600" b="0" baseline="0" dirty="0" smtClean="0">
                <a:latin typeface="Arial Narrow" panose="020B0606020202030204" pitchFamily="34" charset="0"/>
              </a:rPr>
              <a:t>Set</a:t>
            </a:r>
            <a:endParaRPr lang="en-US" sz="3600" b="0" dirty="0">
              <a:latin typeface="Arial Narrow" panose="020B0606020202030204" pitchFamily="34" charset="0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1.729960096841418E-2"/>
          <c:y val="0.32839129483814522"/>
          <c:w val="0.98270039903158579"/>
          <c:h val="0.2687766112569262"/>
        </c:manualLayout>
      </c:layout>
      <c:barChart>
        <c:barDir val="col"/>
        <c:grouping val="clustered"/>
        <c:varyColors val="0"/>
        <c:ser>
          <c:idx val="0"/>
          <c:order val="0"/>
          <c:tx>
            <c:v>Frequency</c:v>
          </c:tx>
          <c:invertIfNegative val="0"/>
          <c:cat>
            <c:strRef>
              <c:f>TemporalGraphing_excel2013!$H$2:$H$28</c:f>
              <c:strCache>
                <c:ptCount val="27"/>
                <c:pt idx="0">
                  <c:v>0</c:v>
                </c:pt>
                <c:pt idx="1">
                  <c:v>80</c:v>
                </c:pt>
                <c:pt idx="2">
                  <c:v>160</c:v>
                </c:pt>
                <c:pt idx="3">
                  <c:v>240</c:v>
                </c:pt>
                <c:pt idx="4">
                  <c:v>320</c:v>
                </c:pt>
                <c:pt idx="5">
                  <c:v>400</c:v>
                </c:pt>
                <c:pt idx="6">
                  <c:v>480</c:v>
                </c:pt>
                <c:pt idx="7">
                  <c:v>560</c:v>
                </c:pt>
                <c:pt idx="8">
                  <c:v>640</c:v>
                </c:pt>
                <c:pt idx="9">
                  <c:v>720</c:v>
                </c:pt>
                <c:pt idx="10">
                  <c:v>800</c:v>
                </c:pt>
                <c:pt idx="11">
                  <c:v>880</c:v>
                </c:pt>
                <c:pt idx="12">
                  <c:v>960</c:v>
                </c:pt>
                <c:pt idx="13">
                  <c:v>1040</c:v>
                </c:pt>
                <c:pt idx="14">
                  <c:v>1120</c:v>
                </c:pt>
                <c:pt idx="15">
                  <c:v>1200</c:v>
                </c:pt>
                <c:pt idx="16">
                  <c:v>1280</c:v>
                </c:pt>
                <c:pt idx="17">
                  <c:v>1360</c:v>
                </c:pt>
                <c:pt idx="18">
                  <c:v>1440</c:v>
                </c:pt>
                <c:pt idx="19">
                  <c:v>1520</c:v>
                </c:pt>
                <c:pt idx="20">
                  <c:v>1600</c:v>
                </c:pt>
                <c:pt idx="21">
                  <c:v>1680</c:v>
                </c:pt>
                <c:pt idx="22">
                  <c:v>1760</c:v>
                </c:pt>
                <c:pt idx="23">
                  <c:v>1840</c:v>
                </c:pt>
                <c:pt idx="24">
                  <c:v>1920</c:v>
                </c:pt>
                <c:pt idx="25">
                  <c:v>2000</c:v>
                </c:pt>
                <c:pt idx="26">
                  <c:v>More</c:v>
                </c:pt>
              </c:strCache>
            </c:strRef>
          </c:cat>
          <c:val>
            <c:numRef>
              <c:f>TemporalGraphing_excel2013!$I$2:$I$28</c:f>
              <c:numCache>
                <c:formatCode>General</c:formatCode>
                <c:ptCount val="27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1</c:v>
                </c:pt>
                <c:pt idx="4">
                  <c:v>2</c:v>
                </c:pt>
                <c:pt idx="5">
                  <c:v>8</c:v>
                </c:pt>
                <c:pt idx="6">
                  <c:v>8</c:v>
                </c:pt>
                <c:pt idx="7">
                  <c:v>9</c:v>
                </c:pt>
                <c:pt idx="8">
                  <c:v>18</c:v>
                </c:pt>
                <c:pt idx="9">
                  <c:v>17</c:v>
                </c:pt>
                <c:pt idx="10">
                  <c:v>14</c:v>
                </c:pt>
                <c:pt idx="11">
                  <c:v>10</c:v>
                </c:pt>
                <c:pt idx="12">
                  <c:v>10</c:v>
                </c:pt>
                <c:pt idx="13">
                  <c:v>11</c:v>
                </c:pt>
                <c:pt idx="14">
                  <c:v>6</c:v>
                </c:pt>
                <c:pt idx="15">
                  <c:v>10</c:v>
                </c:pt>
                <c:pt idx="16">
                  <c:v>7</c:v>
                </c:pt>
                <c:pt idx="17">
                  <c:v>10</c:v>
                </c:pt>
                <c:pt idx="18">
                  <c:v>4</c:v>
                </c:pt>
                <c:pt idx="19">
                  <c:v>5</c:v>
                </c:pt>
                <c:pt idx="20">
                  <c:v>4</c:v>
                </c:pt>
                <c:pt idx="21">
                  <c:v>4</c:v>
                </c:pt>
                <c:pt idx="22">
                  <c:v>2</c:v>
                </c:pt>
                <c:pt idx="23">
                  <c:v>1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4558576"/>
        <c:axId val="297896432"/>
      </c:barChart>
      <c:catAx>
        <c:axId val="1145585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 b="0" dirty="0" smtClean="0"/>
                  <a:t>Time</a:t>
                </a:r>
                <a:r>
                  <a:rPr lang="en-US" sz="1800" b="0" baseline="0" dirty="0" smtClean="0"/>
                  <a:t> (</a:t>
                </a:r>
                <a:r>
                  <a:rPr lang="en-US" sz="1800" b="0" baseline="0" dirty="0" err="1" smtClean="0"/>
                  <a:t>ms</a:t>
                </a:r>
                <a:r>
                  <a:rPr lang="en-US" sz="1800" b="0" baseline="0" dirty="0" smtClean="0"/>
                  <a:t>)</a:t>
                </a:r>
                <a:endParaRPr lang="en-US" sz="1800" b="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297896432"/>
        <c:crosses val="autoZero"/>
        <c:auto val="1"/>
        <c:lblAlgn val="ctr"/>
        <c:lblOffset val="100"/>
        <c:noMultiLvlLbl val="0"/>
      </c:catAx>
      <c:valAx>
        <c:axId val="29789643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145585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600">
                <a:latin typeface="Arial Narrow" panose="020B0606020202030204" pitchFamily="34" charset="0"/>
              </a:defRPr>
            </a:pPr>
            <a:r>
              <a:rPr lang="en-US" sz="3600" dirty="0" smtClean="0">
                <a:latin typeface="Arial Narrow" panose="020B0606020202030204" pitchFamily="34" charset="0"/>
              </a:rPr>
              <a:t>Time Pressed </a:t>
            </a:r>
            <a:r>
              <a:rPr lang="en-US" sz="3600" dirty="0" smtClean="0">
                <a:latin typeface="Arial Narrow" panose="020B0606020202030204" pitchFamily="34" charset="0"/>
              </a:rPr>
              <a:t>– 2</a:t>
            </a:r>
            <a:r>
              <a:rPr lang="en-US" sz="3600" baseline="30000" dirty="0" smtClean="0">
                <a:latin typeface="Arial Narrow" panose="020B0606020202030204" pitchFamily="34" charset="0"/>
              </a:rPr>
              <a:t>nd</a:t>
            </a:r>
            <a:r>
              <a:rPr lang="en-US" sz="3600" dirty="0" smtClean="0">
                <a:latin typeface="Arial Narrow" panose="020B0606020202030204" pitchFamily="34" charset="0"/>
              </a:rPr>
              <a:t> Set</a:t>
            </a:r>
            <a:endParaRPr lang="en-US" sz="3600" baseline="0" dirty="0" smtClean="0">
              <a:latin typeface="Arial Narrow" panose="020B0606020202030204" pitchFamily="34" charset="0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1.7012093003940593E-2"/>
          <c:y val="0.35616907261592301"/>
          <c:w val="0.96650659025564856"/>
          <c:h val="0.2687766112569262"/>
        </c:manualLayout>
      </c:layout>
      <c:barChart>
        <c:barDir val="col"/>
        <c:grouping val="clustered"/>
        <c:varyColors val="0"/>
        <c:ser>
          <c:idx val="0"/>
          <c:order val="0"/>
          <c:tx>
            <c:v>Frequency</c:v>
          </c:tx>
          <c:invertIfNegative val="0"/>
          <c:cat>
            <c:strRef>
              <c:f>TemporalGraphing_excel2013!$H$31:$H$57</c:f>
              <c:strCache>
                <c:ptCount val="27"/>
                <c:pt idx="0">
                  <c:v>0</c:v>
                </c:pt>
                <c:pt idx="1">
                  <c:v>80</c:v>
                </c:pt>
                <c:pt idx="2">
                  <c:v>160</c:v>
                </c:pt>
                <c:pt idx="3">
                  <c:v>240</c:v>
                </c:pt>
                <c:pt idx="4">
                  <c:v>320</c:v>
                </c:pt>
                <c:pt idx="5">
                  <c:v>400</c:v>
                </c:pt>
                <c:pt idx="6">
                  <c:v>480</c:v>
                </c:pt>
                <c:pt idx="7">
                  <c:v>560</c:v>
                </c:pt>
                <c:pt idx="8">
                  <c:v>640</c:v>
                </c:pt>
                <c:pt idx="9">
                  <c:v>720</c:v>
                </c:pt>
                <c:pt idx="10">
                  <c:v>800</c:v>
                </c:pt>
                <c:pt idx="11">
                  <c:v>880</c:v>
                </c:pt>
                <c:pt idx="12">
                  <c:v>960</c:v>
                </c:pt>
                <c:pt idx="13">
                  <c:v>1040</c:v>
                </c:pt>
                <c:pt idx="14">
                  <c:v>1120</c:v>
                </c:pt>
                <c:pt idx="15">
                  <c:v>1200</c:v>
                </c:pt>
                <c:pt idx="16">
                  <c:v>1280</c:v>
                </c:pt>
                <c:pt idx="17">
                  <c:v>1360</c:v>
                </c:pt>
                <c:pt idx="18">
                  <c:v>1440</c:v>
                </c:pt>
                <c:pt idx="19">
                  <c:v>1520</c:v>
                </c:pt>
                <c:pt idx="20">
                  <c:v>1600</c:v>
                </c:pt>
                <c:pt idx="21">
                  <c:v>1680</c:v>
                </c:pt>
                <c:pt idx="22">
                  <c:v>1760</c:v>
                </c:pt>
                <c:pt idx="23">
                  <c:v>1840</c:v>
                </c:pt>
                <c:pt idx="24">
                  <c:v>1920</c:v>
                </c:pt>
                <c:pt idx="25">
                  <c:v>2000</c:v>
                </c:pt>
                <c:pt idx="26">
                  <c:v>More</c:v>
                </c:pt>
              </c:strCache>
            </c:strRef>
          </c:cat>
          <c:val>
            <c:numRef>
              <c:f>TemporalGraphing_excel2013!$I$31:$I$57</c:f>
              <c:numCache>
                <c:formatCode>General</c:formatCode>
                <c:ptCount val="27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3</c:v>
                </c:pt>
                <c:pt idx="5">
                  <c:v>1</c:v>
                </c:pt>
                <c:pt idx="6">
                  <c:v>5</c:v>
                </c:pt>
                <c:pt idx="7">
                  <c:v>1</c:v>
                </c:pt>
                <c:pt idx="8">
                  <c:v>4</c:v>
                </c:pt>
                <c:pt idx="9">
                  <c:v>6</c:v>
                </c:pt>
                <c:pt idx="10">
                  <c:v>15</c:v>
                </c:pt>
                <c:pt idx="11">
                  <c:v>29</c:v>
                </c:pt>
                <c:pt idx="12">
                  <c:v>11</c:v>
                </c:pt>
                <c:pt idx="13">
                  <c:v>25</c:v>
                </c:pt>
                <c:pt idx="14">
                  <c:v>32</c:v>
                </c:pt>
                <c:pt idx="15">
                  <c:v>20</c:v>
                </c:pt>
                <c:pt idx="16">
                  <c:v>11</c:v>
                </c:pt>
                <c:pt idx="17">
                  <c:v>3</c:v>
                </c:pt>
                <c:pt idx="18">
                  <c:v>4</c:v>
                </c:pt>
                <c:pt idx="19">
                  <c:v>2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59469344"/>
        <c:axId val="559464448"/>
      </c:barChart>
      <c:catAx>
        <c:axId val="5594693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 dirty="0" smtClean="0"/>
                  <a:t>Time</a:t>
                </a:r>
                <a:r>
                  <a:rPr lang="en-US" sz="1800" baseline="0" dirty="0" smtClean="0"/>
                  <a:t> (</a:t>
                </a:r>
                <a:r>
                  <a:rPr lang="en-US" sz="1800" baseline="0" dirty="0" err="1" smtClean="0"/>
                  <a:t>ms</a:t>
                </a:r>
                <a:r>
                  <a:rPr lang="en-US" sz="1800" baseline="0" dirty="0" smtClean="0"/>
                  <a:t>)</a:t>
                </a:r>
                <a:endParaRPr lang="en-US" sz="18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559464448"/>
        <c:crosses val="autoZero"/>
        <c:auto val="1"/>
        <c:lblAlgn val="ctr"/>
        <c:lblOffset val="100"/>
        <c:noMultiLvlLbl val="0"/>
      </c:catAx>
      <c:valAx>
        <c:axId val="5594644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594693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b="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latin typeface="Arial Narrow" panose="020B0606020202030204" pitchFamily="34" charset="0"/>
              </a:defRPr>
            </a:pPr>
            <a:r>
              <a:rPr lang="en-US" sz="3600" dirty="0" smtClean="0">
                <a:latin typeface="Arial Narrow" panose="020B0606020202030204" pitchFamily="34" charset="0"/>
              </a:rPr>
              <a:t>Time Pressed </a:t>
            </a:r>
            <a:r>
              <a:rPr lang="en-US" sz="3600" dirty="0" smtClean="0">
                <a:latin typeface="Arial Narrow" panose="020B0606020202030204" pitchFamily="34" charset="0"/>
              </a:rPr>
              <a:t>– 3</a:t>
            </a:r>
            <a:r>
              <a:rPr lang="en-US" sz="3600" baseline="30000" dirty="0" smtClean="0">
                <a:latin typeface="Arial Narrow" panose="020B0606020202030204" pitchFamily="34" charset="0"/>
              </a:rPr>
              <a:t>rd</a:t>
            </a:r>
            <a:r>
              <a:rPr lang="en-US" sz="3600" dirty="0" smtClean="0">
                <a:latin typeface="Arial Narrow" panose="020B0606020202030204" pitchFamily="34" charset="0"/>
              </a:rPr>
              <a:t> Set</a:t>
            </a:r>
            <a:endParaRPr lang="en-US" sz="3600" dirty="0">
              <a:latin typeface="Arial Narrow" panose="020B0606020202030204" pitchFamily="34" charset="0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Frequency</c:v>
          </c:tx>
          <c:invertIfNegative val="0"/>
          <c:cat>
            <c:strRef>
              <c:f>TemporalGraphing_excel2013!$H$60:$H$86</c:f>
              <c:strCache>
                <c:ptCount val="27"/>
                <c:pt idx="0">
                  <c:v>0</c:v>
                </c:pt>
                <c:pt idx="1">
                  <c:v>80</c:v>
                </c:pt>
                <c:pt idx="2">
                  <c:v>160</c:v>
                </c:pt>
                <c:pt idx="3">
                  <c:v>240</c:v>
                </c:pt>
                <c:pt idx="4">
                  <c:v>320</c:v>
                </c:pt>
                <c:pt idx="5">
                  <c:v>400</c:v>
                </c:pt>
                <c:pt idx="6">
                  <c:v>480</c:v>
                </c:pt>
                <c:pt idx="7">
                  <c:v>560</c:v>
                </c:pt>
                <c:pt idx="8">
                  <c:v>640</c:v>
                </c:pt>
                <c:pt idx="9">
                  <c:v>720</c:v>
                </c:pt>
                <c:pt idx="10">
                  <c:v>800</c:v>
                </c:pt>
                <c:pt idx="11">
                  <c:v>880</c:v>
                </c:pt>
                <c:pt idx="12">
                  <c:v>960</c:v>
                </c:pt>
                <c:pt idx="13">
                  <c:v>1040</c:v>
                </c:pt>
                <c:pt idx="14">
                  <c:v>1120</c:v>
                </c:pt>
                <c:pt idx="15">
                  <c:v>1200</c:v>
                </c:pt>
                <c:pt idx="16">
                  <c:v>1280</c:v>
                </c:pt>
                <c:pt idx="17">
                  <c:v>1360</c:v>
                </c:pt>
                <c:pt idx="18">
                  <c:v>1440</c:v>
                </c:pt>
                <c:pt idx="19">
                  <c:v>1520</c:v>
                </c:pt>
                <c:pt idx="20">
                  <c:v>1600</c:v>
                </c:pt>
                <c:pt idx="21">
                  <c:v>1680</c:v>
                </c:pt>
                <c:pt idx="22">
                  <c:v>1760</c:v>
                </c:pt>
                <c:pt idx="23">
                  <c:v>1840</c:v>
                </c:pt>
                <c:pt idx="24">
                  <c:v>1920</c:v>
                </c:pt>
                <c:pt idx="25">
                  <c:v>2000</c:v>
                </c:pt>
                <c:pt idx="26">
                  <c:v>More</c:v>
                </c:pt>
              </c:strCache>
            </c:strRef>
          </c:cat>
          <c:val>
            <c:numRef>
              <c:f>TemporalGraphing_excel2013!$I$60:$I$86</c:f>
              <c:numCache>
                <c:formatCode>General</c:formatCode>
                <c:ptCount val="27"/>
                <c:pt idx="0">
                  <c:v>0</c:v>
                </c:pt>
                <c:pt idx="1">
                  <c:v>2</c:v>
                </c:pt>
                <c:pt idx="2">
                  <c:v>6</c:v>
                </c:pt>
                <c:pt idx="3">
                  <c:v>5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15</c:v>
                </c:pt>
                <c:pt idx="9">
                  <c:v>29</c:v>
                </c:pt>
                <c:pt idx="10">
                  <c:v>20</c:v>
                </c:pt>
                <c:pt idx="11">
                  <c:v>15</c:v>
                </c:pt>
                <c:pt idx="12">
                  <c:v>15</c:v>
                </c:pt>
                <c:pt idx="13">
                  <c:v>12</c:v>
                </c:pt>
                <c:pt idx="14">
                  <c:v>11</c:v>
                </c:pt>
                <c:pt idx="15">
                  <c:v>4</c:v>
                </c:pt>
                <c:pt idx="16">
                  <c:v>8</c:v>
                </c:pt>
                <c:pt idx="17">
                  <c:v>4</c:v>
                </c:pt>
                <c:pt idx="18">
                  <c:v>6</c:v>
                </c:pt>
                <c:pt idx="19">
                  <c:v>2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59466624"/>
        <c:axId val="559459008"/>
      </c:barChart>
      <c:catAx>
        <c:axId val="5594666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 dirty="0" smtClean="0"/>
                  <a:t>Time (</a:t>
                </a:r>
                <a:r>
                  <a:rPr lang="en-US" sz="1800" dirty="0" err="1" smtClean="0"/>
                  <a:t>ms</a:t>
                </a:r>
                <a:r>
                  <a:rPr lang="en-US" sz="1800" dirty="0" smtClean="0"/>
                  <a:t>)</a:t>
                </a:r>
                <a:endParaRPr lang="en-US" sz="18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559459008"/>
        <c:crosses val="autoZero"/>
        <c:auto val="1"/>
        <c:lblAlgn val="ctr"/>
        <c:lblOffset val="100"/>
        <c:noMultiLvlLbl val="0"/>
      </c:catAx>
      <c:valAx>
        <c:axId val="55945900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594666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b="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600">
                <a:latin typeface="Arial Narrow" panose="020B0606020202030204" pitchFamily="34" charset="0"/>
              </a:defRPr>
            </a:pPr>
            <a:r>
              <a:rPr lang="en-US" sz="3600" dirty="0" smtClean="0">
                <a:latin typeface="Arial Narrow" panose="020B0606020202030204" pitchFamily="34" charset="0"/>
              </a:rPr>
              <a:t>Time Pressed </a:t>
            </a:r>
            <a:r>
              <a:rPr lang="en-US" sz="3600" dirty="0" smtClean="0">
                <a:latin typeface="Arial Narrow" panose="020B0606020202030204" pitchFamily="34" charset="0"/>
              </a:rPr>
              <a:t>– 4</a:t>
            </a:r>
            <a:r>
              <a:rPr lang="en-US" sz="3600" baseline="30000" dirty="0" smtClean="0">
                <a:latin typeface="Arial Narrow" panose="020B0606020202030204" pitchFamily="34" charset="0"/>
              </a:rPr>
              <a:t>th</a:t>
            </a:r>
            <a:r>
              <a:rPr lang="en-US" sz="3600" dirty="0" smtClean="0">
                <a:latin typeface="Arial Narrow" panose="020B0606020202030204" pitchFamily="34" charset="0"/>
              </a:rPr>
              <a:t> </a:t>
            </a:r>
            <a:r>
              <a:rPr lang="en-US" sz="3600" baseline="0" dirty="0" smtClean="0">
                <a:latin typeface="Arial Narrow" panose="020B0606020202030204" pitchFamily="34" charset="0"/>
              </a:rPr>
              <a:t>Set</a:t>
            </a:r>
            <a:endParaRPr lang="en-US" sz="3600" dirty="0">
              <a:latin typeface="Arial Narrow" panose="020B0606020202030204" pitchFamily="34" charset="0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Frequency</c:v>
          </c:tx>
          <c:invertIfNegative val="0"/>
          <c:cat>
            <c:strRef>
              <c:f>TemporalGraphing_excel2013!$H$89:$H$115</c:f>
              <c:strCache>
                <c:ptCount val="27"/>
                <c:pt idx="0">
                  <c:v>0</c:v>
                </c:pt>
                <c:pt idx="1">
                  <c:v>80</c:v>
                </c:pt>
                <c:pt idx="2">
                  <c:v>160</c:v>
                </c:pt>
                <c:pt idx="3">
                  <c:v>240</c:v>
                </c:pt>
                <c:pt idx="4">
                  <c:v>320</c:v>
                </c:pt>
                <c:pt idx="5">
                  <c:v>400</c:v>
                </c:pt>
                <c:pt idx="6">
                  <c:v>480</c:v>
                </c:pt>
                <c:pt idx="7">
                  <c:v>560</c:v>
                </c:pt>
                <c:pt idx="8">
                  <c:v>640</c:v>
                </c:pt>
                <c:pt idx="9">
                  <c:v>720</c:v>
                </c:pt>
                <c:pt idx="10">
                  <c:v>800</c:v>
                </c:pt>
                <c:pt idx="11">
                  <c:v>880</c:v>
                </c:pt>
                <c:pt idx="12">
                  <c:v>960</c:v>
                </c:pt>
                <c:pt idx="13">
                  <c:v>1040</c:v>
                </c:pt>
                <c:pt idx="14">
                  <c:v>1120</c:v>
                </c:pt>
                <c:pt idx="15">
                  <c:v>1200</c:v>
                </c:pt>
                <c:pt idx="16">
                  <c:v>1280</c:v>
                </c:pt>
                <c:pt idx="17">
                  <c:v>1360</c:v>
                </c:pt>
                <c:pt idx="18">
                  <c:v>1440</c:v>
                </c:pt>
                <c:pt idx="19">
                  <c:v>1520</c:v>
                </c:pt>
                <c:pt idx="20">
                  <c:v>1600</c:v>
                </c:pt>
                <c:pt idx="21">
                  <c:v>1680</c:v>
                </c:pt>
                <c:pt idx="22">
                  <c:v>1760</c:v>
                </c:pt>
                <c:pt idx="23">
                  <c:v>1840</c:v>
                </c:pt>
                <c:pt idx="24">
                  <c:v>1920</c:v>
                </c:pt>
                <c:pt idx="25">
                  <c:v>2000</c:v>
                </c:pt>
                <c:pt idx="26">
                  <c:v>More</c:v>
                </c:pt>
              </c:strCache>
            </c:strRef>
          </c:cat>
          <c:val>
            <c:numRef>
              <c:f>TemporalGraphing_excel2013!$I$89:$I$115</c:f>
              <c:numCache>
                <c:formatCode>General</c:formatCode>
                <c:ptCount val="27"/>
                <c:pt idx="0">
                  <c:v>0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11</c:v>
                </c:pt>
                <c:pt idx="8">
                  <c:v>2</c:v>
                </c:pt>
                <c:pt idx="9">
                  <c:v>4</c:v>
                </c:pt>
                <c:pt idx="10">
                  <c:v>17</c:v>
                </c:pt>
                <c:pt idx="11">
                  <c:v>14</c:v>
                </c:pt>
                <c:pt idx="12">
                  <c:v>22</c:v>
                </c:pt>
                <c:pt idx="13">
                  <c:v>28</c:v>
                </c:pt>
                <c:pt idx="14">
                  <c:v>26</c:v>
                </c:pt>
                <c:pt idx="15">
                  <c:v>16</c:v>
                </c:pt>
                <c:pt idx="16">
                  <c:v>11</c:v>
                </c:pt>
                <c:pt idx="17">
                  <c:v>13</c:v>
                </c:pt>
                <c:pt idx="18">
                  <c:v>6</c:v>
                </c:pt>
                <c:pt idx="19">
                  <c:v>5</c:v>
                </c:pt>
                <c:pt idx="20">
                  <c:v>7</c:v>
                </c:pt>
                <c:pt idx="21">
                  <c:v>5</c:v>
                </c:pt>
                <c:pt idx="22">
                  <c:v>2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59464992"/>
        <c:axId val="559459552"/>
      </c:barChart>
      <c:catAx>
        <c:axId val="5594649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 dirty="0" smtClean="0"/>
                  <a:t>Time (</a:t>
                </a:r>
                <a:r>
                  <a:rPr lang="en-US" sz="1800" dirty="0" err="1" smtClean="0"/>
                  <a:t>ms</a:t>
                </a:r>
                <a:r>
                  <a:rPr lang="en-US" sz="1800" dirty="0" smtClean="0"/>
                  <a:t>)</a:t>
                </a:r>
                <a:endParaRPr lang="en-US" sz="18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559459552"/>
        <c:crosses val="autoZero"/>
        <c:auto val="1"/>
        <c:lblAlgn val="ctr"/>
        <c:lblOffset val="100"/>
        <c:noMultiLvlLbl val="0"/>
      </c:catAx>
      <c:valAx>
        <c:axId val="55945955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594649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b="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r>
              <a:rPr lang="en-US" sz="3600" baseline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Actual </a:t>
            </a:r>
            <a:r>
              <a:rPr lang="en-US" sz="3600" baseline="0" dirty="0">
                <a:solidFill>
                  <a:schemeClr val="tx1"/>
                </a:solidFill>
                <a:latin typeface="Arial Narrow" panose="020B0606020202030204" pitchFamily="34" charset="0"/>
              </a:rPr>
              <a:t>Values</a:t>
            </a:r>
            <a:endParaRPr lang="en-US" sz="3600" dirty="0">
              <a:solidFill>
                <a:schemeClr val="tx1"/>
              </a:solidFill>
              <a:latin typeface="Arial Narrow" panose="020B060602020203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tx1"/>
              </a:solidFill>
              <a:latin typeface="Arial Narrow" panose="020B060602020203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SpatialGraphing_2013!$I$7</c:f>
              <c:strCache>
                <c:ptCount val="1"/>
                <c:pt idx="0">
                  <c:v>Top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SpatialGraphing_2013!$J$6:$M$6</c:f>
              <c:strCache>
                <c:ptCount val="4"/>
                <c:pt idx="0">
                  <c:v>1st Set</c:v>
                </c:pt>
                <c:pt idx="1">
                  <c:v>2nd Set</c:v>
                </c:pt>
                <c:pt idx="2">
                  <c:v>3rd Set</c:v>
                </c:pt>
                <c:pt idx="3">
                  <c:v>4th Set</c:v>
                </c:pt>
              </c:strCache>
            </c:strRef>
          </c:cat>
          <c:val>
            <c:numRef>
              <c:f>SpatialGraphing_2013!$J$7:$M$7</c:f>
              <c:numCache>
                <c:formatCode>General</c:formatCode>
                <c:ptCount val="4"/>
                <c:pt idx="0">
                  <c:v>0.46250000000000002</c:v>
                </c:pt>
                <c:pt idx="1">
                  <c:v>0.5</c:v>
                </c:pt>
                <c:pt idx="2">
                  <c:v>0.1875</c:v>
                </c:pt>
                <c:pt idx="3">
                  <c:v>0.183</c:v>
                </c:pt>
              </c:numCache>
            </c:numRef>
          </c:val>
        </c:ser>
        <c:ser>
          <c:idx val="1"/>
          <c:order val="1"/>
          <c:tx>
            <c:strRef>
              <c:f>SpatialGraphing_2013!$I$8</c:f>
              <c:strCache>
                <c:ptCount val="1"/>
                <c:pt idx="0">
                  <c:v>Left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SpatialGraphing_2013!$J$6:$M$6</c:f>
              <c:strCache>
                <c:ptCount val="4"/>
                <c:pt idx="0">
                  <c:v>1st Set</c:v>
                </c:pt>
                <c:pt idx="1">
                  <c:v>2nd Set</c:v>
                </c:pt>
                <c:pt idx="2">
                  <c:v>3rd Set</c:v>
                </c:pt>
                <c:pt idx="3">
                  <c:v>4th Set</c:v>
                </c:pt>
              </c:strCache>
            </c:strRef>
          </c:cat>
          <c:val>
            <c:numRef>
              <c:f>SpatialGraphing_2013!$J$8:$M$8</c:f>
              <c:numCache>
                <c:formatCode>General</c:formatCode>
                <c:ptCount val="4"/>
                <c:pt idx="0">
                  <c:v>0.41499999999999998</c:v>
                </c:pt>
                <c:pt idx="1">
                  <c:v>0.1125</c:v>
                </c:pt>
                <c:pt idx="2">
                  <c:v>0.38750000000000001</c:v>
                </c:pt>
                <c:pt idx="3">
                  <c:v>0.40800000000000003</c:v>
                </c:pt>
              </c:numCache>
            </c:numRef>
          </c:val>
        </c:ser>
        <c:ser>
          <c:idx val="2"/>
          <c:order val="2"/>
          <c:tx>
            <c:strRef>
              <c:f>SpatialGraphing_2013!$I$9</c:f>
              <c:strCache>
                <c:ptCount val="1"/>
                <c:pt idx="0">
                  <c:v>Right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SpatialGraphing_2013!$J$6:$M$6</c:f>
              <c:strCache>
                <c:ptCount val="4"/>
                <c:pt idx="0">
                  <c:v>1st Set</c:v>
                </c:pt>
                <c:pt idx="1">
                  <c:v>2nd Set</c:v>
                </c:pt>
                <c:pt idx="2">
                  <c:v>3rd Set</c:v>
                </c:pt>
                <c:pt idx="3">
                  <c:v>4th Set</c:v>
                </c:pt>
              </c:strCache>
            </c:strRef>
          </c:cat>
          <c:val>
            <c:numRef>
              <c:f>SpatialGraphing_2013!$J$9:$M$9</c:f>
              <c:numCache>
                <c:formatCode>General</c:formatCode>
                <c:ptCount val="4"/>
                <c:pt idx="0">
                  <c:v>0.1125</c:v>
                </c:pt>
                <c:pt idx="1">
                  <c:v>0.38750000000000001</c:v>
                </c:pt>
                <c:pt idx="2">
                  <c:v>0.42499999999999999</c:v>
                </c:pt>
                <c:pt idx="3">
                  <c:v>0.40800000000000003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9458464"/>
        <c:axId val="559465536"/>
      </c:barChart>
      <c:catAx>
        <c:axId val="559458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465536"/>
        <c:crosses val="autoZero"/>
        <c:auto val="1"/>
        <c:lblAlgn val="ctr"/>
        <c:lblOffset val="100"/>
        <c:noMultiLvlLbl val="0"/>
      </c:catAx>
      <c:valAx>
        <c:axId val="55946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458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3600" dirty="0">
                <a:latin typeface="Arial Narrow" panose="020B0606020202030204" pitchFamily="34" charset="0"/>
                <a:cs typeface="Arial" panose="020B0604020202020204" pitchFamily="34" charset="0"/>
              </a:rPr>
              <a:t>Actual Probabilities </a:t>
            </a:r>
            <a:r>
              <a:rPr lang="en-US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by </a:t>
            </a:r>
            <a:r>
              <a:rPr lang="en-US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Color </a:t>
            </a:r>
            <a:r>
              <a:rPr lang="en-US" sz="3600" dirty="0">
                <a:latin typeface="Arial Narrow" panose="020B0606020202030204" pitchFamily="34" charset="0"/>
                <a:cs typeface="Arial" panose="020B0604020202020204" pitchFamily="34" charset="0"/>
              </a:rPr>
              <a:t>and Set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tx1"/>
              </a:solidFill>
              <a:latin typeface="Arial Narrow" panose="020B060602020203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SpatialGraphing_2013!$Q$36</c:f>
              <c:strCache>
                <c:ptCount val="1"/>
                <c:pt idx="0">
                  <c:v>Top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SpatialGraphing_2013!$R$35:$Y$35</c:f>
              <c:strCache>
                <c:ptCount val="8"/>
                <c:pt idx="0">
                  <c:v>R1</c:v>
                </c:pt>
                <c:pt idx="1">
                  <c:v>R2</c:v>
                </c:pt>
                <c:pt idx="2">
                  <c:v>R3</c:v>
                </c:pt>
                <c:pt idx="3">
                  <c:v>R4</c:v>
                </c:pt>
                <c:pt idx="4">
                  <c:v>B1</c:v>
                </c:pt>
                <c:pt idx="5">
                  <c:v>B2</c:v>
                </c:pt>
                <c:pt idx="6">
                  <c:v>B3</c:v>
                </c:pt>
                <c:pt idx="7">
                  <c:v>B4</c:v>
                </c:pt>
              </c:strCache>
            </c:strRef>
          </c:cat>
          <c:val>
            <c:numRef>
              <c:f>SpatialGraphing_2013!$R$36:$Y$36</c:f>
              <c:numCache>
                <c:formatCode>General</c:formatCode>
                <c:ptCount val="8"/>
                <c:pt idx="0">
                  <c:v>0.125</c:v>
                </c:pt>
                <c:pt idx="1">
                  <c:v>0.75</c:v>
                </c:pt>
                <c:pt idx="2">
                  <c:v>0.17499999999999999</c:v>
                </c:pt>
                <c:pt idx="3">
                  <c:v>0.183</c:v>
                </c:pt>
                <c:pt idx="4">
                  <c:v>0.8</c:v>
                </c:pt>
                <c:pt idx="5">
                  <c:v>0.15</c:v>
                </c:pt>
                <c:pt idx="6">
                  <c:v>0.2</c:v>
                </c:pt>
                <c:pt idx="7">
                  <c:v>0.183</c:v>
                </c:pt>
              </c:numCache>
            </c:numRef>
          </c:val>
        </c:ser>
        <c:ser>
          <c:idx val="1"/>
          <c:order val="1"/>
          <c:tx>
            <c:strRef>
              <c:f>SpatialGraphing_2013!$Q$37</c:f>
              <c:strCache>
                <c:ptCount val="1"/>
                <c:pt idx="0">
                  <c:v>Left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SpatialGraphing_2013!$R$35:$Y$35</c:f>
              <c:strCache>
                <c:ptCount val="8"/>
                <c:pt idx="0">
                  <c:v>R1</c:v>
                </c:pt>
                <c:pt idx="1">
                  <c:v>R2</c:v>
                </c:pt>
                <c:pt idx="2">
                  <c:v>R3</c:v>
                </c:pt>
                <c:pt idx="3">
                  <c:v>R4</c:v>
                </c:pt>
                <c:pt idx="4">
                  <c:v>B1</c:v>
                </c:pt>
                <c:pt idx="5">
                  <c:v>B2</c:v>
                </c:pt>
                <c:pt idx="6">
                  <c:v>B3</c:v>
                </c:pt>
                <c:pt idx="7">
                  <c:v>B4</c:v>
                </c:pt>
              </c:strCache>
            </c:strRef>
          </c:cat>
          <c:val>
            <c:numRef>
              <c:f>SpatialGraphing_2013!$R$37:$Y$37</c:f>
              <c:numCache>
                <c:formatCode>General</c:formatCode>
                <c:ptCount val="8"/>
                <c:pt idx="0">
                  <c:v>0.75</c:v>
                </c:pt>
                <c:pt idx="1">
                  <c:v>7.4999999999999997E-2</c:v>
                </c:pt>
                <c:pt idx="2">
                  <c:v>0.17499999999999999</c:v>
                </c:pt>
                <c:pt idx="3">
                  <c:v>0.33300000000000002</c:v>
                </c:pt>
                <c:pt idx="4">
                  <c:v>0.1</c:v>
                </c:pt>
                <c:pt idx="5">
                  <c:v>0.15</c:v>
                </c:pt>
                <c:pt idx="6">
                  <c:v>0.6</c:v>
                </c:pt>
                <c:pt idx="7">
                  <c:v>0.48299999999999998</c:v>
                </c:pt>
              </c:numCache>
            </c:numRef>
          </c:val>
        </c:ser>
        <c:ser>
          <c:idx val="2"/>
          <c:order val="2"/>
          <c:tx>
            <c:strRef>
              <c:f>SpatialGraphing_2013!$Q$38</c:f>
              <c:strCache>
                <c:ptCount val="1"/>
                <c:pt idx="0">
                  <c:v>Right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SpatialGraphing_2013!$R$35:$Y$35</c:f>
              <c:strCache>
                <c:ptCount val="8"/>
                <c:pt idx="0">
                  <c:v>R1</c:v>
                </c:pt>
                <c:pt idx="1">
                  <c:v>R2</c:v>
                </c:pt>
                <c:pt idx="2">
                  <c:v>R3</c:v>
                </c:pt>
                <c:pt idx="3">
                  <c:v>R4</c:v>
                </c:pt>
                <c:pt idx="4">
                  <c:v>B1</c:v>
                </c:pt>
                <c:pt idx="5">
                  <c:v>B2</c:v>
                </c:pt>
                <c:pt idx="6">
                  <c:v>B3</c:v>
                </c:pt>
                <c:pt idx="7">
                  <c:v>B4</c:v>
                </c:pt>
              </c:strCache>
            </c:strRef>
          </c:cat>
          <c:val>
            <c:numRef>
              <c:f>SpatialGraphing_2013!$R$38:$Y$38</c:f>
              <c:numCache>
                <c:formatCode>General</c:formatCode>
                <c:ptCount val="8"/>
                <c:pt idx="0">
                  <c:v>0.125</c:v>
                </c:pt>
                <c:pt idx="1">
                  <c:v>7.4999999999999997E-2</c:v>
                </c:pt>
                <c:pt idx="2">
                  <c:v>0.65</c:v>
                </c:pt>
                <c:pt idx="3">
                  <c:v>0.48299999999999998</c:v>
                </c:pt>
                <c:pt idx="4">
                  <c:v>0.1</c:v>
                </c:pt>
                <c:pt idx="5">
                  <c:v>0.7</c:v>
                </c:pt>
                <c:pt idx="6">
                  <c:v>0.2</c:v>
                </c:pt>
                <c:pt idx="7">
                  <c:v>0.33300000000000002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9460096"/>
        <c:axId val="559457920"/>
      </c:barChart>
      <c:catAx>
        <c:axId val="559460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457920"/>
        <c:crosses val="autoZero"/>
        <c:auto val="1"/>
        <c:lblAlgn val="ctr"/>
        <c:lblOffset val="100"/>
        <c:noMultiLvlLbl val="0"/>
      </c:catAx>
      <c:valAx>
        <c:axId val="559457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460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 b="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600"/>
            </a:pPr>
            <a:r>
              <a:rPr lang="en-US" sz="3600" dirty="0"/>
              <a:t>Actual </a:t>
            </a:r>
            <a:r>
              <a:rPr lang="en-US" sz="3600" dirty="0" smtClean="0"/>
              <a:t>– 1</a:t>
            </a:r>
            <a:r>
              <a:rPr lang="en-US" sz="3600" baseline="30000" dirty="0" smtClean="0"/>
              <a:t>st</a:t>
            </a:r>
            <a:r>
              <a:rPr lang="en-US" sz="3600" dirty="0" smtClean="0"/>
              <a:t> Set</a:t>
            </a:r>
            <a:endParaRPr lang="en-US" sz="3600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Frequency</c:v>
          </c:tx>
          <c:invertIfNegative val="0"/>
          <c:cat>
            <c:strRef>
              <c:f>TemporalGraphing_excel2013!$AA$127:$AA$153</c:f>
              <c:strCache>
                <c:ptCount val="27"/>
                <c:pt idx="0">
                  <c:v>0</c:v>
                </c:pt>
                <c:pt idx="1">
                  <c:v>80</c:v>
                </c:pt>
                <c:pt idx="2">
                  <c:v>160</c:v>
                </c:pt>
                <c:pt idx="3">
                  <c:v>240</c:v>
                </c:pt>
                <c:pt idx="4">
                  <c:v>320</c:v>
                </c:pt>
                <c:pt idx="5">
                  <c:v>400</c:v>
                </c:pt>
                <c:pt idx="6">
                  <c:v>480</c:v>
                </c:pt>
                <c:pt idx="7">
                  <c:v>560</c:v>
                </c:pt>
                <c:pt idx="8">
                  <c:v>640</c:v>
                </c:pt>
                <c:pt idx="9">
                  <c:v>720</c:v>
                </c:pt>
                <c:pt idx="10">
                  <c:v>800</c:v>
                </c:pt>
                <c:pt idx="11">
                  <c:v>880</c:v>
                </c:pt>
                <c:pt idx="12">
                  <c:v>960</c:v>
                </c:pt>
                <c:pt idx="13">
                  <c:v>1040</c:v>
                </c:pt>
                <c:pt idx="14">
                  <c:v>1120</c:v>
                </c:pt>
                <c:pt idx="15">
                  <c:v>1200</c:v>
                </c:pt>
                <c:pt idx="16">
                  <c:v>1280</c:v>
                </c:pt>
                <c:pt idx="17">
                  <c:v>1360</c:v>
                </c:pt>
                <c:pt idx="18">
                  <c:v>1440</c:v>
                </c:pt>
                <c:pt idx="19">
                  <c:v>1520</c:v>
                </c:pt>
                <c:pt idx="20">
                  <c:v>1600</c:v>
                </c:pt>
                <c:pt idx="21">
                  <c:v>1680</c:v>
                </c:pt>
                <c:pt idx="22">
                  <c:v>1760</c:v>
                </c:pt>
                <c:pt idx="23">
                  <c:v>1840</c:v>
                </c:pt>
                <c:pt idx="24">
                  <c:v>1920</c:v>
                </c:pt>
                <c:pt idx="25">
                  <c:v>2000</c:v>
                </c:pt>
                <c:pt idx="26">
                  <c:v>More</c:v>
                </c:pt>
              </c:strCache>
            </c:strRef>
          </c:cat>
          <c:val>
            <c:numRef>
              <c:f>TemporalGraphing_excel2013!$AB$127:$AB$153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16</c:v>
                </c:pt>
                <c:pt idx="11">
                  <c:v>7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2</c:v>
                </c:pt>
                <c:pt idx="21">
                  <c:v>3</c:v>
                </c:pt>
                <c:pt idx="22">
                  <c:v>5</c:v>
                </c:pt>
                <c:pt idx="23">
                  <c:v>2</c:v>
                </c:pt>
                <c:pt idx="24">
                  <c:v>7</c:v>
                </c:pt>
                <c:pt idx="25">
                  <c:v>3</c:v>
                </c:pt>
                <c:pt idx="26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59461184"/>
        <c:axId val="559467712"/>
      </c:barChart>
      <c:catAx>
        <c:axId val="5594611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>
                    <a:latin typeface="+mn-lt"/>
                  </a:defRPr>
                </a:pPr>
                <a:r>
                  <a:rPr lang="en-US" sz="1800" dirty="0" smtClean="0">
                    <a:latin typeface="+mn-lt"/>
                  </a:rPr>
                  <a:t>Time (</a:t>
                </a:r>
                <a:r>
                  <a:rPr lang="en-US" sz="1800" dirty="0" err="1" smtClean="0">
                    <a:latin typeface="+mn-lt"/>
                  </a:rPr>
                  <a:t>ms</a:t>
                </a:r>
                <a:r>
                  <a:rPr lang="en-US" sz="1800" dirty="0" smtClean="0">
                    <a:latin typeface="+mn-lt"/>
                  </a:rPr>
                  <a:t>)</a:t>
                </a:r>
                <a:endParaRPr lang="en-US" sz="1800" dirty="0">
                  <a:latin typeface="+mn-lt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>
                <a:latin typeface="+mn-lt"/>
              </a:defRPr>
            </a:pPr>
            <a:endParaRPr lang="en-US"/>
          </a:p>
        </c:txPr>
        <c:crossAx val="559467712"/>
        <c:crosses val="autoZero"/>
        <c:auto val="1"/>
        <c:lblAlgn val="ctr"/>
        <c:lblOffset val="100"/>
        <c:noMultiLvlLbl val="0"/>
      </c:catAx>
      <c:valAx>
        <c:axId val="5594677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594611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400" b="0">
          <a:latin typeface="Arial Narrow" panose="020B0606020202030204" pitchFamily="34" charset="0"/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24"/>
            <a:ext cx="27980640" cy="940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1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1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2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3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4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5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6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7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9A68-3435-DD44-89FC-3BBEC56B694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EE19-EA7F-294B-8444-B8587F7CB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4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9A68-3435-DD44-89FC-3BBEC56B694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EE19-EA7F-294B-8444-B8587F7CB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7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650996" y="9377687"/>
            <a:ext cx="41473757" cy="1997252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18305" y="9377687"/>
            <a:ext cx="123884053" cy="1997252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9A68-3435-DD44-89FC-3BBEC56B694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EE19-EA7F-294B-8444-B8587F7CB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7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9A68-3435-DD44-89FC-3BBEC56B694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EE19-EA7F-294B-8444-B8587F7CB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4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28204163"/>
            <a:ext cx="27980640" cy="8717280"/>
          </a:xfrm>
        </p:spPr>
        <p:txBody>
          <a:bodyPr anchor="t"/>
          <a:lstStyle>
            <a:lvl1pPr algn="l">
              <a:defRPr sz="16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8602967"/>
            <a:ext cx="27980640" cy="9601196"/>
          </a:xfrm>
        </p:spPr>
        <p:txBody>
          <a:bodyPr anchor="b"/>
          <a:lstStyle>
            <a:lvl1pPr marL="0" indent="0">
              <a:buNone/>
              <a:defRPr sz="8300">
                <a:solidFill>
                  <a:schemeClr val="tx1">
                    <a:tint val="75000"/>
                  </a:schemeClr>
                </a:solidFill>
              </a:defRPr>
            </a:lvl1pPr>
            <a:lvl2pPr marL="1881000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199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299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39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49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599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699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799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9A68-3435-DD44-89FC-3BBEC56B694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EE19-EA7F-294B-8444-B8587F7CB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1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18303" y="54620161"/>
            <a:ext cx="82678903" cy="154482803"/>
          </a:xfrm>
        </p:spPr>
        <p:txBody>
          <a:bodyPr/>
          <a:lstStyle>
            <a:lvl1pPr>
              <a:defRPr sz="11600"/>
            </a:lvl1pPr>
            <a:lvl2pPr>
              <a:defRPr sz="9900"/>
            </a:lvl2pPr>
            <a:lvl3pPr>
              <a:defRPr sz="83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445848" y="54620161"/>
            <a:ext cx="82678907" cy="154482803"/>
          </a:xfrm>
        </p:spPr>
        <p:txBody>
          <a:bodyPr/>
          <a:lstStyle>
            <a:lvl1pPr>
              <a:defRPr sz="11600"/>
            </a:lvl1pPr>
            <a:lvl2pPr>
              <a:defRPr sz="9900"/>
            </a:lvl2pPr>
            <a:lvl3pPr>
              <a:defRPr sz="83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9A68-3435-DD44-89FC-3BBEC56B694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EE19-EA7F-294B-8444-B8587F7CB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2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6" y="9824727"/>
            <a:ext cx="14544677" cy="4094477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00" indent="0">
              <a:buNone/>
              <a:defRPr sz="8300" b="1"/>
            </a:lvl2pPr>
            <a:lvl3pPr marL="3761999" indent="0">
              <a:buNone/>
              <a:defRPr sz="7400" b="1"/>
            </a:lvl3pPr>
            <a:lvl4pPr marL="5642999" indent="0">
              <a:buNone/>
              <a:defRPr sz="6600" b="1"/>
            </a:lvl4pPr>
            <a:lvl5pPr marL="7523998" indent="0">
              <a:buNone/>
              <a:defRPr sz="6600" b="1"/>
            </a:lvl5pPr>
            <a:lvl6pPr marL="9404998" indent="0">
              <a:buNone/>
              <a:defRPr sz="6600" b="1"/>
            </a:lvl6pPr>
            <a:lvl7pPr marL="11285997" indent="0">
              <a:buNone/>
              <a:defRPr sz="6600" b="1"/>
            </a:lvl7pPr>
            <a:lvl8pPr marL="13166997" indent="0">
              <a:buNone/>
              <a:defRPr sz="6600" b="1"/>
            </a:lvl8pPr>
            <a:lvl9pPr marL="15047996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6" y="13919204"/>
            <a:ext cx="14544677" cy="25288243"/>
          </a:xfrm>
        </p:spPr>
        <p:txBody>
          <a:bodyPr/>
          <a:lstStyle>
            <a:lvl1pPr>
              <a:defRPr sz="9900"/>
            </a:lvl1pPr>
            <a:lvl2pPr>
              <a:defRPr sz="83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9824727"/>
            <a:ext cx="14550390" cy="4094477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00" indent="0">
              <a:buNone/>
              <a:defRPr sz="8300" b="1"/>
            </a:lvl2pPr>
            <a:lvl3pPr marL="3761999" indent="0">
              <a:buNone/>
              <a:defRPr sz="7400" b="1"/>
            </a:lvl3pPr>
            <a:lvl4pPr marL="5642999" indent="0">
              <a:buNone/>
              <a:defRPr sz="6600" b="1"/>
            </a:lvl4pPr>
            <a:lvl5pPr marL="7523998" indent="0">
              <a:buNone/>
              <a:defRPr sz="6600" b="1"/>
            </a:lvl5pPr>
            <a:lvl6pPr marL="9404998" indent="0">
              <a:buNone/>
              <a:defRPr sz="6600" b="1"/>
            </a:lvl6pPr>
            <a:lvl7pPr marL="11285997" indent="0">
              <a:buNone/>
              <a:defRPr sz="6600" b="1"/>
            </a:lvl7pPr>
            <a:lvl8pPr marL="13166997" indent="0">
              <a:buNone/>
              <a:defRPr sz="6600" b="1"/>
            </a:lvl8pPr>
            <a:lvl9pPr marL="15047996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3919204"/>
            <a:ext cx="14550390" cy="25288243"/>
          </a:xfrm>
        </p:spPr>
        <p:txBody>
          <a:bodyPr/>
          <a:lstStyle>
            <a:lvl1pPr>
              <a:defRPr sz="9900"/>
            </a:lvl1pPr>
            <a:lvl2pPr>
              <a:defRPr sz="83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9A68-3435-DD44-89FC-3BBEC56B694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EE19-EA7F-294B-8444-B8587F7CB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0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9A68-3435-DD44-89FC-3BBEC56B694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EE19-EA7F-294B-8444-B8587F7CB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8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9A68-3435-DD44-89FC-3BBEC56B694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EE19-EA7F-294B-8444-B8587F7CB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4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8" y="1747520"/>
            <a:ext cx="10829927" cy="7437120"/>
          </a:xfrm>
        </p:spPr>
        <p:txBody>
          <a:bodyPr anchor="b"/>
          <a:lstStyle>
            <a:lvl1pPr algn="l">
              <a:defRPr sz="8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747523"/>
            <a:ext cx="18402300" cy="37459924"/>
          </a:xfrm>
        </p:spPr>
        <p:txBody>
          <a:bodyPr/>
          <a:lstStyle>
            <a:lvl1pPr>
              <a:defRPr sz="13200"/>
            </a:lvl1pPr>
            <a:lvl2pPr>
              <a:defRPr sz="11600"/>
            </a:lvl2pPr>
            <a:lvl3pPr>
              <a:defRPr sz="99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8" y="9184643"/>
            <a:ext cx="10829927" cy="30022804"/>
          </a:xfrm>
        </p:spPr>
        <p:txBody>
          <a:bodyPr/>
          <a:lstStyle>
            <a:lvl1pPr marL="0" indent="0">
              <a:buNone/>
              <a:defRPr sz="5800"/>
            </a:lvl1pPr>
            <a:lvl2pPr marL="1881000" indent="0">
              <a:buNone/>
              <a:defRPr sz="5000"/>
            </a:lvl2pPr>
            <a:lvl3pPr marL="3761999" indent="0">
              <a:buNone/>
              <a:defRPr sz="4100"/>
            </a:lvl3pPr>
            <a:lvl4pPr marL="5642999" indent="0">
              <a:buNone/>
              <a:defRPr sz="3700"/>
            </a:lvl4pPr>
            <a:lvl5pPr marL="7523998" indent="0">
              <a:buNone/>
              <a:defRPr sz="3700"/>
            </a:lvl5pPr>
            <a:lvl6pPr marL="9404998" indent="0">
              <a:buNone/>
              <a:defRPr sz="3700"/>
            </a:lvl6pPr>
            <a:lvl7pPr marL="11285997" indent="0">
              <a:buNone/>
              <a:defRPr sz="3700"/>
            </a:lvl7pPr>
            <a:lvl8pPr marL="13166997" indent="0">
              <a:buNone/>
              <a:defRPr sz="3700"/>
            </a:lvl8pPr>
            <a:lvl9pPr marL="15047996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9A68-3435-DD44-89FC-3BBEC56B694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EE19-EA7F-294B-8444-B8587F7CB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4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30723843"/>
            <a:ext cx="19751040" cy="3627124"/>
          </a:xfrm>
        </p:spPr>
        <p:txBody>
          <a:bodyPr anchor="b"/>
          <a:lstStyle>
            <a:lvl1pPr algn="l">
              <a:defRPr sz="8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921760"/>
            <a:ext cx="19751040" cy="26334720"/>
          </a:xfrm>
        </p:spPr>
        <p:txBody>
          <a:bodyPr/>
          <a:lstStyle>
            <a:lvl1pPr marL="0" indent="0">
              <a:buNone/>
              <a:defRPr sz="13200"/>
            </a:lvl1pPr>
            <a:lvl2pPr marL="1881000" indent="0">
              <a:buNone/>
              <a:defRPr sz="11600"/>
            </a:lvl2pPr>
            <a:lvl3pPr marL="3761999" indent="0">
              <a:buNone/>
              <a:defRPr sz="9900"/>
            </a:lvl3pPr>
            <a:lvl4pPr marL="5642999" indent="0">
              <a:buNone/>
              <a:defRPr sz="8300"/>
            </a:lvl4pPr>
            <a:lvl5pPr marL="7523998" indent="0">
              <a:buNone/>
              <a:defRPr sz="8300"/>
            </a:lvl5pPr>
            <a:lvl6pPr marL="9404998" indent="0">
              <a:buNone/>
              <a:defRPr sz="8300"/>
            </a:lvl6pPr>
            <a:lvl7pPr marL="11285997" indent="0">
              <a:buNone/>
              <a:defRPr sz="8300"/>
            </a:lvl7pPr>
            <a:lvl8pPr marL="13166997" indent="0">
              <a:buNone/>
              <a:defRPr sz="8300"/>
            </a:lvl8pPr>
            <a:lvl9pPr marL="15047996" indent="0">
              <a:buNone/>
              <a:defRPr sz="8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4350967"/>
            <a:ext cx="19751040" cy="5151116"/>
          </a:xfrm>
        </p:spPr>
        <p:txBody>
          <a:bodyPr/>
          <a:lstStyle>
            <a:lvl1pPr marL="0" indent="0">
              <a:buNone/>
              <a:defRPr sz="5800"/>
            </a:lvl1pPr>
            <a:lvl2pPr marL="1881000" indent="0">
              <a:buNone/>
              <a:defRPr sz="5000"/>
            </a:lvl2pPr>
            <a:lvl3pPr marL="3761999" indent="0">
              <a:buNone/>
              <a:defRPr sz="4100"/>
            </a:lvl3pPr>
            <a:lvl4pPr marL="5642999" indent="0">
              <a:buNone/>
              <a:defRPr sz="3700"/>
            </a:lvl4pPr>
            <a:lvl5pPr marL="7523998" indent="0">
              <a:buNone/>
              <a:defRPr sz="3700"/>
            </a:lvl5pPr>
            <a:lvl6pPr marL="9404998" indent="0">
              <a:buNone/>
              <a:defRPr sz="3700"/>
            </a:lvl6pPr>
            <a:lvl7pPr marL="11285997" indent="0">
              <a:buNone/>
              <a:defRPr sz="3700"/>
            </a:lvl7pPr>
            <a:lvl8pPr marL="13166997" indent="0">
              <a:buNone/>
              <a:defRPr sz="3700"/>
            </a:lvl8pPr>
            <a:lvl9pPr marL="15047996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9A68-3435-DD44-89FC-3BBEC56B694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EE19-EA7F-294B-8444-B8587F7CB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6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  <a:prstGeom prst="rect">
            <a:avLst/>
          </a:prstGeom>
        </p:spPr>
        <p:txBody>
          <a:bodyPr vert="horz" lIns="376209" tIns="188105" rIns="376209" bIns="18810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8"/>
            <a:ext cx="29626560" cy="28966163"/>
          </a:xfrm>
          <a:prstGeom prst="rect">
            <a:avLst/>
          </a:prstGeom>
        </p:spPr>
        <p:txBody>
          <a:bodyPr vert="horz" lIns="376209" tIns="188105" rIns="376209" bIns="18810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645"/>
            <a:ext cx="7680960" cy="2336800"/>
          </a:xfrm>
          <a:prstGeom prst="rect">
            <a:avLst/>
          </a:prstGeom>
        </p:spPr>
        <p:txBody>
          <a:bodyPr vert="horz" lIns="376209" tIns="188105" rIns="376209" bIns="188105" rtlCol="0" anchor="ctr"/>
          <a:lstStyle>
            <a:lvl1pPr algn="l">
              <a:defRPr sz="5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C9A68-3435-DD44-89FC-3BBEC56B694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645"/>
            <a:ext cx="10424160" cy="2336800"/>
          </a:xfrm>
          <a:prstGeom prst="rect">
            <a:avLst/>
          </a:prstGeom>
        </p:spPr>
        <p:txBody>
          <a:bodyPr vert="horz" lIns="376209" tIns="188105" rIns="376209" bIns="188105" rtlCol="0" anchor="ctr"/>
          <a:lstStyle>
            <a:lvl1pPr algn="ctr">
              <a:defRPr sz="5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645"/>
            <a:ext cx="7680960" cy="2336800"/>
          </a:xfrm>
          <a:prstGeom prst="rect">
            <a:avLst/>
          </a:prstGeom>
        </p:spPr>
        <p:txBody>
          <a:bodyPr vert="horz" lIns="376209" tIns="188105" rIns="376209" bIns="188105" rtlCol="0" anchor="ctr"/>
          <a:lstStyle>
            <a:lvl1pPr algn="r">
              <a:defRPr sz="5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CEE19-EA7F-294B-8444-B8587F7CB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5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81000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750" indent="-1410750" algn="l" defTabSz="1881000" rtl="0" eaLnBrk="1" latinLnBrk="0" hangingPunct="1">
        <a:spcBef>
          <a:spcPct val="20000"/>
        </a:spcBef>
        <a:buFont typeface="Arial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6624" indent="-1175624" algn="l" defTabSz="1881000" rtl="0" eaLnBrk="1" latinLnBrk="0" hangingPunct="1">
        <a:spcBef>
          <a:spcPct val="20000"/>
        </a:spcBef>
        <a:buFont typeface="Arial"/>
        <a:buChar char="–"/>
        <a:defRPr sz="116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499" indent="-940499" algn="l" defTabSz="1881000" rtl="0" eaLnBrk="1" latinLnBrk="0" hangingPunct="1">
        <a:spcBef>
          <a:spcPct val="20000"/>
        </a:spcBef>
        <a:buFont typeface="Arial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499" indent="-940499" algn="l" defTabSz="1881000" rtl="0" eaLnBrk="1" latinLnBrk="0" hangingPunct="1">
        <a:spcBef>
          <a:spcPct val="20000"/>
        </a:spcBef>
        <a:buFont typeface="Arial"/>
        <a:buChar char="–"/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464498" indent="-940499" algn="l" defTabSz="1881000" rtl="0" eaLnBrk="1" latinLnBrk="0" hangingPunct="1">
        <a:spcBef>
          <a:spcPct val="20000"/>
        </a:spcBef>
        <a:buFont typeface="Arial"/>
        <a:buChar char="»"/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5497" indent="-940499" algn="l" defTabSz="1881000" rtl="0" eaLnBrk="1" latinLnBrk="0" hangingPunct="1">
        <a:spcBef>
          <a:spcPct val="20000"/>
        </a:spcBef>
        <a:buFont typeface="Arial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496" indent="-940499" algn="l" defTabSz="1881000" rtl="0" eaLnBrk="1" latinLnBrk="0" hangingPunct="1">
        <a:spcBef>
          <a:spcPct val="20000"/>
        </a:spcBef>
        <a:buFont typeface="Arial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7496" indent="-940499" algn="l" defTabSz="1881000" rtl="0" eaLnBrk="1" latinLnBrk="0" hangingPunct="1">
        <a:spcBef>
          <a:spcPct val="20000"/>
        </a:spcBef>
        <a:buFont typeface="Arial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8496" indent="-940499" algn="l" defTabSz="1881000" rtl="0" eaLnBrk="1" latinLnBrk="0" hangingPunct="1">
        <a:spcBef>
          <a:spcPct val="20000"/>
        </a:spcBef>
        <a:buFont typeface="Arial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81000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1000" algn="l" defTabSz="1881000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1999" algn="l" defTabSz="1881000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2999" algn="l" defTabSz="1881000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3998" algn="l" defTabSz="1881000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4998" algn="l" defTabSz="1881000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5997" algn="l" defTabSz="1881000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6997" algn="l" defTabSz="1881000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7996" algn="l" defTabSz="1881000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13" Type="http://schemas.openxmlformats.org/officeDocument/2006/relationships/image" Target="../media/image6.JPG"/><Relationship Id="rId18" Type="http://schemas.openxmlformats.org/officeDocument/2006/relationships/chart" Target="../charts/chart11.xml"/><Relationship Id="rId3" Type="http://schemas.openxmlformats.org/officeDocument/2006/relationships/image" Target="../media/image2.png"/><Relationship Id="rId7" Type="http://schemas.openxmlformats.org/officeDocument/2006/relationships/chart" Target="../charts/chart2.xml"/><Relationship Id="rId12" Type="http://schemas.openxmlformats.org/officeDocument/2006/relationships/image" Target="../media/image5.jpg"/><Relationship Id="rId17" Type="http://schemas.openxmlformats.org/officeDocument/2006/relationships/chart" Target="../charts/chart10.xml"/><Relationship Id="rId2" Type="http://schemas.openxmlformats.org/officeDocument/2006/relationships/image" Target="../media/image1.gif"/><Relationship Id="rId16" Type="http://schemas.openxmlformats.org/officeDocument/2006/relationships/chart" Target="../charts/chart9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11" Type="http://schemas.openxmlformats.org/officeDocument/2006/relationships/chart" Target="../charts/chart6.xml"/><Relationship Id="rId5" Type="http://schemas.openxmlformats.org/officeDocument/2006/relationships/image" Target="../media/image4.png"/><Relationship Id="rId15" Type="http://schemas.openxmlformats.org/officeDocument/2006/relationships/chart" Target="../charts/chart8.xml"/><Relationship Id="rId10" Type="http://schemas.openxmlformats.org/officeDocument/2006/relationships/chart" Target="../charts/chart5.xml"/><Relationship Id="rId19" Type="http://schemas.openxmlformats.org/officeDocument/2006/relationships/chart" Target="../charts/chart12.xml"/><Relationship Id="rId4" Type="http://schemas.openxmlformats.org/officeDocument/2006/relationships/image" Target="../media/image3.png"/><Relationship Id="rId9" Type="http://schemas.openxmlformats.org/officeDocument/2006/relationships/chart" Target="../charts/chart4.xml"/><Relationship Id="rId1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04800" y="6182537"/>
            <a:ext cx="10607360" cy="25409001"/>
          </a:xfrm>
          <a:prstGeom prst="roundRect">
            <a:avLst/>
          </a:prstGeom>
          <a:solidFill>
            <a:schemeClr val="bg1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32910" y="32148383"/>
            <a:ext cx="21775384" cy="10977111"/>
          </a:xfrm>
          <a:prstGeom prst="roundRect">
            <a:avLst/>
          </a:prstGeom>
          <a:solidFill>
            <a:schemeClr val="bg1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1218983" y="6182537"/>
            <a:ext cx="10795624" cy="25409001"/>
          </a:xfrm>
          <a:prstGeom prst="roundRect">
            <a:avLst/>
          </a:prstGeom>
          <a:solidFill>
            <a:schemeClr val="bg1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2267641" y="6182537"/>
            <a:ext cx="10280447" cy="25409002"/>
          </a:xfrm>
          <a:prstGeom prst="roundRect">
            <a:avLst/>
          </a:prstGeom>
          <a:solidFill>
            <a:schemeClr val="bg1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2321429" y="39554804"/>
            <a:ext cx="10280448" cy="3562670"/>
          </a:xfrm>
          <a:prstGeom prst="roundRect">
            <a:avLst/>
          </a:prstGeom>
          <a:solidFill>
            <a:schemeClr val="bg1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2321429" y="32148384"/>
            <a:ext cx="10263085" cy="7042484"/>
          </a:xfrm>
          <a:prstGeom prst="roundRect">
            <a:avLst/>
          </a:prstGeom>
          <a:solidFill>
            <a:schemeClr val="bg1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1034" y="3936707"/>
            <a:ext cx="30278004" cy="174663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6300" b="1" dirty="0" smtClean="0">
                <a:latin typeface="Arial Narrow" panose="020B0606020202030204" pitchFamily="34" charset="0"/>
              </a:rPr>
              <a:t>Jerry Zhang</a:t>
            </a:r>
            <a:r>
              <a:rPr lang="en-US" sz="6300" b="1" baseline="30000" dirty="0" smtClean="0">
                <a:latin typeface="Arial Narrow" panose="020B0606020202030204" pitchFamily="34" charset="0"/>
              </a:rPr>
              <a:t>1,2</a:t>
            </a:r>
            <a:r>
              <a:rPr lang="en-US" sz="6300" b="1" dirty="0">
                <a:latin typeface="Arial Narrow" panose="020B0606020202030204" pitchFamily="34" charset="0"/>
              </a:rPr>
              <a:t>, </a:t>
            </a:r>
            <a:r>
              <a:rPr lang="en-US" sz="6300" b="1" dirty="0" smtClean="0">
                <a:latin typeface="Arial Narrow" panose="020B0606020202030204" pitchFamily="34" charset="0"/>
              </a:rPr>
              <a:t>Lukas Vogelsang</a:t>
            </a:r>
            <a:r>
              <a:rPr lang="en-US" sz="6300" b="1" baseline="30000" dirty="0" smtClean="0">
                <a:latin typeface="Arial Narrow" panose="020B0606020202030204" pitchFamily="34" charset="0"/>
              </a:rPr>
              <a:t>2</a:t>
            </a:r>
            <a:r>
              <a:rPr lang="en-US" sz="6300" b="1" dirty="0">
                <a:latin typeface="Arial Narrow" panose="020B0606020202030204" pitchFamily="34" charset="0"/>
              </a:rPr>
              <a:t>, Sharon Gilad-Gutnick</a:t>
            </a:r>
            <a:r>
              <a:rPr lang="en-US" sz="6300" b="1" baseline="30000" dirty="0">
                <a:latin typeface="Arial Narrow" panose="020B0606020202030204" pitchFamily="34" charset="0"/>
              </a:rPr>
              <a:t>2</a:t>
            </a:r>
            <a:r>
              <a:rPr lang="en-US" sz="6300" b="1" dirty="0">
                <a:latin typeface="Arial Narrow" panose="020B0606020202030204" pitchFamily="34" charset="0"/>
              </a:rPr>
              <a:t>, </a:t>
            </a:r>
            <a:r>
              <a:rPr lang="en-US" sz="6300" b="1" dirty="0" err="1">
                <a:latin typeface="Arial Narrow" panose="020B0606020202030204" pitchFamily="34" charset="0"/>
              </a:rPr>
              <a:t>Shlomit</a:t>
            </a:r>
            <a:r>
              <a:rPr lang="en-US" sz="6300" b="1" dirty="0">
                <a:latin typeface="Arial Narrow" panose="020B0606020202030204" pitchFamily="34" charset="0"/>
              </a:rPr>
              <a:t> </a:t>
            </a:r>
            <a:r>
              <a:rPr lang="en-US" sz="6300" b="1" dirty="0" smtClean="0">
                <a:latin typeface="Arial Narrow" panose="020B0606020202030204" pitchFamily="34" charset="0"/>
              </a:rPr>
              <a:t>Ben-Ami</a:t>
            </a:r>
            <a:r>
              <a:rPr lang="en-US" sz="6300" b="1" baseline="30000" dirty="0" smtClean="0">
                <a:latin typeface="Arial Narrow" panose="020B0606020202030204" pitchFamily="34" charset="0"/>
              </a:rPr>
              <a:t>2</a:t>
            </a:r>
            <a:r>
              <a:rPr lang="en-US" sz="6300" b="1" dirty="0" smtClean="0">
                <a:latin typeface="Arial Narrow" panose="020B0606020202030204" pitchFamily="34" charset="0"/>
              </a:rPr>
              <a:t>, </a:t>
            </a:r>
            <a:r>
              <a:rPr lang="en-US" sz="6300" b="1" dirty="0" err="1" smtClean="0">
                <a:latin typeface="Arial Narrow" panose="020B0606020202030204" pitchFamily="34" charset="0"/>
              </a:rPr>
              <a:t>Pawan</a:t>
            </a:r>
            <a:r>
              <a:rPr lang="en-US" sz="6300" b="1" dirty="0" smtClean="0">
                <a:latin typeface="Arial Narrow" panose="020B0606020202030204" pitchFamily="34" charset="0"/>
              </a:rPr>
              <a:t> Sinha</a:t>
            </a:r>
            <a:r>
              <a:rPr lang="en-US" sz="6300" b="1" baseline="30000" dirty="0" smtClean="0">
                <a:latin typeface="Arial Narrow" panose="020B0606020202030204" pitchFamily="34" charset="0"/>
              </a:rPr>
              <a:t>2</a:t>
            </a:r>
            <a:endParaRPr lang="en-US" sz="6300" b="1" dirty="0">
              <a:latin typeface="Arial Narrow" panose="020B0606020202030204" pitchFamily="34" charset="0"/>
            </a:endParaRPr>
          </a:p>
          <a:p>
            <a:pPr algn="ctr">
              <a:spcAft>
                <a:spcPts val="300"/>
              </a:spcAft>
            </a:pPr>
            <a:r>
              <a:rPr lang="en-US" sz="4200" dirty="0" smtClean="0">
                <a:latin typeface="Arial Narrow" panose="020B0606020202030204" pitchFamily="34" charset="0"/>
              </a:rPr>
              <a:t>Los Gatos High School, 20 High School Ct. Los Gatos, CA</a:t>
            </a:r>
            <a:r>
              <a:rPr lang="en-US" sz="4200" baseline="30000" dirty="0" smtClean="0">
                <a:latin typeface="Arial Narrow" panose="020B0606020202030204" pitchFamily="34" charset="0"/>
              </a:rPr>
              <a:t>1</a:t>
            </a:r>
            <a:r>
              <a:rPr lang="en-US" sz="4200" dirty="0">
                <a:latin typeface="Arial Narrow" panose="020B0606020202030204" pitchFamily="34" charset="0"/>
              </a:rPr>
              <a:t>, </a:t>
            </a:r>
            <a:r>
              <a:rPr lang="en-US" sz="4200" dirty="0" smtClean="0">
                <a:latin typeface="Arial Narrow" panose="020B0606020202030204" pitchFamily="34" charset="0"/>
              </a:rPr>
              <a:t>Sinha Lab, Department of Brain and Cognitive Sciences, MIT, 43 Vassar St, Cambridge, MA</a:t>
            </a:r>
            <a:r>
              <a:rPr lang="en-US" sz="4200" baseline="30000" dirty="0" smtClean="0">
                <a:latin typeface="Arial Narrow" panose="020B0606020202030204" pitchFamily="34" charset="0"/>
              </a:rPr>
              <a:t>2</a:t>
            </a:r>
            <a:endParaRPr lang="en-US" sz="4200" dirty="0">
              <a:latin typeface="Arial Narrow" panose="020B0606020202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792350" y="6305012"/>
            <a:ext cx="7342070" cy="95410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sz="5600" b="1" u="sng" dirty="0" smtClean="0">
                <a:latin typeface="Arial Narrow" panose="020B0606020202030204" pitchFamily="34" charset="0"/>
              </a:rPr>
              <a:t>Results/Analysis - Spatial</a:t>
            </a:r>
            <a:endParaRPr lang="en-US" sz="5600" b="1" u="sng" dirty="0">
              <a:latin typeface="Arial Narrow" panose="020B0606020202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98846" y="39554804"/>
            <a:ext cx="9042856" cy="95410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sz="5600" b="1" u="sng" dirty="0" smtClean="0">
                <a:latin typeface="Arial Narrow" panose="020B0606020202030204" pitchFamily="34" charset="0"/>
              </a:rPr>
              <a:t>References/Acknowledgements</a:t>
            </a:r>
            <a:endParaRPr lang="en-US" sz="5600" b="1" u="sng" dirty="0">
              <a:latin typeface="Arial Narrow" panose="020B0606020202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056822" y="32309960"/>
            <a:ext cx="2601990" cy="95410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sz="5600" b="1" u="sng" dirty="0">
                <a:latin typeface="Arial Narrow" panose="020B0606020202030204" pitchFamily="34" charset="0"/>
              </a:rPr>
              <a:t>Methods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13083" y="6292045"/>
            <a:ext cx="3613486" cy="95410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sz="5600" b="1" u="sng" dirty="0">
                <a:latin typeface="Arial Narrow" panose="020B0606020202030204" pitchFamily="34" charset="0"/>
              </a:rPr>
              <a:t>Introduction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3566" y="1167249"/>
            <a:ext cx="3625977" cy="162658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380" y="1112144"/>
            <a:ext cx="4023162" cy="208072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651647" y="836926"/>
            <a:ext cx="23623467" cy="310854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9800" dirty="0" smtClean="0">
                <a:latin typeface="Arial Narrow" panose="020B0606020202030204" pitchFamily="34" charset="0"/>
              </a:rPr>
              <a:t>Assessing Human Performance in </a:t>
            </a:r>
          </a:p>
          <a:p>
            <a:pPr algn="ctr"/>
            <a:r>
              <a:rPr lang="en-US" sz="9800" dirty="0" smtClean="0">
                <a:latin typeface="Arial Narrow" panose="020B0606020202030204" pitchFamily="34" charset="0"/>
              </a:rPr>
              <a:t>Recognition of Spatial and Temporal Patterns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156662" y="32272056"/>
            <a:ext cx="10280447" cy="95410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5600" b="1" u="sng" dirty="0" smtClean="0">
                <a:latin typeface="Arial Narrow" panose="020B0606020202030204" pitchFamily="34" charset="0"/>
              </a:rPr>
              <a:t>Conclusion/Future Directions</a:t>
            </a:r>
            <a:endParaRPr lang="en-US" sz="5600" b="1" u="sng" dirty="0">
              <a:latin typeface="Arial Narrow" panose="020B0606020202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501568" y="7337536"/>
            <a:ext cx="1051437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3600" dirty="0" smtClean="0"/>
              <a:t>Prior to running the experiment on ASD patients, we tested the viability of the experiment on </a:t>
            </a:r>
            <a:r>
              <a:rPr lang="en-US" sz="3600" dirty="0" err="1" smtClean="0"/>
              <a:t>neurotypical</a:t>
            </a:r>
            <a:r>
              <a:rPr lang="en-US" sz="3600" dirty="0" smtClean="0"/>
              <a:t> individuals.</a:t>
            </a:r>
            <a:endParaRPr lang="en-US" sz="3600" dirty="0"/>
          </a:p>
          <a:p>
            <a:pPr marL="571500" indent="-5715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From </a:t>
            </a:r>
            <a:r>
              <a:rPr lang="en-US" sz="3600" dirty="0"/>
              <a:t>the limited pilot </a:t>
            </a:r>
            <a:r>
              <a:rPr lang="en-US" sz="3600" dirty="0" smtClean="0"/>
              <a:t>data of 8 samples </a:t>
            </a:r>
            <a:r>
              <a:rPr lang="en-US" sz="3600" dirty="0"/>
              <a:t>collected, a few interesting lessons were </a:t>
            </a:r>
            <a:r>
              <a:rPr lang="en-US" sz="3600" dirty="0" smtClean="0"/>
              <a:t>learned</a:t>
            </a:r>
            <a:r>
              <a:rPr lang="en-US" sz="3600" dirty="0"/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2318" y="7448704"/>
            <a:ext cx="9755296" cy="2363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People with </a:t>
            </a:r>
            <a:r>
              <a:rPr lang="en-US" sz="3600" dirty="0" smtClean="0"/>
              <a:t>autism </a:t>
            </a:r>
            <a:r>
              <a:rPr lang="en-US" sz="3600" dirty="0"/>
              <a:t>spectrum disorder (ASD) </a:t>
            </a:r>
            <a:r>
              <a:rPr lang="en-US" sz="3600" dirty="0" smtClean="0"/>
              <a:t>exhibit a </a:t>
            </a:r>
            <a:r>
              <a:rPr lang="en-US" sz="3600" dirty="0"/>
              <a:t>wide variety of behavioral symptoms, including impaired communication skills and inclination towards repetitive actions. </a:t>
            </a:r>
            <a:endParaRPr lang="en-US" sz="3600" dirty="0" smtClean="0"/>
          </a:p>
          <a:p>
            <a:pPr marL="571500" indent="-5715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Children with ASD live in a seemingly magical world, where events occur without a </a:t>
            </a:r>
            <a:r>
              <a:rPr lang="en-US" sz="3600" dirty="0" smtClean="0"/>
              <a:t>cause</a:t>
            </a:r>
            <a:r>
              <a:rPr lang="en-US" sz="3600" dirty="0" smtClean="0"/>
              <a:t>.</a:t>
            </a:r>
            <a:endParaRPr lang="en-US" sz="3600" dirty="0" smtClean="0"/>
          </a:p>
          <a:p>
            <a:pPr>
              <a:lnSpc>
                <a:spcPct val="125000"/>
              </a:lnSpc>
            </a:pPr>
            <a:endParaRPr lang="en-US" sz="3600" dirty="0"/>
          </a:p>
          <a:p>
            <a:pPr>
              <a:lnSpc>
                <a:spcPct val="125000"/>
              </a:lnSpc>
            </a:pPr>
            <a:endParaRPr lang="en-US" sz="3600" dirty="0" smtClean="0"/>
          </a:p>
          <a:p>
            <a:pPr>
              <a:lnSpc>
                <a:spcPct val="125000"/>
              </a:lnSpc>
            </a:pPr>
            <a:endParaRPr lang="en-US" sz="3600" dirty="0"/>
          </a:p>
          <a:p>
            <a:pPr>
              <a:lnSpc>
                <a:spcPct val="125000"/>
              </a:lnSpc>
            </a:pPr>
            <a:endParaRPr lang="en-US" sz="3600" dirty="0" smtClean="0"/>
          </a:p>
          <a:p>
            <a:pPr>
              <a:lnSpc>
                <a:spcPct val="125000"/>
              </a:lnSpc>
            </a:pPr>
            <a:endParaRPr lang="en-US" sz="3600" dirty="0"/>
          </a:p>
          <a:p>
            <a:pPr>
              <a:lnSpc>
                <a:spcPct val="125000"/>
              </a:lnSpc>
            </a:pPr>
            <a:endParaRPr lang="en-US" sz="3600" dirty="0" smtClean="0"/>
          </a:p>
          <a:p>
            <a:pPr>
              <a:lnSpc>
                <a:spcPct val="125000"/>
              </a:lnSpc>
            </a:pPr>
            <a:endParaRPr lang="en-US" sz="3600" dirty="0" smtClean="0"/>
          </a:p>
          <a:p>
            <a:pPr marL="571500" indent="-5715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The Predictive Impairment in Autism (PIA) hypothesis presents the idea that </a:t>
            </a:r>
            <a:r>
              <a:rPr lang="en-US" sz="3600" dirty="0"/>
              <a:t>an inability to predict may tie the varying </a:t>
            </a:r>
            <a:r>
              <a:rPr lang="en-US" sz="3600" dirty="0" smtClean="0"/>
              <a:t>symptoms of autism </a:t>
            </a:r>
            <a:r>
              <a:rPr lang="en-US" sz="3600" dirty="0" smtClean="0"/>
              <a:t>together.</a:t>
            </a:r>
            <a:r>
              <a:rPr lang="en-US" sz="3600" baseline="30000" dirty="0" smtClean="0"/>
              <a:t>1</a:t>
            </a:r>
            <a:endParaRPr lang="en-US" sz="3600" dirty="0" smtClean="0"/>
          </a:p>
          <a:p>
            <a:pPr marL="571500" indent="-5715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PIA posits that </a:t>
            </a:r>
            <a:r>
              <a:rPr lang="en-US" sz="3600" dirty="0" smtClean="0"/>
              <a:t>autism may be associated with inaccuracies in predicting </a:t>
            </a:r>
            <a:r>
              <a:rPr lang="en-US" sz="3600" dirty="0" smtClean="0"/>
              <a:t>patterns in spatial and </a:t>
            </a:r>
            <a:r>
              <a:rPr lang="en-US" sz="3600" dirty="0"/>
              <a:t>temporal </a:t>
            </a:r>
            <a:r>
              <a:rPr lang="en-US" sz="3600" dirty="0" smtClean="0"/>
              <a:t>conditions.</a:t>
            </a:r>
          </a:p>
          <a:p>
            <a:pPr marL="571500" indent="-5715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Specifically, people with ASD may </a:t>
            </a:r>
            <a:r>
              <a:rPr lang="en-US" sz="3600" dirty="0" smtClean="0"/>
              <a:t>detect </a:t>
            </a:r>
            <a:r>
              <a:rPr lang="en-US" sz="3600" u="sng" dirty="0" smtClean="0"/>
              <a:t>fewer</a:t>
            </a:r>
            <a:r>
              <a:rPr lang="en-US" sz="3600" dirty="0" smtClean="0"/>
              <a:t> </a:t>
            </a:r>
            <a:r>
              <a:rPr lang="en-US" sz="3600" dirty="0" smtClean="0"/>
              <a:t>relationships over time in various aspects of life, including motor control and language.</a:t>
            </a:r>
          </a:p>
          <a:p>
            <a:pPr marL="571500" indent="-5715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For example, without </a:t>
            </a:r>
            <a:r>
              <a:rPr lang="en-US" sz="3600" dirty="0" smtClean="0"/>
              <a:t>being able to predict movements based on past actions, patients have difficulty interacting with dynamic </a:t>
            </a:r>
            <a:r>
              <a:rPr lang="en-US" sz="3600" dirty="0" smtClean="0"/>
              <a:t>objects.</a:t>
            </a:r>
          </a:p>
          <a:p>
            <a:pPr marL="571500" indent="-5715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This </a:t>
            </a:r>
            <a:r>
              <a:rPr lang="en-US" sz="3600" dirty="0" smtClean="0"/>
              <a:t>project was created to test the PIA hypothesis.</a:t>
            </a:r>
          </a:p>
          <a:p>
            <a:pPr marL="571500" indent="-5715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An experiment was created with two </a:t>
            </a:r>
            <a:r>
              <a:rPr lang="en-US" sz="3600" dirty="0" smtClean="0"/>
              <a:t>parts</a:t>
            </a:r>
            <a:r>
              <a:rPr lang="en-US" sz="3600" dirty="0" smtClean="0"/>
              <a:t>: spatial and temporal. Both parts require the use of past events to determine future outcomes.</a:t>
            </a:r>
          </a:p>
          <a:p>
            <a:pPr marL="571500" indent="-5715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As of now, this project is a pilot to test performance of </a:t>
            </a:r>
            <a:r>
              <a:rPr lang="en-US" sz="3600" dirty="0" err="1" smtClean="0"/>
              <a:t>neurotypical</a:t>
            </a:r>
            <a:r>
              <a:rPr lang="en-US" sz="3600" dirty="0" smtClean="0"/>
              <a:t> individuals and will later be expanded to test on ASD subjects.</a:t>
            </a:r>
            <a:endParaRPr lang="en-US" sz="3600" dirty="0"/>
          </a:p>
        </p:txBody>
      </p:sp>
      <p:sp>
        <p:nvSpPr>
          <p:cNvPr id="34" name="TextBox 33"/>
          <p:cNvSpPr txBox="1"/>
          <p:nvPr/>
        </p:nvSpPr>
        <p:spPr>
          <a:xfrm>
            <a:off x="22499379" y="7379298"/>
            <a:ext cx="9595016" cy="10020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12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In the temporal condition, subjects were able to differentiate between the two balls more when the differences were the largest and the smallest (sets 1 and 2). </a:t>
            </a:r>
            <a:endParaRPr lang="en-US" sz="3600" dirty="0" smtClean="0"/>
          </a:p>
          <a:p>
            <a:pPr marL="1143000" lvl="1" indent="-571500">
              <a:lnSpc>
                <a:spcPct val="112000"/>
              </a:lnSpc>
              <a:buFont typeface="Arial" panose="020B0604020202020204" pitchFamily="34" charset="0"/>
              <a:buChar char="•"/>
              <a:tabLst>
                <a:tab pos="1085850" algn="l"/>
              </a:tabLst>
            </a:pPr>
            <a:r>
              <a:rPr lang="en-US" sz="3600" dirty="0" smtClean="0"/>
              <a:t>Further </a:t>
            </a:r>
            <a:r>
              <a:rPr lang="en-US" sz="3600" dirty="0" smtClean="0"/>
              <a:t>data collection and analysis will need to be completed to </a:t>
            </a:r>
            <a:r>
              <a:rPr lang="en-US" sz="3600" dirty="0" smtClean="0"/>
              <a:t>assess sets </a:t>
            </a:r>
            <a:r>
              <a:rPr lang="en-US" sz="3600" dirty="0" smtClean="0"/>
              <a:t>3 and </a:t>
            </a:r>
            <a:r>
              <a:rPr lang="en-US" sz="3600" dirty="0" smtClean="0"/>
              <a:t>4.</a:t>
            </a:r>
            <a:endParaRPr lang="en-US" sz="3600" dirty="0" smtClean="0"/>
          </a:p>
          <a:p>
            <a:pPr marL="571500" indent="-571500">
              <a:lnSpc>
                <a:spcPct val="112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In sets 1 and 2, there </a:t>
            </a:r>
            <a:r>
              <a:rPr lang="en-US" sz="3600" dirty="0" smtClean="0"/>
              <a:t>are two visible peaks </a:t>
            </a:r>
            <a:r>
              <a:rPr lang="en-US" sz="3600" dirty="0" smtClean="0"/>
              <a:t>with a large spread, with each of the peaks near where the true mean was. Similarly to the spatial condition, there appears to </a:t>
            </a:r>
            <a:r>
              <a:rPr lang="en-US" sz="3600" dirty="0" smtClean="0"/>
              <a:t>be an </a:t>
            </a:r>
            <a:r>
              <a:rPr lang="en-US" sz="3600" dirty="0" smtClean="0"/>
              <a:t>influence by one ball on the other.</a:t>
            </a:r>
          </a:p>
          <a:p>
            <a:pPr marL="571500" indent="-571500">
              <a:lnSpc>
                <a:spcPct val="112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We ran </a:t>
            </a:r>
            <a:r>
              <a:rPr lang="en-US" sz="3600" dirty="0" smtClean="0"/>
              <a:t>t-tests </a:t>
            </a:r>
            <a:r>
              <a:rPr lang="en-US" sz="3600" dirty="0" smtClean="0"/>
              <a:t>to </a:t>
            </a:r>
            <a:r>
              <a:rPr lang="en-US" sz="3600" dirty="0" smtClean="0"/>
              <a:t>determine that people easily detect when the time changes on one ball but not the other, with this consistently switching from blue to red to blue between the 3 changes.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0054" y="36281448"/>
            <a:ext cx="21031200" cy="6917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lnSpc>
                <a:spcPct val="112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Experiment written using JavaScript, published online.</a:t>
            </a:r>
          </a:p>
          <a:p>
            <a:pPr marL="1143000" indent="-1143000">
              <a:lnSpc>
                <a:spcPct val="112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Two </a:t>
            </a:r>
            <a:r>
              <a:rPr lang="en-US" sz="3600" dirty="0" smtClean="0"/>
              <a:t>conditions: Spatial and then Temporal</a:t>
            </a:r>
          </a:p>
          <a:p>
            <a:pPr marL="1143000" indent="-1143000">
              <a:lnSpc>
                <a:spcPct val="112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Spatial</a:t>
            </a:r>
            <a:r>
              <a:rPr lang="en-US" sz="3600" dirty="0" smtClean="0"/>
              <a:t>: tests subjects’ abilities to predict which direction the ball will move, with 200 trials total. </a:t>
            </a:r>
          </a:p>
          <a:p>
            <a:pPr marL="3024047" lvl="1" indent="-1143000">
              <a:lnSpc>
                <a:spcPct val="112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P</a:t>
            </a:r>
            <a:r>
              <a:rPr lang="en-US" sz="3600" dirty="0" smtClean="0"/>
              <a:t>robabilities change every 50 </a:t>
            </a:r>
            <a:r>
              <a:rPr lang="en-US" sz="3600" dirty="0" smtClean="0"/>
              <a:t>trials(25 </a:t>
            </a:r>
            <a:r>
              <a:rPr lang="en-US" sz="3600" dirty="0" smtClean="0"/>
              <a:t>per color) and the directions are randomized based on given </a:t>
            </a:r>
            <a:r>
              <a:rPr lang="en-US" sz="3600" dirty="0" smtClean="0"/>
              <a:t>probability distributions.</a:t>
            </a:r>
            <a:endParaRPr lang="en-US" sz="3600" dirty="0" smtClean="0"/>
          </a:p>
          <a:p>
            <a:pPr marL="1143000" indent="-1143000">
              <a:lnSpc>
                <a:spcPct val="112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Temporal: tests subjects’ abilities to predict what time the ball will move, with the direction fixed. There are 200 trials, with the means, </a:t>
            </a:r>
            <a:r>
              <a:rPr lang="en-US" sz="3600" dirty="0" smtClean="0"/>
              <a:t>standard </a:t>
            </a:r>
            <a:r>
              <a:rPr lang="en-US" sz="3600" dirty="0" smtClean="0"/>
              <a:t>deviations (1/10 of the mean), and allowed prediction difference (1/3 of the mean) changing every </a:t>
            </a:r>
            <a:r>
              <a:rPr lang="en-US" sz="3600" dirty="0" smtClean="0"/>
              <a:t>50 trials </a:t>
            </a:r>
            <a:r>
              <a:rPr lang="en-US" sz="3600" dirty="0" smtClean="0"/>
              <a:t>(25 per color). </a:t>
            </a:r>
          </a:p>
          <a:p>
            <a:pPr marL="3024047" lvl="1" indent="-1143000">
              <a:lnSpc>
                <a:spcPct val="112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Times are based on a Gaussian distribution given mean and standard deviation. </a:t>
            </a:r>
            <a:endParaRPr lang="en-US" sz="3600" dirty="0"/>
          </a:p>
          <a:p>
            <a:pPr marL="1143000" indent="-1143000">
              <a:lnSpc>
                <a:spcPct val="112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Through statistical analysis, including t-tests and ANOVA tests, of key presses, time pressed, and scores for each of the </a:t>
            </a:r>
            <a:r>
              <a:rPr lang="en-US" sz="3600" dirty="0" smtClean="0"/>
              <a:t>tests, patterns of prediction that relate to behavior were assessed.</a:t>
            </a:r>
            <a:endParaRPr lang="en-US" sz="36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22560781" y="40559351"/>
            <a:ext cx="94722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800" dirty="0" smtClean="0"/>
              <a:t>I’d like to thank the team at the Sinha Lab this summer for providing a great environment to work and develop this project. </a:t>
            </a:r>
          </a:p>
          <a:p>
            <a:pPr>
              <a:lnSpc>
                <a:spcPct val="125000"/>
              </a:lnSpc>
            </a:pPr>
            <a:r>
              <a:rPr lang="en-US" sz="2800" baseline="30000" dirty="0" smtClean="0"/>
              <a:t>1 </a:t>
            </a:r>
            <a:r>
              <a:rPr lang="en-US" sz="2800" dirty="0" smtClean="0"/>
              <a:t>Sinha </a:t>
            </a:r>
            <a:r>
              <a:rPr lang="en-US" sz="2800" dirty="0"/>
              <a:t>P, et al. Autism as a disorder of prediction. Proc. Natl Acad. Sci. USA. 2014, 111, 15220–15225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8" t="8008" r="8008" b="8008"/>
          <a:stretch/>
        </p:blipFill>
        <p:spPr>
          <a:xfrm>
            <a:off x="4426116" y="32580171"/>
            <a:ext cx="3649426" cy="36494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" t="7983" r="7983" b="7983"/>
          <a:stretch/>
        </p:blipFill>
        <p:spPr>
          <a:xfrm>
            <a:off x="14637462" y="32577762"/>
            <a:ext cx="3651835" cy="3651835"/>
          </a:xfrm>
          <a:prstGeom prst="rect">
            <a:avLst/>
          </a:prstGeom>
        </p:spPr>
      </p:pic>
      <p:graphicFrame>
        <p:nvGraphicFramePr>
          <p:cNvPr id="29" name="Char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787465"/>
              </p:ext>
            </p:extLst>
          </p:nvPr>
        </p:nvGraphicFramePr>
        <p:xfrm>
          <a:off x="11292236" y="18636125"/>
          <a:ext cx="10515600" cy="4247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0" name="Char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2657879"/>
              </p:ext>
            </p:extLst>
          </p:nvPr>
        </p:nvGraphicFramePr>
        <p:xfrm>
          <a:off x="11501568" y="10892355"/>
          <a:ext cx="5257800" cy="4956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7" name="Chart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0859425"/>
              </p:ext>
            </p:extLst>
          </p:nvPr>
        </p:nvGraphicFramePr>
        <p:xfrm>
          <a:off x="22445590" y="17745571"/>
          <a:ext cx="492559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8" name="Chart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9794087"/>
              </p:ext>
            </p:extLst>
          </p:nvPr>
        </p:nvGraphicFramePr>
        <p:xfrm>
          <a:off x="22520930" y="20834865"/>
          <a:ext cx="496149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1" name="Char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7082175"/>
              </p:ext>
            </p:extLst>
          </p:nvPr>
        </p:nvGraphicFramePr>
        <p:xfrm>
          <a:off x="22553804" y="24104361"/>
          <a:ext cx="492861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37" name="Chart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3825556"/>
              </p:ext>
            </p:extLst>
          </p:nvPr>
        </p:nvGraphicFramePr>
        <p:xfrm>
          <a:off x="22457225" y="27293057"/>
          <a:ext cx="492861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499379" y="33478201"/>
            <a:ext cx="9840377" cy="5056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12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Our pilot study showed </a:t>
            </a:r>
            <a:r>
              <a:rPr lang="en-US" sz="3600" dirty="0"/>
              <a:t>that human prediction and pattern recognition is generally strong but may get a little bit mixed between two almost simultaneous actions. </a:t>
            </a:r>
            <a:endParaRPr lang="en-US" sz="3600" dirty="0" smtClean="0"/>
          </a:p>
          <a:p>
            <a:pPr>
              <a:lnSpc>
                <a:spcPct val="112000"/>
              </a:lnSpc>
            </a:pPr>
            <a:endParaRPr lang="en-US" sz="3600" dirty="0"/>
          </a:p>
          <a:p>
            <a:pPr marL="571500" indent="-571500">
              <a:lnSpc>
                <a:spcPct val="112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In the future we hope to be able to run this experiment on ASD </a:t>
            </a:r>
            <a:r>
              <a:rPr lang="en-US" sz="3600" dirty="0" smtClean="0"/>
              <a:t>subjects and </a:t>
            </a:r>
            <a:r>
              <a:rPr lang="en-US" sz="3600" dirty="0"/>
              <a:t>compare the results to be able to test the </a:t>
            </a:r>
            <a:r>
              <a:rPr lang="en-US" sz="3600" dirty="0" smtClean="0"/>
              <a:t>PIA hypothesis.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11577061" y="16009980"/>
            <a:ext cx="10515600" cy="257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lnSpc>
                <a:spcPct val="112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In the spatial condition, actual keypresses </a:t>
            </a:r>
            <a:r>
              <a:rPr lang="en-US" sz="3600" dirty="0" smtClean="0"/>
              <a:t>aligned </a:t>
            </a:r>
            <a:r>
              <a:rPr lang="en-US" sz="3600" dirty="0" smtClean="0"/>
              <a:t>well with </a:t>
            </a:r>
            <a:r>
              <a:rPr lang="en-US" sz="3600" dirty="0"/>
              <a:t>the given probabilities, demonstrating that pattern recognition is generally accurate with the current configuration. </a:t>
            </a:r>
            <a:endParaRPr lang="en-US" sz="36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11538651" y="26965277"/>
            <a:ext cx="10515600" cy="4435766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lvl="0" indent="-571500">
              <a:lnSpc>
                <a:spcPct val="112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When separating the keypresses by color, there appears to be an influence by one ball on the </a:t>
            </a:r>
            <a:r>
              <a:rPr lang="en-US" sz="3600" dirty="0" smtClean="0"/>
              <a:t>other.</a:t>
            </a:r>
          </a:p>
          <a:p>
            <a:pPr marL="571500" lvl="0" indent="-571500">
              <a:lnSpc>
                <a:spcPct val="112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In the </a:t>
            </a:r>
            <a:r>
              <a:rPr lang="en-US" sz="3600" dirty="0"/>
              <a:t>first set of </a:t>
            </a:r>
            <a:r>
              <a:rPr lang="en-US" sz="3600" dirty="0" smtClean="0"/>
              <a:t>50 trials, </a:t>
            </a:r>
            <a:r>
              <a:rPr lang="en-US" sz="3600" dirty="0"/>
              <a:t>the blue </a:t>
            </a:r>
            <a:r>
              <a:rPr lang="en-US" sz="3600" dirty="0" smtClean="0"/>
              <a:t>ball </a:t>
            </a:r>
            <a:r>
              <a:rPr lang="en-US" sz="3600" dirty="0" smtClean="0"/>
              <a:t>appeared </a:t>
            </a:r>
            <a:r>
              <a:rPr lang="en-US" sz="3600" dirty="0"/>
              <a:t>80% of the time on the top while the red ball only appeared 12.5% of the time there. </a:t>
            </a:r>
            <a:endParaRPr lang="en-US" sz="3600" dirty="0" smtClean="0"/>
          </a:p>
          <a:p>
            <a:pPr marL="571500" lvl="0" indent="-571500">
              <a:lnSpc>
                <a:spcPct val="112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However</a:t>
            </a:r>
            <a:r>
              <a:rPr lang="en-US" sz="3600" dirty="0"/>
              <a:t>, 20% of the keypresses on red balls guessed that it would go to the </a:t>
            </a:r>
            <a:r>
              <a:rPr lang="en-US" sz="3600" dirty="0" smtClean="0"/>
              <a:t>top.</a:t>
            </a:r>
            <a:endParaRPr lang="en-US" sz="3600" dirty="0"/>
          </a:p>
        </p:txBody>
      </p:sp>
      <p:sp>
        <p:nvSpPr>
          <p:cNvPr id="49" name="TextBox 48"/>
          <p:cNvSpPr txBox="1"/>
          <p:nvPr/>
        </p:nvSpPr>
        <p:spPr>
          <a:xfrm>
            <a:off x="23287555" y="6305012"/>
            <a:ext cx="8018666" cy="95410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sz="5600" b="1" u="sng" dirty="0" smtClean="0">
                <a:latin typeface="Arial Narrow" panose="020B0606020202030204" pitchFamily="34" charset="0"/>
              </a:rPr>
              <a:t>Results/Analysis - Temporal</a:t>
            </a:r>
            <a:endParaRPr lang="en-US" sz="5600" b="1" u="sng" dirty="0">
              <a:latin typeface="Arial Narrow" panose="020B0606020202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8" t="11313" r="57678" b="29617"/>
          <a:stretch/>
        </p:blipFill>
        <p:spPr>
          <a:xfrm>
            <a:off x="1411034" y="12032740"/>
            <a:ext cx="4524327" cy="446148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01993" y="11605567"/>
            <a:ext cx="2697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P. Sinha et al. (2014)</a:t>
            </a:r>
            <a:endParaRPr lang="en-US" sz="2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54"/>
          <a:stretch/>
        </p:blipFill>
        <p:spPr>
          <a:xfrm>
            <a:off x="7163124" y="11693607"/>
            <a:ext cx="2449804" cy="4610925"/>
          </a:xfrm>
          <a:prstGeom prst="rect">
            <a:avLst/>
          </a:prstGeom>
        </p:spPr>
      </p:pic>
      <p:graphicFrame>
        <p:nvGraphicFramePr>
          <p:cNvPr id="51" name="Chart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029196"/>
              </p:ext>
            </p:extLst>
          </p:nvPr>
        </p:nvGraphicFramePr>
        <p:xfrm>
          <a:off x="16550036" y="10892355"/>
          <a:ext cx="5257800" cy="4956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16518797" y="10944206"/>
            <a:ext cx="0" cy="47277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2" name="Chart 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9190298"/>
              </p:ext>
            </p:extLst>
          </p:nvPr>
        </p:nvGraphicFramePr>
        <p:xfrm>
          <a:off x="11357817" y="22897321"/>
          <a:ext cx="10515600" cy="4251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53" name="Chart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888634"/>
              </p:ext>
            </p:extLst>
          </p:nvPr>
        </p:nvGraphicFramePr>
        <p:xfrm>
          <a:off x="27389797" y="17772651"/>
          <a:ext cx="52120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62" name="Chart 6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8025966"/>
              </p:ext>
            </p:extLst>
          </p:nvPr>
        </p:nvGraphicFramePr>
        <p:xfrm>
          <a:off x="27371313" y="20939110"/>
          <a:ext cx="52120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63" name="Chart 6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0980072"/>
              </p:ext>
            </p:extLst>
          </p:nvPr>
        </p:nvGraphicFramePr>
        <p:xfrm>
          <a:off x="27371313" y="24102502"/>
          <a:ext cx="52120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64" name="Chart 6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0302727"/>
              </p:ext>
            </p:extLst>
          </p:nvPr>
        </p:nvGraphicFramePr>
        <p:xfrm>
          <a:off x="27296886" y="27291198"/>
          <a:ext cx="52120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</p:spTree>
    <p:extLst>
      <p:ext uri="{BB962C8B-B14F-4D97-AF65-F5344CB8AC3E}">
        <p14:creationId xmlns:p14="http://schemas.microsoft.com/office/powerpoint/2010/main" val="28229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76200" cmpd="sng">
          <a:solidFill>
            <a:schemeClr val="tx1"/>
          </a:solidFill>
        </a:ln>
        <a:effectLst/>
      </a:spPr>
      <a:bodyPr lIns="91438" tIns="45719" rIns="91438" bIns="45719"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</TotalTime>
  <Words>880</Words>
  <Application>Microsoft Office PowerPoint</Application>
  <PresentationFormat>Custom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Office Theme</vt:lpstr>
      <vt:lpstr>PowerPoint Presentation</vt:lpstr>
    </vt:vector>
  </TitlesOfParts>
  <Company>Cornell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lingchen</dc:creator>
  <cp:lastModifiedBy>lingchen</cp:lastModifiedBy>
  <cp:revision>294</cp:revision>
  <cp:lastPrinted>2018-08-07T17:56:16Z</cp:lastPrinted>
  <dcterms:created xsi:type="dcterms:W3CDTF">2014-04-07T21:10:39Z</dcterms:created>
  <dcterms:modified xsi:type="dcterms:W3CDTF">2018-08-08T02:50:03Z</dcterms:modified>
</cp:coreProperties>
</file>