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embeddedFontLst>
    <p:embeddedFont>
      <p:font typeface="Tahoma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Tahoma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Tahoma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" name="Google Shape;6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" name="Google Shape;8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n"/>
          <p:cNvSpPr txBox="1"/>
          <p:nvPr>
            <p:ph idx="4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n"/>
          <p:cNvSpPr txBox="1"/>
          <p:nvPr>
            <p:ph idx="5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n"/>
          <p:cNvSpPr txBox="1"/>
          <p:nvPr>
            <p:ph idx="6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d9294d5bd_1_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3d9294d5bd_1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d9294d5bd_1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3d9294d5bd_1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d9294d5bd_1_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3d9294d5bd_1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d9294d5bd_1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3d9294d5bd_1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d9294d5bd_1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d9294d5bd_1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d9294d5bd_1_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d9294d5bd_1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d9294d5bd_1_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3d9294d5bd_1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d9294d5bd_1_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3d9294d5bd_1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:notes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07/17/2018</a:t>
            </a:r>
            <a:endParaRPr/>
          </a:p>
        </p:txBody>
      </p:sp>
      <p:sp>
        <p:nvSpPr>
          <p:cNvPr id="199" name="Google Shape;199;p27:notes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Copyright© 1999 S Cuce &amp; T Milner</a:t>
            </a:r>
            <a:endParaRPr/>
          </a:p>
        </p:txBody>
      </p:sp>
      <p:sp>
        <p:nvSpPr>
          <p:cNvPr id="200" name="Google Shape;200;p2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1" name="Google Shape;20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2" name="Google Shape;202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d9294d5bd_1_12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3d9294d5bd_1_1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d9294d5bd_1_1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3d9294d5bd_1_126:notes"/>
          <p:cNvSpPr txBox="1"/>
          <p:nvPr>
            <p:ph idx="3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d9294d5bd_1_10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3d9294d5bd_1_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d9294d5bd_1_1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3d9294d5bd_1_102:notes"/>
          <p:cNvSpPr txBox="1"/>
          <p:nvPr>
            <p:ph idx="3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d9294d5bd_1_10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3d9294d5bd_1_1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d9294d5bd_1_1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3d9294d5bd_1_109:notes"/>
          <p:cNvSpPr txBox="1"/>
          <p:nvPr>
            <p:ph idx="3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d9294d5bd_1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3d9294d5bd_1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d9294d5bd_1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3d9294d5bd_1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rgbClr val="1C4587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/>
          <p:nvPr/>
        </p:nvSpPr>
        <p:spPr>
          <a:xfrm>
            <a:off x="0" y="0"/>
            <a:ext cx="825500" cy="6858000"/>
          </a:xfrm>
          <a:prstGeom prst="rect">
            <a:avLst/>
          </a:prstGeom>
          <a:solidFill>
            <a:schemeClr val="dk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685800" y="2133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4478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Tahoma"/>
              <a:buChar char="–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ECFF"/>
              </a:buClr>
              <a:buSzPts val="1400"/>
              <a:buFont typeface="Times New Roman"/>
              <a:buNone/>
              <a:defRPr b="0" i="0" sz="1400" u="none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ECFF"/>
              </a:buClr>
              <a:buSzPts val="1400"/>
              <a:buFont typeface="Times New Roman"/>
              <a:buNone/>
              <a:defRPr b="0" i="0" sz="1400" u="none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ECFF"/>
              </a:buClr>
              <a:buSzPts val="1400"/>
              <a:buFont typeface="Times New Roman"/>
              <a:buNone/>
              <a:defRPr b="0" i="0" sz="1400" u="none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ECFF"/>
              </a:buClr>
              <a:buSzPts val="1400"/>
              <a:buFont typeface="Times New Roman"/>
              <a:buNone/>
              <a:defRPr b="0" i="0" sz="1400" u="none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ECFF"/>
              </a:buClr>
              <a:buSzPts val="1400"/>
              <a:buFont typeface="Times New Roman"/>
              <a:buNone/>
              <a:defRPr b="0" i="0" sz="1400" u="none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ECFF"/>
              </a:buClr>
              <a:buSzPts val="1400"/>
              <a:buFont typeface="Times New Roman"/>
              <a:buNone/>
              <a:defRPr b="0" i="0" sz="1400" u="none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ECFF"/>
              </a:buClr>
              <a:buSzPts val="1400"/>
              <a:buFont typeface="Times New Roman"/>
              <a:buNone/>
              <a:defRPr b="0" i="0" sz="1400" u="none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ECFF"/>
              </a:buClr>
              <a:buSzPts val="1400"/>
              <a:buFont typeface="Times New Roman"/>
              <a:buNone/>
              <a:defRPr b="0" i="0" sz="1400" u="none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ECFF"/>
              </a:buClr>
              <a:buSzPts val="1400"/>
              <a:buFont typeface="Times New Roman"/>
              <a:buNone/>
              <a:defRPr b="0" i="0" sz="1400" u="none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0" y="3543300"/>
            <a:ext cx="3343275" cy="122237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2286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Tahoma"/>
              <a:buChar char="–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 on left, text on right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"/>
          <p:cNvSpPr txBox="1"/>
          <p:nvPr>
            <p:ph type="title"/>
          </p:nvPr>
        </p:nvSpPr>
        <p:spPr>
          <a:xfrm>
            <a:off x="2286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Tahoma"/>
              <a:buChar char="–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0" y="1638300"/>
            <a:ext cx="3343275" cy="122237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ctrTitle"/>
          </p:nvPr>
        </p:nvSpPr>
        <p:spPr>
          <a:xfrm>
            <a:off x="685800" y="2133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Introduction to Latex</a:t>
            </a:r>
            <a:endParaRPr/>
          </a:p>
        </p:txBody>
      </p:sp>
      <p:sp>
        <p:nvSpPr>
          <p:cNvPr id="42" name="Google Shape;42;p5"/>
          <p:cNvSpPr txBox="1"/>
          <p:nvPr>
            <p:ph idx="1" type="subTitle"/>
          </p:nvPr>
        </p:nvSpPr>
        <p:spPr>
          <a:xfrm>
            <a:off x="14478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very quick look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None/>
            </a:pPr>
            <a:r>
              <a:rPr lang="en-US"/>
              <a:t>Jerry Ge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105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(based on </a:t>
            </a:r>
            <a:r>
              <a:rPr lang="en-US" sz="1600"/>
              <a:t>Andrei Gurtov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slides and sharelatex documentation)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6225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10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114300" marR="114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\begin</a:t>
            </a:r>
            <a:r>
              <a:rPr lang="en-US" sz="18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-US" sz="1800">
                <a:solidFill>
                  <a:srgbClr val="0000D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document</a:t>
            </a:r>
            <a:r>
              <a:rPr lang="en-US" sz="18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US" sz="18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First document. This is a simple example, with no </a:t>
            </a:r>
            <a:br>
              <a:rPr lang="en-US" sz="18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extra parameters or packages included.</a:t>
            </a:r>
            <a:br>
              <a:rPr lang="en-US" sz="18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>
                <a:solidFill>
                  <a:srgbClr val="C0000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\end</a:t>
            </a:r>
            <a:r>
              <a:rPr lang="en-US" sz="18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-US" sz="1800">
                <a:solidFill>
                  <a:srgbClr val="0000D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document</a:t>
            </a:r>
            <a:r>
              <a:rPr lang="en-US" sz="18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2800"/>
          </a:p>
          <a:p>
            <a:pPr indent="-361950" lvl="0" marL="342900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lang="en-US"/>
              <a:t>Main body</a:t>
            </a:r>
            <a:endParaRPr sz="2800"/>
          </a:p>
          <a:p>
            <a:pPr indent="-26670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 with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\begin{document}</a:t>
            </a:r>
            <a:endParaRPr/>
          </a:p>
          <a:p>
            <a:pPr indent="-26670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End with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\end{document}</a:t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" name="Google Shape;100;p14"/>
          <p:cNvSpPr txBox="1"/>
          <p:nvPr>
            <p:ph type="title"/>
          </p:nvPr>
        </p:nvSpPr>
        <p:spPr>
          <a:xfrm>
            <a:off x="268125" y="634612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Basics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50505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\title{First document}</a:t>
            </a:r>
            <a:endParaRPr sz="1800">
              <a:solidFill>
                <a:srgbClr val="50505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5625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50505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\author{Hubert Farnsworth}</a:t>
            </a:r>
            <a:endParaRPr b="1" sz="1800">
              <a:solidFill>
                <a:srgbClr val="50505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5625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50505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\date{February 2014}</a:t>
            </a:r>
            <a:endParaRPr b="1" sz="1800">
              <a:solidFill>
                <a:srgbClr val="50505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5625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0505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You can enter the date manually or use the command </a:t>
            </a:r>
            <a:r>
              <a:rPr b="1" lang="en-US" sz="1800">
                <a:solidFill>
                  <a:srgbClr val="50505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\today</a:t>
            </a:r>
            <a:r>
              <a:rPr lang="en-US" sz="1800">
                <a:solidFill>
                  <a:srgbClr val="50505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so the date will be updated automatically at the time you compile your document</a:t>
            </a:r>
            <a:endParaRPr sz="1800">
              <a:solidFill>
                <a:srgbClr val="50505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" name="Google Shape;106;p15"/>
          <p:cNvSpPr txBox="1"/>
          <p:nvPr>
            <p:ph type="title"/>
          </p:nvPr>
        </p:nvSpPr>
        <p:spPr>
          <a:xfrm>
            <a:off x="268125" y="634612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/>
              <a:t>T</a:t>
            </a:r>
            <a:r>
              <a:rPr lang="en-US"/>
              <a:t>itle, author and date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114300" marR="114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</a:t>
            </a:r>
            <a:r>
              <a:rPr lang="en-US" sz="1800">
                <a:solidFill>
                  <a:srgbClr val="80000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documentclass</a:t>
            </a:r>
            <a:r>
              <a:rPr lang="en-US" sz="18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-US" sz="1800">
                <a:solidFill>
                  <a:srgbClr val="C08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12pt, </a:t>
            </a:r>
            <a:r>
              <a:rPr lang="en-US" sz="1800">
                <a:solidFill>
                  <a:srgbClr val="C08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letterpaper</a:t>
            </a:r>
            <a:r>
              <a:rPr lang="en-US" sz="1800">
                <a:solidFill>
                  <a:srgbClr val="C08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, twoside</a:t>
            </a:r>
            <a:r>
              <a:rPr lang="en-US" sz="18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]{</a:t>
            </a:r>
            <a:r>
              <a:rPr lang="en-US" sz="18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article</a:t>
            </a:r>
            <a:r>
              <a:rPr lang="en-US" sz="18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US" sz="18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</a:t>
            </a:r>
            <a:r>
              <a:rPr lang="en-US" sz="1800">
                <a:solidFill>
                  <a:srgbClr val="80000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usepackage</a:t>
            </a:r>
            <a:r>
              <a:rPr lang="en-US" sz="18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-US" sz="1800">
                <a:solidFill>
                  <a:srgbClr val="C08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utf8</a:t>
            </a:r>
            <a:r>
              <a:rPr lang="en-US" sz="18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]{</a:t>
            </a:r>
            <a:r>
              <a:rPr lang="en-US" sz="18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inputenc</a:t>
            </a:r>
            <a:r>
              <a:rPr lang="en-US" sz="18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US" sz="18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-US" sz="18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</a:t>
            </a:r>
            <a:r>
              <a:rPr lang="en-US" sz="1800">
                <a:solidFill>
                  <a:srgbClr val="80000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title</a:t>
            </a:r>
            <a:r>
              <a:rPr lang="en-US" sz="18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-US" sz="18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First document</a:t>
            </a:r>
            <a:r>
              <a:rPr lang="en-US" sz="18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US" sz="18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</a:t>
            </a:r>
            <a:r>
              <a:rPr lang="en-US" sz="1800">
                <a:solidFill>
                  <a:srgbClr val="80000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author</a:t>
            </a:r>
            <a:r>
              <a:rPr lang="en-US" sz="18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-US" sz="18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Hubert Farnsworth}</a:t>
            </a:r>
            <a:br>
              <a:rPr lang="en-US" sz="18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</a:t>
            </a:r>
            <a:r>
              <a:rPr lang="en-US" sz="1800">
                <a:solidFill>
                  <a:srgbClr val="80000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date</a:t>
            </a:r>
            <a:r>
              <a:rPr lang="en-US" sz="18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{February 2017</a:t>
            </a:r>
            <a:r>
              <a:rPr lang="en-US" sz="18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800">
              <a:solidFill>
                <a:srgbClr val="E02020"/>
              </a:solidFill>
              <a:highlight>
                <a:srgbClr val="F0F0F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114300" marR="114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C0000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\begin</a:t>
            </a:r>
            <a:r>
              <a:rPr lang="en-US" sz="18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-US" sz="1800">
                <a:solidFill>
                  <a:srgbClr val="0000D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document</a:t>
            </a:r>
            <a:r>
              <a:rPr lang="en-US" sz="18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US" sz="18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-US" sz="18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</a:t>
            </a:r>
            <a:r>
              <a:rPr lang="en-US" sz="1800">
                <a:solidFill>
                  <a:srgbClr val="80000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maketitle</a:t>
            </a:r>
            <a:br>
              <a:rPr lang="en-US" sz="18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-US" sz="18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We have now added a title, author and date to our first document!</a:t>
            </a:r>
            <a:br>
              <a:rPr lang="en-US" sz="18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-US" sz="18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>
                <a:solidFill>
                  <a:srgbClr val="C0000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\end</a:t>
            </a:r>
            <a:r>
              <a:rPr lang="en-US" sz="18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-US" sz="1800">
                <a:solidFill>
                  <a:srgbClr val="0000D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document</a:t>
            </a:r>
            <a:r>
              <a:rPr lang="en-US" sz="18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800">
              <a:solidFill>
                <a:srgbClr val="E02020"/>
              </a:solidFill>
              <a:highlight>
                <a:srgbClr val="F0F0F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112" name="Google Shape;112;p16"/>
          <p:cNvSpPr txBox="1"/>
          <p:nvPr>
            <p:ph type="title"/>
          </p:nvPr>
        </p:nvSpPr>
        <p:spPr>
          <a:xfrm>
            <a:off x="268125" y="634612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/>
              <a:t>Title, author and date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114300" marR="114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</a:t>
            </a:r>
            <a:r>
              <a:rPr lang="en-US" sz="1600">
                <a:solidFill>
                  <a:srgbClr val="80000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documentclass</a:t>
            </a:r>
            <a:r>
              <a:rPr lang="en-US" sz="16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-US" sz="1600">
                <a:solidFill>
                  <a:srgbClr val="C08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12pt, </a:t>
            </a:r>
            <a:r>
              <a:rPr lang="en-US" sz="1600">
                <a:solidFill>
                  <a:srgbClr val="C08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letterpaper</a:t>
            </a:r>
            <a:r>
              <a:rPr lang="en-US" sz="1600">
                <a:solidFill>
                  <a:srgbClr val="C08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, twoside</a:t>
            </a:r>
            <a:r>
              <a:rPr lang="en-US" sz="16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]{</a:t>
            </a:r>
            <a:r>
              <a:rPr lang="en-US" sz="16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article</a:t>
            </a:r>
            <a:r>
              <a:rPr lang="en-US" sz="16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US" sz="16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6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</a:t>
            </a:r>
            <a:r>
              <a:rPr lang="en-US" sz="1600">
                <a:solidFill>
                  <a:srgbClr val="80000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usepackage</a:t>
            </a:r>
            <a:r>
              <a:rPr lang="en-US" sz="16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-US" sz="1600">
                <a:solidFill>
                  <a:srgbClr val="C08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utf8</a:t>
            </a:r>
            <a:r>
              <a:rPr lang="en-US" sz="16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]{</a:t>
            </a:r>
            <a:r>
              <a:rPr lang="en-US" sz="16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inputenc</a:t>
            </a:r>
            <a:r>
              <a:rPr lang="en-US" sz="16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US" sz="16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6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-US" sz="16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6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</a:t>
            </a:r>
            <a:r>
              <a:rPr lang="en-US" sz="1600">
                <a:solidFill>
                  <a:srgbClr val="80000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title</a:t>
            </a:r>
            <a:r>
              <a:rPr lang="en-US" sz="16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-US" sz="16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First document</a:t>
            </a:r>
            <a:r>
              <a:rPr lang="en-US" sz="16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US" sz="16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6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</a:t>
            </a:r>
            <a:r>
              <a:rPr lang="en-US" sz="1600">
                <a:solidFill>
                  <a:srgbClr val="80000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author</a:t>
            </a:r>
            <a:r>
              <a:rPr lang="en-US" sz="16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-US" sz="16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Hubert Farnsworth}</a:t>
            </a:r>
            <a:br>
              <a:rPr lang="en-US" sz="16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6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</a:t>
            </a:r>
            <a:r>
              <a:rPr lang="en-US" sz="1600">
                <a:solidFill>
                  <a:srgbClr val="80000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date</a:t>
            </a:r>
            <a:r>
              <a:rPr lang="en-US" sz="16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{February 2017</a:t>
            </a:r>
            <a:r>
              <a:rPr lang="en-US" sz="16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600">
              <a:solidFill>
                <a:srgbClr val="E02020"/>
              </a:solidFill>
              <a:highlight>
                <a:srgbClr val="F0F0F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114300" marR="114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C0000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\begin</a:t>
            </a:r>
            <a:r>
              <a:rPr lang="en-US" sz="16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-US" sz="1600">
                <a:solidFill>
                  <a:srgbClr val="0000D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document</a:t>
            </a:r>
            <a:r>
              <a:rPr lang="en-US" sz="16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US" sz="16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6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-US" sz="16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6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</a:t>
            </a:r>
            <a:r>
              <a:rPr lang="en-US" sz="1600">
                <a:solidFill>
                  <a:srgbClr val="80000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maketitle</a:t>
            </a:r>
            <a:br>
              <a:rPr lang="en-US" sz="16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6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-US" sz="16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6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We have now added a title, author and date to our first document!</a:t>
            </a:r>
            <a:br>
              <a:rPr lang="en-US" sz="16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i="1" lang="en-US" sz="1600">
                <a:solidFill>
                  <a:srgbClr val="2C922C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% This line here is a comment. It will not be printed in the document.</a:t>
            </a:r>
            <a:endParaRPr i="1" sz="1600">
              <a:solidFill>
                <a:srgbClr val="2C922C"/>
              </a:solidFill>
              <a:highlight>
                <a:srgbClr val="F0F0F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14300" marR="114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lang="en-US" sz="16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600">
                <a:solidFill>
                  <a:srgbClr val="C0000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\end</a:t>
            </a:r>
            <a:r>
              <a:rPr lang="en-US" sz="16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-US" sz="1600">
                <a:solidFill>
                  <a:srgbClr val="0000D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document</a:t>
            </a:r>
            <a:r>
              <a:rPr lang="en-US" sz="16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600">
              <a:solidFill>
                <a:srgbClr val="E02020"/>
              </a:solidFill>
              <a:highlight>
                <a:srgbClr val="F0F0F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118" name="Google Shape;118;p17"/>
          <p:cNvSpPr txBox="1"/>
          <p:nvPr>
            <p:ph type="title"/>
          </p:nvPr>
        </p:nvSpPr>
        <p:spPr>
          <a:xfrm>
            <a:off x="268125" y="634612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/>
              <a:t>Comment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114300" marR="114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</a:t>
            </a:r>
            <a:r>
              <a:rPr lang="en-US" sz="1400">
                <a:solidFill>
                  <a:srgbClr val="80000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documentclass</a:t>
            </a:r>
            <a:r>
              <a:rPr lang="en-US" sz="14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-US" sz="1400">
                <a:solidFill>
                  <a:srgbClr val="C08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12pt, letterpaper, twoside</a:t>
            </a:r>
            <a:r>
              <a:rPr lang="en-US" sz="14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]{</a:t>
            </a:r>
            <a:r>
              <a:rPr lang="en-US" sz="14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article</a:t>
            </a:r>
            <a:r>
              <a:rPr lang="en-US" sz="14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US" sz="14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4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</a:t>
            </a:r>
            <a:r>
              <a:rPr lang="en-US" sz="1400">
                <a:solidFill>
                  <a:srgbClr val="80000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usepackage</a:t>
            </a:r>
            <a:r>
              <a:rPr lang="en-US" sz="14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-US" sz="1400">
                <a:solidFill>
                  <a:srgbClr val="C08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utf8</a:t>
            </a:r>
            <a:r>
              <a:rPr lang="en-US" sz="14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]{</a:t>
            </a:r>
            <a:r>
              <a:rPr lang="en-US" sz="14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inputenc</a:t>
            </a:r>
            <a:r>
              <a:rPr lang="en-US" sz="14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US" sz="14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4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-US" sz="14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4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</a:t>
            </a:r>
            <a:r>
              <a:rPr lang="en-US" sz="1400">
                <a:solidFill>
                  <a:srgbClr val="80000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title</a:t>
            </a:r>
            <a:r>
              <a:rPr lang="en-US" sz="14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-US" sz="14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First document</a:t>
            </a:r>
            <a:r>
              <a:rPr lang="en-US" sz="14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US" sz="14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4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</a:t>
            </a:r>
            <a:r>
              <a:rPr lang="en-US" sz="1400">
                <a:solidFill>
                  <a:srgbClr val="80000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author</a:t>
            </a:r>
            <a:r>
              <a:rPr lang="en-US" sz="14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-US" sz="14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Hubert Farnsworth}</a:t>
            </a:r>
            <a:br>
              <a:rPr lang="en-US" sz="14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4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</a:t>
            </a:r>
            <a:r>
              <a:rPr lang="en-US" sz="1400">
                <a:solidFill>
                  <a:srgbClr val="80000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date</a:t>
            </a:r>
            <a:r>
              <a:rPr lang="en-US" sz="14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{February 2017</a:t>
            </a:r>
            <a:r>
              <a:rPr lang="en-US" sz="14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400">
              <a:solidFill>
                <a:srgbClr val="E02020"/>
              </a:solidFill>
              <a:highlight>
                <a:srgbClr val="F0F0F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114300" marR="114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C0000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\begin</a:t>
            </a:r>
            <a:r>
              <a:rPr lang="en-US" sz="14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-US" sz="1400">
                <a:solidFill>
                  <a:srgbClr val="0000D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document</a:t>
            </a:r>
            <a:r>
              <a:rPr lang="en-US" sz="14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US" sz="14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4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-US" sz="14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4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</a:t>
            </a:r>
            <a:r>
              <a:rPr lang="en-US" sz="1400">
                <a:solidFill>
                  <a:srgbClr val="80000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maketitle</a:t>
            </a:r>
            <a:br>
              <a:rPr lang="en-US" sz="14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400">
                <a:solidFill>
                  <a:srgbClr val="C0000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\begin</a:t>
            </a:r>
            <a:r>
              <a:rPr lang="en-US" sz="14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-US" sz="1400">
                <a:solidFill>
                  <a:srgbClr val="0000D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abstract</a:t>
            </a:r>
            <a:r>
              <a:rPr lang="en-US" sz="14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US" sz="14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4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This is a simple paragraph at the beginning of the document. A brief introduction about the main subject.</a:t>
            </a:r>
            <a:br>
              <a:rPr lang="en-US" sz="14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400">
                <a:solidFill>
                  <a:srgbClr val="C0000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\end</a:t>
            </a:r>
            <a:r>
              <a:rPr lang="en-US" sz="14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-US" sz="1400">
                <a:solidFill>
                  <a:srgbClr val="0000D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abstract</a:t>
            </a:r>
            <a:r>
              <a:rPr lang="en-US" sz="14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400">
              <a:solidFill>
                <a:srgbClr val="E02020"/>
              </a:solidFill>
              <a:highlight>
                <a:srgbClr val="F0F0F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14300" marR="114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lang="en-US" sz="14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4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We have now added a title, author and date to our first document!</a:t>
            </a:r>
            <a:endParaRPr i="1" sz="1400">
              <a:solidFill>
                <a:srgbClr val="2C922C"/>
              </a:solidFill>
              <a:highlight>
                <a:srgbClr val="F0F0F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14300" marR="114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lang="en-US" sz="14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400">
                <a:solidFill>
                  <a:srgbClr val="C0000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\end</a:t>
            </a:r>
            <a:r>
              <a:rPr lang="en-US" sz="14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-US" sz="1400">
                <a:solidFill>
                  <a:srgbClr val="0000D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document</a:t>
            </a:r>
            <a:r>
              <a:rPr lang="en-US" sz="14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400">
              <a:solidFill>
                <a:srgbClr val="E02020"/>
              </a:solidFill>
              <a:highlight>
                <a:srgbClr val="F0F0F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124" name="Google Shape;124;p18"/>
          <p:cNvSpPr txBox="1"/>
          <p:nvPr>
            <p:ph type="title"/>
          </p:nvPr>
        </p:nvSpPr>
        <p:spPr>
          <a:xfrm>
            <a:off x="268125" y="634612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/>
              <a:t>Abstract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55300" y="622125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Body of Text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Typesetting Text</a:t>
            </a:r>
            <a:endParaRPr/>
          </a:p>
          <a:p>
            <a:pPr indent="-247650" lvl="1" marL="7429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Char char="–"/>
            </a:pPr>
            <a:r>
              <a:rPr b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Bold</a:t>
            </a: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Bold text in LaTeX is written with the </a:t>
            </a:r>
            <a:r>
              <a:rPr b="1" lang="en-US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\textbf{...}</a:t>
            </a: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command.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1" marL="7429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Char char="–"/>
            </a:pPr>
            <a:r>
              <a:rPr i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Italics</a:t>
            </a: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Italicised text in LaTeX is written with the </a:t>
            </a:r>
            <a:r>
              <a:rPr b="1" lang="en-US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\textit{...}</a:t>
            </a: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command.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1" marL="7429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Char char="–"/>
            </a:pPr>
            <a:r>
              <a:rPr lang="en-US" sz="18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Underline</a:t>
            </a: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Underlined text in LaTeX is written with the </a:t>
            </a:r>
            <a:r>
              <a:rPr b="1" lang="en-US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\underline{...}</a:t>
            </a: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command.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0505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Some of the </a:t>
            </a:r>
            <a:r>
              <a:rPr lang="en-US" sz="14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</a:t>
            </a:r>
            <a:r>
              <a:rPr lang="en-US" sz="1400">
                <a:solidFill>
                  <a:srgbClr val="80000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textbf</a:t>
            </a:r>
            <a:r>
              <a:rPr lang="en-US" sz="14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-US" sz="14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greatest</a:t>
            </a:r>
            <a:r>
              <a:rPr lang="en-US" sz="14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US" sz="14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4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discoveries in </a:t>
            </a:r>
            <a:r>
              <a:rPr lang="en-US" sz="1400">
                <a:solidFill>
                  <a:srgbClr val="80000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\underline</a:t>
            </a:r>
            <a:r>
              <a:rPr lang="en-US" sz="14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-US" sz="14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science</a:t>
            </a:r>
            <a:r>
              <a:rPr lang="en-US" sz="14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lang="en-US" sz="14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-US" sz="14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4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were made by </a:t>
            </a:r>
            <a:r>
              <a:rPr lang="en-US" sz="14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</a:t>
            </a:r>
            <a:r>
              <a:rPr lang="en-US" sz="1400">
                <a:solidFill>
                  <a:srgbClr val="80000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textbf</a:t>
            </a:r>
            <a:r>
              <a:rPr lang="en-US" sz="14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{\</a:t>
            </a:r>
            <a:r>
              <a:rPr lang="en-US" sz="1400">
                <a:solidFill>
                  <a:srgbClr val="80000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textit</a:t>
            </a:r>
            <a:r>
              <a:rPr lang="en-US" sz="14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{accident}</a:t>
            </a:r>
            <a:r>
              <a:rPr lang="en-US" sz="14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lang="en-US" sz="1400">
                <a:solidFill>
                  <a:srgbClr val="50505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endParaRPr sz="1400">
              <a:solidFill>
                <a:srgbClr val="505050"/>
              </a:solidFill>
              <a:highlight>
                <a:srgbClr val="F0F0F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Typesetting Text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Courier Ne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\newline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Courier Ne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\newpage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6" name="Google Shape;136;p20"/>
          <p:cNvSpPr txBox="1"/>
          <p:nvPr>
            <p:ph type="title"/>
          </p:nvPr>
        </p:nvSpPr>
        <p:spPr>
          <a:xfrm>
            <a:off x="355300" y="622125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Body of Text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180850" y="601887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Format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Sections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Courier Ne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\section{…}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= 1. Latex is Great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Courier Ne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\subsection{…}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= 1.1 Why Latex is Great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Courier Ne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\subsubsection{…}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= 1.1.1 Reason One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Courier Ne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\chapter{…}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- To be used with book and report document classes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6858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\maketitle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- Display Title and Author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\tableofcontents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- generates TOC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>
            <p:ph type="title"/>
          </p:nvPr>
        </p:nvSpPr>
        <p:spPr>
          <a:xfrm>
            <a:off x="180850" y="601887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Format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04200" y="4238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Lists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42900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lang="en-US" sz="2400"/>
              <a:t>Itemise</a:t>
            </a:r>
            <a:endParaRPr/>
          </a:p>
          <a:p>
            <a:pPr indent="-234950" lvl="1" marL="742950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Char char="–"/>
            </a:pPr>
            <a:r>
              <a:rPr lang="en-US" sz="2000"/>
              <a:t>Use either </a:t>
            </a:r>
            <a:r>
              <a:rPr i="1" lang="en-US" sz="2000"/>
              <a:t>enumerate</a:t>
            </a:r>
            <a:r>
              <a:rPr lang="en-US" sz="2000"/>
              <a:t>, </a:t>
            </a:r>
            <a:r>
              <a:rPr i="1" lang="en-US" sz="2000"/>
              <a:t>itemize</a:t>
            </a:r>
            <a:r>
              <a:rPr lang="en-US" sz="2000"/>
              <a:t> or </a:t>
            </a:r>
            <a:r>
              <a:rPr i="1" lang="en-US" sz="2000"/>
              <a:t>description.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114300" marR="114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C0000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\begin</a:t>
            </a:r>
            <a:r>
              <a:rPr lang="en-US" sz="14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-US" sz="1400">
                <a:solidFill>
                  <a:srgbClr val="0000D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itemize</a:t>
            </a:r>
            <a:r>
              <a:rPr lang="en-US" sz="14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US" sz="14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4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US" sz="14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</a:t>
            </a:r>
            <a:r>
              <a:rPr lang="en-US" sz="1400">
                <a:solidFill>
                  <a:srgbClr val="80000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item</a:t>
            </a:r>
            <a:r>
              <a:rPr lang="en-US" sz="14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 The individual entries are indicated with a black dot, a so-called bullet.</a:t>
            </a:r>
            <a:br>
              <a:rPr lang="en-US" sz="14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4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US" sz="14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</a:t>
            </a:r>
            <a:r>
              <a:rPr lang="en-US" sz="1400">
                <a:solidFill>
                  <a:srgbClr val="80000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item</a:t>
            </a:r>
            <a:r>
              <a:rPr lang="en-US" sz="14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 The text in the entries may be of any length.</a:t>
            </a:r>
            <a:br>
              <a:rPr lang="en-US" sz="14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400">
                <a:solidFill>
                  <a:srgbClr val="C0000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\end</a:t>
            </a:r>
            <a:r>
              <a:rPr lang="en-US" sz="14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-US" sz="1400">
                <a:solidFill>
                  <a:srgbClr val="0000D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itemize</a:t>
            </a:r>
            <a:r>
              <a:rPr lang="en-US" sz="14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400">
              <a:solidFill>
                <a:srgbClr val="E02020"/>
              </a:solidFill>
              <a:highlight>
                <a:srgbClr val="F0F0F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C0000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\begin</a:t>
            </a:r>
            <a:r>
              <a:rPr lang="en-US" sz="14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-US" sz="1400">
                <a:solidFill>
                  <a:srgbClr val="0000D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enumerate</a:t>
            </a:r>
            <a:r>
              <a:rPr lang="en-US" sz="14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US" sz="14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4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US" sz="14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</a:t>
            </a:r>
            <a:r>
              <a:rPr lang="en-US" sz="1400">
                <a:solidFill>
                  <a:srgbClr val="80000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item</a:t>
            </a:r>
            <a:r>
              <a:rPr lang="en-US" sz="14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 This is the first entry in our list</a:t>
            </a:r>
            <a:br>
              <a:rPr lang="en-US" sz="14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4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US" sz="14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</a:t>
            </a:r>
            <a:r>
              <a:rPr lang="en-US" sz="1400">
                <a:solidFill>
                  <a:srgbClr val="80000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item</a:t>
            </a:r>
            <a:r>
              <a:rPr lang="en-US" sz="14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 The list numbers increase with each entry we add</a:t>
            </a:r>
            <a:br>
              <a:rPr lang="en-US" sz="14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400">
                <a:solidFill>
                  <a:srgbClr val="C0000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\end</a:t>
            </a:r>
            <a:r>
              <a:rPr lang="en-US" sz="14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-US" sz="1400">
                <a:solidFill>
                  <a:srgbClr val="0000D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enumerate</a:t>
            </a:r>
            <a:r>
              <a:rPr lang="en-US" sz="14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400">
              <a:solidFill>
                <a:srgbClr val="E02020"/>
              </a:solidFill>
              <a:highlight>
                <a:srgbClr val="F0F0F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2286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Latex vs. Word Processors</a:t>
            </a:r>
            <a:endParaRPr/>
          </a:p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42900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3000"/>
              <a:buFont typeface="Arial"/>
              <a:buChar char="●"/>
            </a:pPr>
            <a:r>
              <a:rPr lang="en-US" sz="3000"/>
              <a:t>Latex is free</a:t>
            </a:r>
            <a:endParaRPr sz="3000"/>
          </a:p>
          <a:p>
            <a:pPr indent="-381000" lvl="0" marL="342900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3000"/>
              <a:buFont typeface="Arial"/>
              <a:buChar char="●"/>
            </a:pPr>
            <a:r>
              <a:rPr lang="en-US" sz="3000"/>
              <a:t>Minimizes the drudgery of formatting, numbering, and referencing</a:t>
            </a:r>
            <a:endParaRPr sz="3000"/>
          </a:p>
          <a:p>
            <a:pPr indent="-3810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300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Easy to include math formulas</a:t>
            </a:r>
            <a:endParaRPr sz="3000"/>
          </a:p>
          <a:p>
            <a:pPr indent="-3810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300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Source file format id not bounded to a particular OS or platform</a:t>
            </a:r>
            <a:endParaRPr sz="3000"/>
          </a:p>
          <a:p>
            <a:pPr indent="-3810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300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Latex implementations exists for all platforms (DOS, Windows, Unices,..)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5100" y="5111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/>
              <a:t>Figure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685800" y="1981200"/>
            <a:ext cx="7772400" cy="45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/>
              <a:t>In this case, you need to include an image in our document, so you should use the graphicx package. This package gives new commands, \includegraphics{...} and \graphicspath{...}. To use the graphicx package, include the following line in you preamble: \usepackage{graphicx}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/>
              <a:t>\includegraphics{universe.jpg}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/>
              <a:t>\begin{figure}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/>
              <a:t>    \centering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/>
              <a:t>    \includegraphics[width=12cm]{universe.jpg}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/>
              <a:t>    \caption{A photo of universe.}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/>
              <a:t>    \label{fig:1}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/>
              <a:t>\end{figure}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269800" y="576537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Tabular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Columns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Courier Ne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\begin{tabular}{|…|…|}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Courier Ne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\end{tabular}</a:t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Rows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Courier Ne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- Split text into columns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Courier Ne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- End a row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Courier Ne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\hline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- Draw line under row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ahoma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e.g.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123123 &amp; 34.00\\ \hline</a:t>
            </a:r>
            <a:endParaRPr/>
          </a:p>
        </p:txBody>
      </p:sp>
      <p:sp>
        <p:nvSpPr>
          <p:cNvPr id="167" name="Google Shape;167;p25"/>
          <p:cNvSpPr txBox="1"/>
          <p:nvPr/>
        </p:nvSpPr>
        <p:spPr>
          <a:xfrm>
            <a:off x="3505200" y="1981200"/>
            <a:ext cx="2590800" cy="381000"/>
          </a:xfrm>
          <a:prstGeom prst="rect">
            <a:avLst/>
          </a:prstGeom>
          <a:solidFill>
            <a:srgbClr val="0099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Columns</a:t>
            </a:r>
            <a:endParaRPr/>
          </a:p>
        </p:txBody>
      </p:sp>
      <p:sp>
        <p:nvSpPr>
          <p:cNvPr id="168" name="Google Shape;168;p25"/>
          <p:cNvSpPr txBox="1"/>
          <p:nvPr/>
        </p:nvSpPr>
        <p:spPr>
          <a:xfrm>
            <a:off x="6477000" y="2362200"/>
            <a:ext cx="2438400" cy="2286000"/>
          </a:xfrm>
          <a:prstGeom prst="rect">
            <a:avLst/>
          </a:prstGeom>
          <a:solidFill>
            <a:srgbClr val="0099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 = automatically adjust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size, left justify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= automatically adjust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size, right justify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= set size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e.g p{4.7cm}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= centre text</a:t>
            </a:r>
            <a:endParaRPr/>
          </a:p>
        </p:txBody>
      </p:sp>
      <p:cxnSp>
        <p:nvCxnSpPr>
          <p:cNvPr id="169" name="Google Shape;169;p25"/>
          <p:cNvCxnSpPr/>
          <p:nvPr/>
        </p:nvCxnSpPr>
        <p:spPr>
          <a:xfrm rot="10800000">
            <a:off x="5181600" y="2971800"/>
            <a:ext cx="12954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0" name="Google Shape;170;p25"/>
          <p:cNvCxnSpPr/>
          <p:nvPr/>
        </p:nvCxnSpPr>
        <p:spPr>
          <a:xfrm flipH="1">
            <a:off x="5105400" y="2362200"/>
            <a:ext cx="381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1" name="Google Shape;171;p25"/>
          <p:cNvCxnSpPr/>
          <p:nvPr/>
        </p:nvCxnSpPr>
        <p:spPr>
          <a:xfrm>
            <a:off x="4724400" y="23622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114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C0000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\begin</a:t>
            </a:r>
            <a:r>
              <a:rPr lang="en-US" sz="16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-US" sz="1600">
                <a:solidFill>
                  <a:srgbClr val="0000D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table</a:t>
            </a:r>
            <a:r>
              <a:rPr lang="en-US" sz="16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}[</a:t>
            </a:r>
            <a:r>
              <a:rPr lang="en-US" sz="1600">
                <a:solidFill>
                  <a:srgbClr val="C08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h!</a:t>
            </a:r>
            <a:r>
              <a:rPr lang="en-US" sz="16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]</a:t>
            </a:r>
            <a:br>
              <a:rPr lang="en-US" sz="16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6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</a:t>
            </a:r>
            <a:r>
              <a:rPr lang="en-US" sz="1600">
                <a:solidFill>
                  <a:srgbClr val="80000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centering</a:t>
            </a:r>
            <a:br>
              <a:rPr lang="en-US" sz="16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600">
                <a:solidFill>
                  <a:srgbClr val="C0000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\begin</a:t>
            </a:r>
            <a:r>
              <a:rPr lang="en-US" sz="16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-US" sz="1600">
                <a:solidFill>
                  <a:srgbClr val="0000D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tabular</a:t>
            </a:r>
            <a:r>
              <a:rPr lang="en-US" sz="16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}{</a:t>
            </a:r>
            <a:r>
              <a:rPr lang="en-US" sz="16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||c c c c||</a:t>
            </a:r>
            <a:r>
              <a:rPr lang="en-US" sz="16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lang="en-US" sz="16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-US" sz="16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6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</a:t>
            </a:r>
            <a:r>
              <a:rPr lang="en-US" sz="1600">
                <a:solidFill>
                  <a:srgbClr val="80000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hline</a:t>
            </a:r>
            <a:br>
              <a:rPr lang="en-US" sz="16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6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 Col1 </a:t>
            </a:r>
            <a:r>
              <a:rPr lang="en-US" sz="16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&amp;</a:t>
            </a:r>
            <a:r>
              <a:rPr lang="en-US" sz="16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 Col2 </a:t>
            </a:r>
            <a:r>
              <a:rPr lang="en-US" sz="16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&amp;</a:t>
            </a:r>
            <a:r>
              <a:rPr lang="en-US" sz="16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 Col2 </a:t>
            </a:r>
            <a:r>
              <a:rPr lang="en-US" sz="16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&amp;</a:t>
            </a:r>
            <a:r>
              <a:rPr lang="en-US" sz="16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 Col3 </a:t>
            </a:r>
            <a:r>
              <a:rPr lang="en-US" sz="16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\\</a:t>
            </a:r>
            <a:r>
              <a:rPr lang="en-US" sz="16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-US" sz="16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6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</a:t>
            </a:r>
            <a:r>
              <a:rPr lang="en-US" sz="1600">
                <a:solidFill>
                  <a:srgbClr val="80000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hline</a:t>
            </a:r>
            <a:endParaRPr sz="1600">
              <a:solidFill>
                <a:srgbClr val="E02020"/>
              </a:solidFill>
              <a:highlight>
                <a:srgbClr val="F0F0F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14300" marR="114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 1 </a:t>
            </a:r>
            <a:r>
              <a:rPr lang="en-US" sz="16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&amp;</a:t>
            </a:r>
            <a:r>
              <a:rPr lang="en-US" sz="16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 6 </a:t>
            </a:r>
            <a:r>
              <a:rPr lang="en-US" sz="16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&amp;</a:t>
            </a:r>
            <a:r>
              <a:rPr lang="en-US" sz="16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 87837 </a:t>
            </a:r>
            <a:r>
              <a:rPr lang="en-US" sz="16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&amp;</a:t>
            </a:r>
            <a:r>
              <a:rPr lang="en-US" sz="16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 787 </a:t>
            </a:r>
            <a:r>
              <a:rPr lang="en-US" sz="16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\\</a:t>
            </a:r>
            <a:r>
              <a:rPr lang="en-US" sz="16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600">
              <a:solidFill>
                <a:srgbClr val="2020C0"/>
              </a:solidFill>
              <a:highlight>
                <a:srgbClr val="F0F0F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14300" marR="114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</a:t>
            </a:r>
            <a:r>
              <a:rPr lang="en-US" sz="1600">
                <a:solidFill>
                  <a:srgbClr val="80000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hline</a:t>
            </a:r>
            <a:br>
              <a:rPr lang="en-US" sz="16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6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 2 </a:t>
            </a:r>
            <a:r>
              <a:rPr lang="en-US" sz="16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&amp;</a:t>
            </a:r>
            <a:r>
              <a:rPr lang="en-US" sz="16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 7 </a:t>
            </a:r>
            <a:r>
              <a:rPr lang="en-US" sz="16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&amp;</a:t>
            </a:r>
            <a:r>
              <a:rPr lang="en-US" sz="16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 78 </a:t>
            </a:r>
            <a:r>
              <a:rPr lang="en-US" sz="16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&amp;</a:t>
            </a:r>
            <a:r>
              <a:rPr lang="en-US" sz="16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 5415 </a:t>
            </a:r>
            <a:r>
              <a:rPr lang="en-US" sz="16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\\</a:t>
            </a:r>
            <a:endParaRPr sz="1600">
              <a:solidFill>
                <a:srgbClr val="E02020"/>
              </a:solidFill>
              <a:highlight>
                <a:srgbClr val="F0F0F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14300" marR="114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</a:t>
            </a:r>
            <a:r>
              <a:rPr lang="en-US" sz="1600">
                <a:solidFill>
                  <a:srgbClr val="80000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hline</a:t>
            </a:r>
            <a:br>
              <a:rPr lang="en-US" sz="16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6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 3 </a:t>
            </a:r>
            <a:r>
              <a:rPr lang="en-US" sz="16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&amp;</a:t>
            </a:r>
            <a:r>
              <a:rPr lang="en-US" sz="16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 545 </a:t>
            </a:r>
            <a:r>
              <a:rPr lang="en-US" sz="16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&amp;</a:t>
            </a:r>
            <a:r>
              <a:rPr lang="en-US" sz="16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 778 </a:t>
            </a:r>
            <a:r>
              <a:rPr lang="en-US" sz="16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&amp;</a:t>
            </a:r>
            <a:r>
              <a:rPr lang="en-US" sz="16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 7507 </a:t>
            </a:r>
            <a:r>
              <a:rPr lang="en-US" sz="16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\\</a:t>
            </a:r>
            <a:endParaRPr sz="1600">
              <a:solidFill>
                <a:srgbClr val="E02020"/>
              </a:solidFill>
              <a:highlight>
                <a:srgbClr val="F0F0F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14300" marR="114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</a:t>
            </a:r>
            <a:r>
              <a:rPr lang="en-US" sz="1600">
                <a:solidFill>
                  <a:srgbClr val="80000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hline</a:t>
            </a:r>
            <a:br>
              <a:rPr lang="en-US" sz="16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600">
                <a:solidFill>
                  <a:srgbClr val="C0000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\end</a:t>
            </a:r>
            <a:r>
              <a:rPr lang="en-US" sz="16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-US" sz="1600">
                <a:solidFill>
                  <a:srgbClr val="0000D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tabular</a:t>
            </a:r>
            <a:r>
              <a:rPr lang="en-US" sz="16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US" sz="16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6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</a:t>
            </a:r>
            <a:r>
              <a:rPr lang="en-US" sz="1600">
                <a:solidFill>
                  <a:srgbClr val="80000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caption</a:t>
            </a:r>
            <a:r>
              <a:rPr lang="en-US" sz="16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-US" sz="16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Table to test captions and labels</a:t>
            </a:r>
            <a:r>
              <a:rPr lang="en-US" sz="16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US" sz="16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6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</a:t>
            </a:r>
            <a:r>
              <a:rPr lang="en-US" sz="1600">
                <a:solidFill>
                  <a:srgbClr val="80000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label</a:t>
            </a:r>
            <a:r>
              <a:rPr lang="en-US" sz="16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-US" sz="16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table:1</a:t>
            </a:r>
            <a:r>
              <a:rPr lang="en-US" sz="16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US" sz="16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600">
                <a:solidFill>
                  <a:srgbClr val="C0000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\end</a:t>
            </a:r>
            <a:r>
              <a:rPr lang="en-US" sz="16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-US" sz="1600">
                <a:solidFill>
                  <a:srgbClr val="0000D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table</a:t>
            </a:r>
            <a:r>
              <a:rPr lang="en-US" sz="16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600">
              <a:solidFill>
                <a:srgbClr val="E02020"/>
              </a:solidFill>
              <a:highlight>
                <a:srgbClr val="F0F0F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14300" marR="114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00000"/>
              </a:solidFill>
              <a:highlight>
                <a:srgbClr val="F0F0F0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7" name="Google Shape;177;p26"/>
          <p:cNvSpPr txBox="1"/>
          <p:nvPr>
            <p:ph type="title"/>
          </p:nvPr>
        </p:nvSpPr>
        <p:spPr>
          <a:xfrm>
            <a:off x="269800" y="576537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Tabular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250400" y="478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/>
              <a:t>Referencing</a:t>
            </a:r>
            <a:endParaRPr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Figure, tables</a:t>
            </a:r>
            <a:endParaRPr sz="1600">
              <a:solidFill>
                <a:srgbClr val="E02020"/>
              </a:solidFill>
              <a:highlight>
                <a:srgbClr val="F0F0F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14300" marR="114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E02020"/>
              </a:solidFill>
              <a:highlight>
                <a:srgbClr val="F0F0F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14300" marR="114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\ref{}</a:t>
            </a:r>
            <a:endParaRPr sz="1600">
              <a:solidFill>
                <a:srgbClr val="E02020"/>
              </a:solidFill>
              <a:highlight>
                <a:srgbClr val="F0F0F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02020"/>
              </a:solidFill>
              <a:highlight>
                <a:srgbClr val="F0F0F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14300" marR="114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00000"/>
              </a:solidFill>
              <a:highlight>
                <a:srgbClr val="F0F0F0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idx="4294967295" type="title"/>
          </p:nvPr>
        </p:nvSpPr>
        <p:spPr>
          <a:xfrm>
            <a:off x="283125" y="7188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Some Math</a:t>
            </a:r>
            <a:endParaRPr/>
          </a:p>
        </p:txBody>
      </p:sp>
      <p:sp>
        <p:nvSpPr>
          <p:cNvPr id="189" name="Google Shape;189;p28"/>
          <p:cNvSpPr txBox="1"/>
          <p:nvPr>
            <p:ph idx="4294967295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Arial"/>
              <a:buNone/>
            </a:pPr>
            <a:r>
              <a:rPr lang="en-US" sz="1800"/>
              <a:t>LaTeX allows two writing modes for mathematical expressions: the inline mode and the display mode.</a:t>
            </a:r>
            <a:endParaRPr sz="1800"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Arial"/>
              <a:buNone/>
            </a:pPr>
            <a:r>
              <a:t/>
            </a:r>
            <a:endParaRPr sz="1800"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Arial"/>
              <a:buNone/>
            </a:pPr>
            <a:r>
              <a:rPr lang="en-US" sz="1800"/>
              <a:t>$E=mc^2$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Arial"/>
              <a:buNone/>
            </a:pPr>
            <a:r>
              <a:t/>
            </a:r>
            <a:endParaRPr sz="1800"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Arial"/>
              <a:buNone/>
            </a:pPr>
            <a:r>
              <a:rPr lang="en-US" sz="1800"/>
              <a:t>$$E=mc^2$$</a:t>
            </a:r>
            <a:endParaRPr sz="1800"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Arial"/>
              <a:buNone/>
            </a:pPr>
            <a:r>
              <a:t/>
            </a:r>
            <a:endParaRPr sz="1800"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Arial"/>
              <a:buNone/>
            </a:pPr>
            <a:r>
              <a:rPr lang="en-US" sz="1800"/>
              <a:t>\begin{displaymath}</a:t>
            </a:r>
            <a:endParaRPr sz="1800"/>
          </a:p>
          <a:p>
            <a:pPr indent="-342900" lvl="0" marL="342900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Arial"/>
              <a:buNone/>
            </a:pPr>
            <a:r>
              <a:rPr lang="en-US" sz="1800"/>
              <a:t>E=mc^2</a:t>
            </a:r>
            <a:endParaRPr sz="1800"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Arial"/>
              <a:buNone/>
            </a:pPr>
            <a:r>
              <a:rPr lang="en-US" sz="1800"/>
              <a:t>\end{displaymath}</a:t>
            </a:r>
            <a:endParaRPr sz="1800"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Arial"/>
              <a:buNone/>
            </a:pPr>
            <a:r>
              <a:t/>
            </a:r>
            <a:endParaRPr sz="1800"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Arial"/>
              <a:buNone/>
            </a:pPr>
            <a:r>
              <a:rPr lang="en-US" sz="1800"/>
              <a:t>\begin{equation}</a:t>
            </a:r>
            <a:endParaRPr sz="1800"/>
          </a:p>
          <a:p>
            <a:pPr indent="-342900" lvl="0" marL="342900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Arial"/>
              <a:buNone/>
            </a:pPr>
            <a:r>
              <a:rPr lang="en-US" sz="1800"/>
              <a:t>E=mc^2</a:t>
            </a:r>
            <a:endParaRPr sz="1800"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Arial"/>
              <a:buNone/>
            </a:pPr>
            <a:r>
              <a:rPr lang="en-US" sz="1800"/>
              <a:t>\end{equation}</a:t>
            </a:r>
            <a:endParaRPr sz="1800"/>
          </a:p>
        </p:txBody>
      </p:sp>
      <p:sp>
        <p:nvSpPr>
          <p:cNvPr id="190" name="Google Shape;190;p28"/>
          <p:cNvSpPr txBox="1"/>
          <p:nvPr/>
        </p:nvSpPr>
        <p:spPr>
          <a:xfrm>
            <a:off x="3728825" y="3039750"/>
            <a:ext cx="4729200" cy="3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0505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\alpha \beta \gamma \rho \sigma \delta \epsilon</a:t>
            </a:r>
            <a:endParaRPr sz="1200">
              <a:solidFill>
                <a:srgbClr val="50505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0505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05050"/>
                </a:solidFill>
                <a:highlight>
                  <a:srgbClr val="FFFFFF"/>
                </a:highlight>
              </a:rPr>
              <a:t>subscripts and superscripts are written using the symbols </a:t>
            </a:r>
            <a:r>
              <a:rPr lang="en-US" sz="1200">
                <a:solidFill>
                  <a:srgbClr val="50505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^</a:t>
            </a:r>
            <a:r>
              <a:rPr lang="en-US" sz="1200">
                <a:solidFill>
                  <a:srgbClr val="505050"/>
                </a:solidFill>
                <a:highlight>
                  <a:srgbClr val="FFFFFF"/>
                </a:highlight>
              </a:rPr>
              <a:t> and </a:t>
            </a:r>
            <a:r>
              <a:rPr lang="en-US" sz="1200">
                <a:solidFill>
                  <a:srgbClr val="50505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_</a:t>
            </a:r>
            <a:endParaRPr sz="1200">
              <a:solidFill>
                <a:srgbClr val="50505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0505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0505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0505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0505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0505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0505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$$ x^{2 \alpha} - 1 = y_{ij} + y_{ij} $$</a:t>
            </a:r>
            <a:endParaRPr sz="1200">
              <a:solidFill>
                <a:srgbClr val="50505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0505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14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08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$$ \</a:t>
            </a:r>
            <a:r>
              <a:rPr lang="en-US" sz="1200">
                <a:solidFill>
                  <a:srgbClr val="80000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sum</a:t>
            </a:r>
            <a:r>
              <a:rPr lang="en-US" sz="1200">
                <a:solidFill>
                  <a:srgbClr val="C08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_</a:t>
            </a:r>
            <a:r>
              <a:rPr lang="en-US" sz="12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-US" sz="12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i=1}^{\</a:t>
            </a:r>
            <a:r>
              <a:rPr lang="en-US" sz="1200">
                <a:solidFill>
                  <a:srgbClr val="80000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infty</a:t>
            </a:r>
            <a:r>
              <a:rPr lang="en-US" sz="12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lang="en-US" sz="12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2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</a:t>
            </a:r>
            <a:r>
              <a:rPr lang="en-US" sz="1200">
                <a:solidFill>
                  <a:srgbClr val="80000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frac</a:t>
            </a:r>
            <a:r>
              <a:rPr lang="en-US" sz="12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-US" sz="12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2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}{</a:t>
            </a:r>
            <a:r>
              <a:rPr lang="en-US" sz="12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n^s</a:t>
            </a:r>
            <a:r>
              <a:rPr lang="en-US" sz="12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lang="en-US" sz="12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-US" sz="1200">
                <a:solidFill>
                  <a:srgbClr val="50505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\int_{i=1}^n</a:t>
            </a:r>
            <a:r>
              <a:rPr lang="en-US" sz="12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2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</a:t>
            </a:r>
            <a:r>
              <a:rPr lang="en-US" sz="1200">
                <a:solidFill>
                  <a:srgbClr val="80000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frac</a:t>
            </a:r>
            <a:r>
              <a:rPr lang="en-US" sz="12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{1}{1 - p^{-s}</a:t>
            </a:r>
            <a:r>
              <a:rPr lang="en-US" sz="1200">
                <a:solidFill>
                  <a:srgbClr val="C08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} $$</a:t>
            </a:r>
            <a:endParaRPr sz="1200">
              <a:solidFill>
                <a:srgbClr val="C08020"/>
              </a:solidFill>
              <a:highlight>
                <a:srgbClr val="F0F0F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0505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359450" y="456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Bibliography </a:t>
            </a:r>
            <a:endParaRPr/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114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</a:t>
            </a:r>
            <a:r>
              <a:rPr lang="en-US" sz="1800">
                <a:solidFill>
                  <a:srgbClr val="80000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usepackage</a:t>
            </a:r>
            <a:r>
              <a:rPr lang="en-US" sz="18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-US" sz="18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natbib</a:t>
            </a:r>
            <a:r>
              <a:rPr lang="en-US" sz="18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US" sz="18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>
                <a:solidFill>
                  <a:srgbClr val="80000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\bibliographystyle</a:t>
            </a:r>
            <a:r>
              <a:rPr lang="en-US" sz="18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-US" sz="18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humannat</a:t>
            </a:r>
            <a:r>
              <a:rPr lang="en-US" sz="18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800">
              <a:solidFill>
                <a:srgbClr val="E02020"/>
              </a:solidFill>
              <a:highlight>
                <a:srgbClr val="F0F0F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14300" marR="114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E02020"/>
              </a:solidFill>
              <a:highlight>
                <a:srgbClr val="F0F0F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8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\bibliography</a:t>
            </a:r>
            <a:r>
              <a:rPr lang="en-US" sz="1800">
                <a:solidFill>
                  <a:srgbClr val="E0202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-US" sz="1800">
                <a:solidFill>
                  <a:srgbClr val="2020C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bibfile</a:t>
            </a:r>
            <a:r>
              <a:rPr lang="en-US" sz="1800">
                <a:solidFill>
                  <a:srgbClr val="E0202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800">
              <a:solidFill>
                <a:srgbClr val="E0202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Citing references in text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Courier Ne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\cite{cuc98}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= (Cuce 1998)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Courier New"/>
              <a:buChar char="–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\citep{cuc98}</a:t>
            </a:r>
            <a:r>
              <a:rPr lang="en-US" sz="2400"/>
              <a:t>  = (Cuce 1998)</a:t>
            </a:r>
            <a:endParaRPr sz="2400"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Courier Ne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\citeN{cru98}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Crud (1998)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Courier Ne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\shortcite{tom98}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(Tom, et. al. 1998)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Creating Bibtex Files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Tahoma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Emacs with extensions.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Tahoma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 copy Bibtex entries from bibliography database.</a:t>
            </a:r>
            <a:endParaRPr/>
          </a:p>
        </p:txBody>
      </p:sp>
      <p:sp>
        <p:nvSpPr>
          <p:cNvPr id="205" name="Google Shape;205;p30"/>
          <p:cNvSpPr txBox="1"/>
          <p:nvPr>
            <p:ph type="title"/>
          </p:nvPr>
        </p:nvSpPr>
        <p:spPr>
          <a:xfrm>
            <a:off x="359450" y="456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Bibliography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228600" y="457200"/>
            <a:ext cx="77724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AutoNum type="arabicPeriod"/>
            </a:pPr>
            <a:r>
              <a:rPr lang="en-US" sz="3000">
                <a:solidFill>
                  <a:srgbClr val="FFFFFF"/>
                </a:solidFill>
              </a:rPr>
              <a:t>LaTeX really </a:t>
            </a:r>
            <a:r>
              <a:rPr lang="en-US" sz="3000">
                <a:solidFill>
                  <a:srgbClr val="FFFFFF"/>
                </a:solidFill>
              </a:rPr>
              <a:t>helps </a:t>
            </a:r>
            <a:r>
              <a:rPr lang="en-US" sz="3000">
                <a:solidFill>
                  <a:srgbClr val="FFFFFF"/>
                </a:solidFill>
              </a:rPr>
              <a:t>scientific writing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AutoNum type="arabicPeriod"/>
            </a:pPr>
            <a:r>
              <a:rPr lang="en-US" sz="3000">
                <a:solidFill>
                  <a:srgbClr val="FFFFFF"/>
                </a:solidFill>
              </a:rPr>
              <a:t>The </a:t>
            </a:r>
            <a:r>
              <a:rPr lang="en-US" sz="3000">
                <a:solidFill>
                  <a:srgbClr val="FFFFFF"/>
                </a:solidFill>
              </a:rPr>
              <a:t>learning</a:t>
            </a:r>
            <a:r>
              <a:rPr lang="en-US" sz="3000">
                <a:solidFill>
                  <a:srgbClr val="FFFFFF"/>
                </a:solidFill>
              </a:rPr>
              <a:t> curve is a bit long. Once mastered, it will save time eventually 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AutoNum type="arabicPeriod"/>
            </a:pPr>
            <a:r>
              <a:rPr lang="en-US" sz="3000">
                <a:solidFill>
                  <a:srgbClr val="FFFFFF"/>
                </a:solidFill>
              </a:rPr>
              <a:t>Practice makes perfect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AutoNum type="arabicPeriod"/>
            </a:pPr>
            <a:r>
              <a:rPr lang="en-US" sz="3000">
                <a:solidFill>
                  <a:srgbClr val="FFFFFF"/>
                </a:solidFill>
              </a:rPr>
              <a:t>Go to ShareLaTeX documentation or stackexchange for help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2286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Latex vs. Word Processors</a:t>
            </a:r>
            <a:endParaRPr/>
          </a:p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300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 facto standard for scientific publishing</a:t>
            </a:r>
            <a:endParaRPr sz="3000"/>
          </a:p>
          <a:p>
            <a:pPr indent="-381000" lvl="0" marL="342900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3000"/>
              <a:buFont typeface="Arial"/>
              <a:buChar char="●"/>
            </a:pPr>
            <a:r>
              <a:rPr lang="en-US" sz="3000"/>
              <a:t>Very powerful control of document generation, particularly large technical documents</a:t>
            </a:r>
            <a:endParaRPr sz="3000"/>
          </a:p>
          <a:p>
            <a:pPr indent="-381000" lvl="0" marL="342900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3000"/>
              <a:buFont typeface="Arial"/>
              <a:buChar char="●"/>
            </a:pPr>
            <a:r>
              <a:rPr lang="en-US" sz="3000"/>
              <a:t>Easy version control (together with git)</a:t>
            </a:r>
            <a:endParaRPr sz="3000"/>
          </a:p>
          <a:p>
            <a:pPr indent="0" lvl="0" marL="342900" rt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3810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4125"/>
              </a:buClr>
              <a:buSzPts val="3000"/>
              <a:buFont typeface="Arial"/>
              <a:buChar char="●"/>
            </a:pPr>
            <a:r>
              <a:rPr b="0" i="0" lang="en-US" sz="3000" u="none" cap="none" strike="noStrike">
                <a:solidFill>
                  <a:srgbClr val="CC4125"/>
                </a:solidFill>
                <a:latin typeface="Tahoma"/>
                <a:ea typeface="Tahoma"/>
                <a:cs typeface="Tahoma"/>
                <a:sym typeface="Tahoma"/>
              </a:rPr>
              <a:t>Not very easy to learn</a:t>
            </a:r>
            <a:endParaRPr sz="3000">
              <a:solidFill>
                <a:srgbClr val="CC412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228600" y="457200"/>
            <a:ext cx="77724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Latex Process</a:t>
            </a:r>
            <a:endParaRPr/>
          </a:p>
        </p:txBody>
      </p:sp>
      <p:sp>
        <p:nvSpPr>
          <p:cNvPr id="62" name="Google Shape;62;p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AutoNum type="arabicPeriod"/>
            </a:pPr>
            <a:r>
              <a:rPr lang="en-US" sz="3000">
                <a:solidFill>
                  <a:srgbClr val="FFFFFF"/>
                </a:solidFill>
              </a:rPr>
              <a:t>Create a text file (with your favorite text editor) with LaTeX commands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AutoNum type="arabicPeriod"/>
            </a:pPr>
            <a:r>
              <a:rPr lang="en-US" sz="3000">
                <a:solidFill>
                  <a:srgbClr val="FFFFFF"/>
                </a:solidFill>
              </a:rPr>
              <a:t>“Compile” or “Build” your document using the LaTeX program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AutoNum type="arabicPeriod"/>
            </a:pPr>
            <a:r>
              <a:rPr lang="en-US" sz="3000">
                <a:solidFill>
                  <a:srgbClr val="FFFFFF"/>
                </a:solidFill>
              </a:rPr>
              <a:t>Display resulting Document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AutoNum type="arabicPeriod"/>
            </a:pPr>
            <a:r>
              <a:rPr lang="en-US" sz="3000">
                <a:solidFill>
                  <a:srgbClr val="FFFFFF"/>
                </a:solidFill>
              </a:rPr>
              <a:t>Continue writing and go to 1 until finished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AutoNum type="arabicPeriod"/>
            </a:pPr>
            <a:r>
              <a:rPr lang="en-US" sz="3000">
                <a:solidFill>
                  <a:srgbClr val="FFFFFF"/>
                </a:solidFill>
              </a:rPr>
              <a:t>Convert Document to Postscript or PDF</a:t>
            </a:r>
            <a:br>
              <a:rPr lang="en-US" sz="3000">
                <a:solidFill>
                  <a:srgbClr val="FFFFFF"/>
                </a:solidFill>
              </a:rPr>
            </a:b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239500" y="391775"/>
            <a:ext cx="77724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Editors</a:t>
            </a:r>
            <a:endParaRPr/>
          </a:p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AutoNum type="arabicPeriod"/>
            </a:pPr>
            <a:r>
              <a:rPr lang="en-US" sz="3000">
                <a:solidFill>
                  <a:srgbClr val="FFFFFF"/>
                </a:solidFill>
              </a:rPr>
              <a:t>Text editors + (Notepad++, vim)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AutoNum type="arabicPeriod"/>
            </a:pPr>
            <a:r>
              <a:rPr lang="en-US" sz="3000">
                <a:solidFill>
                  <a:srgbClr val="FFFFFF"/>
                </a:solidFill>
              </a:rPr>
              <a:t>Programming IDEs (VS code, sublime text, atom)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AutoNum type="arabicPeriod"/>
            </a:pPr>
            <a:r>
              <a:rPr lang="en-US" sz="3000">
                <a:solidFill>
                  <a:srgbClr val="FFFFFF"/>
                </a:solidFill>
              </a:rPr>
              <a:t>TeX IDEs (texstudio, TeXworks)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AutoNum type="arabicPeriod"/>
            </a:pPr>
            <a:r>
              <a:rPr lang="en-US" sz="3000">
                <a:solidFill>
                  <a:srgbClr val="FFFFFF"/>
                </a:solidFill>
              </a:rPr>
              <a:t>TeX GUI Processors (Lyx) [</a:t>
            </a:r>
            <a:r>
              <a:rPr lang="en-US" sz="3000">
                <a:solidFill>
                  <a:srgbClr val="A61C00"/>
                </a:solidFill>
              </a:rPr>
              <a:t>X</a:t>
            </a:r>
            <a:r>
              <a:rPr lang="en-US" sz="3000">
                <a:solidFill>
                  <a:srgbClr val="FFFFFF"/>
                </a:solidFill>
              </a:rPr>
              <a:t>]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AutoNum type="arabicPeriod"/>
            </a:pPr>
            <a:r>
              <a:rPr lang="en-US" sz="3000">
                <a:solidFill>
                  <a:srgbClr val="FFFFFF"/>
                </a:solidFill>
              </a:rPr>
              <a:t>Online </a:t>
            </a:r>
            <a:r>
              <a:rPr lang="en-US" sz="3000">
                <a:solidFill>
                  <a:srgbClr val="FFFFFF"/>
                </a:solidFill>
              </a:rPr>
              <a:t>TeX editors (ShareLaTeX, overleaf)</a:t>
            </a:r>
            <a:endParaRPr sz="3000">
              <a:solidFill>
                <a:srgbClr val="FFFFFF"/>
              </a:solidFill>
            </a:endParaRPr>
          </a:p>
          <a:p>
            <a:pPr indent="0" lvl="0" marL="45720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[</a:t>
            </a:r>
            <a:r>
              <a:rPr lang="en-US" sz="3000">
                <a:solidFill>
                  <a:srgbClr val="666666"/>
                </a:solidFill>
              </a:rPr>
              <a:t>recommended</a:t>
            </a:r>
            <a:r>
              <a:rPr lang="en-US" sz="3000">
                <a:solidFill>
                  <a:srgbClr val="FFFFFF"/>
                </a:solidFill>
              </a:rPr>
              <a:t>]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224475" y="614400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Latex File Structure</a:t>
            </a:r>
            <a:endParaRPr/>
          </a:p>
        </p:txBody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6858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Document Class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Predefined Formats (article, report, book,..).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Packages used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Added Functionality (graphics, reference style,...).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Main Body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Text and Bibliography References.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246300" y="603500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Latex File Structure</a:t>
            </a:r>
            <a:endParaRPr/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6858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114300" marR="114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</a:t>
            </a:r>
            <a:r>
              <a:rPr lang="en-US" sz="1800">
                <a:solidFill>
                  <a:srgbClr val="80000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documentclass</a:t>
            </a:r>
            <a:r>
              <a:rPr lang="en-US" sz="18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-US" sz="18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article</a:t>
            </a:r>
            <a:r>
              <a:rPr lang="en-US" sz="18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US" sz="18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</a:br>
            <a:endParaRPr sz="1800">
              <a:solidFill>
                <a:srgbClr val="2020C0"/>
              </a:solidFill>
              <a:highlight>
                <a:srgbClr val="F0F0F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14300" marR="114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</a:t>
            </a:r>
            <a:r>
              <a:rPr lang="en-US" sz="1800">
                <a:solidFill>
                  <a:srgbClr val="80000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usepackage</a:t>
            </a:r>
            <a:r>
              <a:rPr lang="en-US" sz="18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-US" sz="1800">
                <a:solidFill>
                  <a:srgbClr val="C08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utf8</a:t>
            </a:r>
            <a:r>
              <a:rPr lang="en-US" sz="18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]{inputenc</a:t>
            </a:r>
            <a:r>
              <a:rPr lang="en-US" sz="18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800">
              <a:solidFill>
                <a:srgbClr val="E02020"/>
              </a:solidFill>
              <a:highlight>
                <a:srgbClr val="F0F0F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14300" marR="114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lang="en-US" sz="18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>
                <a:solidFill>
                  <a:srgbClr val="C0000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\begin</a:t>
            </a:r>
            <a:r>
              <a:rPr lang="en-US" sz="18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-US" sz="1800">
                <a:solidFill>
                  <a:srgbClr val="0000D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document</a:t>
            </a:r>
            <a:r>
              <a:rPr lang="en-US" sz="18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US" sz="18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First document. This is a simple example, with no </a:t>
            </a:r>
            <a:br>
              <a:rPr lang="en-US" sz="18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extra parameters or packages included.</a:t>
            </a:r>
            <a:br>
              <a:rPr lang="en-US" sz="18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>
                <a:solidFill>
                  <a:srgbClr val="C0000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\end</a:t>
            </a:r>
            <a:r>
              <a:rPr lang="en-US" sz="18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-US" sz="1800">
                <a:solidFill>
                  <a:srgbClr val="0000D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document</a:t>
            </a:r>
            <a:r>
              <a:rPr lang="en-US" sz="18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800">
              <a:solidFill>
                <a:srgbClr val="E02020"/>
              </a:solidFill>
              <a:highlight>
                <a:srgbClr val="F0F0F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268125" y="634612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Basics</a:t>
            </a:r>
            <a:endParaRPr/>
          </a:p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685800" y="1981200"/>
            <a:ext cx="7772400" cy="44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114300" marR="114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</a:t>
            </a:r>
            <a:r>
              <a:rPr lang="en-US" sz="1800">
                <a:solidFill>
                  <a:srgbClr val="80000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documentclass</a:t>
            </a:r>
            <a:r>
              <a:rPr lang="en-US" sz="18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-US" sz="18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article</a:t>
            </a:r>
            <a:r>
              <a:rPr lang="en-US" sz="18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Document Class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\documentclass[</a:t>
            </a:r>
            <a:r>
              <a:rPr b="0" i="1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options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]{class}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options = a4paper, 11pt, 12pt, 10pt, twocolumn, landscape,...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 = article, report, book,...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Arial"/>
              <a:buNone/>
            </a:pPr>
            <a:r>
              <a:t/>
            </a:r>
            <a:endParaRPr sz="2000"/>
          </a:p>
          <a:p>
            <a:pPr indent="0" lvl="2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Arial"/>
              <a:buNone/>
            </a:pPr>
            <a:r>
              <a:rPr lang="en-US" sz="2000"/>
              <a:t>This defines the type of document. Some additional parameters included in the square brackets brackets can be passed to the command. These parameters must be comma-separated. If font is not specified, the default size is 10pt. As for the paper size other possible values are a4paper and legalpaper.</a:t>
            </a:r>
            <a:endParaRPr sz="2000"/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685800" y="1981200"/>
            <a:ext cx="7772400" cy="44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114300" marR="114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\</a:t>
            </a:r>
            <a:r>
              <a:rPr lang="en-US" sz="1800">
                <a:solidFill>
                  <a:srgbClr val="80000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usepackage</a:t>
            </a:r>
            <a:r>
              <a:rPr lang="en-US" sz="18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-US" sz="1800">
                <a:solidFill>
                  <a:srgbClr val="C08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utf8</a:t>
            </a:r>
            <a:r>
              <a:rPr lang="en-US" sz="1800">
                <a:solidFill>
                  <a:srgbClr val="2020C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]{inputenc</a:t>
            </a:r>
            <a:r>
              <a:rPr lang="en-US" sz="1800">
                <a:solidFill>
                  <a:srgbClr val="E02020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Packages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\usepackage{package name}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epsfig = insert PS pictures into the document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fancyhdr = easy definition of footer and header</a:t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/>
              <a:t>This is the encoding for the document. It can be omitted or changed to another encoding but utf-8 is recommended. Unless you specifically need another encoding, or if you are unsure about it, add this line to the preamble.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3"/>
          <p:cNvSpPr txBox="1"/>
          <p:nvPr>
            <p:ph type="title"/>
          </p:nvPr>
        </p:nvSpPr>
        <p:spPr>
          <a:xfrm>
            <a:off x="268125" y="634612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Basics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Whirlpool.pot">
  <a:themeElements>
    <a:clrScheme name="default">
      <a:dk1>
        <a:srgbClr val="CCECFF"/>
      </a:dk1>
      <a:lt1>
        <a:srgbClr val="0000CC"/>
      </a:lt1>
      <a:dk2>
        <a:srgbClr val="CCFFFF"/>
      </a:dk2>
      <a:lt2>
        <a:srgbClr val="000066"/>
      </a:lt2>
      <a:accent1>
        <a:srgbClr val="CC99FF"/>
      </a:accent1>
      <a:accent2>
        <a:srgbClr val="9999FF"/>
      </a:accent2>
      <a:accent3>
        <a:srgbClr val="0000CC"/>
      </a:accent3>
      <a:accent4>
        <a:srgbClr val="CC99FF"/>
      </a:accent4>
      <a:accent5>
        <a:srgbClr val="9999FF"/>
      </a:accent5>
      <a:accent6>
        <a:srgbClr val="0000CC"/>
      </a:accent6>
      <a:hlink>
        <a:srgbClr val="99CCFF"/>
      </a:hlink>
      <a:folHlink>
        <a:srgbClr val="0066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