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wmf" ContentType="image/x-wmf"/>
  <Override PartName="/ppt/media/image3.png" ContentType="image/png"/>
  <Override PartName="/ppt/media/image6.wmf" ContentType="image/x-wmf"/>
  <Override PartName="/ppt/media/image1.png" ContentType="image/png"/>
  <Override PartName="/ppt/media/image15.png" ContentType="image/png"/>
  <Override PartName="/ppt/media/image2.wmf" ContentType="image/x-wmf"/>
  <Override PartName="/ppt/media/image14.png" ContentType="image/png"/>
  <Override PartName="/ppt/media/image7.jpeg" ContentType="image/jpeg"/>
  <Override PartName="/ppt/media/image12.png" ContentType="image/png"/>
  <Override PartName="/ppt/media/image13.png" ContentType="image/png"/>
  <Override PartName="/ppt/media/image9.wmf" ContentType="image/x-wmf"/>
  <Override PartName="/ppt/media/image11.png" ContentType="image/png"/>
  <Override PartName="/ppt/media/image10.png" ContentType="image/png"/>
  <Override PartName="/ppt/media/image8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3640" cy="613440"/>
          </a:xfrm>
          <a:prstGeom prst="rect">
            <a:avLst/>
          </a:prstGeom>
          <a:ln w="0"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4960" cy="8503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3640" cy="61344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4960" cy="85032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3640" cy="613440"/>
          </a:xfrm>
          <a:prstGeom prst="rect">
            <a:avLst/>
          </a:prstGeom>
          <a:ln w="0"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4960" cy="85032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hyperlink" Target="https://www.openhwgroup.org/" TargetMode="External"/><Relationship Id="rId4" Type="http://schemas.openxmlformats.org/officeDocument/2006/relationships/image" Target="../media/image9.wmf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openhwgroup.org/membership/openhw-group-bylaws-2019-10-16.pdf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openhwgroup/core-v-docs/tree/master/program/milestones/CV32E40P/RTL_Freeze_v1.0.0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74480" cy="436680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74480" cy="2275200"/>
          </a:xfrm>
          <a:prstGeom prst="rect">
            <a:avLst/>
          </a:prstGeom>
          <a:ln w="0"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7752240" y="692640"/>
            <a:ext cx="2070720" cy="178272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790200" y="3474000"/>
            <a:ext cx="10545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CV32E40P* Verification Schedule Status</a:t>
            </a:r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Functional RTL Freeze Readiness Review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523880" y="4483800"/>
            <a:ext cx="9126360" cy="16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 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Orbitron"/>
                <a:ea typeface="Open Sans"/>
                <a:hlinkClick r:id="rId3"/>
              </a:rPr>
              <a:t>www.openhwgroup.org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0762560" y="6356520"/>
            <a:ext cx="57348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7E7EFC1-4374-47C5-89FC-57092F76AC67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126" name="Picture 10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593000" cy="1262160"/>
          </a:xfrm>
          <a:prstGeom prst="rect">
            <a:avLst/>
          </a:prstGeom>
          <a:ln w="0">
            <a:noFill/>
          </a:ln>
        </p:spPr>
      </p:pic>
      <p:sp>
        <p:nvSpPr>
          <p:cNvPr id="127" name="CustomShape 5"/>
          <p:cNvSpPr/>
          <p:nvPr/>
        </p:nvSpPr>
        <p:spPr>
          <a:xfrm>
            <a:off x="8368920" y="6356520"/>
            <a:ext cx="216072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November 30,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3355560" y="6354000"/>
            <a:ext cx="409716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365040"/>
            <a:ext cx="10139760" cy="72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17325d"/>
                </a:solidFill>
                <a:latin typeface="Orbitron"/>
                <a:ea typeface="DejaVu Sans"/>
              </a:rPr>
              <a:t>Closing off Checklist Items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26920" y="1104120"/>
            <a:ext cx="10497960" cy="491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3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Fill out the Checklist as per the instructions: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Indicate an item is complete by  updating </a:t>
            </a: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Signed-off By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Signed-off Date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.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All waivers must be captured as a GitHub issue.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All waivers must be closed (indicating acceptance) by either Davide or Arjan.</a:t>
            </a:r>
            <a:endParaRPr b="0" lang="en-CA" sz="20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440000" y="3312000"/>
            <a:ext cx="9848520" cy="344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139760" cy="72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17325d"/>
                </a:solidFill>
                <a:latin typeface="Orbitron"/>
                <a:ea typeface="DejaVu Sans"/>
              </a:rPr>
              <a:t>We are almost there...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26920" y="1512000"/>
            <a:ext cx="6157080" cy="45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2000"/>
          </a:bodyPr>
          <a:p>
            <a:pPr marL="216000" indent="-203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At this point its mostly “just accounting”.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Nevertheless, its important: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Provides a corporate history that is (hopefully) easy to track and reference in the future.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Minimizes chances of items slipping through the cracks.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Demonstrates to the Membership that we take this seriously.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Provides a solid example to the open-source community.</a:t>
            </a:r>
            <a:endParaRPr b="0" lang="en-CA" sz="20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7315560" y="1315440"/>
            <a:ext cx="4876560" cy="487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930960" y="3312000"/>
            <a:ext cx="10139760" cy="72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Thank You</a:t>
            </a:r>
            <a:endParaRPr b="0" lang="en-CA" sz="10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139760" cy="72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Administravia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88000" y="1440000"/>
            <a:ext cx="11513160" cy="51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06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r>
              <a:rPr b="0" lang="en-US" sz="22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Attendance is now being tracked for all OpenHW Task Group meetings:</a:t>
            </a:r>
            <a:endParaRPr b="0" lang="en-CA" sz="2200" spc="-1" strike="noStrike">
              <a:latin typeface="Arial"/>
            </a:endParaRPr>
          </a:p>
          <a:p>
            <a:pPr lvl="2" marL="64800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meeting qualifies as an OpenHW Group Task Group meeting.</a:t>
            </a:r>
            <a:endParaRPr b="0" lang="en-CA" sz="2000" spc="-1" strike="noStrike">
              <a:latin typeface="Arial"/>
            </a:endParaRPr>
          </a:p>
          <a:p>
            <a:pPr lvl="2" marL="64800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Eligibility to vote in each committee depends on meeting attendance, as described in the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OpenHW bylaws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 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2000" spc="-1" strike="noStrike">
              <a:latin typeface="Arial"/>
            </a:endParaRPr>
          </a:p>
          <a:p>
            <a:pPr marL="432000" indent="-306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OpenHW projects working towards formal Project Launch:</a:t>
            </a:r>
            <a:endParaRPr b="0" lang="en-CA" sz="2200" spc="-1" strike="noStrike">
              <a:latin typeface="Arial"/>
            </a:endParaRPr>
          </a:p>
          <a:p>
            <a:pPr lvl="2" marL="64800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CVA6: Jérôme Quevremont, Florian Zaruba</a:t>
            </a:r>
            <a:endParaRPr b="0" lang="en-CA" sz="2200" spc="-1" strike="noStrike">
              <a:latin typeface="Arial"/>
            </a:endParaRPr>
          </a:p>
          <a:p>
            <a:pPr lvl="2" marL="64800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FORCE-RISCV: Jingliang (Leo) Wang</a:t>
            </a:r>
            <a:endParaRPr b="0" lang="en-CA" sz="2200" spc="-1" strike="noStrike">
              <a:latin typeface="Arial"/>
            </a:endParaRPr>
          </a:p>
          <a:p>
            <a:pPr lvl="2" marL="64800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CV32E40P_V2: Arjan Bink, Davide Schiavone, John Martin</a:t>
            </a:r>
            <a:endParaRPr b="0" lang="en-CA" sz="2200" spc="-1" strike="noStrike">
              <a:latin typeface="Arial"/>
            </a:endParaRPr>
          </a:p>
          <a:p>
            <a:pPr lvl="2" marL="64800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 software projects: Jeremy Bennett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139760" cy="72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17325d"/>
                </a:solidFill>
                <a:latin typeface="Orbitron"/>
                <a:ea typeface="DejaVu Sans"/>
              </a:rPr>
              <a:t>Recommendation from Last Week...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240200"/>
            <a:ext cx="10497960" cy="491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3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CV32E40P is ready for “Functional RTL Freeze”.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18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Still a few loose end to clean off: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Mostly checklist items.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Need to create GitHub tags, run regressions and publish results.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Can we get this done in time for a formal review on 2020-12-01?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Keep in mind that American Thanksgiving is this weekend and the SiLabs team have earned a break!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Mike should not lead this review.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139760" cy="72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17325d"/>
                </a:solidFill>
                <a:latin typeface="Orbitron"/>
                <a:ea typeface="DejaVu Sans"/>
              </a:rPr>
              <a:t>This is the CV32E40P Functional RTL Freeze Readiness Review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38080" y="1512000"/>
            <a:ext cx="10497960" cy="46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2000"/>
          </a:bodyPr>
          <a:p>
            <a:pPr marL="216000" indent="-203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We are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declaring Functional RTL Freeze today.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We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are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presenting the path to Functional RTL Freeze: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Who does what.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How is it recorded.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Functional RTL Freeze is achieved when cv32e40p GitHub issue #595 is closed by Arjan Bink.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This issue is gated by the closure of issues that track the completion of the milestone checklists.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In theory, a formal meeting is not required to declare achievement of the milestone.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139760" cy="72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17325d"/>
                </a:solidFill>
                <a:latin typeface="Orbitron"/>
                <a:ea typeface="DejaVu Sans"/>
              </a:rPr>
              <a:t>What, exactly, are we “Freezing”?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404000"/>
            <a:ext cx="10497960" cy="46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3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Two things – both “frozen” by creating GitHub Tags: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The RTL in cv32e40p.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The User Manual in core-v-docs.</a:t>
            </a:r>
            <a:endParaRPr b="0" lang="en-CA" sz="20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871720" y="2880000"/>
            <a:ext cx="9320400" cy="397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139760" cy="72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17325d"/>
                </a:solidFill>
                <a:latin typeface="Orbitron"/>
                <a:ea typeface="DejaVu Sans"/>
              </a:rPr>
              <a:t>Sign-Off</a:t>
            </a:r>
            <a:endParaRPr b="0" lang="en-CA" sz="36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684360" y="1296000"/>
            <a:ext cx="8819640" cy="4400280"/>
          </a:xfrm>
          <a:prstGeom prst="rect">
            <a:avLst/>
          </a:prstGeom>
          <a:ln w="0">
            <a:noFill/>
          </a:ln>
        </p:spPr>
      </p:pic>
      <p:sp>
        <p:nvSpPr>
          <p:cNvPr id="140" name="Line 2"/>
          <p:cNvSpPr/>
          <p:nvPr/>
        </p:nvSpPr>
        <p:spPr>
          <a:xfrm>
            <a:off x="2088000" y="3960000"/>
            <a:ext cx="1584000" cy="144000"/>
          </a:xfrm>
          <a:prstGeom prst="line">
            <a:avLst/>
          </a:prstGeom>
          <a:ln w="0">
            <a:solidFill>
              <a:srgbClr val="ff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3"/>
          <p:cNvSpPr/>
          <p:nvPr/>
        </p:nvSpPr>
        <p:spPr>
          <a:xfrm flipV="1">
            <a:off x="2088360" y="4104000"/>
            <a:ext cx="1583640" cy="740520"/>
          </a:xfrm>
          <a:prstGeom prst="line">
            <a:avLst/>
          </a:prstGeom>
          <a:ln w="0">
            <a:solidFill>
              <a:srgbClr val="ff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4"/>
          <p:cNvSpPr txBox="1"/>
          <p:nvPr/>
        </p:nvSpPr>
        <p:spPr>
          <a:xfrm>
            <a:off x="3664080" y="3937680"/>
            <a:ext cx="4892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solidFill>
                  <a:srgbClr val="c9211e"/>
                </a:solidFill>
                <a:latin typeface="Arial"/>
              </a:rPr>
              <a:t>We are done when all these issues are closed.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43" name="Line 5"/>
          <p:cNvSpPr/>
          <p:nvPr/>
        </p:nvSpPr>
        <p:spPr>
          <a:xfrm flipV="1">
            <a:off x="2232000" y="4038480"/>
            <a:ext cx="360" cy="641520"/>
          </a:xfrm>
          <a:prstGeom prst="line">
            <a:avLst/>
          </a:prstGeom>
          <a:ln w="0">
            <a:solidFill>
              <a:srgbClr val="ff0000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139760" cy="72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17325d"/>
                </a:solidFill>
                <a:latin typeface="Orbitron"/>
                <a:ea typeface="DejaVu Sans"/>
              </a:rPr>
              <a:t>Sign-Off – Individual Checklists</a:t>
            </a:r>
            <a:endParaRPr b="0" lang="en-CA" sz="36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784800" y="1440000"/>
            <a:ext cx="8791200" cy="4009680"/>
          </a:xfrm>
          <a:prstGeom prst="rect">
            <a:avLst/>
          </a:prstGeom>
          <a:ln w="0">
            <a:noFill/>
          </a:ln>
        </p:spPr>
      </p:pic>
      <p:sp>
        <p:nvSpPr>
          <p:cNvPr id="146" name="Line 2"/>
          <p:cNvSpPr/>
          <p:nvPr/>
        </p:nvSpPr>
        <p:spPr>
          <a:xfrm>
            <a:off x="4860000" y="3874320"/>
            <a:ext cx="1584000" cy="144000"/>
          </a:xfrm>
          <a:prstGeom prst="line">
            <a:avLst/>
          </a:prstGeom>
          <a:ln w="0">
            <a:solidFill>
              <a:srgbClr val="ff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3"/>
          <p:cNvSpPr/>
          <p:nvPr/>
        </p:nvSpPr>
        <p:spPr>
          <a:xfrm flipV="1">
            <a:off x="4860360" y="4018320"/>
            <a:ext cx="1583640" cy="740520"/>
          </a:xfrm>
          <a:prstGeom prst="line">
            <a:avLst/>
          </a:prstGeom>
          <a:ln w="0">
            <a:solidFill>
              <a:srgbClr val="ff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TextShape 4"/>
          <p:cNvSpPr txBox="1"/>
          <p:nvPr/>
        </p:nvSpPr>
        <p:spPr>
          <a:xfrm>
            <a:off x="6436080" y="3852000"/>
            <a:ext cx="38689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solidFill>
                  <a:srgbClr val="c9211e"/>
                </a:solidFill>
                <a:latin typeface="Arial"/>
              </a:rPr>
              <a:t>Checklist done when all these boxes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solidFill>
                  <a:srgbClr val="c9211e"/>
                </a:solidFill>
                <a:latin typeface="Arial"/>
              </a:rPr>
              <a:t>are checked and issue is closed.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365040"/>
            <a:ext cx="10139760" cy="72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17325d"/>
                </a:solidFill>
                <a:latin typeface="Orbitron"/>
                <a:ea typeface="DejaVu Sans"/>
              </a:rPr>
              <a:t>Checklists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38080" y="1240200"/>
            <a:ext cx="10497960" cy="491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3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Have been translated from Spreadsheets to Markdown tables in core-v-docs: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  <a:hlinkClick r:id="rId1"/>
              </a:rPr>
              <a:t>https://github.com/openhwgroup/core-v-docs/tree/master/program/milestones/CV32E40P/RTL_Freeze_v1.0.0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One Markdown table per Spreadsheet tab: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Documentation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Design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Simulation Verification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Formal Verification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365040"/>
            <a:ext cx="10139760" cy="72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17325d"/>
                </a:solidFill>
                <a:latin typeface="Orbitron"/>
                <a:ea typeface="DejaVu Sans"/>
              </a:rPr>
              <a:t>Closing off Checklist Items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26920" y="1104120"/>
            <a:ext cx="10497960" cy="491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3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Fill out the Checklist as per the instructions: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Indicate an item is complete by  updating </a:t>
            </a: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Signed-off By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Signed-off Date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.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All waivers must be captured as a GitHub issue.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All waivers must be closed (indicating acceptance) by either Davide or Arjan.</a:t>
            </a:r>
            <a:endParaRPr b="0" lang="en-CA" sz="20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440000" y="3312000"/>
            <a:ext cx="9848520" cy="344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3308</TotalTime>
  <Application>LibreOffice/7.0.3.1$Linux_X86_64 LibreOffice_project/00$Build-1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2020-05-12T07:50:25Z</dcterms:created>
  <dc:creator/>
  <dc:description/>
  <dc:language>en-CA</dc:language>
  <cp:lastModifiedBy>Mike Thompson</cp:lastModifiedBy>
  <dcterms:modified xsi:type="dcterms:W3CDTF">2020-12-01T10:12:16Z</dcterms:modified>
  <cp:revision>289</cp:revision>
  <dc:subject/>
  <dc:title>  OpenHW Group Overview Open Source HW IP for  high-volume production SoCs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