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4.png" ContentType="image/png"/>
  <Override PartName="/ppt/media/image15.png" ContentType="image/png"/>
  <Override PartName="/ppt/media/image1.png" ContentType="image/png"/>
  <Override PartName="/ppt/media/image2.wmf" ContentType="image/x-wmf"/>
  <Override PartName="/ppt/media/image3.png" ContentType="image/png"/>
  <Override PartName="/ppt/media/image4.wmf" ContentType="image/x-wmf"/>
  <Override PartName="/ppt/media/image5.png" ContentType="image/png"/>
  <Override PartName="/ppt/media/image10.png" ContentType="image/png"/>
  <Override PartName="/ppt/media/image12.png" ContentType="image/png"/>
  <Override PartName="/ppt/media/image7.jpeg" ContentType="image/jpeg"/>
  <Override PartName="/ppt/media/image6.wmf" ContentType="image/x-wmf"/>
  <Override PartName="/ppt/media/image11.png" ContentType="image/png"/>
  <Override PartName="/ppt/media/image8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640" cy="6224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960" cy="859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640" cy="6224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960" cy="8593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2640" cy="62244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3960" cy="8593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3480" cy="4375800"/>
          </a:xfrm>
          <a:prstGeom prst="rect">
            <a:avLst/>
          </a:prstGeom>
          <a:ln w="0">
            <a:noFill/>
          </a:ln>
          <a:effectLst>
            <a:reflection algn="bl" blurRad="330200" dir="5400000" dist="50800" endPos="65000" rotWithShape="0" stA="45000" sy="-100000"/>
          </a:effectLst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3480" cy="228420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79720" cy="1791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2004120"/>
            <a:ext cx="12096000" cy="23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br/>
            <a:r>
              <a:rPr b="0" lang="en-CA" sz="6000" spc="-1" strike="noStrike">
                <a:solidFill>
                  <a:srgbClr val="17325d"/>
                </a:solidFill>
                <a:latin typeface="Open Sans"/>
                <a:ea typeface="Open Sans"/>
              </a:rPr>
              <a:t>OpenHW</a:t>
            </a:r>
            <a:r>
              <a:rPr b="0" lang="en-CA" sz="6000" spc="-1" strike="noStrike">
                <a:solidFill>
                  <a:srgbClr val="17325d"/>
                </a:solidFill>
                <a:latin typeface="Arial"/>
                <a:ea typeface="Open Sans"/>
              </a:rPr>
              <a:t> </a:t>
            </a:r>
            <a:r>
              <a:rPr b="0" lang="en-CA" sz="6000" spc="-1" strike="noStrike">
                <a:solidFill>
                  <a:srgbClr val="17325d"/>
                </a:solidFill>
                <a:latin typeface="Open Sans"/>
                <a:ea typeface="Open Sans"/>
              </a:rPr>
              <a:t>Group</a:t>
            </a:r>
            <a:br/>
            <a:r>
              <a:rPr b="1" lang="en-CA" sz="2800" spc="-1" strike="noStrike">
                <a:solidFill>
                  <a:srgbClr val="60a049"/>
                </a:solidFill>
                <a:latin typeface="Orbitron"/>
                <a:ea typeface="Open Sans"/>
              </a:rPr>
              <a:t>Standardized Tracer Interface for CORE-V-VERIF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5360" cy="16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CA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CA" sz="2400" spc="-1" strike="noStrike" u="sng">
                <a:solidFill>
                  <a:srgbClr val="6b9f25"/>
                </a:solidFill>
                <a:uFillTx/>
                <a:latin typeface="Orbitron"/>
                <a:ea typeface="Open Sans"/>
              </a:rPr>
              <a:t>mike@openhwgroup.org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8368920" y="6356520"/>
            <a:ext cx="216972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DejaVu Sans"/>
              </a:rPr>
              <a:t>December 16,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355560" y="6354000"/>
            <a:ext cx="410616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0762560" y="6356520"/>
            <a:ext cx="58248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Picture 10" descr=""/>
          <p:cNvPicPr/>
          <p:nvPr/>
        </p:nvPicPr>
        <p:blipFill>
          <a:blip r:embed="rId3"/>
          <a:stretch/>
        </p:blipFill>
        <p:spPr>
          <a:xfrm>
            <a:off x="7990920" y="920160"/>
            <a:ext cx="1602000" cy="12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Today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3320" y="655200"/>
            <a:ext cx="10506960" cy="49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3355560" y="6102000"/>
            <a:ext cx="410616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0867680" y="6104520"/>
            <a:ext cx="47736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8127360" y="6035040"/>
            <a:ext cx="2075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3913560" y="1287360"/>
            <a:ext cx="7276320" cy="3211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5379120" y="2768760"/>
            <a:ext cx="2420280" cy="1158480"/>
          </a:xfrm>
          <a:prstGeom prst="roundRect">
            <a:avLst>
              <a:gd name="adj" fmla="val 16667"/>
            </a:avLst>
          </a:prstGeom>
          <a:solidFill>
            <a:srgbClr val="f3991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5616360" y="3094200"/>
            <a:ext cx="2040840" cy="784440"/>
          </a:xfrm>
          <a:prstGeom prst="roundRect">
            <a:avLst>
              <a:gd name="adj" fmla="val 16667"/>
            </a:avLst>
          </a:prstGeom>
          <a:solidFill>
            <a:srgbClr val="2d1d73"/>
          </a:solidFill>
          <a:ln>
            <a:noFill/>
          </a:ln>
          <a:scene3d>
            <a:camera prst="orthographicFront"/>
            <a:lightRig dir="t" rig="threePt"/>
          </a:scene3d>
          <a:sp3d>
            <a:bevelT w="63500"/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Imperas Reference</a:t>
            </a:r>
            <a:endParaRPr b="0" lang="en-CA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(OVP model of cv32e40p) 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5475960" y="2768760"/>
            <a:ext cx="224928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SystemVerilog module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5379120" y="1397160"/>
            <a:ext cx="2390760" cy="1158480"/>
          </a:xfrm>
          <a:prstGeom prst="roundRect">
            <a:avLst>
              <a:gd name="adj" fmla="val 16667"/>
            </a:avLst>
          </a:prstGeom>
          <a:solidFill>
            <a:srgbClr val="f399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DUT: CORE-V RTL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(cv32e40p)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145400" y="1472760"/>
            <a:ext cx="1077480" cy="108288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DUT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memory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4157280" y="2822760"/>
            <a:ext cx="1077480" cy="108288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Ref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memory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1353600" y="2664720"/>
            <a:ext cx="25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2125800" y="2651400"/>
            <a:ext cx="55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824760" y="1897200"/>
            <a:ext cx="566280" cy="157896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787320" y="3427560"/>
            <a:ext cx="723600" cy="424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RISC-V.S /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RISC-V.c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1614960" y="2023200"/>
            <a:ext cx="862920" cy="1277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GCC/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LLVM/ ASM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3257280" y="2988000"/>
            <a:ext cx="71748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RISC-V.elf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9102600" y="2266920"/>
            <a:ext cx="726120" cy="897840"/>
          </a:xfrm>
          <a:prstGeom prst="roundRect">
            <a:avLst>
              <a:gd name="adj" fmla="val 16667"/>
            </a:avLst>
          </a:prstGeom>
          <a:solidFill>
            <a:srgbClr val="f399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Step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7975440" y="2709720"/>
            <a:ext cx="879120" cy="591120"/>
          </a:xfrm>
          <a:prstGeom prst="roundRect">
            <a:avLst>
              <a:gd name="adj" fmla="val 16667"/>
            </a:avLst>
          </a:prstGeom>
          <a:solidFill>
            <a:srgbClr val="f399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Synch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8406720" y="2513520"/>
            <a:ext cx="360" cy="1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2"/>
          <p:cNvSpPr/>
          <p:nvPr/>
        </p:nvSpPr>
        <p:spPr>
          <a:xfrm>
            <a:off x="7448760" y="1432800"/>
            <a:ext cx="1439280" cy="109116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Tracer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5379120" y="1390680"/>
            <a:ext cx="2379960" cy="115848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4"/>
          <p:cNvSpPr/>
          <p:nvPr/>
        </p:nvSpPr>
        <p:spPr>
          <a:xfrm>
            <a:off x="8907120" y="1800360"/>
            <a:ext cx="1146240" cy="25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5"/>
          <p:cNvSpPr/>
          <p:nvPr/>
        </p:nvSpPr>
        <p:spPr>
          <a:xfrm>
            <a:off x="7810560" y="3354480"/>
            <a:ext cx="2237760" cy="25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6"/>
          <p:cNvSpPr/>
          <p:nvPr/>
        </p:nvSpPr>
        <p:spPr>
          <a:xfrm>
            <a:off x="10077120" y="1609200"/>
            <a:ext cx="937800" cy="2245320"/>
          </a:xfrm>
          <a:prstGeom prst="roundRect">
            <a:avLst>
              <a:gd name="adj" fmla="val 16667"/>
            </a:avLst>
          </a:prstGeom>
          <a:solidFill>
            <a:srgbClr val="f399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Compare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 flipV="1">
            <a:off x="3075480" y="2086200"/>
            <a:ext cx="110448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206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8"/>
          <p:cNvSpPr/>
          <p:nvPr/>
        </p:nvSpPr>
        <p:spPr>
          <a:xfrm>
            <a:off x="3083400" y="3239280"/>
            <a:ext cx="109656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206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9"/>
          <p:cNvSpPr/>
          <p:nvPr/>
        </p:nvSpPr>
        <p:spPr>
          <a:xfrm>
            <a:off x="2688120" y="1884240"/>
            <a:ext cx="567720" cy="157896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0"/>
          <p:cNvSpPr/>
          <p:nvPr/>
        </p:nvSpPr>
        <p:spPr>
          <a:xfrm>
            <a:off x="3229560" y="1836000"/>
            <a:ext cx="77400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RISC-V.hex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7481880" y="4068000"/>
            <a:ext cx="282384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Single UVM Environment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60" name="CustomShape 32"/>
          <p:cNvSpPr/>
          <p:nvPr/>
        </p:nvSpPr>
        <p:spPr>
          <a:xfrm>
            <a:off x="10218960" y="6408000"/>
            <a:ext cx="191232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adopted from Imperas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161" name="CustomShape 33"/>
          <p:cNvSpPr/>
          <p:nvPr/>
        </p:nvSpPr>
        <p:spPr>
          <a:xfrm>
            <a:off x="609480" y="4608000"/>
            <a:ext cx="1096632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Tracer, Sync and Step are tightly couple to micro-architecture of the cv32e40p.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Brittle: a small change to the RTL can break it.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Very sensitive to machine state transitions (e.g. machine mode to debug mode).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273600"/>
            <a:ext cx="970128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Great Minds Think Alike...</a:t>
            </a:r>
            <a:endParaRPr b="0" lang="en-CA" sz="4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366720" y="1152000"/>
            <a:ext cx="8823960" cy="514656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41480" y="2160000"/>
            <a:ext cx="57250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 created a set of “Improvements” issues in core-v-verif in early November.</a:t>
            </a:r>
            <a:br/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Simon and Lee proposed a standard Tracer/Introspector in early December.</a:t>
            </a:r>
            <a:br/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Jean-Roch implemented RVFI on the CVA6 this week.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09480" y="273600"/>
            <a:ext cx="970128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Imperas Proposal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5397840"/>
            <a:ext cx="1219176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 algn="ctr">
              <a:lnSpc>
                <a:spcPct val="90000"/>
              </a:lnSpc>
              <a:spcBef>
                <a:spcPts val="1001"/>
              </a:spcBef>
              <a:buClr>
                <a:srgbClr val="f39911"/>
              </a:buClr>
              <a:buFont typeface="Arial"/>
              <a:buChar char="•"/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Proposal #1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 a common interface to the testbench that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CORE-V cores support.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600" spc="-1" strike="noStrike">
              <a:latin typeface="Arial"/>
            </a:endParaRPr>
          </a:p>
        </p:txBody>
      </p:sp>
      <p:pic>
        <p:nvPicPr>
          <p:cNvPr id="167" name="Picture 10_1" descr=""/>
          <p:cNvPicPr/>
          <p:nvPr/>
        </p:nvPicPr>
        <p:blipFill>
          <a:blip r:embed="rId1"/>
          <a:stretch/>
        </p:blipFill>
        <p:spPr>
          <a:xfrm>
            <a:off x="3901320" y="1049040"/>
            <a:ext cx="3574440" cy="8226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2482200" y="1393920"/>
            <a:ext cx="148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CV32E40P_V2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69" name="Picture 54_0" descr=""/>
          <p:cNvPicPr/>
          <p:nvPr/>
        </p:nvPicPr>
        <p:blipFill>
          <a:blip r:embed="rId2"/>
          <a:stretch/>
        </p:blipFill>
        <p:spPr>
          <a:xfrm>
            <a:off x="3901320" y="1902600"/>
            <a:ext cx="3574440" cy="82260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2874960" y="2227680"/>
            <a:ext cx="91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CV32A6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1" name="Picture 56_0" descr=""/>
          <p:cNvPicPr/>
          <p:nvPr/>
        </p:nvPicPr>
        <p:blipFill>
          <a:blip r:embed="rId3"/>
          <a:stretch/>
        </p:blipFill>
        <p:spPr>
          <a:xfrm>
            <a:off x="3901320" y="2716920"/>
            <a:ext cx="3574440" cy="82260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5"/>
          <p:cNvSpPr/>
          <p:nvPr/>
        </p:nvSpPr>
        <p:spPr>
          <a:xfrm>
            <a:off x="2874960" y="3042360"/>
            <a:ext cx="91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CV64A6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3" name="Picture 58_0" descr=""/>
          <p:cNvPicPr/>
          <p:nvPr/>
        </p:nvPicPr>
        <p:blipFill>
          <a:blip r:embed="rId4"/>
          <a:stretch/>
        </p:blipFill>
        <p:spPr>
          <a:xfrm>
            <a:off x="3901320" y="3530880"/>
            <a:ext cx="3574440" cy="82260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2844000" y="3856320"/>
            <a:ext cx="88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CV32E2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5" name="Picture 60_0" descr=""/>
          <p:cNvPicPr/>
          <p:nvPr/>
        </p:nvPicPr>
        <p:blipFill>
          <a:blip r:embed="rId5"/>
          <a:stretch/>
        </p:blipFill>
        <p:spPr>
          <a:xfrm>
            <a:off x="3912840" y="4334760"/>
            <a:ext cx="3574440" cy="82260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7"/>
          <p:cNvSpPr/>
          <p:nvPr/>
        </p:nvSpPr>
        <p:spPr>
          <a:xfrm>
            <a:off x="2455200" y="4681080"/>
            <a:ext cx="159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Future CORE-V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4152240" y="5105520"/>
            <a:ext cx="3105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                       …    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8240040" y="1936080"/>
            <a:ext cx="37825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A STANDARD WAY OF CONNECTING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TESTBENCH TO THE TRACER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A COMMON DEFINITION OF CAPABILITIES TRACER MUST PROVIDE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Each core will need to provide functionality from itself up into its tracer up to the testbench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 flipH="1" flipV="1">
            <a:off x="6261840" y="1682640"/>
            <a:ext cx="1962360" cy="4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1"/>
          <p:cNvSpPr/>
          <p:nvPr/>
        </p:nvSpPr>
        <p:spPr>
          <a:xfrm flipH="1">
            <a:off x="6184080" y="2140560"/>
            <a:ext cx="2017440" cy="42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2"/>
          <p:cNvSpPr/>
          <p:nvPr/>
        </p:nvSpPr>
        <p:spPr>
          <a:xfrm flipH="1">
            <a:off x="6261840" y="2165400"/>
            <a:ext cx="1940040" cy="81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3"/>
          <p:cNvSpPr/>
          <p:nvPr/>
        </p:nvSpPr>
        <p:spPr>
          <a:xfrm flipH="1">
            <a:off x="6106680" y="2136960"/>
            <a:ext cx="2095200" cy="15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4"/>
          <p:cNvSpPr/>
          <p:nvPr/>
        </p:nvSpPr>
        <p:spPr>
          <a:xfrm flipH="1">
            <a:off x="6164640" y="2161800"/>
            <a:ext cx="2048760" cy="22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5"/>
          <p:cNvSpPr/>
          <p:nvPr/>
        </p:nvSpPr>
        <p:spPr>
          <a:xfrm>
            <a:off x="10218960" y="6408000"/>
            <a:ext cx="1912320" cy="25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adopted from Imperas</a:t>
            </a:r>
            <a:endParaRPr b="0" lang="en-C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09480" y="273600"/>
            <a:ext cx="970128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How Would We Use It?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09480" y="1584000"/>
            <a:ext cx="10966320" cy="44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Option 1: Dump Tracer output to files for post-processing.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Option 2: Step-and-Compare as with CORE-V-VERIF and CV32E40P.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Option 3: Transaction scoreboarding.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Option 4: Formal verification.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Option 5: Trace capability in silicon.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440000" y="4508640"/>
            <a:ext cx="876780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CA" sz="2600" spc="-1" strike="noStrike" u="sng">
                <a:uFillTx/>
                <a:latin typeface="Arial"/>
              </a:rPr>
              <a:t>Proposal #2</a:t>
            </a:r>
            <a:r>
              <a:rPr b="0" lang="en-CA" sz="2600" spc="-1" strike="noStrike">
                <a:latin typeface="Arial"/>
              </a:rPr>
              <a:t>: Testbench I/F should support all five options.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09480" y="273600"/>
            <a:ext cx="970128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Implementation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09480" y="1270440"/>
            <a:ext cx="10966320" cy="47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Several team members (myself, Arjan Bink (SiLabs), Lee Moore (Imperas)) have independently investigated the RISC-V Formal Interface (RVFI):</a:t>
            </a:r>
            <a:endParaRPr b="0" lang="en-CA" sz="24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by Claire Wolf as a “framework for formal verification of RISC-V processors.”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 first glance it seems to fit our needs.</a:t>
            </a:r>
            <a:endParaRPr b="0" lang="en-CA" sz="22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Lee Moore has started a discussion paper: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Need to find a way for broader participation.</a:t>
            </a:r>
            <a:endParaRPr b="0" lang="en-CA" sz="20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Jean-Roch Coulon (Thales) has a pull-request add RVFI to CVA6.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9480" y="273600"/>
            <a:ext cx="970128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We need to define our Requirements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09480" y="1584000"/>
            <a:ext cx="10966320" cy="44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Unambiguous signal of instruction retirement by the core:</a:t>
            </a:r>
            <a:endParaRPr b="0" lang="en-CA" sz="24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PC updated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CSRs updated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Machine state (privilege level) updated</a:t>
            </a:r>
            <a:endParaRPr b="0" lang="en-CA" sz="22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Visibility of the actual Instruction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Meta-data as per RVFI?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 we want an “Integer Register Read/Write” interface such as specified in the RVFI, or access to the actual Register File?</a:t>
            </a:r>
            <a:endParaRPr b="0" lang="en-CA" sz="24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Other open questions:</a:t>
            </a:r>
            <a:endParaRPr b="0" lang="en-CA" sz="24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Memory Access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Out-of-order execution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Fused instructions</a:t>
            </a:r>
            <a:br/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09480" y="273600"/>
            <a:ext cx="970128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CA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Next Steps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09480" y="1584000"/>
            <a:ext cx="10966320" cy="44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 Requirements.</a:t>
            </a:r>
            <a:endParaRPr b="0" lang="en-CA" sz="32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 Interface Semantics:</a:t>
            </a:r>
            <a:endParaRPr b="0" lang="en-CA" sz="32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Maybe start with the RVFI for the core’s interface.</a:t>
            </a:r>
            <a:endParaRPr b="0" lang="en-CA" sz="26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RM interface must support the Requirements, but could have a different interface.</a:t>
            </a:r>
            <a:br/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248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CVA6 and a development branch of cv32e40p/core-v-verif to validate implementation.</a:t>
            </a:r>
            <a:br/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365040"/>
            <a:ext cx="1014876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838080" y="1240200"/>
            <a:ext cx="10506960" cy="49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CA" sz="8000" spc="-1" strike="noStrike">
                <a:solidFill>
                  <a:srgbClr val="3465a4"/>
                </a:solidFill>
                <a:latin typeface="Open Sans"/>
                <a:ea typeface="Open Sans"/>
              </a:rPr>
              <a:t>Thank You!</a:t>
            </a:r>
            <a:endParaRPr b="0" lang="en-CA" sz="8000" spc="-1" strike="noStrike">
              <a:latin typeface="Arial"/>
            </a:endParaRPr>
          </a:p>
          <a:p>
            <a:pPr marL="720000">
              <a:lnSpc>
                <a:spcPct val="90000"/>
              </a:lnSpc>
              <a:spcBef>
                <a:spcPts val="1001"/>
              </a:spcBef>
            </a:pPr>
            <a:endParaRPr b="0" lang="en-CA" sz="8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355560" y="6354000"/>
            <a:ext cx="410616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0867680" y="6356520"/>
            <a:ext cx="47736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14735</TotalTime>
  <Application>LibreOffice/7.0.3.1$Linux_X86_64 LibreOffice_project/00$Build-1</Application>
  <Words>658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2019-04-20T23:07:29Z</dcterms:created>
  <dc:creator>Rick O'Connor</dc:creator>
  <dc:description/>
  <dc:language>en-CA</dc:language>
  <cp:lastModifiedBy>Mike Thompson</cp:lastModifiedBy>
  <cp:lastPrinted>2019-08-28T16:09:25Z</cp:lastPrinted>
  <dcterms:modified xsi:type="dcterms:W3CDTF">2020-12-17T13:35:13Z</dcterms:modified>
  <cp:revision>381</cp:revision>
  <dc:subject/>
  <dc:title>Internal code name:  Open Source RISC-V Cores (OSRC Initiative)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