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media/image5.png" ContentType="image/png"/>
  <Override PartName="/ppt/media/image4.wmf" ContentType="image/x-wmf"/>
  <Override PartName="/ppt/media/image3.png" ContentType="image/png"/>
  <Override PartName="/ppt/media/image6.wmf" ContentType="image/x-wmf"/>
  <Override PartName="/ppt/media/image1.png" ContentType="image/png"/>
  <Override PartName="/ppt/media/image2.wmf" ContentType="image/x-wmf"/>
  <Override PartName="/ppt/media/image14.png" ContentType="image/png"/>
  <Override PartName="/ppt/media/image7.png" ContentType="image/png"/>
  <Override PartName="/ppt/media/image12.png" ContentType="image/png"/>
  <Override PartName="/ppt/media/image10.wmf" ContentType="image/x-wmf"/>
  <Override PartName="/ppt/media/image8.wmf" ContentType="image/x-wmf"/>
  <Override PartName="/ppt/media/image13.wmf" ContentType="image/x-wmf"/>
  <Override PartName="/ppt/media/image11.jpeg" ContentType="image/jpeg"/>
  <Override PartName="/ppt/media/image9.png" ContentType="image/png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image" Target="../media/image10.wmf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6160" cy="615960"/>
          </a:xfrm>
          <a:prstGeom prst="rect">
            <a:avLst/>
          </a:prstGeom>
          <a:ln w="0"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7480" cy="8528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6160" cy="61596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7480" cy="85284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6160" cy="615960"/>
          </a:xfrm>
          <a:prstGeom prst="rect">
            <a:avLst/>
          </a:prstGeom>
          <a:ln w="0"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7480" cy="85284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66160" cy="61596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77480" cy="852840"/>
          </a:xfrm>
          <a:prstGeom prst="rect">
            <a:avLst/>
          </a:prstGeom>
          <a:ln w="0"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8400" cy="62820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89720" cy="865080"/>
          </a:xfrm>
          <a:prstGeom prst="rect">
            <a:avLst/>
          </a:prstGeom>
          <a:ln w="0">
            <a:noFill/>
          </a:ln>
        </p:spPr>
      </p:pic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hyperlink" Target="https://www.openhwgroup.org/" TargetMode="External"/><Relationship Id="rId4" Type="http://schemas.openxmlformats.org/officeDocument/2006/relationships/image" Target="../media/image13.wmf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openhwgroup.org/membership/openhw-group-bylaws-2019-10-16.pdf" TargetMode="External"/><Relationship Id="rId2" Type="http://schemas.openxmlformats.org/officeDocument/2006/relationships/hyperlink" Target="https://github.com/openhwgroup/core-v-docs/blob/master/program/milestones/Functional_RTL_Freeze_Criteria.xlsx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openhwgroup/core-v-docs/tree/master/verif/CV32E40P/SimulationVerificationPlan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hyperlink" Target="https://mikeopenhwgroup.github.io/core-v-docs/" TargetMode="External"/><Relationship Id="rId3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77000" cy="4369320"/>
          </a:xfrm>
          <a:prstGeom prst="rect">
            <a:avLst/>
          </a:prstGeom>
          <a:ln w="0">
            <a:noFill/>
          </a:ln>
        </p:spPr>
      </p:pic>
      <p:pic>
        <p:nvPicPr>
          <p:cNvPr id="201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77000" cy="2277720"/>
          </a:xfrm>
          <a:prstGeom prst="rect">
            <a:avLst/>
          </a:prstGeom>
          <a:ln w="0">
            <a:noFill/>
          </a:ln>
        </p:spPr>
      </p:pic>
      <p:sp>
        <p:nvSpPr>
          <p:cNvPr id="202" name="CustomShape 1"/>
          <p:cNvSpPr/>
          <p:nvPr/>
        </p:nvSpPr>
        <p:spPr>
          <a:xfrm>
            <a:off x="7752240" y="692640"/>
            <a:ext cx="2073240" cy="178524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790200" y="3474000"/>
            <a:ext cx="10548360" cy="94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CV32E40P* Verification Schedule Status</a:t>
            </a:r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Sprint #6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523880" y="4483800"/>
            <a:ext cx="9128880" cy="164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 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Orbitron"/>
                <a:ea typeface="Open Sans"/>
                <a:hlinkClick r:id="rId3"/>
              </a:rPr>
              <a:t>www.openhwgroup.org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10762560" y="6356520"/>
            <a:ext cx="57600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3C1DC20-A91A-4919-B293-E759FA0F571E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206" name="Picture 10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595520" cy="1264680"/>
          </a:xfrm>
          <a:prstGeom prst="rect">
            <a:avLst/>
          </a:prstGeom>
          <a:ln w="0">
            <a:noFill/>
          </a:ln>
        </p:spPr>
      </p:pic>
      <p:sp>
        <p:nvSpPr>
          <p:cNvPr id="207" name="CustomShape 5"/>
          <p:cNvSpPr/>
          <p:nvPr/>
        </p:nvSpPr>
        <p:spPr>
          <a:xfrm>
            <a:off x="8368920" y="6356520"/>
            <a:ext cx="216324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October 26,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3355560" y="6354000"/>
            <a:ext cx="409968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930960" y="3312000"/>
            <a:ext cx="10142280" cy="7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9500" spc="-1" strike="noStrike">
                <a:solidFill>
                  <a:srgbClr val="17325d"/>
                </a:solidFill>
                <a:latin typeface="Orbitron"/>
                <a:ea typeface="DejaVu Sans"/>
              </a:rPr>
              <a:t>Background Info</a:t>
            </a:r>
            <a:endParaRPr b="0" lang="en-CA" sz="95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17325d"/>
                </a:solidFill>
                <a:latin typeface="Orbitron"/>
                <a:ea typeface="DejaVu Sans"/>
              </a:rPr>
              <a:t>(mostly slides from previous week)</a:t>
            </a:r>
            <a:endParaRPr b="0" lang="en-CA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core_i.id_stage_i.decode_i</a:t>
            </a:r>
            <a:endParaRPr b="0" lang="en-CA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482, 485: illegal instruction: p.elw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2307: uret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2336: illegal instruction (default clause of OPCODE_SYSTEM)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2380: Reading floating point CSRs (FFLAGS, FRM, FCSR)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2391: Writes to CSRs, MVENDORID, MARCHID, MIMPID, MHARTID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2464: Writes to any H/W Performance Monitor CSR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2546: User-mode CSR status: USTATUS, UEPC, UTVEC, UCAUSE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Block Missing Coverage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 rot="21588600">
            <a:off x="1730520" y="4837320"/>
            <a:ext cx="8061840" cy="1604880"/>
          </a:xfrm>
          <a:prstGeom prst="rect">
            <a:avLst/>
          </a:prstGeom>
          <a:effectLst>
            <a:outerShdw dir="2700000" dist="53966">
              <a:srgbClr val="3465a4">
                <a:alpha val="20000"/>
              </a:srgbClr>
            </a:outerShdw>
          </a:effectLst>
        </p:spPr>
        <p:txBody>
          <a:bodyPr lIns="100080" rIns="100080" tIns="56880" bIns="5688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en-CA" sz="4000" spc="-1" strike="noStrike">
                <a:solidFill>
                  <a:srgbClr val="000000"/>
                </a:solidFill>
                <a:latin typeface="Gentium Book Basic"/>
                <a:ea typeface="MS Gothic"/>
              </a:rPr>
              <a:t>Covered in next</a:t>
            </a:r>
            <a:endParaRPr b="0" lang="en-CA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4000" spc="-1" strike="noStrike">
                <a:solidFill>
                  <a:srgbClr val="000000"/>
                </a:solidFill>
                <a:latin typeface="Gentium Book Basic"/>
                <a:ea typeface="MS Gothic"/>
              </a:rPr>
              <a:t>Pull-Reques</a:t>
            </a:r>
            <a:r>
              <a:rPr b="1" lang="en-CA" sz="2400" spc="-1" strike="noStrike">
                <a:solidFill>
                  <a:srgbClr val="000000"/>
                </a:solidFill>
                <a:latin typeface="Gentium Book Basic"/>
                <a:ea typeface="MS Gothic"/>
              </a:rPr>
              <a:t>t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Block Missing Coverage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core_i.id_stage_i.controller_i</a:t>
            </a:r>
            <a:endParaRPr b="0" lang="en-CA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377: Stall on FIRST_FETCH (id_ready_i == 0)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653: EBREAK instruction in single step and ebreak_force_debug_mode is off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643: id_ready_i == 0 during single step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1022: Ebreak instruction during single step mode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1032: Ecall during single step mode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1062: csr_status_i during single step mode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1155: debug_req_entry_q during DBG_TAKEN_ID step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1174: single step during DBG_TAKEN_IF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1209: single_step during trigger match, debug entry, other conditions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Block Missing Coverage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core_i.cs_registers_i.genblk2</a:t>
            </a:r>
            <a:endParaRPr b="0" lang="en-CA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1017: mcause write</a:t>
            </a:r>
            <a:endParaRPr b="0" lang="en-CA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core_i.cs_registers_i.g_mphmcounter[3].g_implemented</a:t>
            </a:r>
            <a:endParaRPr b="0" lang="en-CA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1523: write to upper 32 bits of mhpmcounter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Expression Missing Coverage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core_i.id_stage_i.decoder_i</a:t>
            </a:r>
            <a:endParaRPr b="0" lang="en-CA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2464: Illegal instruction for HPM CSR counter writes</a:t>
            </a:r>
            <a:endParaRPr b="0" lang="en-CA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core_i.id_stage_i.controller_i</a:t>
            </a:r>
            <a:endParaRPr b="0" lang="en-CA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1021: debug single step with debug_mode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1031: debug_single_step with debug mode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1061: debug_single_step with debug mode</a:t>
            </a:r>
            <a:endParaRPr b="0" lang="en-CA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Assertion Missing Coverage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u_debug_assert</a:t>
            </a:r>
            <a:endParaRPr b="0" lang="en-CA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a_ebreak_during_debug_mode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a_ebreak_debug_mode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Covergroup Missing Coverage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ISA coverage</a:t>
            </a:r>
            <a:endParaRPr b="0" lang="en-CA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Loads using x0 as rs1 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Stores using x0 as rs1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jalr with a zero offset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lui with imm == 0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csr* -&gt; Missing multiple writes to read-only registers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Covergroup Missing Coverage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ISA coverage</a:t>
            </a:r>
            <a:endParaRPr b="0" lang="en-CA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c.lui with zero and negative immediate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c.addi16sp with imm == 0 or negative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c.addi4spn with uimm8 == 0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c.slli with shamt5 == 0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c.srai with shamt5 == 0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Covergroup Missing Coverage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Interrupt handler entry/exit</a:t>
            </a:r>
            <a:endParaRPr b="0" lang="en-CA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jalr, sb, c.jal, c.ebreak, dret, ebreak, ecall, jalr</a:t>
            </a:r>
            <a:endParaRPr b="0" lang="en-CA" sz="24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Debug</a:t>
            </a:r>
            <a:endParaRPr b="0" lang="en-CA" sz="28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External debug request crossed with states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 trigger match without enable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Write to DCSR, DPC, DSCRATCH0, DSCRATCH1 in non-debug mode</a:t>
            </a:r>
            <a:endParaRPr b="0" lang="en-CA" sz="2400" spc="-1" strike="noStrike">
              <a:latin typeface="Arial"/>
            </a:endParaRPr>
          </a:p>
          <a:p>
            <a:pPr lvl="1" marL="685800" indent="-2268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Trigger register access cross coverage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930960" y="3312000"/>
            <a:ext cx="10142280" cy="7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Fin</a:t>
            </a:r>
            <a:endParaRPr b="0" lang="en-CA" sz="10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38080" y="365040"/>
            <a:ext cx="10142280" cy="7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Administravia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288000" y="1116000"/>
            <a:ext cx="11515680" cy="546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09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r>
              <a:rPr b="0" lang="en-US" sz="22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Attendance is now being tracked for all OpenHW Task Group meetings:</a:t>
            </a:r>
            <a:endParaRPr b="0" lang="en-CA" sz="2200" spc="-1" strike="noStrike">
              <a:latin typeface="Arial"/>
            </a:endParaRPr>
          </a:p>
          <a:p>
            <a:pPr lvl="2" marL="648000" indent="-206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meeting qualifies as an OpenHW Group Task Group meeting.</a:t>
            </a:r>
            <a:endParaRPr b="0" lang="en-CA" sz="2000" spc="-1" strike="noStrike">
              <a:latin typeface="Arial"/>
            </a:endParaRPr>
          </a:p>
          <a:p>
            <a:pPr lvl="2" marL="648000" indent="-206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Eligibility to vote in each committee depends on meeting attendance, as described in the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OpenHW bylaws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 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2000" spc="-1" strike="noStrike">
              <a:latin typeface="Arial"/>
            </a:endParaRPr>
          </a:p>
          <a:p>
            <a:pPr marL="432000" indent="-309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CVA6 and FORCE-RISCV projects working towards formal Project Launch:</a:t>
            </a:r>
            <a:endParaRPr b="0" lang="en-CA" sz="2200" spc="-1" strike="noStrike">
              <a:latin typeface="Arial"/>
            </a:endParaRPr>
          </a:p>
          <a:p>
            <a:pPr lvl="2" marL="648000" indent="-206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Reach out to Jérôme Quevremont (CVA6) or Jingliang (Leo) Wang (FORCE) to get involved.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  <a:p>
            <a:pPr marL="432000" indent="-309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“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RTL Freeze” for CV32E40P:</a:t>
            </a:r>
            <a:endParaRPr b="0" lang="en-CA" sz="2400" spc="-1" strike="noStrike">
              <a:latin typeface="Arial"/>
            </a:endParaRPr>
          </a:p>
          <a:p>
            <a:pPr lvl="2" marL="648000" indent="-206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you haven’t already, please review the Checklist at: </a:t>
            </a: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https://github.com/openhwgroup/core-v-docs/blob/master/program/milestones/Functional_RTL_Freeze_Criteria.xlsx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216000" y="4968000"/>
            <a:ext cx="11587680" cy="136512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38080" y="365040"/>
            <a:ext cx="10142280" cy="7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Pushing Toward “Functional RTL Freeze”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838080" y="1240200"/>
            <a:ext cx="10500480" cy="49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6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Recall from last week that this final sprint is “completion driven”, not “task driven”.</a:t>
            </a:r>
            <a:endParaRPr b="0" lang="en-CA" sz="18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A major part of that is completing all items on the Checklist.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Jingliang (Leo) Wang of Futurewei has agreed to oversee the process of completing the Checklist:</a:t>
            </a:r>
            <a:endParaRPr b="0" lang="en-CA" sz="18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Recall that Leo serves as co-chair of the Verification Task Group, along side Steve Richmond.</a:t>
            </a:r>
            <a:endParaRPr b="0" lang="en-CA" sz="18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Each item in the Checklist will be assigned an owner.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Other Tracking Methods:</a:t>
            </a:r>
            <a:endParaRPr b="0" lang="en-CA" sz="18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Completeness of Verification Plans (on core-v-verif)</a:t>
            </a:r>
            <a:endParaRPr b="0" lang="en-CA" sz="18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GitHub Issues (Documentation, Design and Verification)</a:t>
            </a:r>
            <a:endParaRPr b="0" lang="en-CA" sz="18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Coverage Reports (a static report is available on-line)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38080" y="365040"/>
            <a:ext cx="10142280" cy="7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Verification Plans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38080" y="1240200"/>
            <a:ext cx="10500480" cy="49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06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Current status of simulation Vplans is provided at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1"/>
              </a:rPr>
              <a:t>https://github.com/openhwgroup/core-v-docs/tree/master/verif/CV32E40P/SimulationVerificationPlan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CA" sz="18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Current “holes” in the simulation Vplans:</a:t>
            </a:r>
            <a:endParaRPr b="0" lang="en-CA" sz="18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CSRs: I believe this is complete, ready to check-in collated all CSRs features.</a:t>
            </a:r>
            <a:endParaRPr b="0" lang="en-CA" sz="18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OBI: Vplan ready for review</a:t>
            </a:r>
            <a:endParaRPr b="0" lang="en-CA" sz="18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Sleep Unit and Pipelines are not started(!)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endParaRPr b="0" lang="en-CA" sz="18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Formal Vplans updated.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38080" y="365040"/>
            <a:ext cx="10142280" cy="7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Issues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38080" y="1240200"/>
            <a:ext cx="10500480" cy="49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216000" indent="-206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CORE-V-DOCS:</a:t>
            </a:r>
            <a:endParaRPr b="0" lang="en-CA" sz="18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10 open issues (-3 from last week)</a:t>
            </a:r>
            <a:endParaRPr b="0" lang="en-CA" sz="18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6 related to PULP ISA and therefore not gating CV32E40P</a:t>
            </a:r>
            <a:endParaRPr b="0" lang="en-CA" sz="18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2 Vplan and 6 User Manual</a:t>
            </a:r>
            <a:endParaRPr b="0" lang="en-CA" sz="18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CV32E40P:</a:t>
            </a:r>
            <a:endParaRPr b="0" lang="en-CA" sz="18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50 open issues (-4 from last week.  Note: not all RTL)</a:t>
            </a:r>
            <a:endParaRPr b="0" lang="en-CA" sz="18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19 are already waived for CV32E40P</a:t>
            </a:r>
            <a:endParaRPr b="0" lang="en-CA" sz="18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CORE-V-VERIF:</a:t>
            </a:r>
            <a:endParaRPr b="0" lang="en-CA" sz="18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19 open issues  (same as last week) </a:t>
            </a:r>
            <a:endParaRPr b="0" lang="en-CA" sz="18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6 are “tasks”</a:t>
            </a:r>
            <a:endParaRPr b="0" lang="en-CA" sz="1800" spc="-1" strike="noStrike">
              <a:latin typeface="Arial"/>
            </a:endParaRPr>
          </a:p>
          <a:p>
            <a:pPr lvl="2" marL="648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3 are “waived”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7704000" y="3320640"/>
            <a:ext cx="38782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CA" sz="2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At what point do we block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CA" sz="2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pull-requests for cv32e40p?</a:t>
            </a: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38080" y="365040"/>
            <a:ext cx="10142280" cy="7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17325d"/>
                </a:solidFill>
                <a:latin typeface="Orbitron"/>
                <a:ea typeface="DejaVu Sans"/>
              </a:rPr>
              <a:t>Trending Issues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838080" y="1240200"/>
            <a:ext cx="10500480" cy="49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0000"/>
          </a:bodyPr>
          <a:p>
            <a:pPr marL="216000" indent="-206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CV32E40P:</a:t>
            </a:r>
            <a:endParaRPr b="0" lang="en-CA" sz="20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Three of the five new issues from Axiomise are now resolved.</a:t>
            </a:r>
            <a:endParaRPr b="0" lang="en-CA" sz="20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Two illegal instruction issues (#548 and #549) :</a:t>
            </a:r>
            <a:endParaRPr b="0" lang="en-CA" sz="20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Tracer, S&amp;C or RTL issues.</a:t>
            </a:r>
            <a:endParaRPr b="0" lang="en-CA" sz="20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Expected to be resolved by pull-requests cv32e40p #557 and core-v-verif #305 (now merged in).</a:t>
            </a:r>
            <a:endParaRPr b="0" lang="en-CA" sz="20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Issue #537: remove </a:t>
            </a:r>
            <a:r>
              <a:rPr b="0" lang="en-US" sz="2000" spc="-1" strike="noStrike">
                <a:solidFill>
                  <a:srgbClr val="000000"/>
                </a:solidFill>
                <a:latin typeface="Ubuntu Mono"/>
                <a:ea typeface="DejaVu Sans"/>
              </a:rPr>
              <a:t>apu_master_*_o</a:t>
            </a: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 from the top-level port map.</a:t>
            </a:r>
            <a:endParaRPr b="0" lang="en-CA" sz="20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This is gated by core-v-docs issue #48 (which Mike just re-opened).</a:t>
            </a:r>
            <a:endParaRPr b="0" lang="en-CA" sz="20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Recommend we waive both of these if not resolved before 2020-11-02.</a:t>
            </a:r>
            <a:endParaRPr b="0" lang="en-CA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CORE-V-VERIF:</a:t>
            </a:r>
            <a:endParaRPr b="0" lang="en-CA" sz="20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#308: Mike broke Compliance</a:t>
            </a:r>
            <a:endParaRPr b="0" lang="en-CA" sz="20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Old issue - #53: what do to about the FPNEW?</a:t>
            </a:r>
            <a:endParaRPr b="0" lang="en-CA" sz="20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Issues from last week that are expected to be resolved by pull-requests cv32e40p #557 and core-v-verif #305:</a:t>
            </a:r>
            <a:endParaRPr b="0" lang="en-CA" sz="20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Issues related to injection of random stalls on memory interfaces.</a:t>
            </a:r>
            <a:endParaRPr b="0" lang="en-CA" sz="20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HPM counters (issue #239)</a:t>
            </a:r>
            <a:endParaRPr b="0" lang="en-CA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CORE-V-DOCS:</a:t>
            </a:r>
            <a:endParaRPr b="0" lang="en-CA" sz="20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Issue #48: spec’ing the APU interface.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Coverage Data from 2020-10-23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1351800" y="1080000"/>
            <a:ext cx="9376200" cy="4838400"/>
          </a:xfrm>
          <a:prstGeom prst="rect">
            <a:avLst/>
          </a:prstGeom>
          <a:ln w="0">
            <a:noFill/>
          </a:ln>
        </p:spPr>
      </p:pic>
      <p:sp>
        <p:nvSpPr>
          <p:cNvPr id="223" name="TextShape 2"/>
          <p:cNvSpPr txBox="1"/>
          <p:nvPr/>
        </p:nvSpPr>
        <p:spPr>
          <a:xfrm>
            <a:off x="144000" y="5832000"/>
            <a:ext cx="120430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06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A Coverage Report, generated on 2020-10-23, is available at 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  <a:hlinkClick r:id="rId2"/>
              </a:rPr>
              <a:t>https://mikeopenhwgroup.github.io/core-v-docs/</a:t>
            </a:r>
            <a:r>
              <a:rPr b="0" lang="en-US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.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930960" y="3312000"/>
            <a:ext cx="10142280" cy="7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8800" spc="-1" strike="noStrike">
                <a:solidFill>
                  <a:srgbClr val="17325d"/>
                </a:solidFill>
                <a:latin typeface="Orbitron"/>
                <a:ea typeface="DejaVu Sans"/>
              </a:rPr>
              <a:t>RTL Freeze Checklist Review</a:t>
            </a:r>
            <a:endParaRPr b="0" lang="en-CA" sz="8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930960" y="3312000"/>
            <a:ext cx="10142280" cy="7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Thank You</a:t>
            </a:r>
            <a:endParaRPr b="0" lang="en-CA" sz="10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2970</TotalTime>
  <Application>LibreOffice/7.0.2.2$Linux_X86_64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2020-05-12T07:50:25Z</dcterms:created>
  <dc:creator/>
  <dc:description/>
  <dc:language>en-CA</dc:language>
  <cp:lastModifiedBy>Mike Thompson</cp:lastModifiedBy>
  <dcterms:modified xsi:type="dcterms:W3CDTF">2020-10-27T10:04:16Z</dcterms:modified>
  <cp:revision>237</cp:revision>
  <dc:subject/>
  <dc:title>  OpenHW Group Overview Open Source HW IP for  high-volume production SoCs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