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13.wmf" ContentType="image/x-wmf"/>
  <Override PartName="/ppt/media/image10.wmf" ContentType="image/x-wmf"/>
  <Override PartName="/ppt/media/image8.wmf" ContentType="image/x-wmf"/>
  <Override PartName="/ppt/media/image2.wmf" ContentType="image/x-wmf"/>
  <Override PartName="/ppt/media/image4.wmf" ContentType="image/x-wmf"/>
  <Override PartName="/ppt/media/image6.wmf" ContentType="image/x-wmf"/>
  <Override PartName="/ppt/media/image12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8.png" ContentType="image/png"/>
  <Override PartName="/ppt/media/image15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9.png" ContentType="image/png"/>
  <Override PartName="/ppt/media/image11.jpeg" ContentType="image/jpe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5440" cy="6152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760" cy="85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5440" cy="6152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760" cy="8521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5440" cy="61524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760" cy="85212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5440" cy="61524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6760" cy="85212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1E9F9E-057D-40A2-8719-A8EF4282AB20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github.com/openhwgroup/core-v-docs/blob/master/program/milestones/Functional_RTL_Freeze_Criteria.xlsx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tree/master/verif/CV32E40P/SimulationVerificationPlan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76280" cy="4368600"/>
          </a:xfrm>
          <a:prstGeom prst="rect">
            <a:avLst/>
          </a:prstGeom>
          <a:ln w="0">
            <a:noFill/>
          </a:ln>
        </p:spPr>
      </p:pic>
      <p:pic>
        <p:nvPicPr>
          <p:cNvPr id="204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76280" cy="2277000"/>
          </a:xfrm>
          <a:prstGeom prst="rect">
            <a:avLst/>
          </a:prstGeom>
          <a:ln w="0"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7752240" y="692640"/>
            <a:ext cx="2072520" cy="178452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790200" y="3474000"/>
            <a:ext cx="10547640" cy="94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#6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523880" y="4483800"/>
            <a:ext cx="9128160" cy="16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10762560" y="6356520"/>
            <a:ext cx="57528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14FC917-7C0D-4D21-B13F-40557C565FFC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209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4800" cy="126396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8368920" y="6356520"/>
            <a:ext cx="21625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November 02,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3355560" y="6354000"/>
            <a:ext cx="409896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Block Uncovered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cs_registers_i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Write to mcause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controller_i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Single step an ebreak instruction in debug mode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Single step an ebreak instruction when not in ebreak mode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Single step an ebreak instruction when not in ebreak when flushing pipe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Single-step a CSR status register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WFI/NOP when flushing 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55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56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A6F8EF-0C74-40D9-8136-654DEC643E3F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Expression Uncovered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sleep_unit_i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fetch_enable_i: Needs testbench fix (strichmo)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prefetch_controller_i: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“</a:t>
            </a: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Defensive programming of misaligned branch”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Comments indicate this may not occur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May need exaggerated stalls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61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A05139-B09E-4BEE-9B9B-F15E1E4E091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Expression Uncovered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controller_i: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Stall on FIRST_FETCH (exaggerated stalls)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Interrupt on FIRST_FETCH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Ecall in single-step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Ebreak in single-step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mret in debug mode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alu_i: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Add-round expression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mult_i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Short_round expression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65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66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8E6BE8-8089-406A-825E-311B1BC940C0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Expression Uncovered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cs_registers_i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Writes to non-existent MHPMEVENT* registers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71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39B4D7-8757-4BA3-B361-639A2C660ED7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CoverGroup Uncovered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ISA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Note: Some discrepancies between Metrics/Xcelium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Shift values == 0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Some CSR instruction type (set,clear,write,imm) crossed with all CSRs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Loads using zero as source register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ISA Cross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85%, no refinement yet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8142840" y="6343560"/>
            <a:ext cx="2083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75" name="TextShape 4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76" name="TextShape 5"/>
          <p:cNvSpPr txBox="1"/>
          <p:nvPr/>
        </p:nvSpPr>
        <p:spPr>
          <a:xfrm>
            <a:off x="10867680" y="6356520"/>
            <a:ext cx="485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12829B-E685-4FA3-8A43-3E1CD37D9664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Simulation Verification Checklist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648000" y="1512000"/>
            <a:ext cx="10871640" cy="46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92160" y="1268280"/>
            <a:ext cx="12019680" cy="47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838080" y="36504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Formal Verification Checklist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48000" y="1512000"/>
            <a:ext cx="10871640" cy="46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 is working on annotation/cross-reference of formal Vplans: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Expect to commit the updates this week.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All assertions are holding with reachable witness.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There is a disclaimer on M-ext: achieving partial proofs instead of exhaustive proofs.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930960" y="331200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88000" y="1116000"/>
            <a:ext cx="11514960" cy="54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08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5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000" spc="-1" strike="noStrike">
              <a:latin typeface="Arial"/>
            </a:endParaRPr>
          </a:p>
          <a:p>
            <a:pPr lvl="2" marL="648000" indent="-205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000" spc="-1" strike="noStrike">
              <a:latin typeface="Arial"/>
            </a:endParaRPr>
          </a:p>
          <a:p>
            <a:pPr marL="432000" indent="-308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CVA6 and FORCE-RISCV projects working towards formal Project Launch:</a:t>
            </a:r>
            <a:endParaRPr b="0" lang="en-CA" sz="2200" spc="-1" strike="noStrike">
              <a:latin typeface="Arial"/>
            </a:endParaRPr>
          </a:p>
          <a:p>
            <a:pPr lvl="2" marL="648000" indent="-205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Reach out to Jérôme Quevremont (CVA6) or Jingliang (Leo) Wang (FORCE) to get involved.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08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“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RTL Freeze” for CV32E40P:</a:t>
            </a:r>
            <a:endParaRPr b="0" lang="en-CA" sz="2400" spc="-1" strike="noStrike">
              <a:latin typeface="Arial"/>
            </a:endParaRPr>
          </a:p>
          <a:p>
            <a:pPr lvl="2" marL="648000" indent="-205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haven’t already, please review the Checklist at: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https://github.com/openhwgroup/core-v-docs/blob/master/program/milestones/Functional_RTL_Freeze_Criteria.xlsx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216000" y="4968000"/>
            <a:ext cx="11586960" cy="13644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Pushing Toward “Functional RTL Freeze”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240200"/>
            <a:ext cx="10499760" cy="49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from last week that this final sprint is “completion driven”, not “task driven”.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A major part of that is completing all items on the Checklist.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Jingliang (Leo) Wang of Futurewei has agreed to oversee the process of completing the Checklist: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that Leo serves as co-chair of the Verification Task Group, along side Steve Richmond.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Each item in the Checklist will be assigned an owner.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Other Tracking Methods: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Completeness of Verification Plans (on core-v-verif)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GitHub Issues (Documentation, Design and Verification)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Reports (a static report is available on-line)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Verification Plans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38080" y="1240200"/>
            <a:ext cx="10499760" cy="49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status of simulation Vplans is provided at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https://github.com/openhwgroup/core-v-docs/tree/master/verif/CV32E40P/SimulationVerificationPlan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“holes” in the simulation Vplans: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Simulation Vplans: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Need to start cross-referencing Vplan items with specific coverage.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OBI: Vplan ready for review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Sleep Unit and Pipelines are not started(!)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Formal Vplans up to date.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1240200"/>
            <a:ext cx="5137560" cy="49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0"/>
          </a:bodyPr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 10 open issues (flat over last week)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Vplan issues: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#128 is part of debug Vplan review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#16 relates to Sleep Vplan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User Manual: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#40 is labeled “Enhancement”, does this gate RTL Freeze?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#78 appears stale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6 related to PULP or FP ISA and therefore not gating CV32E40P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 12 open issues  (-5 from last week) 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3 are related to injection of random stalls on memory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are “tasks”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3 are “waived”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562080" y="1240200"/>
            <a:ext cx="5137560" cy="49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  11 un-waived and open issues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are resolved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4 are verification issues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4 are of Type “Task” or “Enhancement”</a:t>
            </a:r>
            <a:endParaRPr b="0" lang="en-CA" sz="18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Note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: waiving of RTL issues is done either explicitly or implicitly: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Explicitly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waived issues filter: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-label:waived:cv32e40p</a:t>
            </a:r>
            <a:endParaRPr b="0" lang="en-CA" sz="1800" spc="-1" strike="noStrike">
              <a:latin typeface="Arial"/>
            </a:endParaRPr>
          </a:p>
          <a:p>
            <a:pPr lvl="2" marL="648000" indent="-21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Implicitly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waived issues filter: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-label:param:pulp_xpulp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-label:param:fpu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9720000" y="4032000"/>
            <a:ext cx="1266120" cy="3042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9841680" y="4779000"/>
            <a:ext cx="1389960" cy="33264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9060120" y="5086080"/>
            <a:ext cx="875520" cy="3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Trending Issues                                                      (1 of 2)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1240200"/>
            <a:ext cx="10499760" cy="49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20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 #537: remove </a:t>
            </a:r>
            <a:r>
              <a:rPr b="0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apu_master_*_o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from the top-level port map.</a:t>
            </a:r>
            <a:endParaRPr b="0" lang="en-CA" sz="20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Done! (This is a 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good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thing).</a:t>
            </a:r>
            <a:endParaRPr b="0" lang="en-CA" sz="20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Need to update the UM (see core-v-docs issue #48).</a:t>
            </a:r>
            <a:endParaRPr b="0" lang="en-CA" sz="20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 #563 (and associated Pull-Request #564):</a:t>
            </a:r>
            <a:endParaRPr b="0" lang="en-CA" sz="20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Adding debug status pins for external Debug Module</a:t>
            </a:r>
            <a:endParaRPr b="0" lang="en-CA" sz="20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 largely done – impact to verification is expected to be “days not weeks”.</a:t>
            </a:r>
            <a:endParaRPr b="0" lang="en-CA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20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Issues related to Debug verification (see next slide).</a:t>
            </a:r>
            <a:endParaRPr b="0" lang="en-CA" sz="20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HPM counters (issue #239)</a:t>
            </a:r>
            <a:endParaRPr b="0" lang="en-CA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20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 #48: spec’ing the APU interface.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14156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Trending Issues                                                      (2 of 2)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48000" y="1008000"/>
            <a:ext cx="10871640" cy="56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Certain conditions cause a mismatch between RTL and RM which results in step-and-compare errors: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Any debug request that is not aligned with exception-entry:</a:t>
            </a:r>
            <a:endParaRPr b="0" lang="en-CA" sz="22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e.g. Illegal instruction coincident with assertion of debug_req_i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We are confident that these are all false negatives and there is no associated RTL bug.</a:t>
            </a:r>
            <a:endParaRPr b="0" lang="en-CA" sz="22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We churned on this for a week with limited progress.  To get past this we are doing the following: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Øystein will audit the Debug DV plan to identify any coverage holes (estimates ~ 1 working week to complete):</a:t>
            </a:r>
            <a:endParaRPr b="0" lang="en-CA" sz="22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First priority will be to fill these holes.</a:t>
            </a:r>
            <a:endParaRPr b="0" lang="en-CA" sz="22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Second priority is to cross reference the DV plan with the actual coverage.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has implemented an extension to riscv-dv to improve control over riscv-dv injection of ebreaks and drets to the test program:</a:t>
            </a:r>
            <a:endParaRPr b="0" lang="en-CA" sz="22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The goal is to avoid the scenario that triggers the false negatives.</a:t>
            </a:r>
            <a:endParaRPr b="0" lang="en-CA" sz="22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This update is already on the master branch and there are no failures with this signature.  No impact on coverage.</a:t>
            </a:r>
            <a:endParaRPr b="0" lang="en-CA" sz="2200" spc="-1" strike="noStrike">
              <a:latin typeface="Arial"/>
            </a:endParaRPr>
          </a:p>
          <a:p>
            <a:pPr lvl="4" marL="108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If necessary, a set of one or more directed tests will be generated to hit the coincident debug-request and exception-entry scenario.  These may need to be run with the ISS disabled.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Lee and Greg are investigating whether a more general solution is practical – this work will not gate RTL Freeze.</a:t>
            </a:r>
            <a:endParaRPr b="0" lang="en-CA" sz="22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Coverage Data from 2020-10-23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351800" y="1080000"/>
            <a:ext cx="9375480" cy="483768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144000" y="5832000"/>
            <a:ext cx="12042360" cy="4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Link to the latest coverage is here: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</a:rPr>
              <a:t>https://github.com/openhwgroup/core-v-verif/blob/master/README.md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Coverage Data from 2020-11-03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44000" y="5832000"/>
            <a:ext cx="12042360" cy="4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936000" y="1107000"/>
            <a:ext cx="7571520" cy="5228640"/>
          </a:xfrm>
          <a:prstGeom prst="rect">
            <a:avLst/>
          </a:prstGeom>
          <a:ln w="0">
            <a:solidFill>
              <a:srgbClr val="0000ff"/>
            </a:solidFill>
          </a:ln>
        </p:spPr>
      </p:pic>
      <p:grpSp>
        <p:nvGrpSpPr>
          <p:cNvPr id="235" name="Group 3"/>
          <p:cNvGrpSpPr/>
          <p:nvPr/>
        </p:nvGrpSpPr>
        <p:grpSpPr>
          <a:xfrm>
            <a:off x="7272000" y="1116000"/>
            <a:ext cx="4397760" cy="900000"/>
            <a:chOff x="7272000" y="1116000"/>
            <a:chExt cx="4397760" cy="900000"/>
          </a:xfrm>
        </p:grpSpPr>
        <p:sp>
          <p:nvSpPr>
            <p:cNvPr id="236" name="CustomShape 4"/>
            <p:cNvSpPr/>
            <p:nvPr/>
          </p:nvSpPr>
          <p:spPr>
            <a:xfrm>
              <a:off x="8856000" y="1116000"/>
              <a:ext cx="2813760" cy="34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Debug Fcov up by &gt; 10%.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237" name="Line 5"/>
            <p:cNvSpPr/>
            <p:nvPr/>
          </p:nvSpPr>
          <p:spPr>
            <a:xfrm flipH="1">
              <a:off x="7272000" y="1368000"/>
              <a:ext cx="1656000" cy="64800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" name="Group 6"/>
          <p:cNvGrpSpPr/>
          <p:nvPr/>
        </p:nvGrpSpPr>
        <p:grpSpPr>
          <a:xfrm>
            <a:off x="7272000" y="2556000"/>
            <a:ext cx="4659480" cy="857880"/>
            <a:chOff x="7272000" y="2556000"/>
            <a:chExt cx="4659480" cy="857880"/>
          </a:xfrm>
        </p:grpSpPr>
        <p:sp>
          <p:nvSpPr>
            <p:cNvPr id="239" name="CustomShape 7"/>
            <p:cNvSpPr/>
            <p:nvPr/>
          </p:nvSpPr>
          <p:spPr>
            <a:xfrm>
              <a:off x="9353880" y="2556000"/>
              <a:ext cx="2577600" cy="85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ISA Fcov down due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to new Cross: - all instr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followed by every other.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240" name="Line 8"/>
            <p:cNvSpPr/>
            <p:nvPr/>
          </p:nvSpPr>
          <p:spPr>
            <a:xfrm flipH="1" flipV="1">
              <a:off x="7272000" y="2664000"/>
              <a:ext cx="2081880" cy="14400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" name="Group 9"/>
          <p:cNvGrpSpPr/>
          <p:nvPr/>
        </p:nvGrpSpPr>
        <p:grpSpPr>
          <a:xfrm>
            <a:off x="4032000" y="2808000"/>
            <a:ext cx="7428960" cy="3527640"/>
            <a:chOff x="4032000" y="2808000"/>
            <a:chExt cx="7428960" cy="3527640"/>
          </a:xfrm>
        </p:grpSpPr>
        <p:sp>
          <p:nvSpPr>
            <p:cNvPr id="242" name="CustomShape 10"/>
            <p:cNvSpPr/>
            <p:nvPr/>
          </p:nvSpPr>
          <p:spPr>
            <a:xfrm>
              <a:off x="9252000" y="5445720"/>
              <a:ext cx="2208960" cy="60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Code coverage flat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over previous week.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243" name="Line 11"/>
            <p:cNvSpPr/>
            <p:nvPr/>
          </p:nvSpPr>
          <p:spPr>
            <a:xfrm flipH="1" flipV="1">
              <a:off x="6768000" y="4392000"/>
              <a:ext cx="2485080" cy="117684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2"/>
            <p:cNvSpPr/>
            <p:nvPr/>
          </p:nvSpPr>
          <p:spPr>
            <a:xfrm>
              <a:off x="4032000" y="2808000"/>
              <a:ext cx="2735640" cy="3527640"/>
            </a:xfrm>
            <a:prstGeom prst="ellipse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" name="Group 13"/>
          <p:cNvGrpSpPr/>
          <p:nvPr/>
        </p:nvGrpSpPr>
        <p:grpSpPr>
          <a:xfrm>
            <a:off x="7488000" y="2808360"/>
            <a:ext cx="4620240" cy="3527640"/>
            <a:chOff x="7488000" y="2808360"/>
            <a:chExt cx="4620240" cy="3527640"/>
          </a:xfrm>
        </p:grpSpPr>
        <p:sp>
          <p:nvSpPr>
            <p:cNvPr id="246" name="CustomShape 14"/>
            <p:cNvSpPr/>
            <p:nvPr/>
          </p:nvSpPr>
          <p:spPr>
            <a:xfrm>
              <a:off x="8784000" y="4176000"/>
              <a:ext cx="3324240" cy="34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Assertion coverage now 100%.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247" name="Line 15"/>
            <p:cNvSpPr/>
            <p:nvPr/>
          </p:nvSpPr>
          <p:spPr>
            <a:xfrm flipH="1" flipV="1">
              <a:off x="8424000" y="3600000"/>
              <a:ext cx="504720" cy="60804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6"/>
            <p:cNvSpPr/>
            <p:nvPr/>
          </p:nvSpPr>
          <p:spPr>
            <a:xfrm>
              <a:off x="7488000" y="2808360"/>
              <a:ext cx="1019520" cy="3527640"/>
            </a:xfrm>
            <a:prstGeom prst="ellipse">
              <a:avLst/>
            </a:prstGeom>
            <a:noFill/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9" name="Group 17"/>
          <p:cNvGrpSpPr/>
          <p:nvPr/>
        </p:nvGrpSpPr>
        <p:grpSpPr>
          <a:xfrm>
            <a:off x="7488000" y="1632600"/>
            <a:ext cx="3978720" cy="671400"/>
            <a:chOff x="7488000" y="1632600"/>
            <a:chExt cx="3978720" cy="671400"/>
          </a:xfrm>
        </p:grpSpPr>
        <p:sp>
          <p:nvSpPr>
            <p:cNvPr id="250" name="CustomShape 18"/>
            <p:cNvSpPr/>
            <p:nvPr/>
          </p:nvSpPr>
          <p:spPr>
            <a:xfrm>
              <a:off x="9000360" y="1632600"/>
              <a:ext cx="2466360" cy="60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Interrupt Fcov flat over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CA" sz="1800" spc="-1" strike="noStrike">
                  <a:solidFill>
                    <a:srgbClr val="0000ff"/>
                  </a:solidFill>
                  <a:latin typeface="Arial"/>
                </a:rPr>
                <a:t>previous week.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251" name="Line 19"/>
            <p:cNvSpPr/>
            <p:nvPr/>
          </p:nvSpPr>
          <p:spPr>
            <a:xfrm flipH="1">
              <a:off x="7488000" y="1944000"/>
              <a:ext cx="1584000" cy="36000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Application>LibreOffice/7.0.2.2$Linux_X86_64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2020-11-03T11:43:33Z</dcterms:modified>
  <cp:revision>249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