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1" r:id="rId7"/>
    <p:sldId id="265" r:id="rId8"/>
    <p:sldId id="267" r:id="rId9"/>
    <p:sldId id="266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5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4617</c:v>
                </c:pt>
                <c:pt idx="1">
                  <c:v>4375</c:v>
                </c:pt>
                <c:pt idx="2">
                  <c:v>2827</c:v>
                </c:pt>
                <c:pt idx="3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5750.9</c:v>
                </c:pt>
                <c:pt idx="1">
                  <c:v>5693.19</c:v>
                </c:pt>
                <c:pt idx="2">
                  <c:v>5345.5</c:v>
                </c:pt>
                <c:pt idx="3">
                  <c:v>3130.7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6242.18</c:v>
                </c:pt>
                <c:pt idx="1">
                  <c:v>3534.1</c:v>
                </c:pt>
                <c:pt idx="2">
                  <c:v>4518.95</c:v>
                </c:pt>
                <c:pt idx="3">
                  <c:v>4242.95</c:v>
                </c:pt>
                <c:pt idx="4">
                  <c:v>2390.48</c:v>
                </c:pt>
                <c:pt idx="5">
                  <c:v>995.9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1593</c:v>
                </c:pt>
                <c:pt idx="1">
                  <c:v>911</c:v>
                </c:pt>
                <c:pt idx="2">
                  <c:v>522</c:v>
                </c:pt>
                <c:pt idx="3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1389.4</c:v>
                </c:pt>
                <c:pt idx="1">
                  <c:v>1650.46</c:v>
                </c:pt>
                <c:pt idx="2">
                  <c:v>1507.6</c:v>
                </c:pt>
                <c:pt idx="3">
                  <c:v>954.8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1744</c:v>
                </c:pt>
                <c:pt idx="1">
                  <c:v>422.539999999999</c:v>
                </c:pt>
                <c:pt idx="2">
                  <c:v>1241.5999999999999</c:v>
                </c:pt>
                <c:pt idx="3">
                  <c:v>575.19999999999902</c:v>
                </c:pt>
                <c:pt idx="4">
                  <c:v>213.2</c:v>
                </c:pt>
                <c:pt idx="5">
                  <c:v>95.8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57-714B-9852-31F8F7718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57-714B-9852-31F8F771829D}"/>
              </c:ext>
            </c:extLst>
          </c:dPt>
          <c:cat>
            <c:strRef>
              <c:f>Sheet1!$A$2:$A$3</c:f>
              <c:strCache>
                <c:ptCount val="2"/>
                <c:pt idx="0">
                  <c:v>Unique Visitors</c:v>
                </c:pt>
                <c:pt idx="1">
                  <c:v>Total Visitors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</c:v>
                </c:pt>
                <c:pt idx="1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2-1749-A838-48F5AEB5E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840</c:v>
                </c:pt>
                <c:pt idx="1">
                  <c:v>1066</c:v>
                </c:pt>
                <c:pt idx="2">
                  <c:v>672</c:v>
                </c:pt>
                <c:pt idx="3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1309</c:v>
                </c:pt>
                <c:pt idx="1">
                  <c:v>1161</c:v>
                </c:pt>
                <c:pt idx="2">
                  <c:v>768</c:v>
                </c:pt>
                <c:pt idx="3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1595</c:v>
                </c:pt>
                <c:pt idx="1">
                  <c:v>780</c:v>
                </c:pt>
                <c:pt idx="2">
                  <c:v>1230</c:v>
                </c:pt>
                <c:pt idx="3">
                  <c:v>608</c:v>
                </c:pt>
                <c:pt idx="4">
                  <c:v>601</c:v>
                </c:pt>
                <c:pt idx="5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10/27/18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Green city 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Team-6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019716" y="1600200"/>
            <a:ext cx="10359484" cy="2260910"/>
          </a:xfrm>
        </p:spPr>
        <p:txBody>
          <a:bodyPr>
            <a:normAutofit/>
          </a:bodyPr>
          <a:lstStyle/>
          <a:p>
            <a:r>
              <a:rPr lang="en-US" dirty="0"/>
              <a:t>To increase NYCHA resident engagement in the organization’s initiatives</a:t>
            </a:r>
          </a:p>
          <a:p>
            <a:pPr lvl="0"/>
            <a:r>
              <a:rPr lang="en-US" dirty="0"/>
              <a:t>To amplify resident-to-resident outreach</a:t>
            </a:r>
          </a:p>
          <a:p>
            <a:pPr lvl="0"/>
            <a:r>
              <a:rPr lang="en-US" dirty="0"/>
              <a:t>To get more residents out to the Farms at NYCHA</a:t>
            </a:r>
          </a:p>
          <a:p>
            <a:pPr lvl="0"/>
            <a:r>
              <a:rPr lang="en-US" dirty="0"/>
              <a:t>To pick up more compost and distribute more produce</a:t>
            </a:r>
          </a:p>
        </p:txBody>
      </p:sp>
      <p:pic>
        <p:nvPicPr>
          <p:cNvPr id="3" name="Picture 2" descr="A group of people standing around a table&#13;&#10;&#13;&#10;Description automatically generated">
            <a:extLst>
              <a:ext uri="{FF2B5EF4-FFF2-40B4-BE49-F238E27FC236}">
                <a16:creationId xmlns:a16="http://schemas.microsoft.com/office/drawing/2014/main" id="{3C42854B-655F-AD42-9EC6-EB8B71D7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67" y="3671539"/>
            <a:ext cx="7626193" cy="26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weight of produce distributed (lbs)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3261892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106266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weight of compost collected (</a:t>
            </a:r>
            <a:r>
              <a:rPr lang="en-US" sz="3200" dirty="0" err="1"/>
              <a:t>lb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7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868362"/>
          </a:xfrm>
        </p:spPr>
        <p:txBody>
          <a:bodyPr/>
          <a:lstStyle/>
          <a:p>
            <a:pPr algn="ctr"/>
            <a:r>
              <a:rPr lang="en-US" sz="3200" dirty="0"/>
              <a:t>New vs returning visitors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E4B2135-1FA2-2345-A5EB-F284685A93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6684850"/>
              </p:ext>
            </p:extLst>
          </p:nvPr>
        </p:nvGraphicFramePr>
        <p:xfrm>
          <a:off x="4137102" y="1600200"/>
          <a:ext cx="4728118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8EB58D8-51E3-5243-A9D2-F8131E264BEA}"/>
              </a:ext>
            </a:extLst>
          </p:cNvPr>
          <p:cNvSpPr txBox="1"/>
          <p:nvPr/>
        </p:nvSpPr>
        <p:spPr>
          <a:xfrm>
            <a:off x="2141033" y="4910881"/>
            <a:ext cx="26316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90% Returning Visitors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4CD36C7-B7EA-F94C-BEA1-3D7920CCA182}"/>
              </a:ext>
            </a:extLst>
          </p:cNvPr>
          <p:cNvSpPr txBox="1"/>
          <p:nvPr/>
        </p:nvSpPr>
        <p:spPr>
          <a:xfrm>
            <a:off x="8538100" y="1516568"/>
            <a:ext cx="21614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10% Unique Visitors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83F1C4-C1D9-D540-B88B-D71141468AD6}"/>
              </a:ext>
            </a:extLst>
          </p:cNvPr>
          <p:cNvCxnSpPr>
            <a:cxnSpLocks/>
          </p:cNvCxnSpPr>
          <p:nvPr/>
        </p:nvCxnSpPr>
        <p:spPr>
          <a:xfrm>
            <a:off x="7103325" y="1819657"/>
            <a:ext cx="3445729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94DA74-9BFC-7E4C-9684-90740F367CD1}"/>
              </a:ext>
            </a:extLst>
          </p:cNvPr>
          <p:cNvCxnSpPr>
            <a:cxnSpLocks/>
          </p:cNvCxnSpPr>
          <p:nvPr/>
        </p:nvCxnSpPr>
        <p:spPr>
          <a:xfrm flipH="1">
            <a:off x="2408663" y="5235496"/>
            <a:ext cx="368733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E4083A-C03E-374C-B01F-D10753A2E32F}"/>
              </a:ext>
            </a:extLst>
          </p:cNvPr>
          <p:cNvSpPr txBox="1"/>
          <p:nvPr/>
        </p:nvSpPr>
        <p:spPr>
          <a:xfrm>
            <a:off x="5319132" y="3484755"/>
            <a:ext cx="234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Total 3000 Visitors</a:t>
            </a:r>
          </a:p>
        </p:txBody>
      </p:sp>
    </p:spTree>
    <p:extLst>
      <p:ext uri="{BB962C8B-B14F-4D97-AF65-F5344CB8AC3E}">
        <p14:creationId xmlns:p14="http://schemas.microsoft.com/office/powerpoint/2010/main" val="24698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84788037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Number of farm stand visits</a:t>
            </a:r>
          </a:p>
        </p:txBody>
      </p:sp>
    </p:spTree>
    <p:extLst>
      <p:ext uri="{BB962C8B-B14F-4D97-AF65-F5344CB8AC3E}">
        <p14:creationId xmlns:p14="http://schemas.microsoft.com/office/powerpoint/2010/main" val="7638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Situation </a:t>
            </a:r>
          </a:p>
          <a:p>
            <a:pPr lvl="1"/>
            <a:r>
              <a:rPr lang="en-US" dirty="0"/>
              <a:t>5,000 residents 3,000 visits  &gt; 150-300 unique visitors year round</a:t>
            </a:r>
          </a:p>
          <a:p>
            <a:pPr lvl="0"/>
            <a:r>
              <a:rPr lang="en-US" dirty="0"/>
              <a:t>Complication</a:t>
            </a:r>
          </a:p>
          <a:p>
            <a:pPr lvl="1"/>
            <a:r>
              <a:rPr lang="en-US" dirty="0"/>
              <a:t>Most residents are not active in online social medial to share with the community</a:t>
            </a:r>
          </a:p>
          <a:p>
            <a:pPr lvl="0"/>
            <a:r>
              <a:rPr lang="en-US" dirty="0"/>
              <a:t>Resolution</a:t>
            </a:r>
          </a:p>
          <a:p>
            <a:pPr lvl="1"/>
            <a:r>
              <a:rPr lang="en-US" dirty="0"/>
              <a:t>Share information with people</a:t>
            </a:r>
          </a:p>
          <a:p>
            <a:pPr lvl="0"/>
            <a:r>
              <a:rPr lang="en-US" dirty="0"/>
              <a:t>Example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Increase NYCHA resident engagement in the organization’s initiatives</a:t>
            </a:r>
          </a:p>
          <a:p>
            <a:pPr lvl="0"/>
            <a:r>
              <a:rPr lang="en-US" dirty="0"/>
              <a:t>Get more residents out to the Farms at NYCHA</a:t>
            </a:r>
          </a:p>
          <a:p>
            <a:pPr lvl="0"/>
            <a:r>
              <a:rPr lang="en-US" dirty="0"/>
              <a:t>Pick up more compost and distribute more produce</a:t>
            </a:r>
          </a:p>
          <a:p>
            <a:pPr lvl="0"/>
            <a:r>
              <a:rPr lang="en-US" dirty="0"/>
              <a:t>Amplify resident-to-resident outreach</a:t>
            </a:r>
          </a:p>
        </p:txBody>
      </p:sp>
    </p:spTree>
    <p:extLst>
      <p:ext uri="{BB962C8B-B14F-4D97-AF65-F5344CB8AC3E}">
        <p14:creationId xmlns:p14="http://schemas.microsoft.com/office/powerpoint/2010/main" val="606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392</TotalTime>
  <Words>207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Ocean design template</vt:lpstr>
      <vt:lpstr>Green city force</vt:lpstr>
      <vt:lpstr>Objective</vt:lpstr>
      <vt:lpstr>Total weight of produce distributed (lbs)</vt:lpstr>
      <vt:lpstr>Total weight of compost collected (lb)</vt:lpstr>
      <vt:lpstr>New vs returning visitors</vt:lpstr>
      <vt:lpstr>Number of farm stand visits</vt:lpstr>
      <vt:lpstr>Ideal solutions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force</dc:title>
  <dc:creator>Pann Cherry</dc:creator>
  <cp:lastModifiedBy>Pann Cherry</cp:lastModifiedBy>
  <cp:revision>15</cp:revision>
  <dcterms:created xsi:type="dcterms:W3CDTF">2018-10-27T00:46:47Z</dcterms:created>
  <dcterms:modified xsi:type="dcterms:W3CDTF">2018-10-27T08:24:49Z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