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4"/>
  </p:notesMasterIdLst>
  <p:handoutMasterIdLst>
    <p:handoutMasterId r:id="rId15"/>
  </p:handoutMasterIdLst>
  <p:sldIdLst>
    <p:sldId id="259" r:id="rId5"/>
    <p:sldId id="260" r:id="rId6"/>
    <p:sldId id="264" r:id="rId7"/>
    <p:sldId id="261" r:id="rId8"/>
    <p:sldId id="265" r:id="rId9"/>
    <p:sldId id="266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5"/>
  </p:normalViewPr>
  <p:slideViewPr>
    <p:cSldViewPr snapToGrid="0">
      <p:cViewPr varScale="1">
        <p:scale>
          <a:sx n="114" d="100"/>
          <a:sy n="114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Red Hook Houses Farm</c:v>
                </c:pt>
                <c:pt idx="1">
                  <c:v>Howard Houses Farm</c:v>
                </c:pt>
                <c:pt idx="2">
                  <c:v>Bay View Houses Farm</c:v>
                </c:pt>
                <c:pt idx="3">
                  <c:v>Wagner Houses Farm</c:v>
                </c:pt>
                <c:pt idx="4">
                  <c:v>Forest Houses Farm</c:v>
                </c:pt>
                <c:pt idx="5">
                  <c:v>Mariner's Harbor Houses Farm</c:v>
                </c:pt>
              </c:strCache>
            </c:strRef>
          </c:cat>
          <c:val>
            <c:numRef>
              <c:f>Sheet1!$B$2:$B$7</c:f>
              <c:numCache>
                <c:formatCode>#,##0</c:formatCode>
                <c:ptCount val="6"/>
                <c:pt idx="0">
                  <c:v>4617</c:v>
                </c:pt>
                <c:pt idx="1">
                  <c:v>4375</c:v>
                </c:pt>
                <c:pt idx="2">
                  <c:v>2827</c:v>
                </c:pt>
                <c:pt idx="3">
                  <c:v>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92-4FD2-AACC-B80B126B62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2017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Red Hook Houses Farm</c:v>
                </c:pt>
                <c:pt idx="1">
                  <c:v>Howard Houses Farm</c:v>
                </c:pt>
                <c:pt idx="2">
                  <c:v>Bay View Houses Farm</c:v>
                </c:pt>
                <c:pt idx="3">
                  <c:v>Wagner Houses Farm</c:v>
                </c:pt>
                <c:pt idx="4">
                  <c:v>Forest Houses Farm</c:v>
                </c:pt>
                <c:pt idx="5">
                  <c:v>Mariner's Harbor Houses Farm</c:v>
                </c:pt>
              </c:strCache>
            </c:strRef>
          </c:cat>
          <c:val>
            <c:numRef>
              <c:f>Sheet1!$C$2:$C$7</c:f>
              <c:numCache>
                <c:formatCode>#,##0</c:formatCode>
                <c:ptCount val="6"/>
                <c:pt idx="0">
                  <c:v>5750.9</c:v>
                </c:pt>
                <c:pt idx="1">
                  <c:v>5693.19</c:v>
                </c:pt>
                <c:pt idx="2">
                  <c:v>5345.5</c:v>
                </c:pt>
                <c:pt idx="3">
                  <c:v>3130.7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92-4FD2-AACC-B80B126B62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2018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Red Hook Houses Farm</c:v>
                </c:pt>
                <c:pt idx="1">
                  <c:v>Howard Houses Farm</c:v>
                </c:pt>
                <c:pt idx="2">
                  <c:v>Bay View Houses Farm</c:v>
                </c:pt>
                <c:pt idx="3">
                  <c:v>Wagner Houses Farm</c:v>
                </c:pt>
                <c:pt idx="4">
                  <c:v>Forest Houses Farm</c:v>
                </c:pt>
                <c:pt idx="5">
                  <c:v>Mariner's Harbor Houses Farm</c:v>
                </c:pt>
              </c:strCache>
            </c:strRef>
          </c:cat>
          <c:val>
            <c:numRef>
              <c:f>Sheet1!$D$2:$D$7</c:f>
              <c:numCache>
                <c:formatCode>#,##0</c:formatCode>
                <c:ptCount val="6"/>
                <c:pt idx="0">
                  <c:v>6242.18</c:v>
                </c:pt>
                <c:pt idx="1">
                  <c:v>3534.1</c:v>
                </c:pt>
                <c:pt idx="2">
                  <c:v>4518.95</c:v>
                </c:pt>
                <c:pt idx="3">
                  <c:v>4242.95</c:v>
                </c:pt>
                <c:pt idx="4">
                  <c:v>2390.48</c:v>
                </c:pt>
                <c:pt idx="5">
                  <c:v>995.9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92-4FD2-AACC-B80B126B6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6113312"/>
        <c:axId val="516099592"/>
      </c:barChart>
      <c:catAx>
        <c:axId val="51611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099592"/>
        <c:crosses val="autoZero"/>
        <c:auto val="1"/>
        <c:lblAlgn val="ctr"/>
        <c:lblOffset val="100"/>
        <c:noMultiLvlLbl val="0"/>
      </c:catAx>
      <c:valAx>
        <c:axId val="51609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1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Red Hook Houses Farm</c:v>
                </c:pt>
                <c:pt idx="1">
                  <c:v>Howard Houses Farm</c:v>
                </c:pt>
                <c:pt idx="2">
                  <c:v>Bay View Houses Farm</c:v>
                </c:pt>
                <c:pt idx="3">
                  <c:v>Wagner Houses Farm</c:v>
                </c:pt>
                <c:pt idx="4">
                  <c:v>Forest Houses Farm</c:v>
                </c:pt>
                <c:pt idx="5">
                  <c:v>Mariner's Harbor Houses Farm</c:v>
                </c:pt>
              </c:strCache>
            </c:strRef>
          </c:cat>
          <c:val>
            <c:numRef>
              <c:f>Sheet1!$B$2:$B$7</c:f>
              <c:numCache>
                <c:formatCode>#,##0</c:formatCode>
                <c:ptCount val="6"/>
                <c:pt idx="0">
                  <c:v>1593</c:v>
                </c:pt>
                <c:pt idx="1">
                  <c:v>911</c:v>
                </c:pt>
                <c:pt idx="2">
                  <c:v>522</c:v>
                </c:pt>
                <c:pt idx="3">
                  <c:v>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92-4FD2-AACC-B80B126B62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2017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Red Hook Houses Farm</c:v>
                </c:pt>
                <c:pt idx="1">
                  <c:v>Howard Houses Farm</c:v>
                </c:pt>
                <c:pt idx="2">
                  <c:v>Bay View Houses Farm</c:v>
                </c:pt>
                <c:pt idx="3">
                  <c:v>Wagner Houses Farm</c:v>
                </c:pt>
                <c:pt idx="4">
                  <c:v>Forest Houses Farm</c:v>
                </c:pt>
                <c:pt idx="5">
                  <c:v>Mariner's Harbor Houses Farm</c:v>
                </c:pt>
              </c:strCache>
            </c:strRef>
          </c:cat>
          <c:val>
            <c:numRef>
              <c:f>Sheet1!$C$2:$C$7</c:f>
              <c:numCache>
                <c:formatCode>#,##0</c:formatCode>
                <c:ptCount val="6"/>
                <c:pt idx="0">
                  <c:v>1389.4</c:v>
                </c:pt>
                <c:pt idx="1">
                  <c:v>1650.46</c:v>
                </c:pt>
                <c:pt idx="2">
                  <c:v>1507.6</c:v>
                </c:pt>
                <c:pt idx="3">
                  <c:v>954.8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92-4FD2-AACC-B80B126B62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2018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Red Hook Houses Farm</c:v>
                </c:pt>
                <c:pt idx="1">
                  <c:v>Howard Houses Farm</c:v>
                </c:pt>
                <c:pt idx="2">
                  <c:v>Bay View Houses Farm</c:v>
                </c:pt>
                <c:pt idx="3">
                  <c:v>Wagner Houses Farm</c:v>
                </c:pt>
                <c:pt idx="4">
                  <c:v>Forest Houses Farm</c:v>
                </c:pt>
                <c:pt idx="5">
                  <c:v>Mariner's Harbor Houses Farm</c:v>
                </c:pt>
              </c:strCache>
            </c:strRef>
          </c:cat>
          <c:val>
            <c:numRef>
              <c:f>Sheet1!$D$2:$D$7</c:f>
              <c:numCache>
                <c:formatCode>#,##0</c:formatCode>
                <c:ptCount val="6"/>
                <c:pt idx="0">
                  <c:v>1744</c:v>
                </c:pt>
                <c:pt idx="1">
                  <c:v>422.539999999999</c:v>
                </c:pt>
                <c:pt idx="2">
                  <c:v>1241.5999999999999</c:v>
                </c:pt>
                <c:pt idx="3">
                  <c:v>575.19999999999902</c:v>
                </c:pt>
                <c:pt idx="4">
                  <c:v>213.2</c:v>
                </c:pt>
                <c:pt idx="5">
                  <c:v>95.8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92-4FD2-AACC-B80B126B6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6113312"/>
        <c:axId val="516099592"/>
      </c:barChart>
      <c:catAx>
        <c:axId val="51611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099592"/>
        <c:crosses val="autoZero"/>
        <c:auto val="1"/>
        <c:lblAlgn val="ctr"/>
        <c:lblOffset val="100"/>
        <c:noMultiLvlLbl val="0"/>
      </c:catAx>
      <c:valAx>
        <c:axId val="51609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1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Red Hook Houses Farm</c:v>
                </c:pt>
                <c:pt idx="1">
                  <c:v>Howard Houses Farm</c:v>
                </c:pt>
                <c:pt idx="2">
                  <c:v>Bay View Houses Farm</c:v>
                </c:pt>
                <c:pt idx="3">
                  <c:v>Wagner Houses Farm</c:v>
                </c:pt>
                <c:pt idx="4">
                  <c:v>Forest Houses Farm</c:v>
                </c:pt>
                <c:pt idx="5">
                  <c:v>Mariner's Harbor Houses Farm</c:v>
                </c:pt>
              </c:strCache>
            </c:strRef>
          </c:cat>
          <c:val>
            <c:numRef>
              <c:f>Sheet1!$B$2:$B$7</c:f>
              <c:numCache>
                <c:formatCode>#,##0</c:formatCode>
                <c:ptCount val="6"/>
                <c:pt idx="0">
                  <c:v>840</c:v>
                </c:pt>
                <c:pt idx="1">
                  <c:v>1066</c:v>
                </c:pt>
                <c:pt idx="2">
                  <c:v>672</c:v>
                </c:pt>
                <c:pt idx="3">
                  <c:v>728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92-4FD2-AACC-B80B126B62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2017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Red Hook Houses Farm</c:v>
                </c:pt>
                <c:pt idx="1">
                  <c:v>Howard Houses Farm</c:v>
                </c:pt>
                <c:pt idx="2">
                  <c:v>Bay View Houses Farm</c:v>
                </c:pt>
                <c:pt idx="3">
                  <c:v>Wagner Houses Farm</c:v>
                </c:pt>
                <c:pt idx="4">
                  <c:v>Forest Houses Farm</c:v>
                </c:pt>
                <c:pt idx="5">
                  <c:v>Mariner's Harbor Houses Farm</c:v>
                </c:pt>
              </c:strCache>
            </c:strRef>
          </c:cat>
          <c:val>
            <c:numRef>
              <c:f>Sheet1!$C$2:$C$7</c:f>
              <c:numCache>
                <c:formatCode>#,##0</c:formatCode>
                <c:ptCount val="6"/>
                <c:pt idx="0">
                  <c:v>1309</c:v>
                </c:pt>
                <c:pt idx="1">
                  <c:v>1161</c:v>
                </c:pt>
                <c:pt idx="2">
                  <c:v>768</c:v>
                </c:pt>
                <c:pt idx="3">
                  <c:v>709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92-4FD2-AACC-B80B126B62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2018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Red Hook Houses Farm</c:v>
                </c:pt>
                <c:pt idx="1">
                  <c:v>Howard Houses Farm</c:v>
                </c:pt>
                <c:pt idx="2">
                  <c:v>Bay View Houses Farm</c:v>
                </c:pt>
                <c:pt idx="3">
                  <c:v>Wagner Houses Farm</c:v>
                </c:pt>
                <c:pt idx="4">
                  <c:v>Forest Houses Farm</c:v>
                </c:pt>
                <c:pt idx="5">
                  <c:v>Mariner's Harbor Houses Farm</c:v>
                </c:pt>
              </c:strCache>
            </c:strRef>
          </c:cat>
          <c:val>
            <c:numRef>
              <c:f>Sheet1!$D$2:$D$7</c:f>
              <c:numCache>
                <c:formatCode>#,##0</c:formatCode>
                <c:ptCount val="6"/>
                <c:pt idx="0">
                  <c:v>1595</c:v>
                </c:pt>
                <c:pt idx="1">
                  <c:v>780</c:v>
                </c:pt>
                <c:pt idx="2">
                  <c:v>1230</c:v>
                </c:pt>
                <c:pt idx="3">
                  <c:v>608</c:v>
                </c:pt>
                <c:pt idx="4">
                  <c:v>601</c:v>
                </c:pt>
                <c:pt idx="5">
                  <c:v>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92-4FD2-AACC-B80B126B6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16113312"/>
        <c:axId val="516099592"/>
      </c:barChart>
      <c:catAx>
        <c:axId val="51611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099592"/>
        <c:crosses val="autoZero"/>
        <c:auto val="1"/>
        <c:lblAlgn val="ctr"/>
        <c:lblOffset val="100"/>
        <c:noMultiLvlLbl val="0"/>
      </c:catAx>
      <c:valAx>
        <c:axId val="51609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11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57-714B-9852-31F8F771829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57-714B-9852-31F8F771829D}"/>
              </c:ext>
            </c:extLst>
          </c:dPt>
          <c:cat>
            <c:strRef>
              <c:f>Sheet1!$A$2:$A$3</c:f>
              <c:strCache>
                <c:ptCount val="2"/>
                <c:pt idx="0">
                  <c:v>Unique Visitors</c:v>
                </c:pt>
                <c:pt idx="1">
                  <c:v>Total Visitors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300</c:v>
                </c:pt>
                <c:pt idx="1">
                  <c:v>2700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02-1749-A838-48F5AEB5E2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5E7E8819-F483-44DF-919F-6E95468C8963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/>
    </dgm:pt>
    <dgm:pt modelId="{C9D6A9DA-302E-4548-885F-28DE53027054}" type="parTrans" cxnId="{4900DF99-B2B3-456B-AD0C-5CC7040B8204}">
      <dgm:prSet/>
      <dgm:spPr/>
      <dgm:t>
        <a:bodyPr/>
        <a:lstStyle/>
        <a:p>
          <a:endParaRPr lang="en-US"/>
        </a:p>
      </dgm:t>
    </dgm:pt>
    <dgm:pt modelId="{88B013DA-0720-49D9-A5D2-47224518ADD0}" type="sibTrans" cxnId="{4900DF99-B2B3-456B-AD0C-5CC7040B8204}">
      <dgm:prSet/>
      <dgm:spPr/>
      <dgm:t>
        <a:bodyPr/>
        <a:lstStyle/>
        <a:p>
          <a:endParaRPr lang="en-US"/>
        </a:p>
      </dgm:t>
    </dgm:pt>
    <dgm:pt modelId="{E6A445EE-D086-4B01-B491-D67950A5A065}" type="pres">
      <dgm:prSet presAssocID="{3F442EA2-39BA-4C9A-AD59-755D4917D532}" presName="linear" presStyleCnt="0">
        <dgm:presLayoutVars>
          <dgm:dir/>
          <dgm:animLvl val="lvl"/>
          <dgm:resizeHandles val="exact"/>
        </dgm:presLayoutVars>
      </dgm:prSet>
      <dgm:spPr/>
    </dgm:pt>
    <dgm:pt modelId="{6D3A9625-D3EB-4CA1-AB05-34452283708A}" type="pres">
      <dgm:prSet presAssocID="{4DF9FE7B-F642-4898-A360-D4E3814E1A3D}" presName="parentLin" presStyleCnt="0"/>
      <dgm:spPr/>
    </dgm:pt>
    <dgm:pt modelId="{7E290D25-335D-4339-A8E8-B036E46B5EB5}" type="pres">
      <dgm:prSet presAssocID="{4DF9FE7B-F642-4898-A360-D4E3814E1A3D}" presName="parentLeftMargin" presStyleLbl="node1" presStyleIdx="0" presStyleCnt="3"/>
      <dgm:spPr/>
    </dgm:pt>
    <dgm:pt modelId="{674922F1-7266-4681-AD4F-1C618A5FFF23}" type="pres">
      <dgm:prSet presAssocID="{4DF9FE7B-F642-4898-A360-D4E3814E1A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29850-0672-4B77-B5DE-2E1563038631}" type="pres">
      <dgm:prSet presAssocID="{4DF9FE7B-F642-4898-A360-D4E3814E1A3D}" presName="negativeSpace" presStyleCnt="0"/>
      <dgm:spPr/>
    </dgm:pt>
    <dgm:pt modelId="{80259B02-529C-422B-91BE-D70198BA9F6C}" type="pres">
      <dgm:prSet presAssocID="{4DF9FE7B-F642-4898-A360-D4E3814E1A3D}" presName="childText" presStyleLbl="conFgAcc1" presStyleIdx="0" presStyleCnt="3">
        <dgm:presLayoutVars>
          <dgm:bulletEnabled val="1"/>
        </dgm:presLayoutVars>
      </dgm:prSet>
      <dgm:spPr/>
    </dgm:pt>
    <dgm:pt modelId="{E53EFB4E-D3DB-42E1-82AC-148F7D29254F}" type="pres">
      <dgm:prSet presAssocID="{43C18EFF-81FC-4D70-8C6B-E95FF3730413}" presName="spaceBetweenRectangles" presStyleCnt="0"/>
      <dgm:spPr/>
    </dgm:pt>
    <dgm:pt modelId="{07AC1C38-F728-4390-9C76-57A49ED97DBB}" type="pres">
      <dgm:prSet presAssocID="{3929B1E1-4BC4-4C73-ABE8-27CEF96A3652}" presName="parentLin" presStyleCnt="0"/>
      <dgm:spPr/>
    </dgm:pt>
    <dgm:pt modelId="{D0037F0D-DB9A-4BA4-97B4-D939B26E14DA}" type="pres">
      <dgm:prSet presAssocID="{3929B1E1-4BC4-4C73-ABE8-27CEF96A3652}" presName="parentLeftMargin" presStyleLbl="node1" presStyleIdx="0" presStyleCnt="3"/>
      <dgm:spPr/>
    </dgm:pt>
    <dgm:pt modelId="{21EEBBE2-729F-4D85-8CAE-C2B30FF126D2}" type="pres">
      <dgm:prSet presAssocID="{3929B1E1-4BC4-4C73-ABE8-27CEF96A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CB3FAF-C320-430D-84D4-71BA6D1761D1}" type="pres">
      <dgm:prSet presAssocID="{3929B1E1-4BC4-4C73-ABE8-27CEF96A3652}" presName="negativeSpace" presStyleCnt="0"/>
      <dgm:spPr/>
    </dgm:pt>
    <dgm:pt modelId="{5282638F-EFF2-4770-BB1A-21455422E45D}" type="pres">
      <dgm:prSet presAssocID="{3929B1E1-4BC4-4C73-ABE8-27CEF96A3652}" presName="childText" presStyleLbl="conFgAcc1" presStyleIdx="1" presStyleCnt="3">
        <dgm:presLayoutVars>
          <dgm:bulletEnabled val="1"/>
        </dgm:presLayoutVars>
      </dgm:prSet>
      <dgm:spPr/>
    </dgm:pt>
    <dgm:pt modelId="{8CE827AA-77D8-4146-A665-00110A17769E}" type="pres">
      <dgm:prSet presAssocID="{19BA0C22-38BB-4E9F-89D5-0FF5FF9F12CE}" presName="spaceBetweenRectangles" presStyleCnt="0"/>
      <dgm:spPr/>
    </dgm:pt>
    <dgm:pt modelId="{34C9EE47-81AF-461E-8292-AB107AA0D367}" type="pres">
      <dgm:prSet presAssocID="{60CDF8D0-D4FC-4467-A51E-79C5A58B0B2C}" presName="parentLin" presStyleCnt="0"/>
      <dgm:spPr/>
    </dgm:pt>
    <dgm:pt modelId="{864CB39B-29F9-473D-90E5-0686D86E278F}" type="pres">
      <dgm:prSet presAssocID="{60CDF8D0-D4FC-4467-A51E-79C5A58B0B2C}" presName="parentLeftMargin" presStyleLbl="node1" presStyleIdx="1" presStyleCnt="3"/>
      <dgm:spPr/>
    </dgm:pt>
    <dgm:pt modelId="{5B203A22-00AF-46E7-9415-C6DAFD7E01CC}" type="pres">
      <dgm:prSet presAssocID="{60CDF8D0-D4FC-4467-A51E-79C5A58B0B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F9C1F84-81DE-4E5D-9537-C2D1A211B8B6}" type="pres">
      <dgm:prSet presAssocID="{60CDF8D0-D4FC-4467-A51E-79C5A58B0B2C}" presName="negativeSpace" presStyleCnt="0"/>
      <dgm:spPr/>
    </dgm:pt>
    <dgm:pt modelId="{964E6811-5072-4466-B721-689C35A65029}" type="pres">
      <dgm:prSet presAssocID="{60CDF8D0-D4FC-4467-A51E-79C5A58B0B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459EDE1B-83A7-4B6B-B912-F01D5F962186}" type="presOf" srcId="{5E7E8819-F483-44DF-919F-6E95468C8963}" destId="{964E6811-5072-4466-B721-689C35A65029}" srcOrd="0" destOrd="1" presId="urn:microsoft.com/office/officeart/2005/8/layout/list1"/>
    <dgm:cxn modelId="{6108362B-9689-4D0E-8844-2D493AD2CE1C}" type="presOf" srcId="{60CDF8D0-D4FC-4467-A51E-79C5A58B0B2C}" destId="{5B203A22-00AF-46E7-9415-C6DAFD7E01CC}" srcOrd="1" destOrd="0" presId="urn:microsoft.com/office/officeart/2005/8/layout/list1"/>
    <dgm:cxn modelId="{FE14672D-88A2-4DAE-AC76-CAB968FE519F}" type="presOf" srcId="{3929B1E1-4BC4-4C73-ABE8-27CEF96A3652}" destId="{21EEBBE2-729F-4D85-8CAE-C2B30FF126D2}" srcOrd="1" destOrd="0" presId="urn:microsoft.com/office/officeart/2005/8/layout/list1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10498C3A-7068-4ABA-A4D0-3524C0D50310}" type="presOf" srcId="{789CD6DB-3A68-4A41-90BD-4F0CBB3617D1}" destId="{80259B02-529C-422B-91BE-D70198BA9F6C}" srcOrd="0" destOrd="1" presId="urn:microsoft.com/office/officeart/2005/8/layout/list1"/>
    <dgm:cxn modelId="{3F0C293E-2E7E-4665-8D44-581D552DF9A1}" type="presOf" srcId="{99E0600D-9954-43F4-8926-13B8777FAAA1}" destId="{5282638F-EFF2-4770-BB1A-21455422E45D}" srcOrd="0" destOrd="0" presId="urn:microsoft.com/office/officeart/2005/8/layout/list1"/>
    <dgm:cxn modelId="{80F58D57-B962-4C9D-B013-5548ADF87448}" type="presOf" srcId="{50629C12-7464-4473-ADEF-1A284F8A9957}" destId="{964E6811-5072-4466-B721-689C35A65029}" srcOrd="0" destOrd="0" presId="urn:microsoft.com/office/officeart/2005/8/layout/list1"/>
    <dgm:cxn modelId="{2A11C66B-2222-40EF-8E11-88B88D0D3D24}" type="presOf" srcId="{4DF9FE7B-F642-4898-A360-D4E3814E1A3D}" destId="{674922F1-7266-4681-AD4F-1C618A5FFF23}" srcOrd="1" destOrd="0" presId="urn:microsoft.com/office/officeart/2005/8/layout/list1"/>
    <dgm:cxn modelId="{B1527982-10E5-4CE7-9744-094C706192AF}" type="presOf" srcId="{0791135C-9DAB-47F6-BE9C-A3E56A2DDA50}" destId="{5282638F-EFF2-4770-BB1A-21455422E45D}" srcOrd="0" destOrd="1" presId="urn:microsoft.com/office/officeart/2005/8/layout/lis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3EBFF094-02A9-4D87-B328-CDC32C77ABA8}" type="presOf" srcId="{3929B1E1-4BC4-4C73-ABE8-27CEF96A3652}" destId="{D0037F0D-DB9A-4BA4-97B4-D939B26E14DA}" srcOrd="0" destOrd="0" presId="urn:microsoft.com/office/officeart/2005/8/layout/list1"/>
    <dgm:cxn modelId="{2416B399-0486-41EC-9CA5-0704E3CCA3BD}" type="presOf" srcId="{4DF9FE7B-F642-4898-A360-D4E3814E1A3D}" destId="{7E290D25-335D-4339-A8E8-B036E46B5EB5}" srcOrd="0" destOrd="0" presId="urn:microsoft.com/office/officeart/2005/8/layout/list1"/>
    <dgm:cxn modelId="{4900DF99-B2B3-456B-AD0C-5CC7040B8204}" srcId="{60CDF8D0-D4FC-4467-A51E-79C5A58B0B2C}" destId="{5E7E8819-F483-44DF-919F-6E95468C8963}" srcOrd="1" destOrd="0" parTransId="{C9D6A9DA-302E-4548-885F-28DE53027054}" sibTransId="{88B013DA-0720-49D9-A5D2-47224518ADD0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339A87A3-3EC4-4744-B773-ADAA643DE229}" type="presOf" srcId="{EFF2750D-B4B3-474C-8B62-8B638DC31F7E}" destId="{80259B02-529C-422B-91BE-D70198BA9F6C}" srcOrd="0" destOrd="0" presId="urn:microsoft.com/office/officeart/2005/8/layout/lis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F18ED1-39D2-485A-8964-4E3198F8F4F0}" type="presOf" srcId="{60CDF8D0-D4FC-4467-A51E-79C5A58B0B2C}" destId="{864CB39B-29F9-473D-90E5-0686D86E278F}" srcOrd="0" destOrd="0" presId="urn:microsoft.com/office/officeart/2005/8/layout/list1"/>
    <dgm:cxn modelId="{F00D43D3-2EBF-439E-A0F5-E3EE90A22AD7}" type="presOf" srcId="{3F442EA2-39BA-4C9A-AD59-755D4917D532}" destId="{E6A445EE-D086-4B01-B491-D67950A5A065}" srcOrd="0" destOrd="0" presId="urn:microsoft.com/office/officeart/2005/8/layout/lis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41C27657-66EF-4C3B-8E9C-7B2E84A2DD1A}" type="presParOf" srcId="{E6A445EE-D086-4B01-B491-D67950A5A065}" destId="{6D3A9625-D3EB-4CA1-AB05-34452283708A}" srcOrd="0" destOrd="0" presId="urn:microsoft.com/office/officeart/2005/8/layout/list1"/>
    <dgm:cxn modelId="{0F3AA7EF-4CA3-4B58-8428-01B782E35A1B}" type="presParOf" srcId="{6D3A9625-D3EB-4CA1-AB05-34452283708A}" destId="{7E290D25-335D-4339-A8E8-B036E46B5EB5}" srcOrd="0" destOrd="0" presId="urn:microsoft.com/office/officeart/2005/8/layout/list1"/>
    <dgm:cxn modelId="{05E32DD5-D6B4-46E8-9A33-1E9C9AB9A269}" type="presParOf" srcId="{6D3A9625-D3EB-4CA1-AB05-34452283708A}" destId="{674922F1-7266-4681-AD4F-1C618A5FFF23}" srcOrd="1" destOrd="0" presId="urn:microsoft.com/office/officeart/2005/8/layout/list1"/>
    <dgm:cxn modelId="{9FEECAB6-0BBC-4A1B-84D0-174D9A555E14}" type="presParOf" srcId="{E6A445EE-D086-4B01-B491-D67950A5A065}" destId="{96C29850-0672-4B77-B5DE-2E1563038631}" srcOrd="1" destOrd="0" presId="urn:microsoft.com/office/officeart/2005/8/layout/list1"/>
    <dgm:cxn modelId="{A528E9B1-D521-4863-A216-D0A9CE821899}" type="presParOf" srcId="{E6A445EE-D086-4B01-B491-D67950A5A065}" destId="{80259B02-529C-422B-91BE-D70198BA9F6C}" srcOrd="2" destOrd="0" presId="urn:microsoft.com/office/officeart/2005/8/layout/list1"/>
    <dgm:cxn modelId="{CE2638FC-EFD3-4028-A5EC-A13F39B23B6E}" type="presParOf" srcId="{E6A445EE-D086-4B01-B491-D67950A5A065}" destId="{E53EFB4E-D3DB-42E1-82AC-148F7D29254F}" srcOrd="3" destOrd="0" presId="urn:microsoft.com/office/officeart/2005/8/layout/list1"/>
    <dgm:cxn modelId="{58882DC7-B418-4C0E-9C40-979E7405894F}" type="presParOf" srcId="{E6A445EE-D086-4B01-B491-D67950A5A065}" destId="{07AC1C38-F728-4390-9C76-57A49ED97DBB}" srcOrd="4" destOrd="0" presId="urn:microsoft.com/office/officeart/2005/8/layout/list1"/>
    <dgm:cxn modelId="{528A3CEB-C3AF-4445-93C9-8F3EC3713DF8}" type="presParOf" srcId="{07AC1C38-F728-4390-9C76-57A49ED97DBB}" destId="{D0037F0D-DB9A-4BA4-97B4-D939B26E14DA}" srcOrd="0" destOrd="0" presId="urn:microsoft.com/office/officeart/2005/8/layout/list1"/>
    <dgm:cxn modelId="{317D8306-6691-456A-A4FA-B393419286AC}" type="presParOf" srcId="{07AC1C38-F728-4390-9C76-57A49ED97DBB}" destId="{21EEBBE2-729F-4D85-8CAE-C2B30FF126D2}" srcOrd="1" destOrd="0" presId="urn:microsoft.com/office/officeart/2005/8/layout/list1"/>
    <dgm:cxn modelId="{98F94C20-C0D6-4186-A146-0D6C76241D1A}" type="presParOf" srcId="{E6A445EE-D086-4B01-B491-D67950A5A065}" destId="{AACB3FAF-C320-430D-84D4-71BA6D1761D1}" srcOrd="5" destOrd="0" presId="urn:microsoft.com/office/officeart/2005/8/layout/list1"/>
    <dgm:cxn modelId="{8B450F68-CFDE-4380-83DE-EA773429B7D2}" type="presParOf" srcId="{E6A445EE-D086-4B01-B491-D67950A5A065}" destId="{5282638F-EFF2-4770-BB1A-21455422E45D}" srcOrd="6" destOrd="0" presId="urn:microsoft.com/office/officeart/2005/8/layout/list1"/>
    <dgm:cxn modelId="{24CD9B09-6AA3-467D-8DA2-E5AAA2F789B5}" type="presParOf" srcId="{E6A445EE-D086-4B01-B491-D67950A5A065}" destId="{8CE827AA-77D8-4146-A665-00110A17769E}" srcOrd="7" destOrd="0" presId="urn:microsoft.com/office/officeart/2005/8/layout/list1"/>
    <dgm:cxn modelId="{FB163640-AD94-407A-B6EC-BB4E91BC1292}" type="presParOf" srcId="{E6A445EE-D086-4B01-B491-D67950A5A065}" destId="{34C9EE47-81AF-461E-8292-AB107AA0D367}" srcOrd="8" destOrd="0" presId="urn:microsoft.com/office/officeart/2005/8/layout/list1"/>
    <dgm:cxn modelId="{7327C346-CF30-43FF-B64D-2B052E21A33F}" type="presParOf" srcId="{34C9EE47-81AF-461E-8292-AB107AA0D367}" destId="{864CB39B-29F9-473D-90E5-0686D86E278F}" srcOrd="0" destOrd="0" presId="urn:microsoft.com/office/officeart/2005/8/layout/list1"/>
    <dgm:cxn modelId="{5161FA7C-C318-45F1-B871-A12BF4CBF838}" type="presParOf" srcId="{34C9EE47-81AF-461E-8292-AB107AA0D367}" destId="{5B203A22-00AF-46E7-9415-C6DAFD7E01CC}" srcOrd="1" destOrd="0" presId="urn:microsoft.com/office/officeart/2005/8/layout/list1"/>
    <dgm:cxn modelId="{93F8116E-4D1E-4684-915C-9483B1C46DD2}" type="presParOf" srcId="{E6A445EE-D086-4B01-B491-D67950A5A065}" destId="{DF9C1F84-81DE-4E5D-9537-C2D1A211B8B6}" srcOrd="9" destOrd="0" presId="urn:microsoft.com/office/officeart/2005/8/layout/list1"/>
    <dgm:cxn modelId="{51FDB8CA-627A-47A4-B82B-3746593054A5}" type="presParOf" srcId="{E6A445EE-D086-4B01-B491-D67950A5A065}" destId="{964E6811-5072-4466-B721-689C35A6502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59B02-529C-422B-91BE-D70198BA9F6C}">
      <dsp:nvSpPr>
        <dsp:cNvPr id="0" name=""/>
        <dsp:cNvSpPr/>
      </dsp:nvSpPr>
      <dsp:spPr>
        <a:xfrm>
          <a:off x="0" y="29645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296459"/>
        <a:ext cx="4978400" cy="1020600"/>
      </dsp:txXfrm>
    </dsp:sp>
    <dsp:sp modelId="{674922F1-7266-4681-AD4F-1C618A5FFF23}">
      <dsp:nvSpPr>
        <dsp:cNvPr id="0" name=""/>
        <dsp:cNvSpPr/>
      </dsp:nvSpPr>
      <dsp:spPr>
        <a:xfrm>
          <a:off x="248920" y="30779"/>
          <a:ext cx="348488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A</a:t>
          </a:r>
        </a:p>
      </dsp:txBody>
      <dsp:txXfrm>
        <a:off x="274859" y="56718"/>
        <a:ext cx="3433002" cy="479482"/>
      </dsp:txXfrm>
    </dsp:sp>
    <dsp:sp modelId="{5282638F-EFF2-4770-BB1A-21455422E45D}">
      <dsp:nvSpPr>
        <dsp:cNvPr id="0" name=""/>
        <dsp:cNvSpPr/>
      </dsp:nvSpPr>
      <dsp:spPr>
        <a:xfrm>
          <a:off x="0" y="1679939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1679939"/>
        <a:ext cx="4978400" cy="1020600"/>
      </dsp:txXfrm>
    </dsp:sp>
    <dsp:sp modelId="{21EEBBE2-729F-4D85-8CAE-C2B30FF126D2}">
      <dsp:nvSpPr>
        <dsp:cNvPr id="0" name=""/>
        <dsp:cNvSpPr/>
      </dsp:nvSpPr>
      <dsp:spPr>
        <a:xfrm>
          <a:off x="248920" y="1414259"/>
          <a:ext cx="3484880" cy="5313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B</a:t>
          </a:r>
        </a:p>
      </dsp:txBody>
      <dsp:txXfrm>
        <a:off x="274859" y="1440198"/>
        <a:ext cx="3433002" cy="479482"/>
      </dsp:txXfrm>
    </dsp:sp>
    <dsp:sp modelId="{964E6811-5072-4466-B721-689C35A65029}">
      <dsp:nvSpPr>
        <dsp:cNvPr id="0" name=""/>
        <dsp:cNvSpPr/>
      </dsp:nvSpPr>
      <dsp:spPr>
        <a:xfrm>
          <a:off x="0" y="3063420"/>
          <a:ext cx="49784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379" tIns="374904" rIns="38637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0" y="3063420"/>
        <a:ext cx="4978400" cy="1020600"/>
      </dsp:txXfrm>
    </dsp:sp>
    <dsp:sp modelId="{5B203A22-00AF-46E7-9415-C6DAFD7E01CC}">
      <dsp:nvSpPr>
        <dsp:cNvPr id="0" name=""/>
        <dsp:cNvSpPr/>
      </dsp:nvSpPr>
      <dsp:spPr>
        <a:xfrm>
          <a:off x="248920" y="2797740"/>
          <a:ext cx="3484880" cy="5313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720" tIns="0" rIns="13172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C</a:t>
          </a:r>
        </a:p>
      </dsp:txBody>
      <dsp:txXfrm>
        <a:off x="274859" y="2823679"/>
        <a:ext cx="343300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10/27/18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10/27/18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10/27/18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10/27/18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10/27/18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10/27/18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10/27/18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10/27/18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10/27/18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10/27/18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10/27/18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10/27/18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Green city force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Team-6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Increase NYCHA resident engagement in the organization’s initiatives</a:t>
            </a:r>
          </a:p>
          <a:p>
            <a:pPr lvl="0"/>
            <a:r>
              <a:rPr lang="en-US" dirty="0"/>
              <a:t>Get more residents out to the Farms at NYCHA</a:t>
            </a:r>
          </a:p>
          <a:p>
            <a:r>
              <a:rPr lang="en-US" dirty="0"/>
              <a:t>Amplify resident-to-resident outreach</a:t>
            </a:r>
          </a:p>
          <a:p>
            <a:pPr lvl="0"/>
            <a:r>
              <a:rPr lang="en-US" dirty="0"/>
              <a:t>Pick up more compost and distribute more produce</a:t>
            </a:r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solutions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Situation </a:t>
            </a:r>
          </a:p>
          <a:p>
            <a:pPr lvl="1"/>
            <a:r>
              <a:rPr lang="en-US" dirty="0"/>
              <a:t>5,000 residents 3,000 visits  &gt; 150-300 unique visitors year round</a:t>
            </a:r>
          </a:p>
          <a:p>
            <a:pPr lvl="0"/>
            <a:r>
              <a:rPr lang="en-US" dirty="0"/>
              <a:t>Complication</a:t>
            </a:r>
          </a:p>
          <a:p>
            <a:pPr lvl="1"/>
            <a:r>
              <a:rPr lang="en-US" dirty="0"/>
              <a:t>Most residents are not active in online social medial to share with the community</a:t>
            </a:r>
          </a:p>
          <a:p>
            <a:pPr lvl="0"/>
            <a:r>
              <a:rPr lang="en-US" dirty="0"/>
              <a:t>Resolution</a:t>
            </a:r>
          </a:p>
          <a:p>
            <a:pPr lvl="1"/>
            <a:r>
              <a:rPr lang="en-US" dirty="0"/>
              <a:t>Share information with people</a:t>
            </a:r>
          </a:p>
          <a:p>
            <a:pPr lvl="0"/>
            <a:r>
              <a:rPr lang="en-US" dirty="0"/>
              <a:t>Example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Increase NYCHA resident engagement in the organization’s initiatives</a:t>
            </a:r>
          </a:p>
          <a:p>
            <a:pPr lvl="0"/>
            <a:r>
              <a:rPr lang="en-US" dirty="0"/>
              <a:t>Get more residents out to the Farms at NYCHA</a:t>
            </a:r>
          </a:p>
          <a:p>
            <a:pPr lvl="0"/>
            <a:r>
              <a:rPr lang="en-US" dirty="0"/>
              <a:t>Pick up more compost and distribute more produce</a:t>
            </a:r>
          </a:p>
          <a:p>
            <a:pPr lvl="0"/>
            <a:r>
              <a:rPr lang="en-US" dirty="0"/>
              <a:t>Amplify resident-to-resident outreach</a:t>
            </a:r>
          </a:p>
        </p:txBody>
      </p:sp>
    </p:spTree>
    <p:extLst>
      <p:ext uri="{BB962C8B-B14F-4D97-AF65-F5344CB8AC3E}">
        <p14:creationId xmlns:p14="http://schemas.microsoft.com/office/powerpoint/2010/main" val="60678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Total weight of produce distributed (lbs)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63261892"/>
              </p:ext>
            </p:extLst>
          </p:nvPr>
        </p:nvGraphicFramePr>
        <p:xfrm>
          <a:off x="812800" y="1600200"/>
          <a:ext cx="1056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5106266"/>
              </p:ext>
            </p:extLst>
          </p:nvPr>
        </p:nvGraphicFramePr>
        <p:xfrm>
          <a:off x="812800" y="1600200"/>
          <a:ext cx="1056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9E5DAE5-37E5-0242-A850-0BA70EDC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Total weight of compost collected (</a:t>
            </a:r>
            <a:r>
              <a:rPr lang="en-US" sz="3200" dirty="0" err="1"/>
              <a:t>lb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072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184788037"/>
              </p:ext>
            </p:extLst>
          </p:nvPr>
        </p:nvGraphicFramePr>
        <p:xfrm>
          <a:off x="812800" y="1600200"/>
          <a:ext cx="1056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9E5DAE5-37E5-0242-A850-0BA70EDC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Number of farm stand visits</a:t>
            </a:r>
          </a:p>
        </p:txBody>
      </p:sp>
    </p:spTree>
    <p:extLst>
      <p:ext uri="{BB962C8B-B14F-4D97-AF65-F5344CB8AC3E}">
        <p14:creationId xmlns:p14="http://schemas.microsoft.com/office/powerpoint/2010/main" val="76383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E5DAE5-37E5-0242-A850-0BA70EDCF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868362"/>
          </a:xfrm>
        </p:spPr>
        <p:txBody>
          <a:bodyPr/>
          <a:lstStyle/>
          <a:p>
            <a:pPr algn="ctr"/>
            <a:r>
              <a:rPr lang="en-US" sz="3200" dirty="0"/>
              <a:t>New vs returning visitors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DE4B2135-1FA2-2345-A5EB-F284685A939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26684850"/>
              </p:ext>
            </p:extLst>
          </p:nvPr>
        </p:nvGraphicFramePr>
        <p:xfrm>
          <a:off x="4137102" y="1600200"/>
          <a:ext cx="4728118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id="{E8EB58D8-51E3-5243-A9D2-F8131E264BEA}"/>
              </a:ext>
            </a:extLst>
          </p:cNvPr>
          <p:cNvSpPr txBox="1"/>
          <p:nvPr/>
        </p:nvSpPr>
        <p:spPr>
          <a:xfrm>
            <a:off x="2141033" y="4910881"/>
            <a:ext cx="263168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90% Returning Visitors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14CD36C7-B7EA-F94C-BEA1-3D7920CCA182}"/>
              </a:ext>
            </a:extLst>
          </p:cNvPr>
          <p:cNvSpPr txBox="1"/>
          <p:nvPr/>
        </p:nvSpPr>
        <p:spPr>
          <a:xfrm>
            <a:off x="8538100" y="1516568"/>
            <a:ext cx="216149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10% Unique Visitors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83F1C4-C1D9-D540-B88B-D71141468AD6}"/>
              </a:ext>
            </a:extLst>
          </p:cNvPr>
          <p:cNvCxnSpPr>
            <a:cxnSpLocks/>
          </p:cNvCxnSpPr>
          <p:nvPr/>
        </p:nvCxnSpPr>
        <p:spPr>
          <a:xfrm>
            <a:off x="7103325" y="1819657"/>
            <a:ext cx="3445729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94DA74-9BFC-7E4C-9684-90740F367CD1}"/>
              </a:ext>
            </a:extLst>
          </p:cNvPr>
          <p:cNvCxnSpPr>
            <a:cxnSpLocks/>
          </p:cNvCxnSpPr>
          <p:nvPr/>
        </p:nvCxnSpPr>
        <p:spPr>
          <a:xfrm flipH="1">
            <a:off x="2408663" y="5235496"/>
            <a:ext cx="3687338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E4083A-C03E-374C-B01F-D10753A2E32F}"/>
              </a:ext>
            </a:extLst>
          </p:cNvPr>
          <p:cNvSpPr txBox="1"/>
          <p:nvPr/>
        </p:nvSpPr>
        <p:spPr>
          <a:xfrm>
            <a:off x="5319132" y="3451302"/>
            <a:ext cx="23417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Total 3000 Visitors</a:t>
            </a:r>
          </a:p>
        </p:txBody>
      </p:sp>
    </p:spTree>
    <p:extLst>
      <p:ext uri="{BB962C8B-B14F-4D97-AF65-F5344CB8AC3E}">
        <p14:creationId xmlns:p14="http://schemas.microsoft.com/office/powerpoint/2010/main" val="246987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4" name="Content Placeholder 3" title="Table sample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59895434"/>
              </p:ext>
            </p:extLst>
          </p:nvPr>
        </p:nvGraphicFramePr>
        <p:xfrm>
          <a:off x="812800" y="1600200"/>
          <a:ext cx="4978401" cy="2082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59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9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95363" marR="953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95363" marR="9536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 descr="Vertical Box List diagram showing 3 groups arranged one below the other and bullet points are present under each group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28468487"/>
              </p:ext>
            </p:extLst>
          </p:nvPr>
        </p:nvGraphicFramePr>
        <p:xfrm>
          <a:off x="6400800" y="1600200"/>
          <a:ext cx="4978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4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466E1E68-C1A8-4BB0-BC55-494FA3A4D8AF}" vid="{0F04AA04-35D5-4457-B275-01E58ADDD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195433-C13C-4992-BB9A-17B0DB253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8DC6412-8CE7-4C8A-96E9-2669F16D17E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371</TotalTime>
  <Words>203</Words>
  <Application>Microsoft Macintosh PowerPoint</Application>
  <PresentationFormat>Widescreen</PresentationFormat>
  <Paragraphs>58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Ocean design template</vt:lpstr>
      <vt:lpstr>Green city force</vt:lpstr>
      <vt:lpstr>Objective</vt:lpstr>
      <vt:lpstr>Ideal solutions</vt:lpstr>
      <vt:lpstr>Total weight of produce distributed (lbs)</vt:lpstr>
      <vt:lpstr>Total weight of compost collected (lb)</vt:lpstr>
      <vt:lpstr>Number of farm stand visits</vt:lpstr>
      <vt:lpstr>New vs returning visitors</vt:lpstr>
      <vt:lpstr>Two Content Layout with Table</vt:lpstr>
      <vt:lpstr>Two Content Layout with SmartArt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city force</dc:title>
  <dc:creator>Pann Cherry</dc:creator>
  <cp:lastModifiedBy>Pann Cherry</cp:lastModifiedBy>
  <cp:revision>13</cp:revision>
  <dcterms:created xsi:type="dcterms:W3CDTF">2018-10-27T00:46:47Z</dcterms:created>
  <dcterms:modified xsi:type="dcterms:W3CDTF">2018-10-27T08:04:09Z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