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4" r:id="rId7"/>
    <p:sldId id="261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5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4617</c:v>
                </c:pt>
                <c:pt idx="1">
                  <c:v>4375</c:v>
                </c:pt>
                <c:pt idx="2">
                  <c:v>2827</c:v>
                </c:pt>
                <c:pt idx="3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5750.9</c:v>
                </c:pt>
                <c:pt idx="1">
                  <c:v>5693.19</c:v>
                </c:pt>
                <c:pt idx="2">
                  <c:v>5345.5</c:v>
                </c:pt>
                <c:pt idx="3">
                  <c:v>3130.7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6242.18</c:v>
                </c:pt>
                <c:pt idx="1">
                  <c:v>3534.1</c:v>
                </c:pt>
                <c:pt idx="2">
                  <c:v>4518.95</c:v>
                </c:pt>
                <c:pt idx="3">
                  <c:v>4242.95</c:v>
                </c:pt>
                <c:pt idx="4">
                  <c:v>2390.48</c:v>
                </c:pt>
                <c:pt idx="5">
                  <c:v>995.9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1593</c:v>
                </c:pt>
                <c:pt idx="1">
                  <c:v>911</c:v>
                </c:pt>
                <c:pt idx="2">
                  <c:v>522</c:v>
                </c:pt>
                <c:pt idx="3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1389.4</c:v>
                </c:pt>
                <c:pt idx="1">
                  <c:v>1650.46</c:v>
                </c:pt>
                <c:pt idx="2">
                  <c:v>1507.6</c:v>
                </c:pt>
                <c:pt idx="3">
                  <c:v>954.8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1744</c:v>
                </c:pt>
                <c:pt idx="1">
                  <c:v>422.539999999999</c:v>
                </c:pt>
                <c:pt idx="2">
                  <c:v>1241.5999999999999</c:v>
                </c:pt>
                <c:pt idx="3">
                  <c:v>575.19999999999902</c:v>
                </c:pt>
                <c:pt idx="4">
                  <c:v>213.2</c:v>
                </c:pt>
                <c:pt idx="5">
                  <c:v>95.8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840</c:v>
                </c:pt>
                <c:pt idx="1">
                  <c:v>1066</c:v>
                </c:pt>
                <c:pt idx="2">
                  <c:v>672</c:v>
                </c:pt>
                <c:pt idx="3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1309</c:v>
                </c:pt>
                <c:pt idx="1">
                  <c:v>1161</c:v>
                </c:pt>
                <c:pt idx="2">
                  <c:v>768</c:v>
                </c:pt>
                <c:pt idx="3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1595</c:v>
                </c:pt>
                <c:pt idx="1">
                  <c:v>780</c:v>
                </c:pt>
                <c:pt idx="2">
                  <c:v>1230</c:v>
                </c:pt>
                <c:pt idx="3">
                  <c:v>608</c:v>
                </c:pt>
                <c:pt idx="4">
                  <c:v>601</c:v>
                </c:pt>
                <c:pt idx="5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New Visitor</c:v>
                </c:pt>
                <c:pt idx="1">
                  <c:v>Returning Visitor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2-1749-A838-48F5AEB5E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10/26/18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10/26/18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10/26/18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10/26/18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10/26/18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Green city 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Team-6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Increase NYCHA resident engagement in the organization’s initiatives</a:t>
            </a:r>
          </a:p>
          <a:p>
            <a:pPr lvl="0"/>
            <a:r>
              <a:rPr lang="en-US" dirty="0"/>
              <a:t>Get more residents out to the Farms at NYCHA</a:t>
            </a:r>
          </a:p>
          <a:p>
            <a:r>
              <a:rPr lang="en-US" dirty="0"/>
              <a:t>Amplify resident-to-resident outreach</a:t>
            </a:r>
          </a:p>
          <a:p>
            <a:pPr lvl="0"/>
            <a:r>
              <a:rPr lang="en-US" dirty="0"/>
              <a:t>Pick up more compost and distribute more produce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Situation </a:t>
            </a:r>
          </a:p>
          <a:p>
            <a:pPr lvl="1"/>
            <a:r>
              <a:rPr lang="en-US" dirty="0"/>
              <a:t>5,000 residents 3,000 visits  &gt; 150-300 unique visitors year round</a:t>
            </a:r>
          </a:p>
          <a:p>
            <a:pPr lvl="0"/>
            <a:r>
              <a:rPr lang="en-US" dirty="0"/>
              <a:t>Complication</a:t>
            </a:r>
          </a:p>
          <a:p>
            <a:pPr lvl="1"/>
            <a:r>
              <a:rPr lang="en-US" dirty="0"/>
              <a:t>Most residents are not active in online social medial to share with the community</a:t>
            </a:r>
          </a:p>
          <a:p>
            <a:pPr lvl="0"/>
            <a:r>
              <a:rPr lang="en-US" dirty="0"/>
              <a:t>Resolution</a:t>
            </a:r>
          </a:p>
          <a:p>
            <a:pPr lvl="1"/>
            <a:r>
              <a:rPr lang="en-US" dirty="0"/>
              <a:t>Share information with people</a:t>
            </a:r>
          </a:p>
          <a:p>
            <a:pPr lvl="0"/>
            <a:r>
              <a:rPr lang="en-US" dirty="0"/>
              <a:t>Example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Increase NYCHA resident engagement in the organization’s initiatives</a:t>
            </a:r>
          </a:p>
          <a:p>
            <a:pPr lvl="0"/>
            <a:r>
              <a:rPr lang="en-US" dirty="0"/>
              <a:t>Get more residents out to the Farms at NYCHA</a:t>
            </a:r>
          </a:p>
          <a:p>
            <a:pPr lvl="0"/>
            <a:r>
              <a:rPr lang="en-US" dirty="0"/>
              <a:t>Pick up more compost and distribute more produce</a:t>
            </a:r>
          </a:p>
          <a:p>
            <a:pPr lvl="0"/>
            <a:r>
              <a:rPr lang="en-US" dirty="0"/>
              <a:t>Amplify resident-to-resident outreach</a:t>
            </a:r>
          </a:p>
        </p:txBody>
      </p:sp>
    </p:spTree>
    <p:extLst>
      <p:ext uri="{BB962C8B-B14F-4D97-AF65-F5344CB8AC3E}">
        <p14:creationId xmlns:p14="http://schemas.microsoft.com/office/powerpoint/2010/main" val="606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weight of produce distributed (lbs)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3261892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106266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weight of compost collected (</a:t>
            </a:r>
            <a:r>
              <a:rPr lang="en-US" sz="3200" dirty="0" err="1"/>
              <a:t>lb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7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84788037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Number of farm stand visits</a:t>
            </a:r>
          </a:p>
        </p:txBody>
      </p:sp>
    </p:spTree>
    <p:extLst>
      <p:ext uri="{BB962C8B-B14F-4D97-AF65-F5344CB8AC3E}">
        <p14:creationId xmlns:p14="http://schemas.microsoft.com/office/powerpoint/2010/main" val="7638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New vs returning visitors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E4B2135-1FA2-2345-A5EB-F284685A93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4509594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98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359</TotalTime>
  <Words>193</Words>
  <Application>Microsoft Macintosh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Ocean design template</vt:lpstr>
      <vt:lpstr>Green city force</vt:lpstr>
      <vt:lpstr>Objective</vt:lpstr>
      <vt:lpstr>Ideal solutions</vt:lpstr>
      <vt:lpstr>Total weight of produce distributed (lbs)</vt:lpstr>
      <vt:lpstr>Total weight of compost collected (lb)</vt:lpstr>
      <vt:lpstr>Number of farm stand visits</vt:lpstr>
      <vt:lpstr>New vs returning visitors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force</dc:title>
  <dc:creator>Pann Cherry</dc:creator>
  <cp:lastModifiedBy>Pann Cherry</cp:lastModifiedBy>
  <cp:revision>11</cp:revision>
  <dcterms:created xsi:type="dcterms:W3CDTF">2018-10-27T00:46:47Z</dcterms:created>
  <dcterms:modified xsi:type="dcterms:W3CDTF">2018-10-27T06:46:39Z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