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>
        <p:scale>
          <a:sx n="135" d="100"/>
          <a:sy n="135" d="100"/>
        </p:scale>
        <p:origin x="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9AD8A-34A6-DA9D-4D9F-CEFEE77FD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5AB895-072D-9EBE-A9BD-B24BF14E1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25DFD-7E02-6B7D-1BED-B41DC378E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3CF3-1A3B-C04F-9877-D4C47229E416}" type="datetimeFigureOut">
              <a:rPr lang="en-IL" smtClean="0"/>
              <a:t>04/09/2023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5E967-E586-9F16-E41F-A2904BB33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FAAFA-7E09-22F5-5338-983B02AF6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7D00-5095-D743-93C9-6DB8A61223D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3184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6D153-4CDF-F1B0-EFF6-067508175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546A1-B183-E95A-680C-BFAF73309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E7C2C-3E7A-3AFF-F8B5-C71C6D350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3CF3-1A3B-C04F-9877-D4C47229E416}" type="datetimeFigureOut">
              <a:rPr lang="en-IL" smtClean="0"/>
              <a:t>04/09/2023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19C8D-7FF5-D960-3C55-45D527565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8815-570C-B8C6-1A1C-B368F0750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7D00-5095-D743-93C9-6DB8A61223D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125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D872F1-9EBE-5C1E-57D7-0CA1ECA5F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07A226-F285-7F5F-0007-7E3CE2D73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BEF22-0659-C53D-408F-DD4D514E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3CF3-1A3B-C04F-9877-D4C47229E416}" type="datetimeFigureOut">
              <a:rPr lang="en-IL" smtClean="0"/>
              <a:t>04/09/2023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5042EE-7C4E-80A5-B940-6A1E150A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73D51-A7A8-8654-A351-61B7F49C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7D00-5095-D743-93C9-6DB8A61223D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3403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C11C-5D51-1EE6-D2C0-8D6A65030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49987-75F5-02A4-912E-A681526C2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CF374-08C0-8CAA-8835-C192F33A6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3CF3-1A3B-C04F-9877-D4C47229E416}" type="datetimeFigureOut">
              <a:rPr lang="en-IL" smtClean="0"/>
              <a:t>04/09/2023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7898-6FE8-052C-95C6-99E0D884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52FAD-A470-229D-01F3-DC09B3B15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7D00-5095-D743-93C9-6DB8A61223D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1847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73949-782E-C163-CF0F-269E6111C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C43E5-3C12-5557-29B5-062E9287B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C014C-6B02-4A07-3D57-F5602001D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3CF3-1A3B-C04F-9877-D4C47229E416}" type="datetimeFigureOut">
              <a:rPr lang="en-IL" smtClean="0"/>
              <a:t>04/09/2023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13E31-138A-D14F-F647-38A48CBA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5FD22-770E-5E94-1E6B-989A12B5E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7D00-5095-D743-93C9-6DB8A61223D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5872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0ADC-F12B-2B3B-6F5C-0E659232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9EDFA-6160-BB49-4F87-71EAA99A57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5213-E4A5-0BDB-7954-9477205CE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ED3F81-B06A-9658-C6EC-1394079E1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3CF3-1A3B-C04F-9877-D4C47229E416}" type="datetimeFigureOut">
              <a:rPr lang="en-IL" smtClean="0"/>
              <a:t>04/09/2023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D5322-76C3-36B3-BC4D-1A790A9A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61951-26C2-FC57-185D-9DEB88271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7D00-5095-D743-93C9-6DB8A61223D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842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97E46-311D-3ED5-C26E-59BC9C97A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9D37D-6D6B-3058-E78D-7C085E180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CA1C8F-E1E4-D3BF-987B-126D63157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6BB96-B07E-DB36-85A5-79E01D222A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A48F0-8E3B-8FF1-28C5-EA3473DCC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AD1D40-AA12-0E9A-04E8-A21747CB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3CF3-1A3B-C04F-9877-D4C47229E416}" type="datetimeFigureOut">
              <a:rPr lang="en-IL" smtClean="0"/>
              <a:t>04/09/2023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BFEA92-7777-1A1A-98CF-41E5D803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E459E5-6868-48BA-71FD-AC31E9A45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7D00-5095-D743-93C9-6DB8A61223D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81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B1625-688F-FE24-29E5-CC0333DE5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172FC-A421-0B74-EBAE-672122B5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3CF3-1A3B-C04F-9877-D4C47229E416}" type="datetimeFigureOut">
              <a:rPr lang="en-IL" smtClean="0"/>
              <a:t>04/09/2023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6A7D61-0D39-8752-E43C-ABD342490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B8A5C-A0D6-1029-80CF-02127467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7D00-5095-D743-93C9-6DB8A61223D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36054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5C442-9B4C-CB6F-8EC2-6D70FDBD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3CF3-1A3B-C04F-9877-D4C47229E416}" type="datetimeFigureOut">
              <a:rPr lang="en-IL" smtClean="0"/>
              <a:t>04/09/2023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94911A-E261-2806-3796-699E1BEC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FDFA2-189F-FA96-437D-05E0B50C3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7D00-5095-D743-93C9-6DB8A61223D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121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9C62F-D9EF-3639-688D-3D290296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55284-1787-CA5E-F179-DCA34759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54D32-6FD1-9199-26C5-58F748446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F0BA1-754E-2619-D324-FFAA1BC0D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3CF3-1A3B-C04F-9877-D4C47229E416}" type="datetimeFigureOut">
              <a:rPr lang="en-IL" smtClean="0"/>
              <a:t>04/09/2023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70CE8-0FEC-DB09-9B4C-57378AE6E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EC227-53E8-8AF4-0D14-50FE2A6C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7D00-5095-D743-93C9-6DB8A61223D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258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37E33-1E2B-5431-B004-17605BAA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7CED0E-BE17-B445-8E0D-755B6F1E0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E4186-4399-D3DE-24EF-62E419BAA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8CD73-7A77-388F-8EEF-48EE0029D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3CF3-1A3B-C04F-9877-D4C47229E416}" type="datetimeFigureOut">
              <a:rPr lang="en-IL" smtClean="0"/>
              <a:t>04/09/2023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D82D4-7018-B4B6-3F86-21E9DACE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4FE60-2663-7647-8430-CBD56AAC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117D00-5095-D743-93C9-6DB8A61223D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280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DF76E-5872-B3EA-F6AD-F6D4366BC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CC10A-4CEE-CC85-78E8-81AE63418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A5E30-FE5C-2452-2135-9D0FE6A3B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B3CF3-1A3B-C04F-9877-D4C47229E416}" type="datetimeFigureOut">
              <a:rPr lang="en-IL" smtClean="0"/>
              <a:t>04/09/2023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48354-5615-A3D3-A8D1-9BFE72189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5FF6D-BA98-7AB2-52F8-DE7765F13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117D00-5095-D743-93C9-6DB8A61223D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204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E072623-89B1-CF78-3204-739291AC3D02}"/>
              </a:ext>
            </a:extLst>
          </p:cNvPr>
          <p:cNvGrpSpPr/>
          <p:nvPr/>
        </p:nvGrpSpPr>
        <p:grpSpPr>
          <a:xfrm>
            <a:off x="332272" y="149408"/>
            <a:ext cx="8205238" cy="2771074"/>
            <a:chOff x="332272" y="149408"/>
            <a:chExt cx="8205238" cy="277107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573FAF9-1EDE-55C7-D41E-AB0B01470BDF}"/>
                </a:ext>
              </a:extLst>
            </p:cNvPr>
            <p:cNvGrpSpPr/>
            <p:nvPr/>
          </p:nvGrpSpPr>
          <p:grpSpPr>
            <a:xfrm>
              <a:off x="3297611" y="356487"/>
              <a:ext cx="4783001" cy="2342739"/>
              <a:chOff x="2025008" y="2555101"/>
              <a:chExt cx="4783001" cy="2342739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E156DD-6167-14A2-D183-013F3CB2DF4E}"/>
                  </a:ext>
                </a:extLst>
              </p:cNvPr>
              <p:cNvSpPr txBox="1"/>
              <p:nvPr/>
            </p:nvSpPr>
            <p:spPr>
              <a:xfrm>
                <a:off x="2475169" y="4374620"/>
                <a:ext cx="37657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I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Change in antibody </a:t>
                </a:r>
                <a:r>
                  <a:rPr lang="en-IL" sz="1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binding propensity </a:t>
                </a:r>
                <a:r>
                  <a:rPr lang="en-I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</a:t>
                </a:r>
              </a:p>
              <a:p>
                <a:pPr algn="ctr"/>
                <a:r>
                  <a:rPr lang="en-IL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Receptor Binding Domain of the Omicron variant</a:t>
                </a:r>
              </a:p>
            </p:txBody>
          </p: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308F0A72-EC3A-CD12-8AFC-CD3973D1252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2138" t="20583" r="22950"/>
              <a:stretch/>
            </p:blipFill>
            <p:spPr>
              <a:xfrm>
                <a:off x="2025008" y="2555101"/>
                <a:ext cx="1557192" cy="1944000"/>
              </a:xfrm>
              <a:prstGeom prst="rect">
                <a:avLst/>
              </a:prstGeom>
            </p:spPr>
          </p:pic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6A513021-02E8-112D-B3A1-6D9539DF529E}"/>
                  </a:ext>
                </a:extLst>
              </p:cNvPr>
              <p:cNvGrpSpPr/>
              <p:nvPr/>
            </p:nvGrpSpPr>
            <p:grpSpPr>
              <a:xfrm>
                <a:off x="3120866" y="2739331"/>
                <a:ext cx="3687143" cy="1641956"/>
                <a:chOff x="-932483" y="5747545"/>
                <a:chExt cx="3687143" cy="1641956"/>
              </a:xfrm>
            </p:grpSpPr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0AA72314-649B-0BE6-9D81-88382FEFE83D}"/>
                    </a:ext>
                  </a:extLst>
                </p:cNvPr>
                <p:cNvPicPr>
                  <a:picLocks/>
                </p:cNvPicPr>
                <p:nvPr/>
              </p:nvPicPr>
              <p:blipFill rotWithShape="1">
                <a:blip r:embed="rId3"/>
                <a:srcRect t="21871" b="-1"/>
                <a:stretch/>
              </p:blipFill>
              <p:spPr>
                <a:xfrm>
                  <a:off x="-543306" y="7209501"/>
                  <a:ext cx="1440000" cy="180000"/>
                </a:xfrm>
                <a:prstGeom prst="rect">
                  <a:avLst/>
                </a:prstGeom>
              </p:spPr>
            </p:pic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4E197E8-88B1-6332-BAB0-7D252A90AD89}"/>
                    </a:ext>
                  </a:extLst>
                </p:cNvPr>
                <p:cNvSpPr txBox="1"/>
                <p:nvPr/>
              </p:nvSpPr>
              <p:spPr>
                <a:xfrm>
                  <a:off x="-932483" y="7043616"/>
                  <a:ext cx="230063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L" sz="1000" dirty="0"/>
                    <a:t>&lt; WT		&gt; WT</a:t>
                  </a:r>
                </a:p>
              </p:txBody>
            </p:sp>
            <p:pic>
              <p:nvPicPr>
                <p:cNvPr id="64" name="Picture 63">
                  <a:extLst>
                    <a:ext uri="{FF2B5EF4-FFF2-40B4-BE49-F238E27FC236}">
                      <a16:creationId xmlns:a16="http://schemas.microsoft.com/office/drawing/2014/main" id="{EBAEE33D-A2C3-3800-944A-42F7A07DB3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2473" t="36676" r="19808" b="15282"/>
                <a:stretch/>
              </p:blipFill>
              <p:spPr>
                <a:xfrm>
                  <a:off x="491072" y="5747545"/>
                  <a:ext cx="1800000" cy="1279412"/>
                </a:xfrm>
                <a:prstGeom prst="rect">
                  <a:avLst/>
                </a:prstGeom>
              </p:spPr>
            </p:pic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A5403759-2875-041C-A388-08166CD23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68147" y="6352771"/>
                  <a:ext cx="966356" cy="18036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44BCBA71-3593-21E6-EEF2-E50E908430E6}"/>
                    </a:ext>
                  </a:extLst>
                </p:cNvPr>
                <p:cNvSpPr txBox="1"/>
                <p:nvPr/>
              </p:nvSpPr>
              <p:spPr>
                <a:xfrm>
                  <a:off x="2291072" y="6421633"/>
                  <a:ext cx="4635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L" sz="800" dirty="0"/>
                    <a:t>Q493R</a:t>
                  </a:r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E0B331F4-E86B-A93C-0F17-9AA87AA71A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53334" y="6382838"/>
                  <a:ext cx="700128" cy="528340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AE670129-B474-E6A4-5686-466390E28482}"/>
                    </a:ext>
                  </a:extLst>
                </p:cNvPr>
                <p:cNvSpPr txBox="1"/>
                <p:nvPr/>
              </p:nvSpPr>
              <p:spPr>
                <a:xfrm>
                  <a:off x="-11819" y="6794267"/>
                  <a:ext cx="449162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L" sz="800" dirty="0"/>
                    <a:t>G496S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6D6978F-26A8-D4E0-62BB-E0F95E8D2100}"/>
                    </a:ext>
                  </a:extLst>
                </p:cNvPr>
                <p:cNvSpPr txBox="1"/>
                <p:nvPr/>
              </p:nvSpPr>
              <p:spPr>
                <a:xfrm>
                  <a:off x="-11819" y="6557997"/>
                  <a:ext cx="46358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L" sz="800" dirty="0"/>
                    <a:t>Q498R</a:t>
                  </a:r>
                </a:p>
              </p:txBody>
            </p: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5A21307E-C0E9-B0B4-D376-2A26F7F59130}"/>
                    </a:ext>
                  </a:extLst>
                </p:cNvPr>
                <p:cNvCxnSpPr>
                  <a:cxnSpLocks/>
                  <a:endCxn id="69" idx="3"/>
                </p:cNvCxnSpPr>
                <p:nvPr/>
              </p:nvCxnSpPr>
              <p:spPr>
                <a:xfrm flipH="1">
                  <a:off x="451769" y="6396143"/>
                  <a:ext cx="390412" cy="26957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96728108-FC2E-5F91-9606-DC82B2D127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761087" y="6565118"/>
                  <a:ext cx="552916" cy="236094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0F1D9A3D-4BE0-C521-19C0-8601FD8FF729}"/>
                    </a:ext>
                  </a:extLst>
                </p:cNvPr>
                <p:cNvSpPr txBox="1"/>
                <p:nvPr/>
              </p:nvSpPr>
              <p:spPr>
                <a:xfrm>
                  <a:off x="2291072" y="6683165"/>
                  <a:ext cx="44755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L" sz="800" dirty="0"/>
                    <a:t>E484A</a:t>
                  </a:r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6D9A6BFF-8F68-58F4-1B16-0665BB91E41C}"/>
                    </a:ext>
                  </a:extLst>
                </p:cNvPr>
                <p:cNvCxnSpPr>
                  <a:cxnSpLocks/>
                  <a:stCxn id="74" idx="1"/>
                </p:cNvCxnSpPr>
                <p:nvPr/>
              </p:nvCxnSpPr>
              <p:spPr>
                <a:xfrm flipH="1" flipV="1">
                  <a:off x="2170880" y="6110855"/>
                  <a:ext cx="120192" cy="184827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6D840DF7-1736-C96B-D335-611406648633}"/>
                    </a:ext>
                  </a:extLst>
                </p:cNvPr>
                <p:cNvSpPr txBox="1"/>
                <p:nvPr/>
              </p:nvSpPr>
              <p:spPr>
                <a:xfrm>
                  <a:off x="2291072" y="6187960"/>
                  <a:ext cx="450764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L" sz="800" dirty="0"/>
                    <a:t>S477N</a:t>
                  </a:r>
                </a:p>
              </p:txBody>
            </p: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D0CDB8C9-7076-1A74-9DE9-52EF3A4CDAE1}"/>
                    </a:ext>
                  </a:extLst>
                </p:cNvPr>
                <p:cNvCxnSpPr>
                  <a:cxnSpLocks/>
                  <a:stCxn id="76" idx="1"/>
                </p:cNvCxnSpPr>
                <p:nvPr/>
              </p:nvCxnSpPr>
              <p:spPr>
                <a:xfrm flipH="1">
                  <a:off x="1497779" y="5996627"/>
                  <a:ext cx="793293" cy="9348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520ED655-495F-4F12-2A3F-C66C6CA2FF67}"/>
                    </a:ext>
                  </a:extLst>
                </p:cNvPr>
                <p:cNvSpPr txBox="1"/>
                <p:nvPr/>
              </p:nvSpPr>
              <p:spPr>
                <a:xfrm>
                  <a:off x="2291072" y="5888905"/>
                  <a:ext cx="457176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L" sz="800" dirty="0"/>
                    <a:t>K417N</a:t>
                  </a: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646876D-8CD5-42F6-C0A5-8C6E34140118}"/>
                    </a:ext>
                  </a:extLst>
                </p:cNvPr>
                <p:cNvSpPr txBox="1"/>
                <p:nvPr/>
              </p:nvSpPr>
              <p:spPr>
                <a:xfrm>
                  <a:off x="-11819" y="6187960"/>
                  <a:ext cx="4539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L" sz="800" dirty="0"/>
                    <a:t>N501Y</a:t>
                  </a:r>
                </a:p>
              </p:txBody>
            </p: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392FAD8A-DDA9-0FB6-D8DC-F57DA6272BA0}"/>
                    </a:ext>
                  </a:extLst>
                </p:cNvPr>
                <p:cNvCxnSpPr>
                  <a:cxnSpLocks/>
                  <a:endCxn id="77" idx="3"/>
                </p:cNvCxnSpPr>
                <p:nvPr/>
              </p:nvCxnSpPr>
              <p:spPr>
                <a:xfrm flipH="1">
                  <a:off x="442151" y="6244119"/>
                  <a:ext cx="542028" cy="5156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6636211-C718-2452-C1D1-100D26BEBC57}"/>
                    </a:ext>
                  </a:extLst>
                </p:cNvPr>
                <p:cNvSpPr txBox="1"/>
                <p:nvPr/>
              </p:nvSpPr>
              <p:spPr>
                <a:xfrm>
                  <a:off x="-11819" y="5888905"/>
                  <a:ext cx="452368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L" sz="800" dirty="0"/>
                    <a:t>Y505H</a:t>
                  </a:r>
                </a:p>
              </p:txBody>
            </p: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363E1C6F-5ACA-BE67-B56C-622F6F810E26}"/>
                    </a:ext>
                  </a:extLst>
                </p:cNvPr>
                <p:cNvCxnSpPr>
                  <a:cxnSpLocks/>
                  <a:endCxn id="79" idx="3"/>
                </p:cNvCxnSpPr>
                <p:nvPr/>
              </p:nvCxnSpPr>
              <p:spPr>
                <a:xfrm flipH="1" flipV="1">
                  <a:off x="440549" y="5996627"/>
                  <a:ext cx="662232" cy="81318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1083C435-E1CF-3197-0512-3847505FBDD5}"/>
                  </a:ext>
                </a:extLst>
              </p:cNvPr>
              <p:cNvGrpSpPr/>
              <p:nvPr/>
            </p:nvGrpSpPr>
            <p:grpSpPr>
              <a:xfrm>
                <a:off x="3579374" y="3310108"/>
                <a:ext cx="650669" cy="261610"/>
                <a:chOff x="4480297" y="4425481"/>
                <a:chExt cx="650669" cy="261610"/>
              </a:xfrm>
            </p:grpSpPr>
            <p:sp>
              <p:nvSpPr>
                <p:cNvPr id="82" name="Circular Arrow 81">
                  <a:extLst>
                    <a:ext uri="{FF2B5EF4-FFF2-40B4-BE49-F238E27FC236}">
                      <a16:creationId xmlns:a16="http://schemas.microsoft.com/office/drawing/2014/main" id="{B01CA33C-9AFC-B2DF-6160-52AF276ABB3E}"/>
                    </a:ext>
                  </a:extLst>
                </p:cNvPr>
                <p:cNvSpPr/>
                <p:nvPr/>
              </p:nvSpPr>
              <p:spPr>
                <a:xfrm rot="5400000">
                  <a:off x="4485292" y="4432777"/>
                  <a:ext cx="213469" cy="223459"/>
                </a:xfrm>
                <a:prstGeom prst="circularArrow">
                  <a:avLst>
                    <a:gd name="adj1" fmla="val 13116"/>
                    <a:gd name="adj2" fmla="val 982967"/>
                    <a:gd name="adj3" fmla="val 20764998"/>
                    <a:gd name="adj4" fmla="val 10800000"/>
                    <a:gd name="adj5" fmla="val 12500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L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12F97E1C-3AC8-962F-2E64-E858DE976679}"/>
                    </a:ext>
                  </a:extLst>
                </p:cNvPr>
                <p:cNvSpPr txBox="1"/>
                <p:nvPr/>
              </p:nvSpPr>
              <p:spPr>
                <a:xfrm>
                  <a:off x="4753940" y="4425481"/>
                  <a:ext cx="37702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L" sz="1100" dirty="0"/>
                    <a:t>90°</a:t>
                  </a:r>
                </a:p>
              </p:txBody>
            </p: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FD2F483D-4D2B-F688-BF1B-93710564A3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4674548" y="4440585"/>
                  <a:ext cx="0" cy="198516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56" name="Picture 55" descr="Listings of WHO's response to COVID-19">
              <a:extLst>
                <a:ext uri="{FF2B5EF4-FFF2-40B4-BE49-F238E27FC236}">
                  <a16:creationId xmlns:a16="http://schemas.microsoft.com/office/drawing/2014/main" id="{655324DE-F48C-7097-0B7E-35BBF068C0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038" r="20837"/>
            <a:stretch/>
          </p:blipFill>
          <p:spPr bwMode="auto">
            <a:xfrm>
              <a:off x="367529" y="156143"/>
              <a:ext cx="2010377" cy="197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B8AB81-E18F-51DF-093F-8A80EAF46EA0}"/>
                </a:ext>
              </a:extLst>
            </p:cNvPr>
            <p:cNvSpPr/>
            <p:nvPr/>
          </p:nvSpPr>
          <p:spPr>
            <a:xfrm>
              <a:off x="1965038" y="793519"/>
              <a:ext cx="45719" cy="84037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38BDC44E-A08E-F9B0-827C-93A34080A363}"/>
                </a:ext>
              </a:extLst>
            </p:cNvPr>
            <p:cNvCxnSpPr>
              <a:cxnSpLocks/>
              <a:stCxn id="87" idx="0"/>
            </p:cNvCxnSpPr>
            <p:nvPr/>
          </p:nvCxnSpPr>
          <p:spPr>
            <a:xfrm flipV="1">
              <a:off x="1987898" y="233508"/>
              <a:ext cx="2709619" cy="560011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ABE6FDD6-A53E-EFC2-B36A-B808C49ACAEF}"/>
                </a:ext>
              </a:extLst>
            </p:cNvPr>
            <p:cNvCxnSpPr>
              <a:cxnSpLocks/>
              <a:stCxn id="87" idx="4"/>
            </p:cNvCxnSpPr>
            <p:nvPr/>
          </p:nvCxnSpPr>
          <p:spPr>
            <a:xfrm>
              <a:off x="1987898" y="877556"/>
              <a:ext cx="985080" cy="1176794"/>
            </a:xfrm>
            <a:prstGeom prst="straightConnector1">
              <a:avLst/>
            </a:prstGeom>
            <a:ln w="12700">
              <a:solidFill>
                <a:schemeClr val="accent6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FB49367F-93CE-AFA8-6260-EEE5564824D3}"/>
                </a:ext>
              </a:extLst>
            </p:cNvPr>
            <p:cNvSpPr/>
            <p:nvPr/>
          </p:nvSpPr>
          <p:spPr>
            <a:xfrm>
              <a:off x="2767914" y="149408"/>
              <a:ext cx="5769596" cy="2771074"/>
            </a:xfrm>
            <a:prstGeom prst="ellipse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15CA477A-4EA3-1EFF-EDCF-341B2CCE8255}"/>
                </a:ext>
              </a:extLst>
            </p:cNvPr>
            <p:cNvSpPr txBox="1"/>
            <p:nvPr/>
          </p:nvSpPr>
          <p:spPr>
            <a:xfrm>
              <a:off x="332272" y="2249898"/>
              <a:ext cx="22520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IL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viral envelope</a:t>
              </a:r>
            </a:p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r>
                <a:rPr lang="en-IL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 SARS-CoV-2 coronavirus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82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37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Jerome Tubiana</dc:creator>
  <cp:lastModifiedBy>Jerome Tubiana</cp:lastModifiedBy>
  <cp:revision>5</cp:revision>
  <dcterms:created xsi:type="dcterms:W3CDTF">2023-09-04T13:07:57Z</dcterms:created>
  <dcterms:modified xsi:type="dcterms:W3CDTF">2023-09-04T13:45:19Z</dcterms:modified>
</cp:coreProperties>
</file>