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6a46d34587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6a46d34587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6a46d3458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6a46d3458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6a46d345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6a46d345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a46d3458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a46d3458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a46d3458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a46d3458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6a46d3458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6a46d3458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a46d3458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6a46d3458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6a46d3458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6a46d3458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6a46d34587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6a46d34587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6a46d34587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6a46d34587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6a46d34587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6a46d3458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4.png"/><Relationship Id="rId4" Type="http://schemas.openxmlformats.org/officeDocument/2006/relationships/image" Target="../media/image31.png"/><Relationship Id="rId5" Type="http://schemas.openxmlformats.org/officeDocument/2006/relationships/image" Target="../media/image3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20" Type="http://schemas.openxmlformats.org/officeDocument/2006/relationships/image" Target="../media/image3.png"/><Relationship Id="rId22" Type="http://schemas.openxmlformats.org/officeDocument/2006/relationships/image" Target="../media/image7.png"/><Relationship Id="rId21" Type="http://schemas.openxmlformats.org/officeDocument/2006/relationships/image" Target="../media/image6.png"/><Relationship Id="rId24" Type="http://schemas.openxmlformats.org/officeDocument/2006/relationships/image" Target="../media/image32.png"/><Relationship Id="rId23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Relationship Id="rId9" Type="http://schemas.openxmlformats.org/officeDocument/2006/relationships/image" Target="../media/image20.jpg"/><Relationship Id="rId26" Type="http://schemas.openxmlformats.org/officeDocument/2006/relationships/image" Target="../media/image27.png"/><Relationship Id="rId25" Type="http://schemas.openxmlformats.org/officeDocument/2006/relationships/image" Target="../media/image30.png"/><Relationship Id="rId28" Type="http://schemas.openxmlformats.org/officeDocument/2006/relationships/image" Target="../media/image24.png"/><Relationship Id="rId27" Type="http://schemas.openxmlformats.org/officeDocument/2006/relationships/image" Target="../media/image23.png"/><Relationship Id="rId5" Type="http://schemas.openxmlformats.org/officeDocument/2006/relationships/image" Target="../media/image1.png"/><Relationship Id="rId6" Type="http://schemas.openxmlformats.org/officeDocument/2006/relationships/image" Target="../media/image8.png"/><Relationship Id="rId29" Type="http://schemas.openxmlformats.org/officeDocument/2006/relationships/image" Target="../media/image15.png"/><Relationship Id="rId7" Type="http://schemas.openxmlformats.org/officeDocument/2006/relationships/image" Target="../media/image10.png"/><Relationship Id="rId8" Type="http://schemas.openxmlformats.org/officeDocument/2006/relationships/image" Target="../media/image19.png"/><Relationship Id="rId31" Type="http://schemas.openxmlformats.org/officeDocument/2006/relationships/image" Target="../media/image22.png"/><Relationship Id="rId30" Type="http://schemas.openxmlformats.org/officeDocument/2006/relationships/image" Target="../media/image25.png"/><Relationship Id="rId11" Type="http://schemas.openxmlformats.org/officeDocument/2006/relationships/image" Target="../media/image12.jpg"/><Relationship Id="rId10" Type="http://schemas.openxmlformats.org/officeDocument/2006/relationships/image" Target="../media/image2.jpg"/><Relationship Id="rId32" Type="http://schemas.openxmlformats.org/officeDocument/2006/relationships/image" Target="../media/image28.png"/><Relationship Id="rId13" Type="http://schemas.openxmlformats.org/officeDocument/2006/relationships/image" Target="../media/image26.png"/><Relationship Id="rId12" Type="http://schemas.openxmlformats.org/officeDocument/2006/relationships/image" Target="../media/image13.jpg"/><Relationship Id="rId15" Type="http://schemas.openxmlformats.org/officeDocument/2006/relationships/image" Target="../media/image17.png"/><Relationship Id="rId14" Type="http://schemas.openxmlformats.org/officeDocument/2006/relationships/image" Target="../media/image21.png"/><Relationship Id="rId17" Type="http://schemas.openxmlformats.org/officeDocument/2006/relationships/image" Target="../media/image4.png"/><Relationship Id="rId16" Type="http://schemas.openxmlformats.org/officeDocument/2006/relationships/image" Target="../media/image5.png"/><Relationship Id="rId19" Type="http://schemas.openxmlformats.org/officeDocument/2006/relationships/image" Target="../media/image11.png"/><Relationship Id="rId18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5.png"/><Relationship Id="rId4" Type="http://schemas.openxmlformats.org/officeDocument/2006/relationships/image" Target="../media/image3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0.png"/><Relationship Id="rId4" Type="http://schemas.openxmlformats.org/officeDocument/2006/relationships/image" Target="../media/image37.png"/><Relationship Id="rId5" Type="http://schemas.openxmlformats.org/officeDocument/2006/relationships/image" Target="../media/image42.png"/><Relationship Id="rId6" Type="http://schemas.openxmlformats.org/officeDocument/2006/relationships/image" Target="../media/image44.png"/><Relationship Id="rId7" Type="http://schemas.openxmlformats.org/officeDocument/2006/relationships/image" Target="../media/image39.png"/><Relationship Id="rId8" Type="http://schemas.openxmlformats.org/officeDocument/2006/relationships/image" Target="../media/image4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 of dimensionality reduction and models on MNIST-like datasets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ECE 271B project presentation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Jerry Yan, Shifeng Cheng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Highest aggregate test scores</a:t>
            </a:r>
            <a:endParaRPr/>
          </a:p>
        </p:txBody>
      </p:sp>
      <p:pic>
        <p:nvPicPr>
          <p:cNvPr id="160" name="Google Shape;1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9300" y="1605050"/>
            <a:ext cx="4825400" cy="201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plans</a:t>
            </a:r>
            <a:endParaRPr/>
          </a:p>
        </p:txBody>
      </p:sp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Generic CNN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Some transfer learning with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ResNet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VGG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Test if MPCA on the images for training actually does anything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250" y="869538"/>
            <a:ext cx="3248025" cy="300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4"/>
          <p:cNvSpPr txBox="1"/>
          <p:nvPr/>
        </p:nvSpPr>
        <p:spPr>
          <a:xfrm>
            <a:off x="571500" y="226925"/>
            <a:ext cx="2625000" cy="6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Datahub problems :(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73" name="Google Shape;17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50" y="4247376"/>
            <a:ext cx="4985550" cy="44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6650" y="2249175"/>
            <a:ext cx="2907475" cy="90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4"/>
          <p:cNvSpPr txBox="1"/>
          <p:nvPr/>
        </p:nvSpPr>
        <p:spPr>
          <a:xfrm>
            <a:off x="5412750" y="1532700"/>
            <a:ext cx="3113700" cy="5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Basic CNN (2 conv layers)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project goal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 to compare various dimensionality reduction techniques on different classification models vs CNNs (accuracies and runtimes).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task we perform for these comparisons is single character recognition from images.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combine multiple single character datasets in an attempt to have a </a:t>
            </a:r>
            <a:r>
              <a:rPr lang="en"/>
              <a:t>singular</a:t>
            </a:r>
            <a:r>
              <a:rPr lang="en"/>
              <a:t>, more general model.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16" y="264075"/>
            <a:ext cx="237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 used</a:t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290075" y="953525"/>
            <a:ext cx="316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notMNIST (10 letter classes)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5411750" y="180975"/>
            <a:ext cx="3125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handwritten-isolated-english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(26 letter classes)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108675" y="2487625"/>
            <a:ext cx="478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standard-ocr-dataset (36 letter/digit classes)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5331425" y="1989850"/>
            <a:ext cx="375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EMNIST (36 letter/digit classes)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9240" y="4162525"/>
            <a:ext cx="4113724" cy="89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050" y="1559900"/>
            <a:ext cx="2667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6388" y="1531975"/>
            <a:ext cx="2667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01200" y="1531975"/>
            <a:ext cx="2667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92050" y="1531975"/>
            <a:ext cx="2667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20350" y="1531975"/>
            <a:ext cx="2667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10938" y="906750"/>
            <a:ext cx="461700" cy="4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29913" y="1528150"/>
            <a:ext cx="461700" cy="4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10630" y="886675"/>
            <a:ext cx="501850" cy="50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836713" y="906750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473075" y="3119725"/>
            <a:ext cx="30480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11725" y="3035475"/>
            <a:ext cx="314325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069550" y="3119713"/>
            <a:ext cx="30480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755913" y="3096263"/>
            <a:ext cx="24765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707225" y="3030713"/>
            <a:ext cx="219075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1224400" y="3035475"/>
            <a:ext cx="19050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926300" y="3016438"/>
            <a:ext cx="30480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851425" y="3657175"/>
            <a:ext cx="342900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1460875" y="3030738"/>
            <a:ext cx="238125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382050" y="3657175"/>
            <a:ext cx="285750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1950300" y="2987863"/>
            <a:ext cx="400050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5636950" y="2428100"/>
            <a:ext cx="3318425" cy="212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5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2385125" y="3035525"/>
            <a:ext cx="30480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5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707225" y="3661938"/>
            <a:ext cx="104775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5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1233750" y="3666713"/>
            <a:ext cx="257175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5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2019563" y="3622825"/>
            <a:ext cx="333375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2366075" y="3618075"/>
            <a:ext cx="342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5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401100" y="4134638"/>
            <a:ext cx="24765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>
          <a:blip r:embed="rId31">
            <a:alphaModFix/>
          </a:blip>
          <a:stretch>
            <a:fillRect/>
          </a:stretch>
        </p:blipFill>
        <p:spPr>
          <a:xfrm>
            <a:off x="2722088" y="3610350"/>
            <a:ext cx="33337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32">
            <a:alphaModFix/>
          </a:blip>
          <a:stretch>
            <a:fillRect/>
          </a:stretch>
        </p:blipFill>
        <p:spPr>
          <a:xfrm>
            <a:off x="645313" y="4134638"/>
            <a:ext cx="228600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plan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0413" y="2649575"/>
            <a:ext cx="1852100" cy="185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/>
          <p:nvPr/>
        </p:nvSpPr>
        <p:spPr>
          <a:xfrm>
            <a:off x="3730413" y="3231075"/>
            <a:ext cx="1614600" cy="689100"/>
          </a:xfrm>
          <a:prstGeom prst="roundRect">
            <a:avLst>
              <a:gd fmla="val 16667" name="adj"/>
            </a:avLst>
          </a:prstGeom>
          <a:solidFill>
            <a:srgbClr val="EEEEEE">
              <a:alpha val="5317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</a:t>
            </a:r>
            <a:endParaRPr/>
          </a:p>
        </p:txBody>
      </p:sp>
      <p:sp>
        <p:nvSpPr>
          <p:cNvPr id="108" name="Google Shape;108;p16"/>
          <p:cNvSpPr txBox="1"/>
          <p:nvPr/>
        </p:nvSpPr>
        <p:spPr>
          <a:xfrm rot="-473718">
            <a:off x="4799075" y="1627995"/>
            <a:ext cx="2391469" cy="4618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standard-ocr-dataset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9" name="Google Shape;109;p16"/>
          <p:cNvSpPr txBox="1"/>
          <p:nvPr/>
        </p:nvSpPr>
        <p:spPr>
          <a:xfrm rot="391473">
            <a:off x="1475728" y="1469484"/>
            <a:ext cx="3181405" cy="4616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handwritten-isolated-english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0" name="Google Shape;110;p16"/>
          <p:cNvSpPr txBox="1"/>
          <p:nvPr/>
        </p:nvSpPr>
        <p:spPr>
          <a:xfrm rot="1757365">
            <a:off x="3013226" y="2218738"/>
            <a:ext cx="1315355" cy="4616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notMNIST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1" name="Google Shape;111;p16"/>
          <p:cNvSpPr txBox="1"/>
          <p:nvPr/>
        </p:nvSpPr>
        <p:spPr>
          <a:xfrm rot="-1355684">
            <a:off x="4478858" y="2304867"/>
            <a:ext cx="1315685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EMNIST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Non-convolutional models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Linear logistic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K-nearest neighbors (KNN)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Multi-layer perceptron (MLP)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Support vector machine (SVM)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Chosen d</a:t>
            </a:r>
            <a:r>
              <a:rPr lang="en"/>
              <a:t>imensionality</a:t>
            </a:r>
            <a:r>
              <a:rPr lang="en"/>
              <a:t> reduction techniques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Principal component analysis (PCA)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Linear discriminant analysis (LDA)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Random Gaussian projection (RGP)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Multilinear PCA (MPCA)</a:t>
            </a: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7851" y="2787550"/>
            <a:ext cx="2129899" cy="2105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4920" y="2787547"/>
            <a:ext cx="2090603" cy="21054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126;p18"/>
          <p:cNvCxnSpPr/>
          <p:nvPr/>
        </p:nvCxnSpPr>
        <p:spPr>
          <a:xfrm>
            <a:off x="1364175" y="2505625"/>
            <a:ext cx="327000" cy="22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8"/>
          <p:cNvCxnSpPr>
            <a:stCxn id="124" idx="3"/>
            <a:endCxn id="125" idx="1"/>
          </p:cNvCxnSpPr>
          <p:nvPr/>
        </p:nvCxnSpPr>
        <p:spPr>
          <a:xfrm>
            <a:off x="3457750" y="3840262"/>
            <a:ext cx="68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preliminary results</a:t>
            </a:r>
            <a:endParaRPr/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2975" y="1610875"/>
            <a:ext cx="4078275" cy="221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600" y="872399"/>
            <a:ext cx="2706749" cy="2040753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 txBox="1"/>
          <p:nvPr/>
        </p:nvSpPr>
        <p:spPr>
          <a:xfrm>
            <a:off x="1224975" y="264475"/>
            <a:ext cx="89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RGP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4460700" y="228975"/>
            <a:ext cx="89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LDA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7390175" y="186475"/>
            <a:ext cx="89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PCA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42" name="Google Shape;142;p20"/>
          <p:cNvSpPr txBox="1"/>
          <p:nvPr/>
        </p:nvSpPr>
        <p:spPr>
          <a:xfrm rot="-3493799">
            <a:off x="-206831" y="1383526"/>
            <a:ext cx="990863" cy="4615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logistic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43" name="Google Shape;143;p20"/>
          <p:cNvSpPr txBox="1"/>
          <p:nvPr/>
        </p:nvSpPr>
        <p:spPr>
          <a:xfrm rot="-3806097">
            <a:off x="-75266" y="3454726"/>
            <a:ext cx="769431" cy="4617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KNN</a:t>
            </a:r>
            <a:endParaRPr b="1" sz="1800">
              <a:solidFill>
                <a:schemeClr val="dk2"/>
              </a:solidFill>
            </a:endParaRPr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025" y="3000887"/>
            <a:ext cx="2614001" cy="197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21613" y="855301"/>
            <a:ext cx="2661381" cy="200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75513" y="2913143"/>
            <a:ext cx="2661375" cy="2006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37275" y="912200"/>
            <a:ext cx="2614001" cy="1970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89050" y="2970025"/>
            <a:ext cx="2614001" cy="197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MPCA</a:t>
            </a:r>
            <a:endParaRPr/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0288" y="1017728"/>
            <a:ext cx="5363425" cy="404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