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aabdcd5a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aabdcd5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aabdcd5a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aabdcd5a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aabdcd5a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aabdcd5a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aabdcd5a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aabdcd5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aabdcd5a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aabdcd5a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aabdcd5a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aabdcd5a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aabdcd5a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aabdcd5a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aabdcd5a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aabdcd5a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List_of_postal_codes_of_Canada:_M" TargetMode="External"/><Relationship Id="rId4" Type="http://schemas.openxmlformats.org/officeDocument/2006/relationships/hyperlink" Target="https://en.wikipedia.org/wiki/List_of_postal_codes_of_Canada:_M" TargetMode="External"/><Relationship Id="rId5" Type="http://schemas.openxmlformats.org/officeDocument/2006/relationships/hyperlink" Target="http://cocl.us/Geospatial_data" TargetMode="External"/><Relationship Id="rId6" Type="http://schemas.openxmlformats.org/officeDocument/2006/relationships/hyperlink" Target="https://api.foursqua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Opening a Business in Toronto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Jerussha Jesuratnam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a business in Toronto can be overwhelming as there’s so much competition and you may not know where to start</a:t>
            </a:r>
            <a:endParaRPr/>
          </a:p>
          <a:p>
            <a:pPr indent="0" lvl="0" marL="0" rtl="0" algn="l">
              <a:spcBef>
                <a:spcPts val="1600"/>
              </a:spcBef>
              <a:spcAft>
                <a:spcPts val="0"/>
              </a:spcAft>
              <a:buNone/>
            </a:pPr>
            <a:r>
              <a:rPr lang="en"/>
              <a:t>This study will help us narrow down what the most popular businesses are and where exactly they’re located in Toronto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5263300" y="2726725"/>
            <a:ext cx="3369850" cy="209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t>
            </a:r>
            <a:r>
              <a:rPr lang="en"/>
              <a:t>retrieve</a:t>
            </a:r>
            <a:r>
              <a:rPr lang="en"/>
              <a:t> the most </a:t>
            </a:r>
            <a:r>
              <a:rPr lang="en"/>
              <a:t>optimal</a:t>
            </a:r>
            <a:r>
              <a:rPr lang="en"/>
              <a:t> solutions to this problem we will be using: </a:t>
            </a:r>
            <a:endParaRPr/>
          </a:p>
          <a:p>
            <a:pPr indent="0" lvl="0" marL="0" rtl="0" algn="l">
              <a:spcBef>
                <a:spcPts val="1600"/>
              </a:spcBef>
              <a:spcAft>
                <a:spcPts val="0"/>
              </a:spcAft>
              <a:buNone/>
            </a:pPr>
            <a:r>
              <a:rPr i="1" lang="en" sz="1700" u="sng">
                <a:solidFill>
                  <a:schemeClr val="hlink"/>
                </a:solidFill>
                <a:latin typeface="Times New Roman"/>
                <a:ea typeface="Times New Roman"/>
                <a:cs typeface="Times New Roman"/>
                <a:sym typeface="Times New Roman"/>
                <a:hlinkClick r:id="rId3"/>
              </a:rPr>
              <a:t>https://en.wikipedia.org/wiki/List_of_postal_codes_of_Canada</a:t>
            </a:r>
            <a:r>
              <a:rPr lang="en" sz="1700" u="sng">
                <a:solidFill>
                  <a:schemeClr val="hlink"/>
                </a:solidFill>
                <a:latin typeface="Times New Roman"/>
                <a:ea typeface="Times New Roman"/>
                <a:cs typeface="Times New Roman"/>
                <a:sym typeface="Times New Roman"/>
                <a:hlinkClick r:id="rId4"/>
              </a:rPr>
              <a:t>:_M</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i="1" lang="en" sz="1700" u="sng">
                <a:solidFill>
                  <a:schemeClr val="hlink"/>
                </a:solidFill>
                <a:latin typeface="Times New Roman"/>
                <a:ea typeface="Times New Roman"/>
                <a:cs typeface="Times New Roman"/>
                <a:sym typeface="Times New Roman"/>
                <a:hlinkClick r:id="rId5"/>
              </a:rPr>
              <a:t>http://cocl.us/Geospatial_data</a:t>
            </a:r>
            <a:endParaRPr i="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i="1" lang="en" sz="1700" u="sng">
                <a:solidFill>
                  <a:schemeClr val="hlink"/>
                </a:solidFill>
                <a:latin typeface="Times New Roman"/>
                <a:ea typeface="Times New Roman"/>
                <a:cs typeface="Times New Roman"/>
                <a:sym typeface="Times New Roman"/>
                <a:hlinkClick r:id="rId6"/>
              </a:rPr>
              <a:t>https://api.foursquare.com</a:t>
            </a:r>
            <a:endParaRPr i="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i="1" sz="1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74" name="Google Shape;74;p16"/>
          <p:cNvSpPr txBox="1"/>
          <p:nvPr>
            <p:ph idx="1" type="body"/>
          </p:nvPr>
        </p:nvSpPr>
        <p:spPr>
          <a:xfrm>
            <a:off x="4433800" y="2445975"/>
            <a:ext cx="4398600" cy="3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rPr>
              <a:t>     Map of Toronto Neighborhoods </a:t>
            </a:r>
            <a:endParaRPr b="1" sz="800">
              <a:solidFill>
                <a:schemeClr val="dk1"/>
              </a:solidFill>
            </a:endParaRPr>
          </a:p>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4492375" y="160125"/>
            <a:ext cx="4398502" cy="2285850"/>
          </a:xfrm>
          <a:prstGeom prst="rect">
            <a:avLst/>
          </a:prstGeom>
          <a:noFill/>
          <a:ln>
            <a:noFill/>
          </a:ln>
        </p:spPr>
      </p:pic>
      <p:pic>
        <p:nvPicPr>
          <p:cNvPr id="76" name="Google Shape;76;p16"/>
          <p:cNvPicPr preferRelativeResize="0"/>
          <p:nvPr/>
        </p:nvPicPr>
        <p:blipFill>
          <a:blip r:embed="rId4">
            <a:alphaModFix/>
          </a:blip>
          <a:stretch>
            <a:fillRect/>
          </a:stretch>
        </p:blipFill>
        <p:spPr>
          <a:xfrm>
            <a:off x="480525" y="2812775"/>
            <a:ext cx="8520599" cy="1883475"/>
          </a:xfrm>
          <a:prstGeom prst="rect">
            <a:avLst/>
          </a:prstGeom>
          <a:noFill/>
          <a:ln>
            <a:noFill/>
          </a:ln>
        </p:spPr>
      </p:pic>
      <p:sp>
        <p:nvSpPr>
          <p:cNvPr id="77" name="Google Shape;77;p16"/>
          <p:cNvSpPr txBox="1"/>
          <p:nvPr/>
        </p:nvSpPr>
        <p:spPr>
          <a:xfrm>
            <a:off x="712825" y="4710225"/>
            <a:ext cx="4989600" cy="26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solidFill>
                  <a:schemeClr val="dk1"/>
                </a:solidFill>
              </a:rPr>
              <a:t>   Merged table of toronto neighborhoods and venues using foursquare api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242375" y="3144800"/>
            <a:ext cx="85206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   Toronto neighborhoods and most common venues</a:t>
            </a:r>
            <a:endParaRPr sz="2000"/>
          </a:p>
        </p:txBody>
      </p:sp>
      <p:pic>
        <p:nvPicPr>
          <p:cNvPr id="84" name="Google Shape;84;p17"/>
          <p:cNvPicPr preferRelativeResize="0"/>
          <p:nvPr/>
        </p:nvPicPr>
        <p:blipFill>
          <a:blip r:embed="rId3">
            <a:alphaModFix/>
          </a:blip>
          <a:stretch>
            <a:fillRect/>
          </a:stretch>
        </p:blipFill>
        <p:spPr>
          <a:xfrm>
            <a:off x="60100" y="445025"/>
            <a:ext cx="8885125" cy="269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61600" y="4416675"/>
            <a:ext cx="8770800" cy="4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Map of clusters in Toronto neighborhoods of common venues</a:t>
            </a:r>
            <a:endParaRPr sz="2200"/>
          </a:p>
        </p:txBody>
      </p:sp>
      <p:pic>
        <p:nvPicPr>
          <p:cNvPr id="91" name="Google Shape;91;p18"/>
          <p:cNvPicPr preferRelativeResize="0"/>
          <p:nvPr/>
        </p:nvPicPr>
        <p:blipFill>
          <a:blip r:embed="rId3">
            <a:alphaModFix/>
          </a:blip>
          <a:stretch>
            <a:fillRect/>
          </a:stretch>
        </p:blipFill>
        <p:spPr>
          <a:xfrm>
            <a:off x="61600" y="83876"/>
            <a:ext cx="9082398" cy="41873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0" y="1017725"/>
            <a:ext cx="9144000" cy="3664526"/>
          </a:xfrm>
          <a:prstGeom prst="rect">
            <a:avLst/>
          </a:prstGeom>
          <a:noFill/>
          <a:ln>
            <a:noFill/>
          </a:ln>
        </p:spPr>
      </p:pic>
      <p:sp>
        <p:nvSpPr>
          <p:cNvPr id="99" name="Google Shape;99;p19"/>
          <p:cNvSpPr txBox="1"/>
          <p:nvPr/>
        </p:nvSpPr>
        <p:spPr>
          <a:xfrm>
            <a:off x="69875" y="4724200"/>
            <a:ext cx="7687200" cy="41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rPr>
              <a:t>Boroughs with custer 1 for common venues: which are coffee shops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05" name="Google Shape;105;p20"/>
          <p:cNvPicPr preferRelativeResize="0"/>
          <p:nvPr/>
        </p:nvPicPr>
        <p:blipFill>
          <a:blip r:embed="rId3">
            <a:alphaModFix/>
          </a:blip>
          <a:stretch>
            <a:fillRect/>
          </a:stretch>
        </p:blipFill>
        <p:spPr>
          <a:xfrm>
            <a:off x="4489625" y="2808745"/>
            <a:ext cx="4342675" cy="2208975"/>
          </a:xfrm>
          <a:prstGeom prst="rect">
            <a:avLst/>
          </a:prstGeom>
          <a:noFill/>
          <a:ln>
            <a:noFill/>
          </a:ln>
        </p:spPr>
      </p:pic>
      <p:sp>
        <p:nvSpPr>
          <p:cNvPr id="106" name="Google Shape;106;p20"/>
          <p:cNvSpPr txBox="1"/>
          <p:nvPr>
            <p:ph idx="1" type="body"/>
          </p:nvPr>
        </p:nvSpPr>
        <p:spPr>
          <a:xfrm>
            <a:off x="311700" y="1017725"/>
            <a:ext cx="8520600" cy="23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300">
              <a:solidFill>
                <a:schemeClr val="dk1"/>
              </a:solidFill>
            </a:endParaRPr>
          </a:p>
          <a:p>
            <a:pPr indent="457200" lvl="0" marL="0" rtl="0" algn="l">
              <a:spcBef>
                <a:spcPts val="0"/>
              </a:spcBef>
              <a:spcAft>
                <a:spcPts val="0"/>
              </a:spcAft>
              <a:buNone/>
            </a:pPr>
            <a:r>
              <a:rPr lang="en" sz="1300">
                <a:solidFill>
                  <a:schemeClr val="dk1"/>
                </a:solidFill>
              </a:rPr>
              <a:t>The analysis shows that after the cluster analysis the most popular businesses opened in Toronto are, parks and coffee shops. The area in Toronto with most business seems to be Union with must clustering.</a:t>
            </a:r>
            <a:endParaRPr sz="1300">
              <a:solidFill>
                <a:schemeClr val="dk1"/>
              </a:solidFill>
            </a:endParaRPr>
          </a:p>
          <a:p>
            <a:pPr indent="457200" lvl="0" marL="0" rtl="0" algn="l">
              <a:spcBef>
                <a:spcPts val="0"/>
              </a:spcBef>
              <a:spcAft>
                <a:spcPts val="0"/>
              </a:spcAft>
              <a:buNone/>
            </a:pPr>
            <a:r>
              <a:t/>
            </a:r>
            <a:endParaRPr sz="1300">
              <a:solidFill>
                <a:schemeClr val="dk1"/>
              </a:solidFill>
            </a:endParaRPr>
          </a:p>
          <a:p>
            <a:pPr indent="457200" lvl="0" marL="0" rtl="0" algn="l">
              <a:spcBef>
                <a:spcPts val="0"/>
              </a:spcBef>
              <a:spcAft>
                <a:spcPts val="0"/>
              </a:spcAft>
              <a:buNone/>
            </a:pPr>
            <a:r>
              <a:rPr lang="en" sz="1300">
                <a:solidFill>
                  <a:schemeClr val="dk1"/>
                </a:solidFill>
              </a:rPr>
              <a:t>We can also see that every area near </a:t>
            </a:r>
            <a:r>
              <a:rPr lang="en" sz="1300">
                <a:solidFill>
                  <a:schemeClr val="dk1"/>
                </a:solidFill>
              </a:rPr>
              <a:t>Toronto's</a:t>
            </a:r>
            <a:r>
              <a:rPr lang="en" sz="1300">
                <a:solidFill>
                  <a:schemeClr val="dk1"/>
                </a:solidFill>
              </a:rPr>
              <a:t> most common venue in cluster 1 are parks.</a:t>
            </a:r>
            <a:endParaRPr sz="1300">
              <a:solidFill>
                <a:schemeClr val="dk1"/>
              </a:solidFill>
            </a:endParaRPr>
          </a:p>
          <a:p>
            <a:pPr indent="457200" lvl="0" marL="0" rtl="0" algn="l">
              <a:spcBef>
                <a:spcPts val="0"/>
              </a:spcBef>
              <a:spcAft>
                <a:spcPts val="0"/>
              </a:spcAft>
              <a:buNone/>
            </a:pPr>
            <a:r>
              <a:t/>
            </a:r>
            <a:endParaRPr sz="1300">
              <a:solidFill>
                <a:schemeClr val="dk1"/>
              </a:solidFill>
            </a:endParaRPr>
          </a:p>
          <a:p>
            <a:pPr indent="457200" lvl="0" marL="0" rtl="0" algn="l">
              <a:spcBef>
                <a:spcPts val="0"/>
              </a:spcBef>
              <a:spcAft>
                <a:spcPts val="0"/>
              </a:spcAft>
              <a:buNone/>
            </a:pPr>
            <a:r>
              <a:rPr lang="en" sz="1300">
                <a:solidFill>
                  <a:schemeClr val="dk1"/>
                </a:solidFill>
              </a:rPr>
              <a:t>Restaurants are another common venue as we can see in the table. Cafes especially are the most common food store.</a:t>
            </a:r>
            <a:endParaRPr sz="1300">
              <a:solidFill>
                <a:schemeClr val="dk1"/>
              </a:solidFill>
            </a:endParaRPr>
          </a:p>
          <a:p>
            <a:pPr indent="457200" lvl="0" marL="0" rtl="0" algn="l">
              <a:spcBef>
                <a:spcPts val="0"/>
              </a:spcBef>
              <a:spcAft>
                <a:spcPts val="0"/>
              </a:spcAft>
              <a:buNone/>
            </a:pPr>
            <a:r>
              <a:t/>
            </a:r>
            <a:endParaRPr sz="1300">
              <a:solidFill>
                <a:schemeClr val="dk1"/>
              </a:solidFill>
            </a:endParaRPr>
          </a:p>
          <a:p>
            <a:pPr indent="457200" lvl="0" marL="0" rtl="0" algn="l">
              <a:spcBef>
                <a:spcPts val="0"/>
              </a:spcBef>
              <a:spcAft>
                <a:spcPts val="0"/>
              </a:spcAft>
              <a:buNone/>
            </a:pPr>
            <a:r>
              <a:rPr b="1" lang="en" sz="1300">
                <a:solidFill>
                  <a:schemeClr val="dk1"/>
                </a:solidFill>
              </a:rPr>
              <a:t>Cluster analysis of venues in Toronto: </a:t>
            </a:r>
            <a:endParaRPr b="1" sz="1300">
              <a:solidFill>
                <a:schemeClr val="dk1"/>
              </a:solidFill>
            </a:endParaRPr>
          </a:p>
          <a:p>
            <a:pPr indent="457200" lvl="0" marL="0" rtl="0" algn="l">
              <a:spcBef>
                <a:spcPts val="0"/>
              </a:spcBef>
              <a:spcAft>
                <a:spcPts val="0"/>
              </a:spcAft>
              <a:buNone/>
            </a:pPr>
            <a:r>
              <a:rPr b="1" lang="en" sz="1300">
                <a:solidFill>
                  <a:schemeClr val="dk1"/>
                </a:solidFill>
              </a:rPr>
              <a:t>as you can see as the number of clusters</a:t>
            </a:r>
            <a:endParaRPr b="1" sz="1300">
              <a:solidFill>
                <a:schemeClr val="dk1"/>
              </a:solidFill>
            </a:endParaRPr>
          </a:p>
          <a:p>
            <a:pPr indent="457200" lvl="0" marL="0" rtl="0" algn="l">
              <a:spcBef>
                <a:spcPts val="0"/>
              </a:spcBef>
              <a:spcAft>
                <a:spcPts val="0"/>
              </a:spcAft>
              <a:buNone/>
            </a:pPr>
            <a:r>
              <a:rPr b="1" lang="en" sz="1300">
                <a:solidFill>
                  <a:schemeClr val="dk1"/>
                </a:solidFill>
              </a:rPr>
              <a:t> increases the sum of squares (SSE) </a:t>
            </a:r>
            <a:endParaRPr b="1" sz="1300">
              <a:solidFill>
                <a:schemeClr val="dk1"/>
              </a:solidFill>
            </a:endParaRPr>
          </a:p>
          <a:p>
            <a:pPr indent="457200" lvl="0" marL="0" rtl="0" algn="l">
              <a:spcBef>
                <a:spcPts val="0"/>
              </a:spcBef>
              <a:spcAft>
                <a:spcPts val="0"/>
              </a:spcAft>
              <a:buNone/>
            </a:pPr>
            <a:r>
              <a:rPr b="1" lang="en" sz="1300">
                <a:solidFill>
                  <a:schemeClr val="dk1"/>
                </a:solidFill>
              </a:rPr>
              <a:t>decreases which shows that as the number of </a:t>
            </a:r>
            <a:endParaRPr b="1" sz="1300">
              <a:solidFill>
                <a:schemeClr val="dk1"/>
              </a:solidFill>
            </a:endParaRPr>
          </a:p>
          <a:p>
            <a:pPr indent="457200" lvl="0" marL="0" rtl="0" algn="l">
              <a:spcBef>
                <a:spcPts val="0"/>
              </a:spcBef>
              <a:spcAft>
                <a:spcPts val="0"/>
              </a:spcAft>
              <a:buNone/>
            </a:pPr>
            <a:r>
              <a:rPr b="1" lang="en" sz="1300">
                <a:solidFill>
                  <a:schemeClr val="dk1"/>
                </a:solidFill>
              </a:rPr>
              <a:t>cluster increases the more similar the consumers</a:t>
            </a:r>
            <a:endParaRPr b="1" sz="1300">
              <a:solidFill>
                <a:schemeClr val="dk1"/>
              </a:solidFill>
            </a:endParaRPr>
          </a:p>
          <a:p>
            <a:pPr indent="457200" lvl="0" marL="0" rtl="0" algn="l">
              <a:spcBef>
                <a:spcPts val="0"/>
              </a:spcBef>
              <a:spcAft>
                <a:spcPts val="0"/>
              </a:spcAft>
              <a:buNone/>
            </a:pPr>
            <a:r>
              <a:rPr b="1" lang="en" sz="1300">
                <a:solidFill>
                  <a:schemeClr val="dk1"/>
                </a:solidFill>
              </a:rPr>
              <a:t> will be in the market.</a:t>
            </a:r>
            <a:endParaRPr>
              <a:solidFill>
                <a:schemeClr val="dk1"/>
              </a:solidFill>
            </a:endParaRPr>
          </a:p>
          <a:p>
            <a:pPr indent="457200" lvl="0" marL="0" rtl="0" algn="l">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400">
                <a:solidFill>
                  <a:schemeClr val="dk1"/>
                </a:solidFill>
              </a:rPr>
              <a:t>In conclusion, this study was obtained to highlight areas in Toronto to open a business and the type of business that would be most successful to the population of Toronto. As we can see after cluster analysis is that the area in Toronto that has the most common venues are Downtown Toronto, near Union. This is due to the large population of people who are commuting to Toronto, the most business is seen in this area with venues like coffee shops, parks and cafes  that seem to be the most desired at the times people arrive or depart from the train station.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