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Roboto Mono" panose="00000009000000000000" pitchFamily="49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1338E4-6879-43F3-B062-A1C89BAE7D7B}">
  <a:tblStyle styleId="{E11338E4-6879-43F3-B062-A1C89BAE7D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411a3b2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32411a3b2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411a3b24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411a3b241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411a3b241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411a3b241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411a3b241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411a3b241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411a3b241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411a3b241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411a3b241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411a3b241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411a3b241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2411a3b241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411a3b24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2411a3b24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411a3b24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32411a3b24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411a3b24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411a3b24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411a3b24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411a3b24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411a3b24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411a3b241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411a3b241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411a3b241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43c73df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43c73df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411a3b24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411a3b24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411a3b24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411a3b24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411a3b24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411a3b24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191518" y="4767263"/>
            <a:ext cx="2497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85000"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Inventory Management System Using PowerBI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94" y="70762"/>
            <a:ext cx="8949806" cy="499790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1972124" y="259238"/>
            <a:ext cx="54285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200"/>
              <a:buNone/>
            </a:pPr>
            <a:r>
              <a:rPr lang="en-GB" sz="4200" b="1">
                <a:solidFill>
                  <a:schemeClr val="lt1"/>
                </a:solidFill>
              </a:rPr>
              <a:t>Stock Price Prediction Using LSTM</a:t>
            </a:r>
            <a:endParaRPr sz="42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Predictions</a:t>
            </a:r>
            <a:endParaRPr b="1"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dk1"/>
                </a:solidFill>
              </a:rPr>
              <a:t>Training Predictions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Compared </a:t>
            </a:r>
            <a:r>
              <a:rPr lang="en-GB" sz="1200" b="1">
                <a:solidFill>
                  <a:schemeClr val="dk1"/>
                </a:solidFill>
              </a:rPr>
              <a:t>actual vs. predicted prices</a:t>
            </a:r>
            <a:r>
              <a:rPr lang="en-GB" sz="1200">
                <a:solidFill>
                  <a:schemeClr val="dk1"/>
                </a:solidFill>
              </a:rPr>
              <a:t> on training data to evaluate model accuracy.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dk1"/>
                </a:solidFill>
              </a:rPr>
              <a:t>Future Predictions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Forecasted stock prices for the </a:t>
            </a:r>
            <a:r>
              <a:rPr lang="en-GB" sz="1200" b="1">
                <a:solidFill>
                  <a:schemeClr val="dk1"/>
                </a:solidFill>
              </a:rPr>
              <a:t>next 6 months</a:t>
            </a:r>
            <a:r>
              <a:rPr lang="en-GB" sz="1200">
                <a:solidFill>
                  <a:schemeClr val="dk1"/>
                </a:solidFill>
              </a:rPr>
              <a:t> using the trained model.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</a:rPr>
              <a:t>Interactive Plotly Graph</a:t>
            </a:r>
            <a:r>
              <a:rPr lang="en-GB" sz="1200">
                <a:solidFill>
                  <a:schemeClr val="dk1"/>
                </a:solidFill>
              </a:rPr>
              <a:t> for a sample company (e.g., Amazon)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/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l="3665" t="27066" r="1619" b="35610"/>
          <a:stretch/>
        </p:blipFill>
        <p:spPr>
          <a:xfrm>
            <a:off x="407650" y="3070302"/>
            <a:ext cx="7610950" cy="1601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Interactive Prediction System</a:t>
            </a:r>
            <a:endParaRPr b="1"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54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dk1"/>
                </a:solidFill>
              </a:rPr>
              <a:t>Widgets Implemented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 b="1">
                <a:solidFill>
                  <a:schemeClr val="dk1"/>
                </a:solidFill>
              </a:rPr>
              <a:t>Dropdown Menu</a:t>
            </a:r>
            <a:r>
              <a:rPr lang="en-GB" sz="1200">
                <a:solidFill>
                  <a:schemeClr val="dk1"/>
                </a:solidFill>
              </a:rPr>
              <a:t>: Select a company.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 b="1">
                <a:solidFill>
                  <a:schemeClr val="dk1"/>
                </a:solidFill>
              </a:rPr>
              <a:t>Date Picker</a:t>
            </a:r>
            <a:r>
              <a:rPr lang="en-GB" sz="1200">
                <a:solidFill>
                  <a:schemeClr val="dk1"/>
                </a:solidFill>
              </a:rPr>
              <a:t>: Choose a future date for prediction.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dk1"/>
                </a:solidFill>
              </a:rPr>
              <a:t>User Workflow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Allows users to interactively predict stock prices based on company and date selection.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/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l="3503" t="44158" r="76160" b="25705"/>
          <a:stretch/>
        </p:blipFill>
        <p:spPr>
          <a:xfrm>
            <a:off x="4951275" y="1240713"/>
            <a:ext cx="3609975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5198000" y="4317250"/>
            <a:ext cx="3430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IPyWidgets interface</a:t>
            </a:r>
            <a:r>
              <a:rPr lang="en-GB" sz="1100">
                <a:solidFill>
                  <a:schemeClr val="dk1"/>
                </a:solidFill>
              </a:rPr>
              <a:t> in Jupyter Notebook: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Challenges </a:t>
            </a:r>
            <a:endParaRPr b="1"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 b="1">
                <a:solidFill>
                  <a:schemeClr val="dk1"/>
                </a:solidFill>
              </a:rPr>
              <a:t>High Volatility in Stock Prices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Stock prices are inherently volatile, often influenced by unpredictable factors such as market sentiment, geopolitical events, or sudden company-specific news.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This unpredictability can lead to inconsistencies in model performance.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 b="1">
                <a:solidFill>
                  <a:schemeClr val="dk1"/>
                </a:solidFill>
              </a:rPr>
              <a:t>Need for Extensive Hyperparameter Tuning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Optimizing parameters such as the number of LSTM units, learning rate, batch size, and sequence length requires trial-and-error and computational resources.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Poorly tuned parameters can lead to overfitting or underfitting.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 b="1">
                <a:solidFill>
                  <a:schemeClr val="dk1"/>
                </a:solidFill>
              </a:rPr>
              <a:t>Time-Intensive Training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LSTM models are computationally expensive, and training models for multiple companies requires significant time and processing power.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 b="1">
                <a:solidFill>
                  <a:schemeClr val="dk1"/>
                </a:solidFill>
              </a:rPr>
              <a:t>Data Quality and Missing Values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Missing or inaccurate stock data can impact the model’s ability to learn patterns effectively, requiring preprocessing and imputation techniques.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 b="1">
                <a:solidFill>
                  <a:schemeClr val="dk1"/>
                </a:solidFill>
              </a:rPr>
              <a:t>Risk of Overfitting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LSTMs, with their high capacity for learning patterns, can overfit on historical data if not carefully regularized or validated.</a:t>
            </a:r>
            <a:endParaRPr sz="12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Limitations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 b="1">
                <a:solidFill>
                  <a:schemeClr val="dk1"/>
                </a:solidFill>
              </a:rPr>
              <a:t>Reliance on Historical Data: </a:t>
            </a:r>
            <a:r>
              <a:rPr lang="en-GB" sz="1200">
                <a:solidFill>
                  <a:schemeClr val="dk1"/>
                </a:solidFill>
              </a:rPr>
              <a:t>The model assumes that future trends are a continuation of past patterns, which is not always true in highly dynamic markets.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 b="1">
                <a:solidFill>
                  <a:schemeClr val="dk1"/>
                </a:solidFill>
              </a:rPr>
              <a:t>Exclusion of External Market Factors: </a:t>
            </a:r>
            <a:r>
              <a:rPr lang="en-GB" sz="1200">
                <a:solidFill>
                  <a:schemeClr val="dk1"/>
                </a:solidFill>
              </a:rPr>
              <a:t>External influences like news, economic policies, or global crises, which significantly impact stock prices, are not incorporated.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 b="1">
                <a:solidFill>
                  <a:schemeClr val="dk1"/>
                </a:solidFill>
              </a:rPr>
              <a:t>Limited Generalization Across Companies: </a:t>
            </a:r>
            <a:r>
              <a:rPr lang="en-GB" sz="1200">
                <a:solidFill>
                  <a:schemeClr val="dk1"/>
                </a:solidFill>
              </a:rPr>
              <a:t>A model trained on one company cannot be generalized effectively to predict prices for another company without retraining.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 b="1">
                <a:solidFill>
                  <a:schemeClr val="dk1"/>
                </a:solidFill>
              </a:rPr>
              <a:t>No Real-Time Updates: </a:t>
            </a:r>
            <a:r>
              <a:rPr lang="en-GB" sz="1200">
                <a:solidFill>
                  <a:schemeClr val="dk1"/>
                </a:solidFill>
              </a:rPr>
              <a:t>The model predictions are based on static historical data and do not adapt dynamically to new, incoming data.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 b="1">
                <a:solidFill>
                  <a:schemeClr val="dk1"/>
                </a:solidFill>
              </a:rPr>
              <a:t>Short-Term Predictions Only: </a:t>
            </a:r>
            <a:r>
              <a:rPr lang="en-GB" sz="1200">
                <a:solidFill>
                  <a:schemeClr val="dk1"/>
                </a:solidFill>
              </a:rPr>
              <a:t>The LSTM model performs better for short-term predictions but may lose accuracy for longer-term forecasts.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 b="1">
                <a:solidFill>
                  <a:schemeClr val="dk1"/>
                </a:solidFill>
              </a:rPr>
              <a:t>Market Anomalies and Unforeseen Events: </a:t>
            </a:r>
            <a:r>
              <a:rPr lang="en-GB" sz="1200">
                <a:solidFill>
                  <a:schemeClr val="dk1"/>
                </a:solidFill>
              </a:rPr>
              <a:t>Sudden market anomalies, such as stock splits, regulatory changes, or scandals, are not anticipated by the model.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Future Scope - Improvements</a:t>
            </a:r>
            <a:endParaRPr b="1"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702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35"/>
              <a:buAutoNum type="arabicPeriod"/>
            </a:pPr>
            <a:r>
              <a:rPr lang="en-GB" sz="1235" b="1">
                <a:solidFill>
                  <a:schemeClr val="dk1"/>
                </a:solidFill>
              </a:rPr>
              <a:t>Incorporate Additional Features</a:t>
            </a:r>
            <a:endParaRPr sz="1235" b="1">
              <a:solidFill>
                <a:schemeClr val="dk1"/>
              </a:solidFill>
            </a:endParaRPr>
          </a:p>
          <a:p>
            <a:pPr marL="914400" lvl="1" indent="-30702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Char char="○"/>
            </a:pPr>
            <a:r>
              <a:rPr lang="en-GB" sz="1235">
                <a:solidFill>
                  <a:schemeClr val="dk1"/>
                </a:solidFill>
              </a:rPr>
              <a:t>Use data beyond closing prices, such as </a:t>
            </a:r>
            <a:r>
              <a:rPr lang="en-GB" sz="1235" b="1">
                <a:solidFill>
                  <a:schemeClr val="dk1"/>
                </a:solidFill>
              </a:rPr>
              <a:t>trading volume</a:t>
            </a:r>
            <a:r>
              <a:rPr lang="en-GB" sz="1235">
                <a:solidFill>
                  <a:schemeClr val="dk1"/>
                </a:solidFill>
              </a:rPr>
              <a:t>, </a:t>
            </a:r>
            <a:r>
              <a:rPr lang="en-GB" sz="1235" b="1">
                <a:solidFill>
                  <a:schemeClr val="dk1"/>
                </a:solidFill>
              </a:rPr>
              <a:t>opening prices</a:t>
            </a:r>
            <a:r>
              <a:rPr lang="en-GB" sz="1235">
                <a:solidFill>
                  <a:schemeClr val="dk1"/>
                </a:solidFill>
              </a:rPr>
              <a:t>, and </a:t>
            </a:r>
            <a:r>
              <a:rPr lang="en-GB" sz="1235" b="1">
                <a:solidFill>
                  <a:schemeClr val="dk1"/>
                </a:solidFill>
              </a:rPr>
              <a:t>high/low prices</a:t>
            </a:r>
            <a:r>
              <a:rPr lang="en-GB" sz="1235">
                <a:solidFill>
                  <a:schemeClr val="dk1"/>
                </a:solidFill>
              </a:rPr>
              <a:t>, to enhance model understanding.</a:t>
            </a:r>
            <a:endParaRPr sz="1235">
              <a:solidFill>
                <a:schemeClr val="dk1"/>
              </a:solidFill>
            </a:endParaRPr>
          </a:p>
          <a:p>
            <a:pPr marL="914400" lvl="1" indent="-30702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Char char="○"/>
            </a:pPr>
            <a:r>
              <a:rPr lang="en-GB" sz="1235">
                <a:solidFill>
                  <a:schemeClr val="dk1"/>
                </a:solidFill>
              </a:rPr>
              <a:t>Integrate </a:t>
            </a:r>
            <a:r>
              <a:rPr lang="en-GB" sz="1235" b="1">
                <a:solidFill>
                  <a:schemeClr val="dk1"/>
                </a:solidFill>
              </a:rPr>
              <a:t>market sentiment analysis</a:t>
            </a:r>
            <a:r>
              <a:rPr lang="en-GB" sz="1235">
                <a:solidFill>
                  <a:schemeClr val="dk1"/>
                </a:solidFill>
              </a:rPr>
              <a:t> by analyzing news articles, tweets, or financial reports.</a:t>
            </a:r>
            <a:endParaRPr sz="1235">
              <a:solidFill>
                <a:schemeClr val="dk1"/>
              </a:solidFill>
            </a:endParaRPr>
          </a:p>
          <a:p>
            <a:pPr marL="457200" lvl="0" indent="-30702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AutoNum type="arabicPeriod"/>
            </a:pPr>
            <a:r>
              <a:rPr lang="en-GB" sz="1235" b="1">
                <a:solidFill>
                  <a:schemeClr val="dk1"/>
                </a:solidFill>
              </a:rPr>
              <a:t>Utilize Real-Time Data</a:t>
            </a:r>
            <a:endParaRPr sz="1235" b="1">
              <a:solidFill>
                <a:schemeClr val="dk1"/>
              </a:solidFill>
            </a:endParaRPr>
          </a:p>
          <a:p>
            <a:pPr marL="914400" lvl="1" indent="-30702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Char char="○"/>
            </a:pPr>
            <a:r>
              <a:rPr lang="en-GB" sz="1235">
                <a:solidFill>
                  <a:schemeClr val="dk1"/>
                </a:solidFill>
              </a:rPr>
              <a:t>Incorporate real-time data streams for dynamic model updates, enabling more accurate and up-to-date predictions.</a:t>
            </a:r>
            <a:endParaRPr sz="1235">
              <a:solidFill>
                <a:schemeClr val="dk1"/>
              </a:solidFill>
            </a:endParaRPr>
          </a:p>
          <a:p>
            <a:pPr marL="457200" lvl="0" indent="-30702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AutoNum type="arabicPeriod"/>
            </a:pPr>
            <a:r>
              <a:rPr lang="en-GB" sz="1235" b="1">
                <a:solidFill>
                  <a:schemeClr val="dk1"/>
                </a:solidFill>
              </a:rPr>
              <a:t>Feature Engineering and Selection</a:t>
            </a:r>
            <a:endParaRPr sz="1235" b="1">
              <a:solidFill>
                <a:schemeClr val="dk1"/>
              </a:solidFill>
            </a:endParaRPr>
          </a:p>
          <a:p>
            <a:pPr marL="914400" lvl="1" indent="-30702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Char char="○"/>
            </a:pPr>
            <a:r>
              <a:rPr lang="en-GB" sz="1235">
                <a:solidFill>
                  <a:schemeClr val="dk1"/>
                </a:solidFill>
              </a:rPr>
              <a:t>Explore technical indicators like </a:t>
            </a:r>
            <a:r>
              <a:rPr lang="en-GB" sz="1235" b="1">
                <a:solidFill>
                  <a:schemeClr val="dk1"/>
                </a:solidFill>
              </a:rPr>
              <a:t>moving averages</a:t>
            </a:r>
            <a:r>
              <a:rPr lang="en-GB" sz="1235">
                <a:solidFill>
                  <a:schemeClr val="dk1"/>
                </a:solidFill>
              </a:rPr>
              <a:t>, </a:t>
            </a:r>
            <a:r>
              <a:rPr lang="en-GB" sz="1235" b="1">
                <a:solidFill>
                  <a:schemeClr val="dk1"/>
                </a:solidFill>
              </a:rPr>
              <a:t>RSI</a:t>
            </a:r>
            <a:r>
              <a:rPr lang="en-GB" sz="1235">
                <a:solidFill>
                  <a:schemeClr val="dk1"/>
                </a:solidFill>
              </a:rPr>
              <a:t>, and </a:t>
            </a:r>
            <a:r>
              <a:rPr lang="en-GB" sz="1235" b="1">
                <a:solidFill>
                  <a:schemeClr val="dk1"/>
                </a:solidFill>
              </a:rPr>
              <a:t>MACD</a:t>
            </a:r>
            <a:r>
              <a:rPr lang="en-GB" sz="1235">
                <a:solidFill>
                  <a:schemeClr val="dk1"/>
                </a:solidFill>
              </a:rPr>
              <a:t>, which are widely used in trading strategies.</a:t>
            </a:r>
            <a:endParaRPr sz="1235">
              <a:solidFill>
                <a:schemeClr val="dk1"/>
              </a:solidFill>
            </a:endParaRPr>
          </a:p>
          <a:p>
            <a:pPr marL="914400" lvl="1" indent="-30702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Char char="○"/>
            </a:pPr>
            <a:r>
              <a:rPr lang="en-GB" sz="1235">
                <a:solidFill>
                  <a:schemeClr val="dk1"/>
                </a:solidFill>
              </a:rPr>
              <a:t>Perform feature selection to identify the most impactful variables for stock price prediction.</a:t>
            </a:r>
            <a:endParaRPr sz="1235">
              <a:solidFill>
                <a:schemeClr val="dk1"/>
              </a:solidFill>
            </a:endParaRPr>
          </a:p>
          <a:p>
            <a:pPr marL="457200" lvl="0" indent="-30702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AutoNum type="arabicPeriod"/>
            </a:pPr>
            <a:r>
              <a:rPr lang="en-GB" sz="1235" b="1">
                <a:solidFill>
                  <a:schemeClr val="dk1"/>
                </a:solidFill>
              </a:rPr>
              <a:t>Implement Transfer Learning</a:t>
            </a:r>
            <a:endParaRPr sz="1235" b="1">
              <a:solidFill>
                <a:schemeClr val="dk1"/>
              </a:solidFill>
            </a:endParaRPr>
          </a:p>
          <a:p>
            <a:pPr marL="914400" lvl="1" indent="-30702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Char char="○"/>
            </a:pPr>
            <a:r>
              <a:rPr lang="en-GB" sz="1235">
                <a:solidFill>
                  <a:schemeClr val="dk1"/>
                </a:solidFill>
              </a:rPr>
              <a:t>Develop a base LSTM model and fine-tune it for different stocks, reducing the training time and improving efficiency.</a:t>
            </a:r>
            <a:endParaRPr sz="1235">
              <a:solidFill>
                <a:schemeClr val="dk1"/>
              </a:solidFill>
            </a:endParaRPr>
          </a:p>
          <a:p>
            <a:pPr marL="457200" lvl="0" indent="-30702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AutoNum type="arabicPeriod"/>
            </a:pPr>
            <a:r>
              <a:rPr lang="en-GB" sz="1235" b="1">
                <a:solidFill>
                  <a:schemeClr val="dk1"/>
                </a:solidFill>
              </a:rPr>
              <a:t>Address Market Anomalies</a:t>
            </a:r>
            <a:endParaRPr sz="1235" b="1">
              <a:solidFill>
                <a:schemeClr val="dk1"/>
              </a:solidFill>
            </a:endParaRPr>
          </a:p>
          <a:p>
            <a:pPr marL="914400" lvl="1" indent="-30702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Char char="○"/>
            </a:pPr>
            <a:r>
              <a:rPr lang="en-GB" sz="1235">
                <a:solidFill>
                  <a:schemeClr val="dk1"/>
                </a:solidFill>
              </a:rPr>
              <a:t>Introduce mechanisms to account for events like stock splits, earnings announcements, or regulatory changes that influence stock prices.</a:t>
            </a:r>
            <a:endParaRPr sz="123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23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235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b="1"/>
              <a:t>Future Scope - Applications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</a:endParaRPr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 b="1">
                <a:solidFill>
                  <a:schemeClr val="dk1"/>
                </a:solidFill>
              </a:rPr>
              <a:t>Portfolio Management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Assist investors and fund managers in selecting stocks that align with their investment goals, optimizing returns while minimizing risks.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 b="1">
                <a:solidFill>
                  <a:schemeClr val="dk1"/>
                </a:solidFill>
              </a:rPr>
              <a:t>Risk Assessment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Use predictions to anticipate market risks and help businesses or individuals mitigate potential losses during volatile periods.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 b="1">
                <a:solidFill>
                  <a:schemeClr val="dk1"/>
                </a:solidFill>
              </a:rPr>
              <a:t>Algorithmic Trading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Implement the model in automated trading systems to execute buy/sell orders based on predicted price movements.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 b="1">
                <a:solidFill>
                  <a:schemeClr val="dk1"/>
                </a:solidFill>
              </a:rPr>
              <a:t>Corporate Decision-Making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Help businesses predict their stock performance and prepare for capital-raising activities like IPOs or share buybacks.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 b="1">
                <a:solidFill>
                  <a:schemeClr val="dk1"/>
                </a:solidFill>
              </a:rPr>
              <a:t>Market Research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Offer analysts and researchers a data-driven approach to studying market trends and evaluating the performance of specific sectors or industries.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Conclusion</a:t>
            </a:r>
            <a:endParaRPr b="1"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</a:rPr>
              <a:t>Developed a Robust Predictive Model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Successfully built and trained a Long Short-Term Memory (LSTM) neural network to predict stock prices based on historical data.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</a:rPr>
              <a:t>Performance Highlights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The model demonstrated high accuracy and reliability in learning patterns and forecasting prices across 10 major companies (e.g., AAPL, MSFT, GOOGL).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</a:rPr>
              <a:t>Key Contributions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Leveraged advanced machine learning techniques to address the challenges of sequential data prediction.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Provided insights into stock market trends and offered a basis for further exploration in financial modeling.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0"/>
          <p:cNvPicPr preferRelativeResize="0"/>
          <p:nvPr/>
        </p:nvPicPr>
        <p:blipFill rotWithShape="1">
          <a:blip r:embed="rId3">
            <a:alphaModFix/>
          </a:blip>
          <a:srcRect t="8331" b="8014"/>
          <a:stretch/>
        </p:blipFill>
        <p:spPr>
          <a:xfrm>
            <a:off x="660082" y="715191"/>
            <a:ext cx="7815694" cy="3673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Introduction</a:t>
            </a:r>
            <a:endParaRPr b="1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9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dk1"/>
                </a:solidFill>
              </a:rPr>
              <a:t>Problem Statement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 b="1">
                <a:solidFill>
                  <a:schemeClr val="dk1"/>
                </a:solidFill>
              </a:rPr>
              <a:t>Why predict stock prices?</a:t>
            </a:r>
            <a:br>
              <a:rPr lang="en-GB" sz="1200" b="1">
                <a:solidFill>
                  <a:schemeClr val="dk1"/>
                </a:solidFill>
              </a:rPr>
            </a:br>
            <a:r>
              <a:rPr lang="en-GB" sz="1200">
                <a:solidFill>
                  <a:schemeClr val="dk1"/>
                </a:solidFill>
              </a:rPr>
              <a:t>Stock prices are highly volatile, and automating the accurate predictions can provide a competitive edge in financial markets.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 b="1">
                <a:solidFill>
                  <a:schemeClr val="dk1"/>
                </a:solidFill>
              </a:rPr>
              <a:t>Importance in Finance and Decision-Making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Assists investors in making informed decisions.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Enables better portfolio management and risk assessment.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dk1"/>
                </a:solidFill>
              </a:rPr>
              <a:t>Objective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Develop a predictive model using </a:t>
            </a:r>
            <a:r>
              <a:rPr lang="en-GB" sz="1200" b="1">
                <a:solidFill>
                  <a:schemeClr val="dk1"/>
                </a:solidFill>
              </a:rPr>
              <a:t>Long Short-Term Memory (LSTM)</a:t>
            </a:r>
            <a:r>
              <a:rPr lang="en-GB" sz="1200">
                <a:solidFill>
                  <a:schemeClr val="dk1"/>
                </a:solidFill>
              </a:rPr>
              <a:t> to accurately forecast stock prices based on historical data.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100" y="1170125"/>
            <a:ext cx="3589500" cy="35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Libraries and Tools Used</a:t>
            </a:r>
            <a:endParaRPr b="1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37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dk1"/>
                </a:solidFill>
              </a:rPr>
              <a:t>Key Libraries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 b="1">
                <a:solidFill>
                  <a:schemeClr val="dk1"/>
                </a:solidFill>
              </a:rPr>
              <a:t>yfinance</a:t>
            </a:r>
            <a:r>
              <a:rPr lang="en-GB" sz="1200">
                <a:solidFill>
                  <a:schemeClr val="dk1"/>
                </a:solidFill>
              </a:rPr>
              <a:t>: For stock data retrieval.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 b="1">
                <a:solidFill>
                  <a:schemeClr val="dk1"/>
                </a:solidFill>
              </a:rPr>
              <a:t>NumPy/Pandas</a:t>
            </a:r>
            <a:r>
              <a:rPr lang="en-GB" sz="1200">
                <a:solidFill>
                  <a:schemeClr val="dk1"/>
                </a:solidFill>
              </a:rPr>
              <a:t>: For data manipulation and preprocessing.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 b="1">
                <a:solidFill>
                  <a:schemeClr val="dk1"/>
                </a:solidFill>
              </a:rPr>
              <a:t>TensorFlow/Keras</a:t>
            </a:r>
            <a:r>
              <a:rPr lang="en-GB" sz="1200">
                <a:solidFill>
                  <a:schemeClr val="dk1"/>
                </a:solidFill>
              </a:rPr>
              <a:t>: For building and training the LSTM model.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 b="1">
                <a:solidFill>
                  <a:schemeClr val="dk1"/>
                </a:solidFill>
              </a:rPr>
              <a:t>Plotly</a:t>
            </a:r>
            <a:r>
              <a:rPr lang="en-GB" sz="1200">
                <a:solidFill>
                  <a:schemeClr val="dk1"/>
                </a:solidFill>
              </a:rPr>
              <a:t>: For interactive data visualization.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dk1"/>
                </a:solidFill>
              </a:rPr>
              <a:t>Platform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The project was developed and executed in </a:t>
            </a:r>
            <a:r>
              <a:rPr lang="en-GB" sz="1200" b="1">
                <a:solidFill>
                  <a:schemeClr val="dk1"/>
                </a:solidFill>
              </a:rPr>
              <a:t>Jupyter Notebook</a:t>
            </a:r>
            <a:r>
              <a:rPr lang="en-GB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l="31604" t="25534" r="31663" b="8537"/>
          <a:stretch/>
        </p:blipFill>
        <p:spPr>
          <a:xfrm>
            <a:off x="4968250" y="1079025"/>
            <a:ext cx="3693398" cy="372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Dataset Overview</a:t>
            </a:r>
            <a:endParaRPr b="1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8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dk1"/>
                </a:solidFill>
              </a:rPr>
              <a:t>Source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Data retrieved from </a:t>
            </a:r>
            <a:r>
              <a:rPr lang="en-GB" sz="1200" b="1">
                <a:solidFill>
                  <a:schemeClr val="dk1"/>
                </a:solidFill>
              </a:rPr>
              <a:t>Yahoo Finance</a:t>
            </a:r>
            <a:r>
              <a:rPr lang="en-GB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dk1"/>
                </a:solidFill>
              </a:rPr>
              <a:t>Details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 b="1">
                <a:solidFill>
                  <a:schemeClr val="dk1"/>
                </a:solidFill>
              </a:rPr>
              <a:t>Data Collected For</a:t>
            </a:r>
            <a:r>
              <a:rPr lang="en-GB" sz="1200">
                <a:solidFill>
                  <a:schemeClr val="dk1"/>
                </a:solidFill>
              </a:rPr>
              <a:t>: Top 10 companies in the stock market.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 b="1">
                <a:solidFill>
                  <a:schemeClr val="dk1"/>
                </a:solidFill>
              </a:rPr>
              <a:t>Time Period Covered</a:t>
            </a:r>
            <a:r>
              <a:rPr lang="en-GB" sz="1200">
                <a:solidFill>
                  <a:schemeClr val="dk1"/>
                </a:solidFill>
              </a:rPr>
              <a:t>: Maximum historical data available.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 b="1">
                <a:solidFill>
                  <a:schemeClr val="dk1"/>
                </a:solidFill>
              </a:rPr>
              <a:t>Companies Analyzed</a:t>
            </a:r>
            <a:r>
              <a:rPr lang="en-GB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Apple (AAPL)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Meta (META)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Google (GOOGL)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Microsoft (MSFT)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Tesla (TSLA)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3575" y="1336375"/>
            <a:ext cx="3024400" cy="304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2673575" y="2922725"/>
            <a:ext cx="3000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Amazon (AMZN)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Netflix (NFLX)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NVIDIA (NVDA)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Intel (INTC)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IBM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Data Fetching and Preparation</a:t>
            </a:r>
            <a:endParaRPr b="1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39725"/>
            <a:ext cx="858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dk1"/>
                </a:solidFill>
              </a:rPr>
              <a:t>Steps Involved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 b="1">
                <a:solidFill>
                  <a:schemeClr val="dk1"/>
                </a:solidFill>
              </a:rPr>
              <a:t>Fetching Stock Data</a:t>
            </a:r>
            <a:r>
              <a:rPr lang="en-GB" sz="1200">
                <a:solidFill>
                  <a:schemeClr val="dk1"/>
                </a:solidFill>
              </a:rPr>
              <a:t>: Retrieved using the 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yfinance</a:t>
            </a:r>
            <a:r>
              <a:rPr lang="en-GB" sz="1200">
                <a:solidFill>
                  <a:schemeClr val="dk1"/>
                </a:solidFill>
              </a:rPr>
              <a:t> library.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 b="1">
                <a:solidFill>
                  <a:schemeClr val="dk1"/>
                </a:solidFill>
              </a:rPr>
              <a:t>Handling Missing Values</a:t>
            </a:r>
            <a:r>
              <a:rPr lang="en-GB" sz="1200">
                <a:solidFill>
                  <a:schemeClr val="dk1"/>
                </a:solidFill>
              </a:rPr>
              <a:t>: Checked for missing data, since there was no discrepancy in data, this step was skipped.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Here’s a sample of </a:t>
            </a:r>
            <a:r>
              <a:rPr lang="en-GB" sz="1200" b="1">
                <a:solidFill>
                  <a:schemeClr val="dk1"/>
                </a:solidFill>
              </a:rPr>
              <a:t>Apple (AAPL)</a:t>
            </a:r>
            <a:r>
              <a:rPr lang="en-GB" sz="1200">
                <a:solidFill>
                  <a:schemeClr val="dk1"/>
                </a:solidFill>
              </a:rPr>
              <a:t> stock data (first 5 rows of the dataset):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l="3407" t="32335" r="63114" b="47260"/>
          <a:stretch/>
        </p:blipFill>
        <p:spPr>
          <a:xfrm>
            <a:off x="1127375" y="2494400"/>
            <a:ext cx="6903499" cy="23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b="1"/>
              <a:t>Dataset Description</a:t>
            </a:r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311700" y="1017725"/>
          <a:ext cx="8520600" cy="3794730"/>
        </p:xfrm>
        <a:graphic>
          <a:graphicData uri="http://schemas.openxmlformats.org/drawingml/2006/table">
            <a:tbl>
              <a:tblPr>
                <a:noFill/>
                <a:tableStyleId>{E11338E4-6879-43F3-B062-A1C89BAE7D7B}</a:tableStyleId>
              </a:tblPr>
              <a:tblGrid>
                <a:gridCol w="141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Column Name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Explanation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Price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General stock price at the end of the trading day, often similar to "Close" or "Adj Close."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Adj Close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Adjusted closing price accounting for stock splits and dividends. Reflects true long-term value.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Close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The final price at which the stock was traded on a specific day.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High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Highest price reached during the trading day.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Low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Lowest price reached during the trading day.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Open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Stock price at the start of the trading session.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Volume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Total number of shares traded in a day, showing market activity.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Ticker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Symbol identifying the company (e.g., "NFLX" for Netflix).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Date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Trading date for each observation in the dataset.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Understanding LSTM</a:t>
            </a:r>
            <a:endParaRPr b="1"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11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dk1"/>
                </a:solidFill>
              </a:rPr>
              <a:t>Overview of LSTM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A type of </a:t>
            </a:r>
            <a:r>
              <a:rPr lang="en-GB" sz="1200" b="1">
                <a:solidFill>
                  <a:schemeClr val="dk1"/>
                </a:solidFill>
              </a:rPr>
              <a:t>Recurrent Neural Network (RNN)</a:t>
            </a:r>
            <a:r>
              <a:rPr lang="en-GB" sz="1200">
                <a:solidFill>
                  <a:schemeClr val="dk1"/>
                </a:solidFill>
              </a:rPr>
              <a:t> designed to learn </a:t>
            </a:r>
            <a:r>
              <a:rPr lang="en-GB" sz="1200" b="1">
                <a:solidFill>
                  <a:schemeClr val="dk1"/>
                </a:solidFill>
              </a:rPr>
              <a:t>long-term dependencies</a:t>
            </a:r>
            <a:r>
              <a:rPr lang="en-GB" sz="1200">
                <a:solidFill>
                  <a:schemeClr val="dk1"/>
                </a:solidFill>
              </a:rPr>
              <a:t> in sequential data.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It uses memory cells to store and recall past data patterns.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dk1"/>
                </a:solidFill>
              </a:rPr>
              <a:t>Why LSTM for Stock Prediction?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Efficiently processes </a:t>
            </a:r>
            <a:r>
              <a:rPr lang="en-GB" sz="1200" b="1">
                <a:solidFill>
                  <a:schemeClr val="dk1"/>
                </a:solidFill>
              </a:rPr>
              <a:t>sequential and time-series data</a:t>
            </a:r>
            <a:r>
              <a:rPr lang="en-GB" sz="1200">
                <a:solidFill>
                  <a:schemeClr val="dk1"/>
                </a:solidFill>
              </a:rPr>
              <a:t>, which is crucial for stock price trends.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600" y="789125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Model Architecture</a:t>
            </a:r>
            <a:endParaRPr b="1"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02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</a:rPr>
              <a:t>Layers in the Model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 b="1">
                <a:solidFill>
                  <a:schemeClr val="dk1"/>
                </a:solidFill>
              </a:rPr>
              <a:t>LSTM Layers</a:t>
            </a:r>
            <a:r>
              <a:rPr lang="en-GB" sz="1200">
                <a:solidFill>
                  <a:schemeClr val="dk1"/>
                </a:solidFill>
              </a:rPr>
              <a:t>: Two layers with 50 units each to capture sequential patterns.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 b="1">
                <a:solidFill>
                  <a:schemeClr val="dk1"/>
                </a:solidFill>
              </a:rPr>
              <a:t>Dense Layer</a:t>
            </a:r>
            <a:r>
              <a:rPr lang="en-GB" sz="1200">
                <a:solidFill>
                  <a:schemeClr val="dk1"/>
                </a:solidFill>
              </a:rPr>
              <a:t>: Fully connected output layer with 1 unit for stock price prediction.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</a:rPr>
              <a:t>Loss Function</a:t>
            </a:r>
            <a:r>
              <a:rPr lang="en-GB" sz="1200">
                <a:solidFill>
                  <a:schemeClr val="dk1"/>
                </a:solidFill>
              </a:rPr>
              <a:t>: Mean Squared Error (MSE) minimizes prediction errors.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</a:rPr>
              <a:t>Optimizer</a:t>
            </a:r>
            <a:r>
              <a:rPr lang="en-GB" sz="1200">
                <a:solidFill>
                  <a:schemeClr val="dk1"/>
                </a:solidFill>
              </a:rPr>
              <a:t>: Adam optimizer ensures efficient training.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dk1"/>
                </a:solidFill>
              </a:rPr>
              <a:t>10 Models for Each Company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Separate LSTM models were trained for each company (e.g., AAPL, META, GOOGL), Tailored to each stock's unique historical patterns for improved accuracy.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Example model summary for apple company: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b="1">
              <a:solidFill>
                <a:schemeClr val="dk1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l="3652" t="35760" r="64801" b="47115"/>
          <a:stretch/>
        </p:blipFill>
        <p:spPr>
          <a:xfrm>
            <a:off x="4328950" y="3724506"/>
            <a:ext cx="4237500" cy="1158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Training the Model</a:t>
            </a:r>
            <a:endParaRPr b="1"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dk1"/>
                </a:solidFill>
              </a:rPr>
              <a:t>Process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 b="1">
                <a:solidFill>
                  <a:schemeClr val="dk1"/>
                </a:solidFill>
              </a:rPr>
              <a:t>Sequence Creation</a:t>
            </a:r>
            <a:r>
              <a:rPr lang="en-GB" sz="1200">
                <a:solidFill>
                  <a:schemeClr val="dk1"/>
                </a:solidFill>
              </a:rPr>
              <a:t>: Created input sequences of 60 time steps (past prices).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 b="1">
                <a:solidFill>
                  <a:schemeClr val="dk1"/>
                </a:solidFill>
              </a:rPr>
              <a:t>Feature and Target Splitting</a:t>
            </a:r>
            <a:r>
              <a:rPr lang="en-GB" sz="1200">
                <a:solidFill>
                  <a:schemeClr val="dk1"/>
                </a:solidFill>
              </a:rPr>
              <a:t>: Split data into </a:t>
            </a:r>
            <a:r>
              <a:rPr lang="en-GB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 sz="1200">
                <a:solidFill>
                  <a:schemeClr val="dk1"/>
                </a:solidFill>
              </a:rPr>
              <a:t> (features) and </a:t>
            </a:r>
            <a:r>
              <a:rPr lang="en-GB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-GB" sz="1200">
                <a:solidFill>
                  <a:schemeClr val="dk1"/>
                </a:solidFill>
              </a:rPr>
              <a:t> (target).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 b="1">
                <a:solidFill>
                  <a:schemeClr val="dk1"/>
                </a:solidFill>
              </a:rPr>
              <a:t>Model Training</a:t>
            </a:r>
            <a:r>
              <a:rPr lang="en-GB" sz="1200">
                <a:solidFill>
                  <a:schemeClr val="dk1"/>
                </a:solidFill>
              </a:rPr>
              <a:t>: Trained for </a:t>
            </a:r>
            <a:r>
              <a:rPr lang="en-GB" sz="1200" b="1">
                <a:solidFill>
                  <a:schemeClr val="dk1"/>
                </a:solidFill>
              </a:rPr>
              <a:t>10 epochs</a:t>
            </a:r>
            <a:r>
              <a:rPr lang="en-GB" sz="1200">
                <a:solidFill>
                  <a:schemeClr val="dk1"/>
                </a:solidFill>
              </a:rPr>
              <a:t> with a batch size of </a:t>
            </a:r>
            <a:r>
              <a:rPr lang="en-GB" sz="1200" b="1">
                <a:solidFill>
                  <a:schemeClr val="dk1"/>
                </a:solidFill>
              </a:rPr>
              <a:t>32</a:t>
            </a:r>
            <a:r>
              <a:rPr lang="en-GB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</a:rPr>
              <a:t>Metrics Used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 b="1">
                <a:solidFill>
                  <a:schemeClr val="dk1"/>
                </a:solidFill>
              </a:rPr>
              <a:t>Mean Squared Error (MSE)</a:t>
            </a:r>
            <a:r>
              <a:rPr lang="en-GB" sz="1200">
                <a:solidFill>
                  <a:schemeClr val="dk1"/>
                </a:solidFill>
              </a:rPr>
              <a:t>: Measures the average squared difference between actual and predicted prices.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 b="1">
                <a:solidFill>
                  <a:schemeClr val="dk1"/>
                </a:solidFill>
              </a:rPr>
              <a:t>Mean Absolute Error (MAE)</a:t>
            </a:r>
            <a:r>
              <a:rPr lang="en-GB" sz="1200">
                <a:solidFill>
                  <a:schemeClr val="dk1"/>
                </a:solidFill>
              </a:rPr>
              <a:t>: Captures the average magnitude of prediction errors.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Example MSE and MAE  (Model Performance) for Apple company model:</a:t>
            </a:r>
            <a:endParaRPr sz="1200"/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l="3409" t="57704" r="65764" b="33610"/>
          <a:stretch/>
        </p:blipFill>
        <p:spPr>
          <a:xfrm>
            <a:off x="577375" y="3776546"/>
            <a:ext cx="7517424" cy="1028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1381</Words>
  <Application>Microsoft Office PowerPoint</Application>
  <PresentationFormat>On-screen Show (16:9)</PresentationFormat>
  <Paragraphs>154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Roboto Mono</vt:lpstr>
      <vt:lpstr>Arial</vt:lpstr>
      <vt:lpstr>Simple Light</vt:lpstr>
      <vt:lpstr>PowerPoint Presentation</vt:lpstr>
      <vt:lpstr>Introduction</vt:lpstr>
      <vt:lpstr>Libraries and Tools Used</vt:lpstr>
      <vt:lpstr>Dataset Overview</vt:lpstr>
      <vt:lpstr>Data Fetching and Preparation</vt:lpstr>
      <vt:lpstr>Dataset Description</vt:lpstr>
      <vt:lpstr>Understanding LSTM</vt:lpstr>
      <vt:lpstr>Model Architecture</vt:lpstr>
      <vt:lpstr>Training the Model</vt:lpstr>
      <vt:lpstr>Predictions</vt:lpstr>
      <vt:lpstr>Interactive Prediction System</vt:lpstr>
      <vt:lpstr>Challenges </vt:lpstr>
      <vt:lpstr>Limitations </vt:lpstr>
      <vt:lpstr>Future Scope - Improvements</vt:lpstr>
      <vt:lpstr>Future Scope - Applications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Muhammed Jeruvan Valiya Parambath</cp:lastModifiedBy>
  <cp:revision>1</cp:revision>
  <dcterms:modified xsi:type="dcterms:W3CDTF">2024-12-18T15:18:29Z</dcterms:modified>
</cp:coreProperties>
</file>