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65" r:id="rId3"/>
    <p:sldId id="257" r:id="rId4"/>
    <p:sldId id="258" r:id="rId5"/>
    <p:sldId id="264" r:id="rId6"/>
    <p:sldId id="267" r:id="rId7"/>
    <p:sldId id="266" r:id="rId8"/>
    <p:sldId id="259" r:id="rId9"/>
    <p:sldId id="260" r:id="rId10"/>
    <p:sldId id="261" r:id="rId11"/>
    <p:sldId id="262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2013-12-15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013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2013-12-15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49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2013-12-15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89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2013-12-15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00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2013-12-15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761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2013-12-15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416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2013-12-15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85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2013-12-15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44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2013-12-15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430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2013-12-15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702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2013-12-15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909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4986D-6BE9-4264-908F-02DB36FD8D6C}" type="datetime1">
              <a:rPr lang="en-US" smtClean="0"/>
              <a:t>2013-12-15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13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ervert/borrasca-nex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SPI: simple, rápido, económico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Cómo</a:t>
            </a:r>
            <a:r>
              <a:rPr lang="en-US" dirty="0" smtClean="0"/>
              <a:t> se </a:t>
            </a:r>
            <a:r>
              <a:rPr lang="en-US" dirty="0" err="1" smtClean="0"/>
              <a:t>hizo</a:t>
            </a:r>
            <a:r>
              <a:rPr lang="en-US" dirty="0" smtClean="0"/>
              <a:t> </a:t>
            </a:r>
            <a:r>
              <a:rPr lang="en-US" dirty="0" err="1" smtClean="0"/>
              <a:t>Borrasca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2013-12-15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7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Otras librerías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b="1" dirty="0" err="1" smtClean="0"/>
              <a:t>Jquery</a:t>
            </a:r>
            <a:endParaRPr lang="es-ES" b="1" dirty="0" smtClean="0"/>
          </a:p>
          <a:p>
            <a:r>
              <a:rPr lang="es-ES" b="1" dirty="0" err="1" smtClean="0"/>
              <a:t>Backbone</a:t>
            </a:r>
            <a:r>
              <a:rPr lang="es-ES" dirty="0" smtClean="0"/>
              <a:t>, para las vistas, navegación, carga del modelo de datos, etc.</a:t>
            </a:r>
          </a:p>
          <a:p>
            <a:r>
              <a:rPr lang="es-ES" b="1" dirty="0" err="1" smtClean="0"/>
              <a:t>Underscore</a:t>
            </a:r>
            <a:r>
              <a:rPr lang="es-ES" b="1" dirty="0" smtClean="0"/>
              <a:t> / </a:t>
            </a:r>
            <a:r>
              <a:rPr lang="es-ES" b="1" dirty="0" err="1" smtClean="0"/>
              <a:t>Lodash</a:t>
            </a:r>
            <a:r>
              <a:rPr lang="es-ES" dirty="0" smtClean="0"/>
              <a:t>, para </a:t>
            </a:r>
            <a:r>
              <a:rPr lang="es-ES" dirty="0" err="1" smtClean="0"/>
              <a:t>mixins</a:t>
            </a:r>
            <a:r>
              <a:rPr lang="es-ES" dirty="0" smtClean="0"/>
              <a:t> y plantillas HTML</a:t>
            </a:r>
          </a:p>
          <a:p>
            <a:r>
              <a:rPr lang="es-ES" b="1" dirty="0" err="1" smtClean="0"/>
              <a:t>Highcharts</a:t>
            </a:r>
            <a:r>
              <a:rPr lang="es-ES" dirty="0" smtClean="0"/>
              <a:t>, para los gráficos. Se pretende sustituir por D3 para evitar el pago por uso comercial en caso de añadir publicidad</a:t>
            </a:r>
          </a:p>
          <a:p>
            <a:r>
              <a:rPr lang="es-ES" b="1" dirty="0" err="1" smtClean="0"/>
              <a:t>Leaflet</a:t>
            </a:r>
            <a:r>
              <a:rPr lang="es-ES" dirty="0" smtClean="0"/>
              <a:t>, para los mapas. Permite cargar mapas, y capas, desde fuentes diversas, incluso Google </a:t>
            </a:r>
            <a:r>
              <a:rPr lang="es-ES" dirty="0" err="1" smtClean="0"/>
              <a:t>Maps</a:t>
            </a:r>
            <a:endParaRPr lang="es-ES" dirty="0" smtClean="0"/>
          </a:p>
          <a:p>
            <a:r>
              <a:rPr lang="es-ES" b="1" dirty="0" err="1" smtClean="0"/>
              <a:t>SliceSlide</a:t>
            </a:r>
            <a:r>
              <a:rPr lang="es-ES" dirty="0" smtClean="0"/>
              <a:t>: para los </a:t>
            </a:r>
            <a:r>
              <a:rPr lang="es-ES" dirty="0" err="1" smtClean="0"/>
              <a:t>slides</a:t>
            </a:r>
            <a:r>
              <a:rPr lang="es-ES" dirty="0" smtClean="0"/>
              <a:t> en la predicción de localidades. Permite eventos de toque en pantalla</a:t>
            </a:r>
          </a:p>
          <a:p>
            <a:r>
              <a:rPr lang="es-ES" b="1" dirty="0" err="1" smtClean="0"/>
              <a:t>Bootstrap</a:t>
            </a:r>
            <a:r>
              <a:rPr lang="es-ES" dirty="0" smtClean="0"/>
              <a:t>: utilizado para la mayor parte de los estilos y los comportamientos de los componentes de la cabecera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2013-12-15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3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Phonegap (1)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Phonegap permite la creación de </a:t>
            </a:r>
            <a:r>
              <a:rPr lang="es-ES" dirty="0" err="1" smtClean="0"/>
              <a:t>aplicaciónes</a:t>
            </a:r>
            <a:r>
              <a:rPr lang="es-ES" dirty="0" smtClean="0"/>
              <a:t> nativas para las principales plataformas de dispositivos móviles (IOS, </a:t>
            </a:r>
            <a:r>
              <a:rPr lang="es-ES" dirty="0" err="1" smtClean="0"/>
              <a:t>Android</a:t>
            </a:r>
            <a:r>
              <a:rPr lang="es-ES" dirty="0" smtClean="0"/>
              <a:t>, Windows </a:t>
            </a:r>
            <a:r>
              <a:rPr lang="es-ES" dirty="0" err="1" smtClean="0"/>
              <a:t>Phone</a:t>
            </a:r>
            <a:r>
              <a:rPr lang="es-ES" dirty="0" smtClean="0"/>
              <a:t>, etc.)</a:t>
            </a:r>
          </a:p>
          <a:p>
            <a:r>
              <a:rPr lang="es-ES" dirty="0" smtClean="0"/>
              <a:t>Las últimas versiones se basan en Node.js:</a:t>
            </a:r>
          </a:p>
          <a:p>
            <a:pPr lvl="1"/>
            <a:r>
              <a:rPr lang="es-ES" dirty="0" err="1" smtClean="0"/>
              <a:t>npm</a:t>
            </a:r>
            <a:r>
              <a:rPr lang="es-ES" dirty="0" smtClean="0"/>
              <a:t> </a:t>
            </a:r>
            <a:r>
              <a:rPr lang="es-ES" dirty="0" err="1" smtClean="0"/>
              <a:t>install</a:t>
            </a:r>
            <a:r>
              <a:rPr lang="es-ES" dirty="0" smtClean="0"/>
              <a:t> –g </a:t>
            </a:r>
            <a:r>
              <a:rPr lang="es-ES" dirty="0" err="1" smtClean="0"/>
              <a:t>phonegap</a:t>
            </a:r>
            <a:endParaRPr lang="es-ES" dirty="0" smtClean="0"/>
          </a:p>
          <a:p>
            <a:pPr lvl="1"/>
            <a:r>
              <a:rPr lang="es-ES" dirty="0" err="1" smtClean="0"/>
              <a:t>nmp</a:t>
            </a:r>
            <a:r>
              <a:rPr lang="es-ES" dirty="0" smtClean="0"/>
              <a:t> </a:t>
            </a:r>
            <a:r>
              <a:rPr lang="es-ES" dirty="0" err="1" smtClean="0"/>
              <a:t>install</a:t>
            </a:r>
            <a:r>
              <a:rPr lang="es-ES" dirty="0" smtClean="0"/>
              <a:t> –g </a:t>
            </a:r>
            <a:r>
              <a:rPr lang="es-ES" dirty="0" err="1" smtClean="0"/>
              <a:t>cordova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2013-12-15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61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Phonegap (2)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Phonegap crea una estructura de directorios para llevar a cabo el desarrollo de la aplicación.</a:t>
            </a:r>
          </a:p>
          <a:p>
            <a:r>
              <a:rPr lang="es-ES" dirty="0" smtClean="0"/>
              <a:t>Por cuestiones </a:t>
            </a:r>
            <a:r>
              <a:rPr lang="es-ES" dirty="0" smtClean="0"/>
              <a:t>prácticas en el desarrollo de </a:t>
            </a:r>
            <a:r>
              <a:rPr lang="es-ES" dirty="0" smtClean="0"/>
              <a:t>la aplicación no </a:t>
            </a:r>
            <a:r>
              <a:rPr lang="es-ES" dirty="0" smtClean="0"/>
              <a:t>se utilizó </a:t>
            </a:r>
            <a:r>
              <a:rPr lang="es-ES" dirty="0" smtClean="0"/>
              <a:t>esa estructura, </a:t>
            </a:r>
            <a:r>
              <a:rPr lang="es-ES" dirty="0" smtClean="0"/>
              <a:t>se creó </a:t>
            </a:r>
            <a:r>
              <a:rPr lang="es-ES" dirty="0" smtClean="0"/>
              <a:t>un script </a:t>
            </a:r>
            <a:r>
              <a:rPr lang="es-ES" dirty="0" smtClean="0"/>
              <a:t>que copia a dicha estructura los archivos necesarios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2013-12-15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2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Repositorio público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Borrasca-</a:t>
            </a:r>
            <a:r>
              <a:rPr lang="es-ES" dirty="0" err="1" smtClean="0"/>
              <a:t>Next</a:t>
            </a:r>
            <a:r>
              <a:rPr lang="es-ES" dirty="0" smtClean="0"/>
              <a:t> está disponible en </a:t>
            </a:r>
            <a:r>
              <a:rPr lang="es-ES" dirty="0" err="1" smtClean="0"/>
              <a:t>Github</a:t>
            </a:r>
            <a:r>
              <a:rPr lang="es-ES" dirty="0" smtClean="0"/>
              <a:t>:</a:t>
            </a:r>
          </a:p>
          <a:p>
            <a:pPr lvl="1"/>
            <a:r>
              <a:rPr lang="es-ES" dirty="0" smtClean="0">
                <a:hlinkClick r:id="rId2"/>
              </a:rPr>
              <a:t>https://github.com/jervert/borrasca-next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2013-12-15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89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Objetivos de la aplicación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El objetivo perseguido es:</a:t>
            </a:r>
          </a:p>
          <a:p>
            <a:pPr lvl="1"/>
            <a:r>
              <a:rPr lang="es-ES" dirty="0" smtClean="0"/>
              <a:t>Proporcionar información de previsión meteorológica de localidades de España</a:t>
            </a:r>
          </a:p>
          <a:p>
            <a:pPr lvl="1"/>
            <a:r>
              <a:rPr lang="es-ES" dirty="0" smtClean="0"/>
              <a:t>Contención del coste en tiempo y dinero:</a:t>
            </a:r>
          </a:p>
          <a:p>
            <a:pPr lvl="2"/>
            <a:r>
              <a:rPr lang="es-ES" dirty="0" smtClean="0"/>
              <a:t>Distribución como aplicación web responsiva </a:t>
            </a:r>
            <a:r>
              <a:rPr lang="es-ES" b="1" dirty="0" smtClean="0"/>
              <a:t>para llegar a cualquier dispositivo</a:t>
            </a:r>
          </a:p>
          <a:p>
            <a:pPr lvl="2"/>
            <a:r>
              <a:rPr lang="es-ES" dirty="0" smtClean="0"/>
              <a:t>Conversión a aplicación nativa mediante Phonegap, aprovechando el trabajo ya realizado</a:t>
            </a:r>
          </a:p>
          <a:p>
            <a:pPr lvl="2"/>
            <a:r>
              <a:rPr lang="es-ES" dirty="0" smtClean="0"/>
              <a:t>Utilización de fuentes de datos gratuitas</a:t>
            </a:r>
          </a:p>
          <a:p>
            <a:pPr lvl="2"/>
            <a:r>
              <a:rPr lang="es-ES" dirty="0" smtClean="0"/>
              <a:t>Single Page Interface: restamos trabajo al servidor, lo cargamos al dispositivo cliente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2013-12-15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2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Fuentes de datos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 utilizan tres fuentes de datos:</a:t>
            </a:r>
          </a:p>
          <a:p>
            <a:pPr lvl="1"/>
            <a:r>
              <a:rPr lang="es-ES" dirty="0" err="1" smtClean="0"/>
              <a:t>Aemet</a:t>
            </a:r>
            <a:r>
              <a:rPr lang="es-ES" dirty="0" smtClean="0"/>
              <a:t>, para la predicción a 7 días</a:t>
            </a:r>
          </a:p>
          <a:p>
            <a:pPr lvl="1"/>
            <a:r>
              <a:rPr lang="es-ES" dirty="0" err="1" smtClean="0"/>
              <a:t>Openweathermap</a:t>
            </a:r>
            <a:r>
              <a:rPr lang="es-ES" dirty="0" smtClean="0"/>
              <a:t>, para las condiciones actuales</a:t>
            </a:r>
          </a:p>
          <a:p>
            <a:pPr lvl="1"/>
            <a:r>
              <a:rPr lang="es-ES" dirty="0" err="1" smtClean="0"/>
              <a:t>Openstreetmaps</a:t>
            </a:r>
            <a:r>
              <a:rPr lang="es-ES" dirty="0" smtClean="0"/>
              <a:t> para los mapas</a:t>
            </a:r>
          </a:p>
          <a:p>
            <a:r>
              <a:rPr lang="es-ES" dirty="0" smtClean="0"/>
              <a:t>Los datos de </a:t>
            </a:r>
            <a:r>
              <a:rPr lang="es-ES" dirty="0" err="1" smtClean="0"/>
              <a:t>Aemet</a:t>
            </a:r>
            <a:r>
              <a:rPr lang="es-ES" dirty="0" smtClean="0"/>
              <a:t> y </a:t>
            </a:r>
            <a:r>
              <a:rPr lang="es-ES" dirty="0" err="1" smtClean="0"/>
              <a:t>Openweathermap</a:t>
            </a:r>
            <a:r>
              <a:rPr lang="es-ES" dirty="0" smtClean="0"/>
              <a:t> son tratados en servidor previamente a su uso, con la intención a futuro de cachear esos datos y reducir las peticiones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2013-12-15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13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Estructuración del área de trabajo (1)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Se prioriza la separación entre los elementos necesarios para su uso como aplicación web y aplicación nativa</a:t>
            </a:r>
          </a:p>
          <a:p>
            <a:r>
              <a:rPr lang="es-ES" dirty="0" smtClean="0"/>
              <a:t>Para la aplicación web se utilizan</a:t>
            </a:r>
          </a:p>
          <a:p>
            <a:pPr lvl="1"/>
            <a:r>
              <a:rPr lang="es-ES" i="1" dirty="0" err="1" smtClean="0"/>
              <a:t>app</a:t>
            </a:r>
            <a:r>
              <a:rPr lang="es-ES" dirty="0" smtClean="0"/>
              <a:t>: contiene la aplicación</a:t>
            </a:r>
          </a:p>
          <a:p>
            <a:pPr lvl="1"/>
            <a:r>
              <a:rPr lang="es-ES" i="1" dirty="0" err="1" smtClean="0"/>
              <a:t>php</a:t>
            </a:r>
            <a:r>
              <a:rPr lang="es-ES" dirty="0" smtClean="0"/>
              <a:t> / </a:t>
            </a:r>
            <a:r>
              <a:rPr lang="es-ES" i="1" dirty="0" err="1" smtClean="0"/>
              <a:t>node</a:t>
            </a:r>
            <a:r>
              <a:rPr lang="es-ES" dirty="0" smtClean="0"/>
              <a:t>: contienen la parte de servidor</a:t>
            </a:r>
          </a:p>
          <a:p>
            <a:pPr lvl="1"/>
            <a:r>
              <a:rPr lang="es-ES" i="1" dirty="0" smtClean="0"/>
              <a:t>data</a:t>
            </a:r>
            <a:r>
              <a:rPr lang="es-ES" dirty="0" smtClean="0"/>
              <a:t>: contiene la base de datos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2013-12-15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7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Estructuración del área de trabajo </a:t>
            </a:r>
            <a:r>
              <a:rPr lang="es-ES" dirty="0" smtClean="0"/>
              <a:t>(2)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 la aplicación nativa se mezclan en uno solo ‘</a:t>
            </a:r>
            <a:r>
              <a:rPr lang="es-ES" dirty="0" err="1"/>
              <a:t>app</a:t>
            </a:r>
            <a:r>
              <a:rPr lang="es-ES" dirty="0"/>
              <a:t>’ y ‘</a:t>
            </a:r>
            <a:r>
              <a:rPr lang="es-ES" dirty="0" err="1"/>
              <a:t>phonegap</a:t>
            </a:r>
            <a:r>
              <a:rPr lang="es-ES" dirty="0"/>
              <a:t>’:</a:t>
            </a:r>
          </a:p>
          <a:p>
            <a:pPr lvl="1"/>
            <a:r>
              <a:rPr lang="es-ES" i="1" dirty="0" err="1"/>
              <a:t>app</a:t>
            </a:r>
            <a:endParaRPr lang="es-ES" dirty="0"/>
          </a:p>
          <a:p>
            <a:pPr lvl="1"/>
            <a:r>
              <a:rPr lang="es-ES" i="1" dirty="0" err="1"/>
              <a:t>phonegap</a:t>
            </a:r>
            <a:r>
              <a:rPr lang="es-ES" dirty="0"/>
              <a:t>: incluye configuración para aplicación nativa, iconos, pantalla de inicio, etc.</a:t>
            </a:r>
            <a:endParaRPr lang="es-ES" i="1" dirty="0"/>
          </a:p>
          <a:p>
            <a:pPr lvl="1"/>
            <a:r>
              <a:rPr lang="es-ES" i="1" dirty="0" err="1"/>
              <a:t>php</a:t>
            </a:r>
            <a:r>
              <a:rPr lang="es-ES" dirty="0"/>
              <a:t> / </a:t>
            </a:r>
            <a:r>
              <a:rPr lang="es-ES" i="1" dirty="0" err="1"/>
              <a:t>node</a:t>
            </a:r>
            <a:r>
              <a:rPr lang="es-ES" dirty="0"/>
              <a:t> y </a:t>
            </a:r>
            <a:r>
              <a:rPr lang="es-ES" i="1" dirty="0"/>
              <a:t>data</a:t>
            </a:r>
            <a:r>
              <a:rPr lang="es-ES" dirty="0"/>
              <a:t>: no se incluyen, su funcionalidad se utiliza de la versión publicada como aplicación </a:t>
            </a:r>
            <a:r>
              <a:rPr lang="es-ES" dirty="0" smtClean="0"/>
              <a:t>web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2013-12-15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788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Estructuración del área de trabajo </a:t>
            </a:r>
            <a:r>
              <a:rPr lang="es-ES" dirty="0" smtClean="0"/>
              <a:t>(3)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Otros elementos:</a:t>
            </a:r>
          </a:p>
          <a:p>
            <a:pPr lvl="1"/>
            <a:r>
              <a:rPr lang="es-ES" i="1" dirty="0" err="1" smtClean="0"/>
              <a:t>scss</a:t>
            </a:r>
            <a:r>
              <a:rPr lang="es-ES" dirty="0" smtClean="0"/>
              <a:t>: estilos de la aplicación con </a:t>
            </a:r>
            <a:r>
              <a:rPr lang="es-ES" dirty="0" err="1" smtClean="0"/>
              <a:t>Compass</a:t>
            </a:r>
            <a:r>
              <a:rPr lang="es-ES" dirty="0" smtClean="0"/>
              <a:t> (se copia el CSS generado a ‘</a:t>
            </a:r>
            <a:r>
              <a:rPr lang="es-ES" dirty="0" err="1" smtClean="0"/>
              <a:t>app</a:t>
            </a:r>
            <a:r>
              <a:rPr lang="es-ES" dirty="0" smtClean="0"/>
              <a:t>’ de forma automática)</a:t>
            </a:r>
          </a:p>
          <a:p>
            <a:pPr lvl="1"/>
            <a:r>
              <a:rPr lang="es-ES" i="1" dirty="0" err="1" smtClean="0"/>
              <a:t>build</a:t>
            </a:r>
            <a:r>
              <a:rPr lang="es-ES" i="1" dirty="0" smtClean="0"/>
              <a:t> / </a:t>
            </a:r>
            <a:r>
              <a:rPr lang="es-ES" i="1" dirty="0" err="1" smtClean="0"/>
              <a:t>bin</a:t>
            </a:r>
            <a:r>
              <a:rPr lang="es-ES" dirty="0" smtClean="0"/>
              <a:t>: scripts para construcción de la aplicación mediante Phonegap y dependencias de binarios</a:t>
            </a:r>
          </a:p>
          <a:p>
            <a:pPr lvl="1"/>
            <a:r>
              <a:rPr lang="es-ES" i="1" dirty="0" err="1" smtClean="0"/>
              <a:t>resources</a:t>
            </a:r>
            <a:r>
              <a:rPr lang="es-ES" dirty="0" smtClean="0"/>
              <a:t>: recursos de diseño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2013-12-15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414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Servidor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La idea inicial era un servidor con Node.js</a:t>
            </a:r>
          </a:p>
          <a:p>
            <a:r>
              <a:rPr lang="es-ES" dirty="0" smtClean="0"/>
              <a:t>La dificultad de encontrar alojamiento fiable (más que una </a:t>
            </a:r>
            <a:r>
              <a:rPr lang="es-ES" dirty="0" err="1" smtClean="0"/>
              <a:t>Raspberry</a:t>
            </a:r>
            <a:r>
              <a:rPr lang="es-ES" dirty="0" smtClean="0"/>
              <a:t>…) y económico obliga a crear una versión en PHP</a:t>
            </a:r>
          </a:p>
          <a:p>
            <a:r>
              <a:rPr lang="es-ES" dirty="0" smtClean="0"/>
              <a:t>Base de datos en formato </a:t>
            </a:r>
            <a:r>
              <a:rPr lang="es-ES" dirty="0" err="1" smtClean="0"/>
              <a:t>SQLite</a:t>
            </a:r>
            <a:r>
              <a:rPr lang="es-ES" dirty="0" smtClean="0"/>
              <a:t>:</a:t>
            </a:r>
          </a:p>
          <a:p>
            <a:pPr lvl="1"/>
            <a:r>
              <a:rPr lang="es-ES" dirty="0" smtClean="0"/>
              <a:t>Evita la necesidad de utilizar un servidor de base de datos</a:t>
            </a:r>
          </a:p>
          <a:p>
            <a:pPr lvl="1"/>
            <a:r>
              <a:rPr lang="es-ES" dirty="0" smtClean="0"/>
              <a:t>Tanto PHP como Node.js la pueden consultar sin dificultades. En el caso de PHP cualquier alojamiento permite utilizarlas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2013-12-15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2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Require.js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 utiliza Require.js para la gestión de dependencias, cargando un primer fichero que contiene:</a:t>
            </a:r>
          </a:p>
          <a:p>
            <a:pPr lvl="1"/>
            <a:r>
              <a:rPr lang="es-ES" dirty="0" smtClean="0"/>
              <a:t>Configuración y variables de la aplicación</a:t>
            </a:r>
          </a:p>
          <a:p>
            <a:pPr lvl="1"/>
            <a:r>
              <a:rPr lang="es-ES" dirty="0" smtClean="0"/>
              <a:t>Listado de dependencias (se utiliza ‘</a:t>
            </a:r>
            <a:r>
              <a:rPr lang="es-ES" dirty="0" err="1" smtClean="0"/>
              <a:t>shim</a:t>
            </a:r>
            <a:r>
              <a:rPr lang="es-ES" dirty="0" smtClean="0"/>
              <a:t>’ para las de JS)</a:t>
            </a:r>
          </a:p>
          <a:p>
            <a:pPr lvl="1"/>
            <a:r>
              <a:rPr lang="es-ES" dirty="0" smtClean="0"/>
              <a:t>Inicialización de la aplicación una vez cargadas las dependencias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2013-12-15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</TotalTime>
  <Words>675</Words>
  <Application>Microsoft Office PowerPoint</Application>
  <PresentationFormat>Presentación en pantalla (4:3)</PresentationFormat>
  <Paragraphs>98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Tema de Office</vt:lpstr>
      <vt:lpstr>SPI: simple, rápido, económico</vt:lpstr>
      <vt:lpstr>Repositorio público</vt:lpstr>
      <vt:lpstr>Objetivos de la aplicación</vt:lpstr>
      <vt:lpstr>Fuentes de datos</vt:lpstr>
      <vt:lpstr>Estructuración del área de trabajo (1)</vt:lpstr>
      <vt:lpstr>Estructuración del área de trabajo (2)</vt:lpstr>
      <vt:lpstr>Estructuración del área de trabajo (3)</vt:lpstr>
      <vt:lpstr>Servidor</vt:lpstr>
      <vt:lpstr>Require.js</vt:lpstr>
      <vt:lpstr>Otras librerías</vt:lpstr>
      <vt:lpstr>Phonegap (1)</vt:lpstr>
      <vt:lpstr>Phonegap (2)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SPI: simple, rápido económico</dc:title>
  <dc:creator>Antonio Rodríguez</dc:creator>
  <cp:lastModifiedBy>Antonio Rodríguez</cp:lastModifiedBy>
  <cp:revision>19</cp:revision>
  <dcterms:created xsi:type="dcterms:W3CDTF">2013-12-14T18:54:04Z</dcterms:created>
  <dcterms:modified xsi:type="dcterms:W3CDTF">2013-12-15T18:31:24Z</dcterms:modified>
</cp:coreProperties>
</file>