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45.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15.png" ContentType="image/png"/>
  <Override PartName="/ppt/media/image2.png" ContentType="image/png"/>
  <Override PartName="/ppt/media/image7.png" ContentType="image/png"/>
  <Override PartName="/ppt/media/image8.png" ContentType="image/png"/>
  <Override PartName="/ppt/media/image13.png" ContentType="image/png"/>
  <Override PartName="/ppt/media/image14.png" ContentType="image/png"/>
  <Override PartName="/ppt/media/image12.png" ContentType="image/png"/>
  <Override PartName="/ppt/media/image11.png" ContentType="image/png"/>
  <Override PartName="/ppt/media/image9.png" ContentType="image/png"/>
  <Override PartName="/ppt/media/image10.png" ContentType="image/png"/>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171"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172"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173"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174"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17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869BB3B-BECE-4FE1-A3F8-AA7CFDAF22E3}"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s://doi.org/10.1093/rfs/hhm075" TargetMode="External"/><Relationship Id="rId2" Type="http://schemas.openxmlformats.org/officeDocument/2006/relationships/hyperlink" Target="https://doi.org/10.1093/rfs/hhm075" TargetMode="External"/><Relationship Id="rId3" Type="http://schemas.openxmlformats.org/officeDocument/2006/relationships/slide" Target="../slides/slide3.xml"/><Relationship Id="rId4"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381240" y="685800"/>
            <a:ext cx="6095520" cy="3428640"/>
          </a:xfrm>
          <a:prstGeom prst="rect">
            <a:avLst/>
          </a:prstGeom>
        </p:spPr>
      </p:sp>
      <p:sp>
        <p:nvSpPr>
          <p:cNvPr id="258" name="PlaceHolder 2"/>
          <p:cNvSpPr>
            <a:spLocks noGrp="1"/>
          </p:cNvSpPr>
          <p:nvPr>
            <p:ph type="body"/>
          </p:nvPr>
        </p:nvSpPr>
        <p:spPr>
          <a:xfrm>
            <a:off x="685800" y="4343400"/>
            <a:ext cx="5486040" cy="4114440"/>
          </a:xfrm>
          <a:prstGeom prst="rect">
            <a:avLst/>
          </a:prstGeom>
        </p:spPr>
        <p:txBody>
          <a:bodyPr tIns="91440" bIns="91440">
            <a:noAutofit/>
          </a:bodyPr>
          <a:p>
            <a:pPr>
              <a:lnSpc>
                <a:spcPct val="142000"/>
              </a:lnSpc>
              <a:tabLst>
                <a:tab algn="l" pos="0"/>
              </a:tabLst>
            </a:pPr>
            <a:r>
              <a:rPr b="0" lang="en-GB" sz="1800" spc="-1" strike="noStrike">
                <a:solidFill>
                  <a:srgbClr val="202122"/>
                </a:solidFill>
                <a:highlight>
                  <a:srgbClr val="ffffff"/>
                </a:highlight>
                <a:latin typeface="Lato"/>
                <a:ea typeface="Lato"/>
              </a:rPr>
              <a:t>ARIMA model was fitted, accounting for the order of the autoregressive model (p), degree of differencing (d) and order of the moving-average model (q)</a:t>
            </a:r>
            <a:endParaRPr b="0" lang="en-GB"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381240" y="685800"/>
            <a:ext cx="6095520" cy="3428640"/>
          </a:xfrm>
          <a:prstGeom prst="rect">
            <a:avLst/>
          </a:prstGeom>
        </p:spPr>
      </p:sp>
      <p:sp>
        <p:nvSpPr>
          <p:cNvPr id="260"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GB" sz="1800" spc="-1" strike="noStrike">
                <a:solidFill>
                  <a:srgbClr val="000000"/>
                </a:solidFill>
                <a:latin typeface="Lato"/>
                <a:ea typeface="Lato"/>
              </a:rPr>
              <a:t>https://www.jstatsoft.org/article/view/v091i04</a:t>
            </a:r>
            <a:endParaRPr b="0" lang="en-GB" sz="1800" spc="-1" strike="noStrike">
              <a:latin typeface="Arial"/>
            </a:endParaRPr>
          </a:p>
          <a:p>
            <a:pPr>
              <a:lnSpc>
                <a:spcPct val="100000"/>
              </a:lnSpc>
              <a:spcBef>
                <a:spcPts val="1599"/>
              </a:spcBef>
              <a:tabLst>
                <a:tab algn="l" pos="0"/>
              </a:tabLst>
            </a:pPr>
            <a:endParaRPr b="0" lang="en-GB"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381240" y="685800"/>
            <a:ext cx="6095520" cy="3428640"/>
          </a:xfrm>
          <a:prstGeom prst="rect">
            <a:avLst/>
          </a:prstGeom>
        </p:spPr>
      </p:sp>
      <p:sp>
        <p:nvSpPr>
          <p:cNvPr id="256" name="PlaceHolder 2"/>
          <p:cNvSpPr>
            <a:spLocks noGrp="1"/>
          </p:cNvSpPr>
          <p:nvPr>
            <p:ph type="body"/>
          </p:nvPr>
        </p:nvSpPr>
        <p:spPr>
          <a:xfrm>
            <a:off x="685800" y="4343400"/>
            <a:ext cx="5486040" cy="4114440"/>
          </a:xfrm>
          <a:prstGeom prst="rect">
            <a:avLst/>
          </a:prstGeom>
        </p:spPr>
        <p:txBody>
          <a:bodyPr tIns="91440" bIns="91440">
            <a:noAutofit/>
          </a:bodyPr>
          <a:p>
            <a:pPr>
              <a:lnSpc>
                <a:spcPct val="135000"/>
              </a:lnSpc>
              <a:tabLst>
                <a:tab algn="l" pos="0"/>
              </a:tabLst>
            </a:pPr>
            <a:r>
              <a:rPr b="0" lang="en-GB" sz="1200" spc="-1" strike="noStrike">
                <a:solidFill>
                  <a:srgbClr val="000000"/>
                </a:solidFill>
                <a:latin typeface="Arial"/>
              </a:rPr>
              <a:t>DeMiguel, Victor, Lorenzo Garlappi, and Raman Uppal. “Optimal Versus Naive Diversification: How Inefficient Is the 1/N Portfolio Strategy?” </a:t>
            </a:r>
            <a:r>
              <a:rPr b="0" i="1" lang="en-GB" sz="1200" spc="-1" strike="noStrike">
                <a:solidFill>
                  <a:srgbClr val="000000"/>
                </a:solidFill>
                <a:latin typeface="Arial"/>
              </a:rPr>
              <a:t>The Review of Financial Studies</a:t>
            </a:r>
            <a:r>
              <a:rPr b="0" lang="en-GB" sz="1200" spc="-1" strike="noStrike">
                <a:solidFill>
                  <a:srgbClr val="000000"/>
                </a:solidFill>
                <a:latin typeface="Arial"/>
              </a:rPr>
              <a:t> 22, no. 5 (May 1, 2009): 1915–53.</a:t>
            </a:r>
            <a:r>
              <a:rPr b="0" lang="en-GB" sz="1200" spc="-1" strike="noStrike" u="sng">
                <a:solidFill>
                  <a:srgbClr val="000000"/>
                </a:solidFill>
                <a:uFillTx/>
                <a:latin typeface="Arial"/>
                <a:hlinkClick r:id="rId1"/>
              </a:rPr>
              <a:t> </a:t>
            </a:r>
            <a:r>
              <a:rPr b="0" lang="en-GB" sz="1200" spc="-1" strike="noStrike" u="sng">
                <a:solidFill>
                  <a:srgbClr val="000000"/>
                </a:solidFill>
                <a:uFillTx/>
                <a:latin typeface="Arial"/>
                <a:hlinkClick r:id="rId2"/>
              </a:rPr>
              <a:t>https://doi.org/10.1093/rfs/hhm075</a:t>
            </a:r>
            <a:r>
              <a:rPr b="0" lang="en-GB" sz="1200" spc="-1" strike="noStrike">
                <a:solidFill>
                  <a:srgbClr val="000000"/>
                </a:solidFill>
                <a:latin typeface="Arial"/>
              </a:rPr>
              <a:t>.</a:t>
            </a:r>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06440" y="1578240"/>
            <a:ext cx="8296560" cy="71467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95"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06440" y="1578240"/>
            <a:ext cx="8296560" cy="71467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06"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2"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14"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5"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22"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5"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3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37"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3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4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406440" y="1578240"/>
            <a:ext cx="8296560" cy="71467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4"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56"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7"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64"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7"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06440" y="1578240"/>
            <a:ext cx="8296560" cy="71467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06440" y="1578240"/>
            <a:ext cx="8296560" cy="15415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0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5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5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noAutofit/>
          </a:bodyPr>
          <a:p>
            <a:pPr algn="ctr"/>
            <a:r>
              <a:rPr b="0" lang="en-GB" sz="4800" spc="-1" strike="noStrike">
                <a:solidFill>
                  <a:srgbClr val="000000"/>
                </a:solidFill>
                <a:latin typeface="Arial"/>
              </a:rPr>
              <a:t>Click to edit the title text format</a:t>
            </a:r>
            <a:endParaRPr b="0" lang="en-GB"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4D7C2B31-8BEC-4C2A-BE1A-BB054FD719F7}" type="slidenum">
              <a:rPr b="0" lang="en-GB" sz="1000" spc="-1" strike="noStrike">
                <a:solidFill>
                  <a:srgbClr val="ffffff"/>
                </a:solidFill>
                <a:latin typeface="Lato"/>
                <a:ea typeface="Lato"/>
              </a:rPr>
              <a:t>&lt;number&gt;</a:t>
            </a:fld>
            <a:endParaRPr b="0" lang="en-GB" sz="1000" spc="-1" strike="noStrike">
              <a:latin typeface="Times New Roman"/>
            </a:endParaRPr>
          </a:p>
        </p:txBody>
      </p:sp>
      <p:pic>
        <p:nvPicPr>
          <p:cNvPr id="5" name="Google Shape;16;p2" descr=""/>
          <p:cNvPicPr/>
          <p:nvPr/>
        </p:nvPicPr>
        <p:blipFill>
          <a:blip r:embed="rId2"/>
          <a:stretch/>
        </p:blipFill>
        <p:spPr>
          <a:xfrm>
            <a:off x="379800" y="602640"/>
            <a:ext cx="1168920" cy="539280"/>
          </a:xfrm>
          <a:prstGeom prst="rect">
            <a:avLst/>
          </a:prstGeom>
          <a:ln w="0">
            <a:noFill/>
          </a:ln>
        </p:spPr>
      </p:pic>
      <p:sp>
        <p:nvSpPr>
          <p:cNvPr id="6"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a:t>
            </a:r>
            <a:r>
              <a:rPr b="0" lang="en-GB" sz="1400" spc="-1" strike="noStrike">
                <a:solidFill>
                  <a:srgbClr val="000000"/>
                </a:solidFill>
                <a:latin typeface="Arial"/>
              </a:rPr>
              <a:t>outline text </a:t>
            </a:r>
            <a:r>
              <a:rPr b="0" lang="en-GB" sz="1400" spc="-1" strike="noStrike">
                <a:solidFill>
                  <a:srgbClr val="000000"/>
                </a:solidFill>
                <a:latin typeface="Arial"/>
              </a:rPr>
              <a:t>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a:t>
            </a:r>
            <a:r>
              <a:rPr b="0" lang="en-GB" sz="1400" spc="-1" strike="noStrike">
                <a:solidFill>
                  <a:srgbClr val="000000"/>
                </a:solidFill>
                <a:latin typeface="Arial"/>
              </a:rPr>
              <a:t>Outline </a:t>
            </a:r>
            <a:r>
              <a:rPr b="0" lang="en-GB" sz="1400" spc="-1" strike="noStrike">
                <a:solidFill>
                  <a:srgbClr val="000000"/>
                </a:solidFill>
                <a:latin typeface="Arial"/>
              </a:rPr>
              <a:t>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a:t>
            </a:r>
            <a:r>
              <a:rPr b="0" lang="en-GB" sz="1400" spc="-1" strike="noStrike">
                <a:solidFill>
                  <a:srgbClr val="000000"/>
                </a:solidFill>
                <a:latin typeface="Arial"/>
              </a:rPr>
              <a:t>Outlin</a:t>
            </a:r>
            <a:r>
              <a:rPr b="0" lang="en-GB" sz="1400" spc="-1" strike="noStrike">
                <a:solidFill>
                  <a:srgbClr val="000000"/>
                </a:solidFill>
                <a:latin typeface="Arial"/>
              </a:rPr>
              <a:t>e </a:t>
            </a:r>
            <a:r>
              <a:rPr b="0" lang="en-GB" sz="1400" spc="-1" strike="noStrike">
                <a:solidFill>
                  <a:srgbClr val="000000"/>
                </a:solidFill>
                <a:latin typeface="Arial"/>
              </a:rPr>
              <a:t>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a:t>
            </a:r>
            <a:r>
              <a:rPr b="0" lang="en-GB" sz="1400" spc="-1" strike="noStrike">
                <a:solidFill>
                  <a:srgbClr val="000000"/>
                </a:solidFill>
                <a:latin typeface="Arial"/>
              </a:rPr>
              <a:t>o</a:t>
            </a:r>
            <a:r>
              <a:rPr b="0" lang="en-GB" sz="1400" spc="-1" strike="noStrike">
                <a:solidFill>
                  <a:srgbClr val="000000"/>
                </a:solidFill>
                <a:latin typeface="Arial"/>
              </a:rPr>
              <a:t>u</a:t>
            </a:r>
            <a:r>
              <a:rPr b="0" lang="en-GB" sz="1400" spc="-1" strike="noStrike">
                <a:solidFill>
                  <a:srgbClr val="000000"/>
                </a:solidFill>
                <a:latin typeface="Arial"/>
              </a:rPr>
              <a:t>r</a:t>
            </a:r>
            <a:r>
              <a:rPr b="0" lang="en-GB" sz="1400" spc="-1" strike="noStrike">
                <a:solidFill>
                  <a:srgbClr val="000000"/>
                </a:solidFill>
                <a:latin typeface="Arial"/>
              </a:rPr>
              <a:t>t</a:t>
            </a:r>
            <a:r>
              <a:rPr b="0" lang="en-GB" sz="1400" spc="-1" strike="noStrike">
                <a:solidFill>
                  <a:srgbClr val="000000"/>
                </a:solidFill>
                <a:latin typeface="Arial"/>
              </a:rPr>
              <a:t>h</a:t>
            </a:r>
            <a:r>
              <a:rPr b="0" lang="en-GB" sz="1400" spc="-1" strike="noStrike">
                <a:solidFill>
                  <a:srgbClr val="000000"/>
                </a:solidFill>
                <a:latin typeface="Arial"/>
              </a:rPr>
              <a:t> </a:t>
            </a:r>
            <a:r>
              <a:rPr b="0" lang="en-GB" sz="1400" spc="-1" strike="noStrike">
                <a:solidFill>
                  <a:srgbClr val="000000"/>
                </a:solidFill>
                <a:latin typeface="Arial"/>
              </a:rPr>
              <a:t>O</a:t>
            </a:r>
            <a:r>
              <a:rPr b="0" lang="en-GB" sz="1400" spc="-1" strike="noStrike">
                <a:solidFill>
                  <a:srgbClr val="000000"/>
                </a:solidFill>
                <a:latin typeface="Arial"/>
              </a:rPr>
              <a:t>u</a:t>
            </a:r>
            <a:r>
              <a:rPr b="0" lang="en-GB" sz="1400" spc="-1" strike="noStrike">
                <a:solidFill>
                  <a:srgbClr val="000000"/>
                </a:solidFill>
                <a:latin typeface="Arial"/>
              </a:rPr>
              <a:t>t</a:t>
            </a:r>
            <a:r>
              <a:rPr b="0" lang="en-GB" sz="1400" spc="-1" strike="noStrike">
                <a:solidFill>
                  <a:srgbClr val="000000"/>
                </a:solidFill>
                <a:latin typeface="Arial"/>
              </a:rPr>
              <a:t>l</a:t>
            </a:r>
            <a:r>
              <a:rPr b="0" lang="en-GB" sz="1400" spc="-1" strike="noStrike">
                <a:solidFill>
                  <a:srgbClr val="000000"/>
                </a:solidFill>
                <a:latin typeface="Arial"/>
              </a:rPr>
              <a:t>i</a:t>
            </a:r>
            <a:r>
              <a:rPr b="0" lang="en-GB" sz="1400" spc="-1" strike="noStrike">
                <a:solidFill>
                  <a:srgbClr val="000000"/>
                </a:solidFill>
                <a:latin typeface="Arial"/>
              </a:rPr>
              <a:t>n</a:t>
            </a:r>
            <a:r>
              <a:rPr b="0" lang="en-GB" sz="1400" spc="-1" strike="noStrike">
                <a:solidFill>
                  <a:srgbClr val="000000"/>
                </a:solidFill>
                <a:latin typeface="Arial"/>
              </a:rPr>
              <a:t>e</a:t>
            </a:r>
            <a:r>
              <a:rPr b="0" lang="en-GB" sz="1400" spc="-1" strike="noStrike">
                <a:solidFill>
                  <a:srgbClr val="000000"/>
                </a:solidFill>
                <a:latin typeface="Arial"/>
              </a:rPr>
              <a:t> </a:t>
            </a:r>
            <a:r>
              <a:rPr b="0" lang="en-GB" sz="1400" spc="-1" strike="noStrike">
                <a:solidFill>
                  <a:srgbClr val="000000"/>
                </a:solidFill>
                <a:latin typeface="Arial"/>
              </a:rPr>
              <a:t>L</a:t>
            </a:r>
            <a:r>
              <a:rPr b="0" lang="en-GB" sz="1400" spc="-1" strike="noStrike">
                <a:solidFill>
                  <a:srgbClr val="000000"/>
                </a:solidFill>
                <a:latin typeface="Arial"/>
              </a:rPr>
              <a:t>e</a:t>
            </a:r>
            <a:r>
              <a:rPr b="0" lang="en-GB" sz="1400" spc="-1" strike="noStrike">
                <a:solidFill>
                  <a:srgbClr val="000000"/>
                </a:solidFill>
                <a:latin typeface="Arial"/>
              </a:rPr>
              <a:t>v</a:t>
            </a:r>
            <a:r>
              <a:rPr b="0" lang="en-GB" sz="1400" spc="-1" strike="noStrike">
                <a:solidFill>
                  <a:srgbClr val="000000"/>
                </a:solidFill>
                <a:latin typeface="Arial"/>
              </a:rPr>
              <a:t>e</a:t>
            </a:r>
            <a:r>
              <a:rPr b="0" lang="en-GB" sz="1400" spc="-1" strike="noStrike">
                <a:solidFill>
                  <a:srgbClr val="000000"/>
                </a:solidFill>
                <a:latin typeface="Arial"/>
              </a:rPr>
              <a:t>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a:t>
            </a:r>
            <a:r>
              <a:rPr b="0" lang="en-GB" sz="2000" spc="-1" strike="noStrike">
                <a:solidFill>
                  <a:srgbClr val="000000"/>
                </a:solidFill>
                <a:latin typeface="Arial"/>
              </a:rPr>
              <a:t>i</a:t>
            </a:r>
            <a:r>
              <a:rPr b="0" lang="en-GB" sz="2000" spc="-1" strike="noStrike">
                <a:solidFill>
                  <a:srgbClr val="000000"/>
                </a:solidFill>
                <a:latin typeface="Arial"/>
              </a:rPr>
              <a:t>f</a:t>
            </a:r>
            <a:r>
              <a:rPr b="0" lang="en-GB" sz="2000" spc="-1" strike="noStrike">
                <a:solidFill>
                  <a:srgbClr val="000000"/>
                </a:solidFill>
                <a:latin typeface="Arial"/>
              </a:rPr>
              <a:t>t</a:t>
            </a:r>
            <a:r>
              <a:rPr b="0" lang="en-GB" sz="2000" spc="-1" strike="noStrike">
                <a:solidFill>
                  <a:srgbClr val="000000"/>
                </a:solidFill>
                <a:latin typeface="Arial"/>
              </a:rPr>
              <a:t>h</a:t>
            </a:r>
            <a:r>
              <a:rPr b="0" lang="en-GB" sz="2000" spc="-1" strike="noStrike">
                <a:solidFill>
                  <a:srgbClr val="000000"/>
                </a:solidFill>
                <a:latin typeface="Arial"/>
              </a:rPr>
              <a:t> </a:t>
            </a:r>
            <a:r>
              <a:rPr b="0" lang="en-GB" sz="2000" spc="-1" strike="noStrike">
                <a:solidFill>
                  <a:srgbClr val="000000"/>
                </a:solidFill>
                <a:latin typeface="Arial"/>
              </a:rPr>
              <a:t>O</a:t>
            </a:r>
            <a:r>
              <a:rPr b="0" lang="en-GB" sz="2000" spc="-1" strike="noStrike">
                <a:solidFill>
                  <a:srgbClr val="000000"/>
                </a:solidFill>
                <a:latin typeface="Arial"/>
              </a:rPr>
              <a:t>u</a:t>
            </a:r>
            <a:r>
              <a:rPr b="0" lang="en-GB" sz="2000" spc="-1" strike="noStrike">
                <a:solidFill>
                  <a:srgbClr val="000000"/>
                </a:solidFill>
                <a:latin typeface="Arial"/>
              </a:rPr>
              <a:t>t</a:t>
            </a:r>
            <a:r>
              <a:rPr b="0" lang="en-GB" sz="2000" spc="-1" strike="noStrike">
                <a:solidFill>
                  <a:srgbClr val="000000"/>
                </a:solidFill>
                <a:latin typeface="Arial"/>
              </a:rPr>
              <a:t>l</a:t>
            </a:r>
            <a:r>
              <a:rPr b="0" lang="en-GB" sz="2000" spc="-1" strike="noStrike">
                <a:solidFill>
                  <a:srgbClr val="000000"/>
                </a:solidFill>
                <a:latin typeface="Arial"/>
              </a:rPr>
              <a:t>i</a:t>
            </a:r>
            <a:r>
              <a:rPr b="0" lang="en-GB" sz="2000" spc="-1" strike="noStrike">
                <a:solidFill>
                  <a:srgbClr val="000000"/>
                </a:solidFill>
                <a:latin typeface="Arial"/>
              </a:rPr>
              <a:t>n</a:t>
            </a:r>
            <a:r>
              <a:rPr b="0" lang="en-GB" sz="2000" spc="-1" strike="noStrike">
                <a:solidFill>
                  <a:srgbClr val="000000"/>
                </a:solidFill>
                <a:latin typeface="Arial"/>
              </a:rPr>
              <a:t>e</a:t>
            </a:r>
            <a:r>
              <a:rPr b="0" lang="en-GB" sz="2000" spc="-1" strike="noStrike">
                <a:solidFill>
                  <a:srgbClr val="000000"/>
                </a:solidFill>
                <a:latin typeface="Arial"/>
              </a:rPr>
              <a:t> </a:t>
            </a:r>
            <a:r>
              <a:rPr b="0" lang="en-GB" sz="2000" spc="-1" strike="noStrike">
                <a:solidFill>
                  <a:srgbClr val="000000"/>
                </a:solidFill>
                <a:latin typeface="Arial"/>
              </a:rPr>
              <a:t>L</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a:t>
            </a:r>
            <a:r>
              <a:rPr b="0" lang="en-GB" sz="2000" spc="-1" strike="noStrike">
                <a:solidFill>
                  <a:srgbClr val="000000"/>
                </a:solidFill>
                <a:latin typeface="Arial"/>
              </a:rPr>
              <a:t>i</a:t>
            </a:r>
            <a:r>
              <a:rPr b="0" lang="en-GB" sz="2000" spc="-1" strike="noStrike">
                <a:solidFill>
                  <a:srgbClr val="000000"/>
                </a:solidFill>
                <a:latin typeface="Arial"/>
              </a:rPr>
              <a:t>x</a:t>
            </a:r>
            <a:r>
              <a:rPr b="0" lang="en-GB" sz="2000" spc="-1" strike="noStrike">
                <a:solidFill>
                  <a:srgbClr val="000000"/>
                </a:solidFill>
                <a:latin typeface="Arial"/>
              </a:rPr>
              <a:t>t</a:t>
            </a:r>
            <a:r>
              <a:rPr b="0" lang="en-GB" sz="2000" spc="-1" strike="noStrike">
                <a:solidFill>
                  <a:srgbClr val="000000"/>
                </a:solidFill>
                <a:latin typeface="Arial"/>
              </a:rPr>
              <a:t>h</a:t>
            </a:r>
            <a:r>
              <a:rPr b="0" lang="en-GB" sz="2000" spc="-1" strike="noStrike">
                <a:solidFill>
                  <a:srgbClr val="000000"/>
                </a:solidFill>
                <a:latin typeface="Arial"/>
              </a:rPr>
              <a:t> </a:t>
            </a:r>
            <a:r>
              <a:rPr b="0" lang="en-GB" sz="2000" spc="-1" strike="noStrike">
                <a:solidFill>
                  <a:srgbClr val="000000"/>
                </a:solidFill>
                <a:latin typeface="Arial"/>
              </a:rPr>
              <a:t>O</a:t>
            </a:r>
            <a:r>
              <a:rPr b="0" lang="en-GB" sz="2000" spc="-1" strike="noStrike">
                <a:solidFill>
                  <a:srgbClr val="000000"/>
                </a:solidFill>
                <a:latin typeface="Arial"/>
              </a:rPr>
              <a:t>u</a:t>
            </a:r>
            <a:r>
              <a:rPr b="0" lang="en-GB" sz="2000" spc="-1" strike="noStrike">
                <a:solidFill>
                  <a:srgbClr val="000000"/>
                </a:solidFill>
                <a:latin typeface="Arial"/>
              </a:rPr>
              <a:t>t</a:t>
            </a:r>
            <a:r>
              <a:rPr b="0" lang="en-GB" sz="2000" spc="-1" strike="noStrike">
                <a:solidFill>
                  <a:srgbClr val="000000"/>
                </a:solidFill>
                <a:latin typeface="Arial"/>
              </a:rPr>
              <a:t>l</a:t>
            </a:r>
            <a:r>
              <a:rPr b="0" lang="en-GB" sz="2000" spc="-1" strike="noStrike">
                <a:solidFill>
                  <a:srgbClr val="000000"/>
                </a:solidFill>
                <a:latin typeface="Arial"/>
              </a:rPr>
              <a:t>i</a:t>
            </a:r>
            <a:r>
              <a:rPr b="0" lang="en-GB" sz="2000" spc="-1" strike="noStrike">
                <a:solidFill>
                  <a:srgbClr val="000000"/>
                </a:solidFill>
                <a:latin typeface="Arial"/>
              </a:rPr>
              <a:t>n</a:t>
            </a:r>
            <a:r>
              <a:rPr b="0" lang="en-GB" sz="2000" spc="-1" strike="noStrike">
                <a:solidFill>
                  <a:srgbClr val="000000"/>
                </a:solidFill>
                <a:latin typeface="Arial"/>
              </a:rPr>
              <a:t>e</a:t>
            </a:r>
            <a:r>
              <a:rPr b="0" lang="en-GB" sz="2000" spc="-1" strike="noStrike">
                <a:solidFill>
                  <a:srgbClr val="000000"/>
                </a:solidFill>
                <a:latin typeface="Arial"/>
              </a:rPr>
              <a:t> </a:t>
            </a:r>
            <a:r>
              <a:rPr b="0" lang="en-GB" sz="2000" spc="-1" strike="noStrike">
                <a:solidFill>
                  <a:srgbClr val="000000"/>
                </a:solidFill>
                <a:latin typeface="Arial"/>
              </a:rPr>
              <a:t>L</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n</a:t>
            </a:r>
            <a:r>
              <a:rPr b="0" lang="en-GB" sz="2000" spc="-1" strike="noStrike">
                <a:solidFill>
                  <a:srgbClr val="000000"/>
                </a:solidFill>
                <a:latin typeface="Arial"/>
              </a:rPr>
              <a:t>t</a:t>
            </a:r>
            <a:r>
              <a:rPr b="0" lang="en-GB" sz="2000" spc="-1" strike="noStrike">
                <a:solidFill>
                  <a:srgbClr val="000000"/>
                </a:solidFill>
                <a:latin typeface="Arial"/>
              </a:rPr>
              <a:t>h</a:t>
            </a:r>
            <a:r>
              <a:rPr b="0" lang="en-GB" sz="2000" spc="-1" strike="noStrike">
                <a:solidFill>
                  <a:srgbClr val="000000"/>
                </a:solidFill>
                <a:latin typeface="Arial"/>
              </a:rPr>
              <a:t> </a:t>
            </a:r>
            <a:r>
              <a:rPr b="0" lang="en-GB" sz="2000" spc="-1" strike="noStrike">
                <a:solidFill>
                  <a:srgbClr val="000000"/>
                </a:solidFill>
                <a:latin typeface="Arial"/>
              </a:rPr>
              <a:t>O</a:t>
            </a:r>
            <a:r>
              <a:rPr b="0" lang="en-GB" sz="2000" spc="-1" strike="noStrike">
                <a:solidFill>
                  <a:srgbClr val="000000"/>
                </a:solidFill>
                <a:latin typeface="Arial"/>
              </a:rPr>
              <a:t>u</a:t>
            </a:r>
            <a:r>
              <a:rPr b="0" lang="en-GB" sz="2000" spc="-1" strike="noStrike">
                <a:solidFill>
                  <a:srgbClr val="000000"/>
                </a:solidFill>
                <a:latin typeface="Arial"/>
              </a:rPr>
              <a:t>t</a:t>
            </a:r>
            <a:r>
              <a:rPr b="0" lang="en-GB" sz="2000" spc="-1" strike="noStrike">
                <a:solidFill>
                  <a:srgbClr val="000000"/>
                </a:solidFill>
                <a:latin typeface="Arial"/>
              </a:rPr>
              <a:t>l</a:t>
            </a:r>
            <a:r>
              <a:rPr b="0" lang="en-GB" sz="2000" spc="-1" strike="noStrike">
                <a:solidFill>
                  <a:srgbClr val="000000"/>
                </a:solidFill>
                <a:latin typeface="Arial"/>
              </a:rPr>
              <a:t>i</a:t>
            </a:r>
            <a:r>
              <a:rPr b="0" lang="en-GB" sz="2000" spc="-1" strike="noStrike">
                <a:solidFill>
                  <a:srgbClr val="000000"/>
                </a:solidFill>
                <a:latin typeface="Arial"/>
              </a:rPr>
              <a:t>n</a:t>
            </a:r>
            <a:r>
              <a:rPr b="0" lang="en-GB" sz="2000" spc="-1" strike="noStrike">
                <a:solidFill>
                  <a:srgbClr val="000000"/>
                </a:solidFill>
                <a:latin typeface="Arial"/>
              </a:rPr>
              <a:t>e</a:t>
            </a:r>
            <a:r>
              <a:rPr b="0" lang="en-GB" sz="2000" spc="-1" strike="noStrike">
                <a:solidFill>
                  <a:srgbClr val="000000"/>
                </a:solidFill>
                <a:latin typeface="Arial"/>
              </a:rPr>
              <a:t> </a:t>
            </a:r>
            <a:r>
              <a:rPr b="0" lang="en-GB" sz="2000" spc="-1" strike="noStrike">
                <a:solidFill>
                  <a:srgbClr val="000000"/>
                </a:solidFill>
                <a:latin typeface="Arial"/>
              </a:rPr>
              <a:t>L</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2477880" y="415800"/>
            <a:ext cx="6243840" cy="360"/>
          </a:xfrm>
          <a:custGeom>
            <a:avLst/>
            <a:gdLst/>
            <a:ahLst/>
            <a:rect l="l" t="t" r="r" b="b"/>
            <a:pathLst>
              <a:path w="21600" h="21600">
                <a:moveTo>
                  <a:pt x="0" y="0"/>
                </a:moveTo>
                <a:lnTo>
                  <a:pt x="21600" y="21600"/>
                </a:lnTo>
              </a:path>
            </a:pathLst>
          </a:custGeom>
          <a:noFill/>
          <a:ln w="38100">
            <a:solidFill>
              <a:schemeClr val="dk2"/>
            </a:solidFill>
            <a:round/>
          </a:ln>
        </p:spPr>
        <p:style>
          <a:lnRef idx="0"/>
          <a:fillRef idx="0"/>
          <a:effectRef idx="0"/>
          <a:fontRef idx="minor"/>
        </p:style>
      </p:sp>
      <p:sp>
        <p:nvSpPr>
          <p:cNvPr id="44" name="CustomShape 2"/>
          <p:cNvSpPr/>
          <p:nvPr/>
        </p:nvSpPr>
        <p:spPr>
          <a:xfrm>
            <a:off x="2477880" y="4740120"/>
            <a:ext cx="6243840" cy="360"/>
          </a:xfrm>
          <a:custGeom>
            <a:avLst/>
            <a:gdLst/>
            <a:ahLst/>
            <a:rect l="l" t="t" r="r" b="b"/>
            <a:pathLst>
              <a:path w="21600" h="21600">
                <a:moveTo>
                  <a:pt x="0" y="0"/>
                </a:moveTo>
                <a:lnTo>
                  <a:pt x="21600" y="21600"/>
                </a:lnTo>
              </a:path>
            </a:pathLst>
          </a:custGeom>
          <a:noFill/>
          <a:ln w="19050">
            <a:solidFill>
              <a:schemeClr val="dk2"/>
            </a:solidFill>
            <a:round/>
          </a:ln>
        </p:spPr>
        <p:style>
          <a:lnRef idx="0"/>
          <a:fillRef idx="0"/>
          <a:effectRef idx="0"/>
          <a:fontRef idx="minor"/>
        </p:style>
      </p:sp>
      <p:sp>
        <p:nvSpPr>
          <p:cNvPr id="45" name="CustomShape 3"/>
          <p:cNvSpPr/>
          <p:nvPr/>
        </p:nvSpPr>
        <p:spPr>
          <a:xfrm>
            <a:off x="425160" y="415800"/>
            <a:ext cx="182880" cy="360"/>
          </a:xfrm>
          <a:custGeom>
            <a:avLst/>
            <a:gdLst/>
            <a:ahLst/>
            <a:rect l="l" t="t" r="r" b="b"/>
            <a:pathLst>
              <a:path w="21600" h="21600">
                <a:moveTo>
                  <a:pt x="0" y="0"/>
                </a:moveTo>
                <a:lnTo>
                  <a:pt x="21600" y="21600"/>
                </a:lnTo>
              </a:path>
            </a:pathLst>
          </a:custGeom>
          <a:noFill/>
          <a:ln w="19050">
            <a:solidFill>
              <a:schemeClr val="dk2"/>
            </a:solidFill>
            <a:round/>
          </a:ln>
        </p:spPr>
        <p:style>
          <a:lnRef idx="0"/>
          <a:fillRef idx="0"/>
          <a:effectRef idx="0"/>
          <a:fontRef idx="minor"/>
        </p:style>
      </p:sp>
      <p:sp>
        <p:nvSpPr>
          <p:cNvPr id="46" name="PlaceHolder 4"/>
          <p:cNvSpPr>
            <a:spLocks noGrp="1"/>
          </p:cNvSpPr>
          <p:nvPr>
            <p:ph type="title"/>
          </p:nvPr>
        </p:nvSpPr>
        <p:spPr>
          <a:xfrm>
            <a:off x="2400120" y="576000"/>
            <a:ext cx="6321240" cy="635040"/>
          </a:xfrm>
          <a:prstGeom prst="rect">
            <a:avLst/>
          </a:prstGeom>
        </p:spPr>
        <p:txBody>
          <a:bodyPr tIns="91440" bIns="91440">
            <a:noAutofit/>
          </a:bodyPr>
          <a:p>
            <a:pPr algn="ctr"/>
            <a:r>
              <a:rPr b="0" lang="en-GB" sz="3000" spc="-1" strike="noStrike">
                <a:solidFill>
                  <a:srgbClr val="000000"/>
                </a:solidFill>
                <a:latin typeface="Arial"/>
              </a:rPr>
              <a:t>Click to edit the title text format</a:t>
            </a:r>
            <a:endParaRPr b="0" lang="en-GB" sz="3000" spc="-1" strike="noStrike">
              <a:solidFill>
                <a:srgbClr val="000000"/>
              </a:solidFill>
              <a:latin typeface="Arial"/>
            </a:endParaRPr>
          </a:p>
        </p:txBody>
      </p:sp>
      <p:sp>
        <p:nvSpPr>
          <p:cNvPr id="47" name="PlaceHolder 5"/>
          <p:cNvSpPr>
            <a:spLocks noGrp="1"/>
          </p:cNvSpPr>
          <p:nvPr>
            <p:ph type="body"/>
          </p:nvPr>
        </p:nvSpPr>
        <p:spPr>
          <a:xfrm>
            <a:off x="2410200" y="1364400"/>
            <a:ext cx="6321240" cy="323352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8" name="PlaceHolder 6"/>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3B8B72D4-8D6D-4106-9257-02D81A007BCF}" type="slidenum">
              <a:rPr b="0" lang="en-GB" sz="1000" spc="-1" strike="noStrike">
                <a:solidFill>
                  <a:srgbClr val="000000"/>
                </a:solidFill>
                <a:latin typeface="Lato"/>
                <a:ea typeface="Lato"/>
              </a:rPr>
              <a:t>&lt;number&gt;</a:t>
            </a:fld>
            <a:endParaRPr b="0" lang="en-GB" sz="1000" spc="-1" strike="noStrike">
              <a:latin typeface="Times New Roman"/>
            </a:endParaRPr>
          </a:p>
        </p:txBody>
      </p:sp>
      <p:pic>
        <p:nvPicPr>
          <p:cNvPr id="49" name="Google Shape;30;p4" descr=""/>
          <p:cNvPicPr/>
          <p:nvPr/>
        </p:nvPicPr>
        <p:blipFill>
          <a:blip r:embed="rId2"/>
          <a:stretch/>
        </p:blipFill>
        <p:spPr>
          <a:xfrm>
            <a:off x="379800" y="602640"/>
            <a:ext cx="1168920" cy="5392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303480" y="411480"/>
            <a:ext cx="8520120" cy="639360"/>
          </a:xfrm>
          <a:prstGeom prst="rect">
            <a:avLst/>
          </a:prstGeom>
        </p:spPr>
        <p:txBody>
          <a:bodyPr tIns="91440" bIns="91440">
            <a:noAutofit/>
          </a:bodyPr>
          <a:p>
            <a:pPr algn="ctr"/>
            <a:r>
              <a:rPr b="0" lang="en-GB" sz="3000" spc="-1" strike="noStrike">
                <a:solidFill>
                  <a:srgbClr val="000000"/>
                </a:solidFill>
                <a:latin typeface="Arial"/>
              </a:rPr>
              <a:t>Click to edit the title text format</a:t>
            </a:r>
            <a:endParaRPr b="0" lang="en-GB" sz="3000" spc="-1" strike="noStrike">
              <a:solidFill>
                <a:srgbClr val="000000"/>
              </a:solidFill>
              <a:latin typeface="Arial"/>
            </a:endParaRPr>
          </a:p>
        </p:txBody>
      </p:sp>
      <p:sp>
        <p:nvSpPr>
          <p:cNvPr id="87" name="PlaceHolder 2"/>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10770B37-D511-4D61-BEA6-BF69C702AF7D}" type="slidenum">
              <a:rPr b="0" lang="en-GB" sz="1000" spc="-1" strike="noStrike">
                <a:solidFill>
                  <a:srgbClr val="000000"/>
                </a:solidFill>
                <a:latin typeface="Lato"/>
                <a:ea typeface="Lato"/>
              </a:rPr>
              <a:t>&lt;number&gt;</a:t>
            </a:fld>
            <a:endParaRPr b="0" lang="en-GB" sz="1000" spc="-1" strike="noStrike">
              <a:latin typeface="Times New Roman"/>
            </a:endParaRPr>
          </a:p>
        </p:txBody>
      </p:sp>
      <p:sp>
        <p:nvSpPr>
          <p:cNvPr id="88" name="CustomShape 3"/>
          <p:cNvSpPr/>
          <p:nvPr/>
        </p:nvSpPr>
        <p:spPr>
          <a:xfrm>
            <a:off x="344160" y="415800"/>
            <a:ext cx="6243840" cy="360"/>
          </a:xfrm>
          <a:custGeom>
            <a:avLst/>
            <a:gdLst/>
            <a:ahLst/>
            <a:rect l="l" t="t" r="r" b="b"/>
            <a:pathLst>
              <a:path w="21600" h="21600">
                <a:moveTo>
                  <a:pt x="0" y="0"/>
                </a:moveTo>
                <a:lnTo>
                  <a:pt x="21600" y="21600"/>
                </a:lnTo>
              </a:path>
            </a:pathLst>
          </a:custGeom>
          <a:noFill/>
          <a:ln w="38100">
            <a:solidFill>
              <a:schemeClr val="dk2"/>
            </a:solidFill>
            <a:round/>
          </a:ln>
        </p:spPr>
        <p:style>
          <a:lnRef idx="0"/>
          <a:fillRef idx="0"/>
          <a:effectRef idx="0"/>
          <a:fontRef idx="minor"/>
        </p:style>
      </p:sp>
      <p:sp>
        <p:nvSpPr>
          <p:cNvPr id="89" name="CustomShape 4"/>
          <p:cNvSpPr/>
          <p:nvPr/>
        </p:nvSpPr>
        <p:spPr>
          <a:xfrm>
            <a:off x="8502480" y="415800"/>
            <a:ext cx="182880" cy="360"/>
          </a:xfrm>
          <a:custGeom>
            <a:avLst/>
            <a:gdLst/>
            <a:ahLst/>
            <a:rect l="l" t="t" r="r" b="b"/>
            <a:pathLst>
              <a:path w="21600" h="21600">
                <a:moveTo>
                  <a:pt x="0" y="0"/>
                </a:moveTo>
                <a:lnTo>
                  <a:pt x="21600" y="21600"/>
                </a:lnTo>
              </a:path>
            </a:pathLst>
          </a:custGeom>
          <a:noFill/>
          <a:ln w="19050">
            <a:solidFill>
              <a:schemeClr val="dk2"/>
            </a:solidFill>
            <a:round/>
          </a:ln>
        </p:spPr>
        <p:style>
          <a:lnRef idx="0"/>
          <a:fillRef idx="0"/>
          <a:effectRef idx="0"/>
          <a:fontRef idx="minor"/>
        </p:style>
      </p:sp>
      <p:pic>
        <p:nvPicPr>
          <p:cNvPr id="90" name="Google Shape;45;p6" descr=""/>
          <p:cNvPicPr/>
          <p:nvPr/>
        </p:nvPicPr>
        <p:blipFill>
          <a:blip r:embed="rId2"/>
          <a:stretch/>
        </p:blipFill>
        <p:spPr>
          <a:xfrm>
            <a:off x="7516440" y="550080"/>
            <a:ext cx="1168920" cy="539280"/>
          </a:xfrm>
          <a:prstGeom prst="rect">
            <a:avLst/>
          </a:prstGeom>
          <a:ln w="0">
            <a:noFill/>
          </a:ln>
        </p:spPr>
      </p:pic>
      <p:sp>
        <p:nvSpPr>
          <p:cNvPr id="91"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28" name="CustomShape 1"/>
          <p:cNvSpPr/>
          <p:nvPr/>
        </p:nvSpPr>
        <p:spPr>
          <a:xfrm>
            <a:off x="425160" y="415800"/>
            <a:ext cx="8296560" cy="360"/>
          </a:xfrm>
          <a:custGeom>
            <a:avLst/>
            <a:gdLst/>
            <a:ahLst/>
            <a:rect l="l" t="t" r="r" b="b"/>
            <a:pathLst>
              <a:path w="21600" h="21600">
                <a:moveTo>
                  <a:pt x="0" y="0"/>
                </a:moveTo>
                <a:lnTo>
                  <a:pt x="21600" y="21600"/>
                </a:lnTo>
              </a:path>
            </a:pathLst>
          </a:custGeom>
          <a:noFill/>
          <a:ln w="38100">
            <a:solidFill>
              <a:schemeClr val="lt1"/>
            </a:solidFill>
            <a:round/>
          </a:ln>
        </p:spPr>
        <p:style>
          <a:lnRef idx="0"/>
          <a:fillRef idx="0"/>
          <a:effectRef idx="0"/>
          <a:fontRef idx="minor"/>
        </p:style>
      </p:sp>
      <p:sp>
        <p:nvSpPr>
          <p:cNvPr id="129" name="CustomShape 2"/>
          <p:cNvSpPr/>
          <p:nvPr/>
        </p:nvSpPr>
        <p:spPr>
          <a:xfrm>
            <a:off x="425160" y="4740120"/>
            <a:ext cx="8296560" cy="360"/>
          </a:xfrm>
          <a:custGeom>
            <a:avLst/>
            <a:gdLst/>
            <a:ahLst/>
            <a:rect l="l" t="t" r="r" b="b"/>
            <a:pathLst>
              <a:path w="21600" h="21600">
                <a:moveTo>
                  <a:pt x="0" y="0"/>
                </a:moveTo>
                <a:lnTo>
                  <a:pt x="21600" y="21600"/>
                </a:lnTo>
              </a:path>
            </a:pathLst>
          </a:custGeom>
          <a:noFill/>
          <a:ln w="19050">
            <a:solidFill>
              <a:schemeClr val="lt1"/>
            </a:solidFill>
            <a:round/>
          </a:ln>
        </p:spPr>
        <p:style>
          <a:lnRef idx="0"/>
          <a:fillRef idx="0"/>
          <a:effectRef idx="0"/>
          <a:fontRef idx="minor"/>
        </p:style>
      </p:sp>
      <p:sp>
        <p:nvSpPr>
          <p:cNvPr id="130" name="PlaceHolder 3"/>
          <p:cNvSpPr>
            <a:spLocks noGrp="1"/>
          </p:cNvSpPr>
          <p:nvPr>
            <p:ph type="title"/>
          </p:nvPr>
        </p:nvSpPr>
        <p:spPr>
          <a:xfrm>
            <a:off x="406440" y="1578240"/>
            <a:ext cx="8296560" cy="1541520"/>
          </a:xfrm>
          <a:prstGeom prst="rect">
            <a:avLst/>
          </a:prstGeom>
        </p:spPr>
        <p:txBody>
          <a:bodyPr tIns="91440" bIns="91440" anchor="ctr">
            <a:noAutofit/>
          </a:bodyPr>
          <a:p>
            <a:pPr algn="ctr"/>
            <a:r>
              <a:rPr b="0" lang="en-GB" sz="4800" spc="-1" strike="noStrike">
                <a:solidFill>
                  <a:srgbClr val="000000"/>
                </a:solidFill>
                <a:latin typeface="Arial"/>
              </a:rPr>
              <a:t>Click to edit the title text format</a:t>
            </a:r>
            <a:endParaRPr b="0" lang="en-GB" sz="4800" spc="-1" strike="noStrike">
              <a:solidFill>
                <a:srgbClr val="000000"/>
              </a:solidFill>
              <a:latin typeface="Arial"/>
            </a:endParaRPr>
          </a:p>
        </p:txBody>
      </p:sp>
      <p:sp>
        <p:nvSpPr>
          <p:cNvPr id="131" name="PlaceHolder 4"/>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8D15F605-CF5C-473A-9DF6-E22CDBF0841F}" type="slidenum">
              <a:rPr b="0" lang="en-GB" sz="1000" spc="-1" strike="noStrike">
                <a:solidFill>
                  <a:srgbClr val="ffffff"/>
                </a:solidFill>
                <a:latin typeface="Lato"/>
                <a:ea typeface="Lato"/>
              </a:rPr>
              <a:t>&lt;number&gt;</a:t>
            </a:fld>
            <a:endParaRPr b="0" lang="en-GB" sz="1000" spc="-1" strike="noStrike">
              <a:latin typeface="Times New Roman"/>
            </a:endParaRPr>
          </a:p>
        </p:txBody>
      </p:sp>
      <p:pic>
        <p:nvPicPr>
          <p:cNvPr id="132" name="Google Shape;22;p3" descr=""/>
          <p:cNvPicPr/>
          <p:nvPr/>
        </p:nvPicPr>
        <p:blipFill>
          <a:blip r:embed="rId2"/>
          <a:stretch/>
        </p:blipFill>
        <p:spPr>
          <a:xfrm>
            <a:off x="3987360" y="4018680"/>
            <a:ext cx="1168920" cy="539280"/>
          </a:xfrm>
          <a:prstGeom prst="rect">
            <a:avLst/>
          </a:prstGeom>
          <a:ln w="0">
            <a:noFill/>
          </a:ln>
        </p:spPr>
      </p:pic>
      <p:sp>
        <p:nvSpPr>
          <p:cNvPr id="133"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2371680" y="630360"/>
            <a:ext cx="6331320" cy="1541520"/>
          </a:xfrm>
          <a:prstGeom prst="rect">
            <a:avLst/>
          </a:prstGeom>
          <a:noFill/>
          <a:ln w="0">
            <a:noFill/>
          </a:ln>
        </p:spPr>
        <p:txBody>
          <a:bodyPr tIns="91440" bIns="91440">
            <a:noAutofit/>
          </a:bodyPr>
          <a:p>
            <a:pPr>
              <a:lnSpc>
                <a:spcPct val="100000"/>
              </a:lnSpc>
              <a:tabLst>
                <a:tab algn="l" pos="0"/>
              </a:tabLst>
            </a:pPr>
            <a:r>
              <a:rPr b="1" lang="en-GB" sz="4800" spc="-1" strike="noStrike">
                <a:solidFill>
                  <a:srgbClr val="ffffff"/>
                </a:solidFill>
                <a:latin typeface="Raleway"/>
                <a:ea typeface="Raleway"/>
              </a:rPr>
              <a:t>Beating the S&amp;P500</a:t>
            </a:r>
            <a:endParaRPr b="0" lang="en-GB" sz="4800" spc="-1" strike="noStrike">
              <a:solidFill>
                <a:srgbClr val="000000"/>
              </a:solidFill>
              <a:latin typeface="Arial"/>
            </a:endParaRPr>
          </a:p>
        </p:txBody>
      </p:sp>
      <p:sp>
        <p:nvSpPr>
          <p:cNvPr id="177" name="TextShape 2"/>
          <p:cNvSpPr txBox="1"/>
          <p:nvPr/>
        </p:nvSpPr>
        <p:spPr>
          <a:xfrm>
            <a:off x="2390400" y="3314520"/>
            <a:ext cx="6331320" cy="1241280"/>
          </a:xfrm>
          <a:prstGeom prst="rect">
            <a:avLst/>
          </a:prstGeom>
          <a:noFill/>
          <a:ln w="0">
            <a:noFill/>
          </a:ln>
        </p:spPr>
        <p:txBody>
          <a:bodyPr tIns="91440" bIns="91440" anchor="b">
            <a:noAutofit/>
          </a:bodyPr>
          <a:p>
            <a:pPr>
              <a:lnSpc>
                <a:spcPct val="100000"/>
              </a:lnSpc>
              <a:tabLst>
                <a:tab algn="l" pos="0"/>
              </a:tabLst>
            </a:pPr>
            <a:r>
              <a:rPr b="0" lang="en-GB" sz="1800" spc="-1" strike="noStrike">
                <a:solidFill>
                  <a:srgbClr val="ffffff"/>
                </a:solidFill>
                <a:latin typeface="Lato"/>
                <a:ea typeface="Lato"/>
              </a:rPr>
              <a:t>Guilherme Augusto Zagatti, Ronald Wihal Oei, Po-Kai Peng, Vincent Yong, Jervis Chan </a:t>
            </a:r>
            <a:endParaRPr b="0" lang="en-GB" sz="1800" spc="-1" strike="noStrike">
              <a:latin typeface="Arial"/>
            </a:endParaRPr>
          </a:p>
          <a:p>
            <a:pPr>
              <a:lnSpc>
                <a:spcPct val="100000"/>
              </a:lnSpc>
              <a:tabLst>
                <a:tab algn="l" pos="0"/>
              </a:tabLst>
            </a:pPr>
            <a:r>
              <a:rPr b="0" lang="en-GB" sz="1400" spc="-1" strike="noStrike">
                <a:solidFill>
                  <a:srgbClr val="ffffff"/>
                </a:solidFill>
                <a:latin typeface="Lato"/>
                <a:ea typeface="Lato"/>
              </a:rPr>
              <a:t>Team Markov</a:t>
            </a:r>
            <a:endParaRPr b="0" lang="en-GB" sz="1400" spc="-1" strike="noStrike">
              <a:latin typeface="Arial"/>
            </a:endParaRPr>
          </a:p>
          <a:p>
            <a:pPr>
              <a:lnSpc>
                <a:spcPct val="100000"/>
              </a:lnSpc>
              <a:tabLst>
                <a:tab algn="l" pos="0"/>
              </a:tabLst>
            </a:pPr>
            <a:r>
              <a:rPr b="0" lang="en-GB" sz="1400" spc="-1" strike="noStrike">
                <a:solidFill>
                  <a:srgbClr val="ffffff"/>
                </a:solidFill>
                <a:latin typeface="Lato"/>
                <a:ea typeface="Lato"/>
              </a:rPr>
              <a:t>QG5210 Project</a:t>
            </a:r>
            <a:endParaRPr b="0" lang="en-GB" sz="1400" spc="-1" strike="noStrike">
              <a:latin typeface="Arial"/>
            </a:endParaRPr>
          </a:p>
          <a:p>
            <a:pPr>
              <a:lnSpc>
                <a:spcPct val="100000"/>
              </a:lnSpc>
              <a:tabLst>
                <a:tab algn="l" pos="0"/>
              </a:tabLst>
            </a:pPr>
            <a:r>
              <a:rPr b="0" lang="en-GB" sz="1400" spc="-1" strike="noStrike">
                <a:solidFill>
                  <a:srgbClr val="ffffff"/>
                </a:solidFill>
                <a:latin typeface="Lato"/>
                <a:ea typeface="Lato"/>
              </a:rPr>
              <a:t>Semester 1 AY 2020/21</a:t>
            </a:r>
            <a:endParaRPr b="0" lang="en-GB" sz="1400" spc="-1" strike="noStrike">
              <a:latin typeface="Arial"/>
            </a:endParaRPr>
          </a:p>
          <a:p>
            <a:pPr>
              <a:lnSpc>
                <a:spcPct val="100000"/>
              </a:lnSpc>
              <a:tabLst>
                <a:tab algn="l" pos="0"/>
              </a:tabLst>
            </a:pPr>
            <a:r>
              <a:rPr b="0" lang="en-GB" sz="1400" spc="-1" strike="noStrike">
                <a:solidFill>
                  <a:srgbClr val="ffffff"/>
                </a:solidFill>
                <a:latin typeface="Lato"/>
                <a:ea typeface="Lato"/>
              </a:rPr>
              <a:t>National University of Singapore</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Modern Portfolio Theory (MPT)</a:t>
            </a:r>
            <a:endParaRPr b="0" lang="en-GB" sz="3000" spc="-1" strike="noStrike">
              <a:solidFill>
                <a:srgbClr val="000000"/>
              </a:solidFill>
              <a:latin typeface="Arial"/>
            </a:endParaRPr>
          </a:p>
        </p:txBody>
      </p:sp>
      <p:sp>
        <p:nvSpPr>
          <p:cNvPr id="198" name="TextShape 2"/>
          <p:cNvSpPr txBox="1"/>
          <p:nvPr/>
        </p:nvSpPr>
        <p:spPr>
          <a:xfrm>
            <a:off x="2410200" y="1695600"/>
            <a:ext cx="6321240" cy="2901240"/>
          </a:xfrm>
          <a:prstGeom prst="rect">
            <a:avLst/>
          </a:prstGeom>
          <a:noFill/>
          <a:ln w="0">
            <a:noFill/>
          </a:ln>
        </p:spPr>
        <p:txBody>
          <a:bodyPr tIns="91440" bIns="91440">
            <a:noAutofit/>
          </a:bodyPr>
          <a:p>
            <a:pPr>
              <a:lnSpc>
                <a:spcPct val="115000"/>
              </a:lnSpc>
              <a:tabLst>
                <a:tab algn="l" pos="0"/>
              </a:tabLst>
            </a:pPr>
            <a:r>
              <a:rPr b="0" lang="en-GB" sz="1500" spc="-1" strike="noStrike">
                <a:solidFill>
                  <a:srgbClr val="000000"/>
                </a:solidFill>
                <a:latin typeface="Lato"/>
                <a:ea typeface="Lato"/>
              </a:rPr>
              <a:t>The main challenge is that </a:t>
            </a:r>
            <a:r>
              <a:rPr b="1" lang="en-GB" sz="1500" spc="-1" strike="noStrike">
                <a:solidFill>
                  <a:srgbClr val="000000"/>
                </a:solidFill>
                <a:latin typeface="Lato"/>
                <a:ea typeface="Lato"/>
              </a:rPr>
              <a:t>risk and return are unobservable</a:t>
            </a:r>
            <a:r>
              <a:rPr b="0" lang="en-GB" sz="1500" spc="-1" strike="noStrike">
                <a:solidFill>
                  <a:srgbClr val="000000"/>
                </a:solidFill>
                <a:latin typeface="Lato"/>
                <a:ea typeface="Lato"/>
              </a:rPr>
              <a:t>.</a:t>
            </a:r>
            <a:endParaRPr b="0" lang="en-GB" sz="1500" spc="-1" strike="noStrike">
              <a:solidFill>
                <a:srgbClr val="000000"/>
              </a:solidFill>
              <a:latin typeface="Arial"/>
            </a:endParaRPr>
          </a:p>
          <a:p>
            <a:pPr>
              <a:lnSpc>
                <a:spcPct val="115000"/>
              </a:lnSpc>
              <a:spcBef>
                <a:spcPts val="1599"/>
              </a:spcBef>
              <a:tabLst>
                <a:tab algn="l" pos="0"/>
              </a:tabLst>
            </a:pPr>
            <a:r>
              <a:rPr b="0" lang="en-GB" sz="1500" spc="-1" strike="noStrike">
                <a:solidFill>
                  <a:srgbClr val="000000"/>
                </a:solidFill>
                <a:latin typeface="Lato"/>
                <a:ea typeface="Lato"/>
              </a:rPr>
              <a:t>Traditionally MPT describes the conditional distribution of asset returns using </a:t>
            </a:r>
            <a:r>
              <a:rPr b="1" lang="en-GB" sz="1500" spc="-1" strike="noStrike">
                <a:solidFill>
                  <a:srgbClr val="000000"/>
                </a:solidFill>
                <a:latin typeface="Lato"/>
                <a:ea typeface="Lato"/>
              </a:rPr>
              <a:t>very simplistic statistical models</a:t>
            </a:r>
            <a:r>
              <a:rPr b="0" lang="en-GB" sz="1500" spc="-1" strike="noStrike">
                <a:solidFill>
                  <a:srgbClr val="000000"/>
                </a:solidFill>
                <a:latin typeface="Lato"/>
                <a:ea typeface="Lato"/>
              </a:rPr>
              <a:t> that only rely on estimating conditional expectations and covariance using historical data. </a:t>
            </a:r>
            <a:endParaRPr b="0" lang="en-GB" sz="1500" spc="-1" strike="noStrike">
              <a:solidFill>
                <a:srgbClr val="000000"/>
              </a:solidFill>
              <a:latin typeface="Arial"/>
            </a:endParaRPr>
          </a:p>
          <a:p>
            <a:pPr>
              <a:lnSpc>
                <a:spcPct val="115000"/>
              </a:lnSpc>
              <a:spcBef>
                <a:spcPts val="1599"/>
              </a:spcBef>
              <a:spcAft>
                <a:spcPts val="1599"/>
              </a:spcAft>
              <a:tabLst>
                <a:tab algn="l" pos="0"/>
              </a:tabLst>
            </a:pPr>
            <a:r>
              <a:rPr b="0" lang="en-GB" sz="1500" spc="-1" strike="noStrike">
                <a:solidFill>
                  <a:srgbClr val="000000"/>
                </a:solidFill>
                <a:latin typeface="Lato"/>
                <a:ea typeface="Lato"/>
              </a:rPr>
              <a:t>These models do not fully capture features of risk and return observed in the real world.</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Strategies: Minimum variance portfolio</a:t>
            </a:r>
            <a:endParaRPr b="0" lang="en-GB" sz="3000" spc="-1" strike="noStrike">
              <a:solidFill>
                <a:srgbClr val="000000"/>
              </a:solidFill>
              <a:latin typeface="Arial"/>
            </a:endParaRPr>
          </a:p>
        </p:txBody>
      </p:sp>
      <p:sp>
        <p:nvSpPr>
          <p:cNvPr id="200" name="TextShape 2"/>
          <p:cNvSpPr txBox="1"/>
          <p:nvPr/>
        </p:nvSpPr>
        <p:spPr>
          <a:xfrm>
            <a:off x="2410200" y="2934000"/>
            <a:ext cx="6321240" cy="1162080"/>
          </a:xfrm>
          <a:prstGeom prst="rect">
            <a:avLst/>
          </a:prstGeom>
          <a:noFill/>
          <a:ln w="0">
            <a:noFill/>
          </a:ln>
        </p:spPr>
        <p:txBody>
          <a:bodyPr tIns="91440" bIns="91440">
            <a:noAutofit/>
          </a:bodyPr>
          <a:p>
            <a:pPr>
              <a:lnSpc>
                <a:spcPct val="115000"/>
              </a:lnSpc>
              <a:tabLst>
                <a:tab algn="l" pos="0"/>
              </a:tabLst>
            </a:pPr>
            <a:r>
              <a:rPr b="0" lang="en-GB" sz="1500" spc="-1" strike="noStrike">
                <a:solidFill>
                  <a:srgbClr val="000000"/>
                </a:solidFill>
                <a:latin typeface="Lato"/>
                <a:ea typeface="Lato"/>
              </a:rPr>
              <a:t>Our portfolio consists of choosing the weights that maximizes the Sharpe ratio, this is the portfolio that lies on the efficient frontier and is tangent to the capital market line.</a:t>
            </a:r>
            <a:endParaRPr b="0" lang="en-GB" sz="1500" spc="-1" strike="noStrike">
              <a:solidFill>
                <a:srgbClr val="000000"/>
              </a:solidFill>
              <a:latin typeface="Arial"/>
            </a:endParaRPr>
          </a:p>
          <a:p>
            <a:pPr>
              <a:lnSpc>
                <a:spcPct val="115000"/>
              </a:lnSpc>
              <a:spcBef>
                <a:spcPts val="1599"/>
              </a:spcBef>
              <a:spcAft>
                <a:spcPts val="1599"/>
              </a:spcAft>
              <a:tabLst>
                <a:tab algn="l" pos="0"/>
              </a:tabLst>
            </a:pPr>
            <a:r>
              <a:rPr b="0" lang="en-GB" sz="1500" spc="-1" strike="noStrike">
                <a:solidFill>
                  <a:srgbClr val="000000"/>
                </a:solidFill>
                <a:latin typeface="Lato"/>
                <a:ea typeface="Lato"/>
              </a:rPr>
              <a:t>To find the optimal portfolio, we need estimates for the expected return and the covariance matrix.</a:t>
            </a:r>
            <a:endParaRPr b="0" lang="en-GB" sz="1500" spc="-1" strike="noStrike">
              <a:solidFill>
                <a:srgbClr val="000000"/>
              </a:solidFill>
              <a:latin typeface="Arial"/>
            </a:endParaRPr>
          </a:p>
        </p:txBody>
      </p:sp>
      <p:pic>
        <p:nvPicPr>
          <p:cNvPr id="201" name="Google Shape;142;p22" descr=""/>
          <p:cNvPicPr/>
          <p:nvPr/>
        </p:nvPicPr>
        <p:blipFill>
          <a:blip r:embed="rId1"/>
          <a:stretch/>
        </p:blipFill>
        <p:spPr>
          <a:xfrm>
            <a:off x="3965760" y="1567800"/>
            <a:ext cx="2580840" cy="1409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03480" y="411480"/>
            <a:ext cx="8520120" cy="63936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Rolling forecast</a:t>
            </a:r>
            <a:endParaRPr b="0" lang="en-GB" sz="3000" spc="-1" strike="noStrike">
              <a:solidFill>
                <a:srgbClr val="000000"/>
              </a:solidFill>
              <a:latin typeface="Arial"/>
            </a:endParaRPr>
          </a:p>
        </p:txBody>
      </p:sp>
      <p:grpSp>
        <p:nvGrpSpPr>
          <p:cNvPr id="203" name="Group 2"/>
          <p:cNvGrpSpPr/>
          <p:nvPr/>
        </p:nvGrpSpPr>
        <p:grpSpPr>
          <a:xfrm>
            <a:off x="636120" y="1168200"/>
            <a:ext cx="5759640" cy="1129320"/>
            <a:chOff x="636120" y="1168200"/>
            <a:chExt cx="5759640" cy="1129320"/>
          </a:xfrm>
        </p:grpSpPr>
        <p:sp>
          <p:nvSpPr>
            <p:cNvPr id="204" name="CustomShape 3"/>
            <p:cNvSpPr/>
            <p:nvPr/>
          </p:nvSpPr>
          <p:spPr>
            <a:xfrm>
              <a:off x="636120" y="1303200"/>
              <a:ext cx="5759640" cy="269640"/>
            </a:xfrm>
            <a:prstGeom prst="roundRect">
              <a:avLst>
                <a:gd name="adj" fmla="val 16667"/>
              </a:avLst>
            </a:prstGeom>
            <a:noFill/>
            <a:ln w="9525">
              <a:solidFill>
                <a:schemeClr val="dk2"/>
              </a:solidFill>
              <a:round/>
            </a:ln>
          </p:spPr>
          <p:style>
            <a:lnRef idx="0"/>
            <a:fillRef idx="0"/>
            <a:effectRef idx="0"/>
            <a:fontRef idx="minor"/>
          </p:style>
        </p:sp>
        <p:sp>
          <p:nvSpPr>
            <p:cNvPr id="205" name="CustomShape 4"/>
            <p:cNvSpPr/>
            <p:nvPr/>
          </p:nvSpPr>
          <p:spPr>
            <a:xfrm>
              <a:off x="1329480" y="1168200"/>
              <a:ext cx="2879640" cy="539640"/>
            </a:xfrm>
            <a:prstGeom prst="roundRect">
              <a:avLst>
                <a:gd name="adj" fmla="val 16667"/>
              </a:avLst>
            </a:prstGeom>
            <a:solidFill>
              <a:srgbClr val="757575">
                <a:alpha val="29000"/>
              </a:srgbClr>
            </a:solidFill>
            <a:ln w="9525">
              <a:solidFill>
                <a:schemeClr val="dk2"/>
              </a:solidFill>
              <a:round/>
            </a:ln>
          </p:spPr>
          <p:style>
            <a:lnRef idx="0"/>
            <a:fillRef idx="0"/>
            <a:effectRef idx="0"/>
            <a:fontRef idx="minor"/>
          </p:style>
        </p:sp>
        <p:sp>
          <p:nvSpPr>
            <p:cNvPr id="206" name="CustomShape 5"/>
            <p:cNvSpPr/>
            <p:nvPr/>
          </p:nvSpPr>
          <p:spPr>
            <a:xfrm>
              <a:off x="4209480" y="1168200"/>
              <a:ext cx="215640" cy="539640"/>
            </a:xfrm>
            <a:prstGeom prst="roundRect">
              <a:avLst>
                <a:gd name="adj" fmla="val 16667"/>
              </a:avLst>
            </a:prstGeom>
            <a:solidFill>
              <a:srgbClr val="000000">
                <a:alpha val="44000"/>
              </a:srgbClr>
            </a:solidFill>
            <a:ln w="9525">
              <a:solidFill>
                <a:schemeClr val="dk2"/>
              </a:solidFill>
              <a:round/>
            </a:ln>
          </p:spPr>
          <p:style>
            <a:lnRef idx="0"/>
            <a:fillRef idx="0"/>
            <a:effectRef idx="0"/>
            <a:fontRef idx="minor"/>
          </p:style>
        </p:sp>
        <p:sp>
          <p:nvSpPr>
            <p:cNvPr id="207" name="CustomShape 6"/>
            <p:cNvSpPr/>
            <p:nvPr/>
          </p:nvSpPr>
          <p:spPr>
            <a:xfrm>
              <a:off x="1577880" y="1270440"/>
              <a:ext cx="2383200" cy="33552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GB" sz="900" spc="-1" strike="noStrike">
                  <a:solidFill>
                    <a:srgbClr val="000000"/>
                  </a:solidFill>
                  <a:latin typeface="Lato"/>
                  <a:ea typeface="Lato"/>
                </a:rPr>
                <a:t>estimation window: 10 years (120 months)</a:t>
              </a:r>
              <a:endParaRPr b="0" lang="en-GB" sz="900" spc="-1" strike="noStrike">
                <a:latin typeface="Arial"/>
              </a:endParaRPr>
            </a:p>
          </p:txBody>
        </p:sp>
        <p:sp>
          <p:nvSpPr>
            <p:cNvPr id="208" name="CustomShape 7"/>
            <p:cNvSpPr/>
            <p:nvPr/>
          </p:nvSpPr>
          <p:spPr>
            <a:xfrm flipH="1" rot="16200000">
              <a:off x="3542760" y="934560"/>
              <a:ext cx="360" cy="1547640"/>
            </a:xfrm>
            <a:prstGeom prst="bentConnector3">
              <a:avLst>
                <a:gd name="adj1" fmla="val 39687500"/>
              </a:avLst>
            </a:prstGeom>
            <a:noFill/>
            <a:ln w="9525">
              <a:solidFill>
                <a:schemeClr val="dk2"/>
              </a:solidFill>
              <a:round/>
              <a:tailEnd len="med" type="triangle" w="med"/>
            </a:ln>
          </p:spPr>
          <p:style>
            <a:lnRef idx="0"/>
            <a:fillRef idx="0"/>
            <a:effectRef idx="0"/>
            <a:fontRef idx="minor"/>
          </p:style>
        </p:sp>
        <p:sp>
          <p:nvSpPr>
            <p:cNvPr id="209" name="CustomShape 8"/>
            <p:cNvSpPr/>
            <p:nvPr/>
          </p:nvSpPr>
          <p:spPr>
            <a:xfrm>
              <a:off x="3066840" y="1901520"/>
              <a:ext cx="1142280" cy="396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GB" sz="900" spc="-1" strike="noStrike">
                  <a:solidFill>
                    <a:srgbClr val="000000"/>
                  </a:solidFill>
                  <a:latin typeface="Lato"/>
                  <a:ea typeface="Lato"/>
                </a:rPr>
                <a:t>1-month ahead forecast</a:t>
              </a:r>
              <a:endParaRPr b="0" lang="en-GB" sz="900" spc="-1" strike="noStrike">
                <a:latin typeface="Arial"/>
              </a:endParaRPr>
            </a:p>
          </p:txBody>
        </p:sp>
      </p:grpSp>
      <p:grpSp>
        <p:nvGrpSpPr>
          <p:cNvPr id="210" name="Group 9"/>
          <p:cNvGrpSpPr/>
          <p:nvPr/>
        </p:nvGrpSpPr>
        <p:grpSpPr>
          <a:xfrm>
            <a:off x="636120" y="2463840"/>
            <a:ext cx="5759640" cy="1128960"/>
            <a:chOff x="636120" y="2463840"/>
            <a:chExt cx="5759640" cy="1128960"/>
          </a:xfrm>
        </p:grpSpPr>
        <p:sp>
          <p:nvSpPr>
            <p:cNvPr id="211" name="CustomShape 10"/>
            <p:cNvSpPr/>
            <p:nvPr/>
          </p:nvSpPr>
          <p:spPr>
            <a:xfrm>
              <a:off x="636120" y="2598840"/>
              <a:ext cx="5759640" cy="269640"/>
            </a:xfrm>
            <a:prstGeom prst="roundRect">
              <a:avLst>
                <a:gd name="adj" fmla="val 16667"/>
              </a:avLst>
            </a:prstGeom>
            <a:noFill/>
            <a:ln w="9525">
              <a:solidFill>
                <a:schemeClr val="dk2"/>
              </a:solidFill>
              <a:round/>
            </a:ln>
          </p:spPr>
          <p:style>
            <a:lnRef idx="0"/>
            <a:fillRef idx="0"/>
            <a:effectRef idx="0"/>
            <a:fontRef idx="minor"/>
          </p:style>
        </p:sp>
        <p:sp>
          <p:nvSpPr>
            <p:cNvPr id="212" name="CustomShape 11"/>
            <p:cNvSpPr/>
            <p:nvPr/>
          </p:nvSpPr>
          <p:spPr>
            <a:xfrm>
              <a:off x="1544400" y="2463840"/>
              <a:ext cx="2879640" cy="539640"/>
            </a:xfrm>
            <a:prstGeom prst="roundRect">
              <a:avLst>
                <a:gd name="adj" fmla="val 16667"/>
              </a:avLst>
            </a:prstGeom>
            <a:solidFill>
              <a:srgbClr val="757575">
                <a:alpha val="29000"/>
              </a:srgbClr>
            </a:solidFill>
            <a:ln w="9525">
              <a:solidFill>
                <a:schemeClr val="dk2"/>
              </a:solidFill>
              <a:round/>
            </a:ln>
          </p:spPr>
          <p:style>
            <a:lnRef idx="0"/>
            <a:fillRef idx="0"/>
            <a:effectRef idx="0"/>
            <a:fontRef idx="minor"/>
          </p:style>
        </p:sp>
        <p:sp>
          <p:nvSpPr>
            <p:cNvPr id="213" name="CustomShape 12"/>
            <p:cNvSpPr/>
            <p:nvPr/>
          </p:nvSpPr>
          <p:spPr>
            <a:xfrm>
              <a:off x="4424400" y="2463840"/>
              <a:ext cx="215640" cy="539640"/>
            </a:xfrm>
            <a:prstGeom prst="roundRect">
              <a:avLst>
                <a:gd name="adj" fmla="val 16667"/>
              </a:avLst>
            </a:prstGeom>
            <a:solidFill>
              <a:srgbClr val="000000">
                <a:alpha val="44000"/>
              </a:srgbClr>
            </a:solidFill>
            <a:ln w="9525">
              <a:solidFill>
                <a:schemeClr val="dk2"/>
              </a:solidFill>
              <a:round/>
            </a:ln>
          </p:spPr>
          <p:style>
            <a:lnRef idx="0"/>
            <a:fillRef idx="0"/>
            <a:effectRef idx="0"/>
            <a:fontRef idx="minor"/>
          </p:style>
        </p:sp>
        <p:sp>
          <p:nvSpPr>
            <p:cNvPr id="214" name="CustomShape 13"/>
            <p:cNvSpPr/>
            <p:nvPr/>
          </p:nvSpPr>
          <p:spPr>
            <a:xfrm>
              <a:off x="1792800" y="2565720"/>
              <a:ext cx="2383200" cy="33552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GB" sz="900" spc="-1" strike="noStrike">
                  <a:solidFill>
                    <a:srgbClr val="000000"/>
                  </a:solidFill>
                  <a:latin typeface="Lato"/>
                  <a:ea typeface="Lato"/>
                </a:rPr>
                <a:t>estimation window: 10 years (120 months)</a:t>
              </a:r>
              <a:endParaRPr b="0" lang="en-GB" sz="900" spc="-1" strike="noStrike">
                <a:latin typeface="Arial"/>
              </a:endParaRPr>
            </a:p>
          </p:txBody>
        </p:sp>
        <p:sp>
          <p:nvSpPr>
            <p:cNvPr id="215" name="CustomShape 14"/>
            <p:cNvSpPr/>
            <p:nvPr/>
          </p:nvSpPr>
          <p:spPr>
            <a:xfrm flipH="1" rot="16200000">
              <a:off x="3757680" y="2230200"/>
              <a:ext cx="360" cy="1547640"/>
            </a:xfrm>
            <a:prstGeom prst="bentConnector3">
              <a:avLst>
                <a:gd name="adj1" fmla="val 39687500"/>
              </a:avLst>
            </a:prstGeom>
            <a:noFill/>
            <a:ln w="9525">
              <a:solidFill>
                <a:schemeClr val="dk2"/>
              </a:solidFill>
              <a:round/>
              <a:tailEnd len="med" type="triangle" w="med"/>
            </a:ln>
          </p:spPr>
          <p:style>
            <a:lnRef idx="0"/>
            <a:fillRef idx="0"/>
            <a:effectRef idx="0"/>
            <a:fontRef idx="minor"/>
          </p:style>
        </p:sp>
        <p:sp>
          <p:nvSpPr>
            <p:cNvPr id="216" name="CustomShape 15"/>
            <p:cNvSpPr/>
            <p:nvPr/>
          </p:nvSpPr>
          <p:spPr>
            <a:xfrm>
              <a:off x="3281760" y="3196800"/>
              <a:ext cx="1142280" cy="396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GB" sz="900" spc="-1" strike="noStrike">
                  <a:solidFill>
                    <a:srgbClr val="000000"/>
                  </a:solidFill>
                  <a:latin typeface="Lato"/>
                  <a:ea typeface="Lato"/>
                </a:rPr>
                <a:t>1-month ahead forecast</a:t>
              </a:r>
              <a:endParaRPr b="0" lang="en-GB" sz="900" spc="-1" strike="noStrike">
                <a:latin typeface="Arial"/>
              </a:endParaRPr>
            </a:p>
          </p:txBody>
        </p:sp>
      </p:grpSp>
      <p:grpSp>
        <p:nvGrpSpPr>
          <p:cNvPr id="217" name="Group 16"/>
          <p:cNvGrpSpPr/>
          <p:nvPr/>
        </p:nvGrpSpPr>
        <p:grpSpPr>
          <a:xfrm>
            <a:off x="636120" y="3759120"/>
            <a:ext cx="5759640" cy="1129320"/>
            <a:chOff x="636120" y="3759120"/>
            <a:chExt cx="5759640" cy="1129320"/>
          </a:xfrm>
        </p:grpSpPr>
        <p:sp>
          <p:nvSpPr>
            <p:cNvPr id="218" name="CustomShape 17"/>
            <p:cNvSpPr/>
            <p:nvPr/>
          </p:nvSpPr>
          <p:spPr>
            <a:xfrm>
              <a:off x="636120" y="3894120"/>
              <a:ext cx="5759640" cy="269640"/>
            </a:xfrm>
            <a:prstGeom prst="roundRect">
              <a:avLst>
                <a:gd name="adj" fmla="val 16667"/>
              </a:avLst>
            </a:prstGeom>
            <a:noFill/>
            <a:ln w="9525">
              <a:solidFill>
                <a:schemeClr val="dk2"/>
              </a:solidFill>
              <a:round/>
            </a:ln>
          </p:spPr>
          <p:style>
            <a:lnRef idx="0"/>
            <a:fillRef idx="0"/>
            <a:effectRef idx="0"/>
            <a:fontRef idx="minor"/>
          </p:style>
        </p:sp>
        <p:sp>
          <p:nvSpPr>
            <p:cNvPr id="219" name="CustomShape 18"/>
            <p:cNvSpPr/>
            <p:nvPr/>
          </p:nvSpPr>
          <p:spPr>
            <a:xfrm>
              <a:off x="1760400" y="3759120"/>
              <a:ext cx="2879640" cy="539640"/>
            </a:xfrm>
            <a:prstGeom prst="roundRect">
              <a:avLst>
                <a:gd name="adj" fmla="val 16667"/>
              </a:avLst>
            </a:prstGeom>
            <a:solidFill>
              <a:srgbClr val="757575">
                <a:alpha val="29000"/>
              </a:srgbClr>
            </a:solidFill>
            <a:ln w="9525">
              <a:solidFill>
                <a:schemeClr val="dk2"/>
              </a:solidFill>
              <a:round/>
            </a:ln>
          </p:spPr>
          <p:style>
            <a:lnRef idx="0"/>
            <a:fillRef idx="0"/>
            <a:effectRef idx="0"/>
            <a:fontRef idx="minor"/>
          </p:style>
        </p:sp>
        <p:sp>
          <p:nvSpPr>
            <p:cNvPr id="220" name="CustomShape 19"/>
            <p:cNvSpPr/>
            <p:nvPr/>
          </p:nvSpPr>
          <p:spPr>
            <a:xfrm>
              <a:off x="4640400" y="3759120"/>
              <a:ext cx="215640" cy="539640"/>
            </a:xfrm>
            <a:prstGeom prst="roundRect">
              <a:avLst>
                <a:gd name="adj" fmla="val 16667"/>
              </a:avLst>
            </a:prstGeom>
            <a:solidFill>
              <a:srgbClr val="000000">
                <a:alpha val="44000"/>
              </a:srgbClr>
            </a:solidFill>
            <a:ln w="9525">
              <a:solidFill>
                <a:schemeClr val="dk2"/>
              </a:solidFill>
              <a:round/>
            </a:ln>
          </p:spPr>
          <p:style>
            <a:lnRef idx="0"/>
            <a:fillRef idx="0"/>
            <a:effectRef idx="0"/>
            <a:fontRef idx="minor"/>
          </p:style>
        </p:sp>
        <p:sp>
          <p:nvSpPr>
            <p:cNvPr id="221" name="CustomShape 20"/>
            <p:cNvSpPr/>
            <p:nvPr/>
          </p:nvSpPr>
          <p:spPr>
            <a:xfrm>
              <a:off x="2008800" y="3861000"/>
              <a:ext cx="2383200" cy="335520"/>
            </a:xfrm>
            <a:prstGeom prst="rect">
              <a:avLst/>
            </a:prstGeom>
            <a:noFill/>
            <a:ln w="0">
              <a:noFill/>
            </a:ln>
          </p:spPr>
          <p:style>
            <a:lnRef idx="0"/>
            <a:fillRef idx="0"/>
            <a:effectRef idx="0"/>
            <a:fontRef idx="minor"/>
          </p:style>
          <p:txBody>
            <a:bodyPr tIns="91440" bIns="91440">
              <a:noAutofit/>
            </a:bodyPr>
            <a:p>
              <a:pPr algn="ctr">
                <a:lnSpc>
                  <a:spcPct val="100000"/>
                </a:lnSpc>
                <a:tabLst>
                  <a:tab algn="l" pos="0"/>
                </a:tabLst>
              </a:pPr>
              <a:r>
                <a:rPr b="1" lang="en-GB" sz="900" spc="-1" strike="noStrike">
                  <a:solidFill>
                    <a:srgbClr val="000000"/>
                  </a:solidFill>
                  <a:latin typeface="Lato"/>
                  <a:ea typeface="Lato"/>
                </a:rPr>
                <a:t>estimation window: 10 years (120 months)</a:t>
              </a:r>
              <a:endParaRPr b="0" lang="en-GB" sz="900" spc="-1" strike="noStrike">
                <a:latin typeface="Arial"/>
              </a:endParaRPr>
            </a:p>
          </p:txBody>
        </p:sp>
        <p:sp>
          <p:nvSpPr>
            <p:cNvPr id="222" name="CustomShape 21"/>
            <p:cNvSpPr/>
            <p:nvPr/>
          </p:nvSpPr>
          <p:spPr>
            <a:xfrm flipH="1" rot="16200000">
              <a:off x="3973680" y="3525480"/>
              <a:ext cx="360" cy="1547640"/>
            </a:xfrm>
            <a:prstGeom prst="bentConnector3">
              <a:avLst>
                <a:gd name="adj1" fmla="val 39687500"/>
              </a:avLst>
            </a:prstGeom>
            <a:noFill/>
            <a:ln w="9525">
              <a:solidFill>
                <a:schemeClr val="dk2"/>
              </a:solidFill>
              <a:round/>
              <a:tailEnd len="med" type="triangle" w="med"/>
            </a:ln>
          </p:spPr>
          <p:style>
            <a:lnRef idx="0"/>
            <a:fillRef idx="0"/>
            <a:effectRef idx="0"/>
            <a:fontRef idx="minor"/>
          </p:style>
        </p:sp>
        <p:sp>
          <p:nvSpPr>
            <p:cNvPr id="223" name="CustomShape 22"/>
            <p:cNvSpPr/>
            <p:nvPr/>
          </p:nvSpPr>
          <p:spPr>
            <a:xfrm>
              <a:off x="3497760" y="4492440"/>
              <a:ext cx="1142280" cy="396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GB" sz="900" spc="-1" strike="noStrike">
                  <a:solidFill>
                    <a:srgbClr val="000000"/>
                  </a:solidFill>
                  <a:latin typeface="Lato"/>
                  <a:ea typeface="Lato"/>
                </a:rPr>
                <a:t>1-month ahead forecast</a:t>
              </a:r>
              <a:endParaRPr b="0" lang="en-GB" sz="900" spc="-1" strike="noStrike">
                <a:latin typeface="Arial"/>
              </a:endParaRPr>
            </a:p>
          </p:txBody>
        </p:sp>
      </p:grpSp>
      <p:sp>
        <p:nvSpPr>
          <p:cNvPr id="224" name="CustomShape 23"/>
          <p:cNvSpPr/>
          <p:nvPr/>
        </p:nvSpPr>
        <p:spPr>
          <a:xfrm>
            <a:off x="7055640" y="1380240"/>
            <a:ext cx="1903320" cy="30697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GB" sz="1200" spc="-1" strike="noStrike">
                <a:solidFill>
                  <a:srgbClr val="000000"/>
                </a:solidFill>
                <a:latin typeface="Lato"/>
                <a:ea typeface="Lato"/>
              </a:rPr>
              <a:t>Investor is </a:t>
            </a:r>
            <a:r>
              <a:rPr b="1" lang="en-GB" sz="1200" spc="-1" strike="noStrike">
                <a:solidFill>
                  <a:srgbClr val="000000"/>
                </a:solidFill>
                <a:latin typeface="Lato"/>
                <a:ea typeface="Lato"/>
              </a:rPr>
              <a:t>unwilling to invest in stocks that have not withstood the test of time</a:t>
            </a:r>
            <a:r>
              <a:rPr b="0" lang="en-GB" sz="1200" spc="-1" strike="noStrike">
                <a:solidFill>
                  <a:srgbClr val="000000"/>
                </a:solidFill>
                <a:latin typeface="Lato"/>
                <a:ea typeface="Lato"/>
              </a:rPr>
              <a:t>, ie. which have not traded for a period of at least 10 years.</a:t>
            </a:r>
            <a:endParaRPr b="0" lang="en-GB" sz="1200" spc="-1" strike="noStrike">
              <a:latin typeface="Arial"/>
            </a:endParaRPr>
          </a:p>
          <a:p>
            <a:pPr>
              <a:lnSpc>
                <a:spcPct val="100000"/>
              </a:lnSpc>
              <a:tabLst>
                <a:tab algn="l" pos="0"/>
              </a:tabLst>
            </a:pPr>
            <a:endParaRPr b="0" lang="en-GB" sz="1200" spc="-1" strike="noStrike">
              <a:latin typeface="Arial"/>
            </a:endParaRPr>
          </a:p>
          <a:p>
            <a:pPr>
              <a:lnSpc>
                <a:spcPct val="100000"/>
              </a:lnSpc>
              <a:tabLst>
                <a:tab algn="l" pos="0"/>
              </a:tabLst>
            </a:pPr>
            <a:r>
              <a:rPr b="0" lang="en-GB" sz="1200" spc="-1" strike="noStrike">
                <a:solidFill>
                  <a:srgbClr val="000000"/>
                </a:solidFill>
                <a:latin typeface="Lato"/>
                <a:ea typeface="Lato"/>
              </a:rPr>
              <a:t>Investor uses </a:t>
            </a:r>
            <a:r>
              <a:rPr b="1" lang="en-GB" sz="1200" spc="-1" strike="noStrike">
                <a:solidFill>
                  <a:srgbClr val="000000"/>
                </a:solidFill>
                <a:latin typeface="Lato"/>
                <a:ea typeface="Lato"/>
              </a:rPr>
              <a:t>only the most up-to-date information to build his estimator</a:t>
            </a:r>
            <a:r>
              <a:rPr b="0" lang="en-GB" sz="1200" spc="-1" strike="noStrike">
                <a:solidFill>
                  <a:srgbClr val="000000"/>
                </a:solidFill>
                <a:latin typeface="Lato"/>
                <a:ea typeface="Lato"/>
              </a:rPr>
              <a:t>, ie. the last 10 years of data.</a:t>
            </a:r>
            <a:endParaRPr b="0" lang="en-GB" sz="1200" spc="-1" strike="noStrike">
              <a:latin typeface="Arial"/>
            </a:endParaRPr>
          </a:p>
        </p:txBody>
      </p:sp>
      <p:sp>
        <p:nvSpPr>
          <p:cNvPr id="225" name="CustomShape 24"/>
          <p:cNvSpPr/>
          <p:nvPr/>
        </p:nvSpPr>
        <p:spPr>
          <a:xfrm>
            <a:off x="4247280" y="2102040"/>
            <a:ext cx="324360" cy="195480"/>
          </a:xfrm>
          <a:prstGeom prst="rightArrow">
            <a:avLst>
              <a:gd name="adj1" fmla="val 50000"/>
              <a:gd name="adj2" fmla="val 50000"/>
            </a:avLst>
          </a:prstGeom>
          <a:solidFill>
            <a:schemeClr val="accent5"/>
          </a:solidFill>
          <a:ln w="0">
            <a:noFill/>
          </a:ln>
        </p:spPr>
        <p:style>
          <a:lnRef idx="0"/>
          <a:fillRef idx="0"/>
          <a:effectRef idx="0"/>
          <a:fontRef idx="minor"/>
        </p:style>
      </p:sp>
      <p:sp>
        <p:nvSpPr>
          <p:cNvPr id="226" name="CustomShape 25"/>
          <p:cNvSpPr/>
          <p:nvPr/>
        </p:nvSpPr>
        <p:spPr>
          <a:xfrm>
            <a:off x="4464000" y="3397320"/>
            <a:ext cx="324360" cy="195480"/>
          </a:xfrm>
          <a:prstGeom prst="rightArrow">
            <a:avLst>
              <a:gd name="adj1" fmla="val 50000"/>
              <a:gd name="adj2" fmla="val 50000"/>
            </a:avLst>
          </a:prstGeom>
          <a:solidFill>
            <a:schemeClr val="accent5"/>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Covariance estimator</a:t>
            </a:r>
            <a:endParaRPr b="0" lang="en-GB" sz="3000" spc="-1" strike="noStrike">
              <a:solidFill>
                <a:srgbClr val="000000"/>
              </a:solidFill>
              <a:latin typeface="Arial"/>
            </a:endParaRPr>
          </a:p>
        </p:txBody>
      </p:sp>
      <p:sp>
        <p:nvSpPr>
          <p:cNvPr id="228" name="TextShape 2"/>
          <p:cNvSpPr txBox="1"/>
          <p:nvPr/>
        </p:nvSpPr>
        <p:spPr>
          <a:xfrm>
            <a:off x="2410200" y="1364400"/>
            <a:ext cx="6321240" cy="3233520"/>
          </a:xfrm>
          <a:prstGeom prst="rect">
            <a:avLst/>
          </a:prstGeom>
          <a:noFill/>
          <a:ln w="0">
            <a:noFill/>
          </a:ln>
        </p:spPr>
        <p:txBody>
          <a:bodyPr tIns="91440" bIns="91440">
            <a:noAutofit/>
          </a:bodyPr>
          <a:p>
            <a:pPr>
              <a:lnSpc>
                <a:spcPct val="115000"/>
              </a:lnSpc>
              <a:tabLst>
                <a:tab algn="l" pos="0"/>
              </a:tabLst>
            </a:pPr>
            <a:r>
              <a:rPr b="0" lang="en-GB" sz="1800" spc="-1" strike="noStrike">
                <a:solidFill>
                  <a:srgbClr val="000000"/>
                </a:solidFill>
                <a:latin typeface="Lato"/>
                <a:ea typeface="Lato"/>
              </a:rPr>
              <a:t>We estimate each stock independently, meaning that we do not get estimates for the cross-correlation terms.</a:t>
            </a:r>
            <a:endParaRPr b="0" lang="en-GB" sz="1800" spc="-1" strike="noStrike">
              <a:solidFill>
                <a:srgbClr val="000000"/>
              </a:solidFill>
              <a:latin typeface="Lato"/>
            </a:endParaRPr>
          </a:p>
          <a:p>
            <a:pPr>
              <a:lnSpc>
                <a:spcPct val="115000"/>
              </a:lnSpc>
              <a:spcBef>
                <a:spcPts val="1599"/>
              </a:spcBef>
              <a:tabLst>
                <a:tab algn="l" pos="0"/>
              </a:tabLst>
            </a:pPr>
            <a:r>
              <a:rPr b="0" lang="en-GB" sz="1800" spc="-1" strike="noStrike">
                <a:solidFill>
                  <a:srgbClr val="000000"/>
                </a:solidFill>
                <a:latin typeface="Lato"/>
                <a:ea typeface="Lato"/>
              </a:rPr>
              <a:t>As a work around, we estimate the off-diagonal terms as following:</a:t>
            </a:r>
            <a:endParaRPr b="0" lang="en-GB" sz="1800" spc="-1" strike="noStrike">
              <a:solidFill>
                <a:srgbClr val="000000"/>
              </a:solidFill>
              <a:latin typeface="Lato"/>
            </a:endParaRPr>
          </a:p>
          <a:p>
            <a:pPr marL="432000" indent="-324000">
              <a:lnSpc>
                <a:spcPct val="115000"/>
              </a:lnSpc>
              <a:tabLst>
                <a:tab algn="l" pos="0"/>
              </a:tabLst>
            </a:pPr>
            <a:r>
              <a:rPr b="0" lang="en-GB" sz="1500" spc="-1" strike="noStrike">
                <a:solidFill>
                  <a:srgbClr val="000000"/>
                </a:solidFill>
                <a:latin typeface="Lato"/>
                <a:ea typeface="Lato"/>
              </a:rPr>
              <a:t>compute</a:t>
            </a:r>
            <a:r>
              <a:rPr b="0" lang="en-GB" sz="1800" spc="-1" strike="noStrike">
                <a:solidFill>
                  <a:srgbClr val="000000"/>
                </a:solidFill>
                <a:latin typeface="Lato"/>
                <a:ea typeface="Lato"/>
              </a:rPr>
              <a:t> the forecast error: ε</a:t>
            </a:r>
            <a:r>
              <a:rPr b="0" lang="en-GB" sz="1800" spc="-1" strike="noStrike" baseline="-25000">
                <a:solidFill>
                  <a:srgbClr val="000000"/>
                </a:solidFill>
                <a:latin typeface="Lato"/>
                <a:ea typeface="Lato"/>
              </a:rPr>
              <a:t>i</a:t>
            </a:r>
            <a:r>
              <a:rPr b="0" lang="en-GB" sz="1800" spc="-1" strike="noStrike">
                <a:solidFill>
                  <a:srgbClr val="000000"/>
                </a:solidFill>
                <a:latin typeface="Lato"/>
                <a:ea typeface="Lato"/>
              </a:rPr>
              <a:t> = y</a:t>
            </a:r>
            <a:r>
              <a:rPr b="0" lang="en-GB" sz="1800" spc="-1" strike="noStrike" baseline="-25000">
                <a:solidFill>
                  <a:srgbClr val="000000"/>
                </a:solidFill>
                <a:latin typeface="Lato"/>
                <a:ea typeface="Lato"/>
              </a:rPr>
              <a:t>i,true</a:t>
            </a:r>
            <a:r>
              <a:rPr b="0" lang="en-GB" sz="1800" spc="-1" strike="noStrike">
                <a:solidFill>
                  <a:srgbClr val="000000"/>
                </a:solidFill>
                <a:latin typeface="Lato"/>
                <a:ea typeface="Lato"/>
              </a:rPr>
              <a:t> -  y</a:t>
            </a:r>
            <a:r>
              <a:rPr b="0" lang="en-GB" sz="1800" spc="-1" strike="noStrike" baseline="-25000">
                <a:solidFill>
                  <a:srgbClr val="000000"/>
                </a:solidFill>
                <a:latin typeface="Lato"/>
                <a:ea typeface="Lato"/>
              </a:rPr>
              <a:t>i,pred</a:t>
            </a:r>
            <a:endParaRPr b="0" lang="en-GB" sz="1800" spc="-1" strike="noStrike">
              <a:solidFill>
                <a:srgbClr val="000000"/>
              </a:solidFill>
              <a:latin typeface="Lato"/>
            </a:endParaRPr>
          </a:p>
          <a:p>
            <a:pPr marL="457200" indent="-342720">
              <a:lnSpc>
                <a:spcPct val="115000"/>
              </a:lnSpc>
              <a:buClr>
                <a:srgbClr val="000000"/>
              </a:buClr>
              <a:buFont typeface="Lato"/>
              <a:buAutoNum type="arabicPeriod"/>
              <a:tabLst>
                <a:tab algn="l" pos="0"/>
              </a:tabLst>
            </a:pPr>
            <a:r>
              <a:rPr b="0" lang="en-GB" sz="1800" spc="-1" strike="noStrike">
                <a:solidFill>
                  <a:srgbClr val="000000"/>
                </a:solidFill>
                <a:latin typeface="Lato"/>
                <a:ea typeface="Lato"/>
              </a:rPr>
              <a:t>compute the covariance between errors as our off-diagonal estimator: cov(εᵢ, εⱼ)</a:t>
            </a:r>
            <a:endParaRPr b="0" lang="en-GB" sz="1800" spc="-1" strike="noStrike">
              <a:solidFill>
                <a:srgbClr val="000000"/>
              </a:solidFill>
              <a:latin typeface="Lato"/>
            </a:endParaRPr>
          </a:p>
          <a:p>
            <a:pPr>
              <a:lnSpc>
                <a:spcPct val="115000"/>
              </a:lnSpc>
              <a:spcBef>
                <a:spcPts val="1599"/>
              </a:spcBef>
              <a:spcAft>
                <a:spcPts val="1599"/>
              </a:spcAft>
              <a:tabLst>
                <a:tab algn="l" pos="0"/>
              </a:tabLst>
            </a:pPr>
            <a:endParaRPr b="0" lang="en-GB" sz="1800" spc="-1" strike="noStrike">
              <a:solidFill>
                <a:srgbClr val="000000"/>
              </a:solidFill>
              <a:latin typeface="Lato"/>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2900" spc="-1" strike="noStrike">
                <a:solidFill>
                  <a:srgbClr val="000000"/>
                </a:solidFill>
                <a:latin typeface="Raleway"/>
                <a:ea typeface="Raleway"/>
              </a:rPr>
              <a:t>Forecasting models: ARIMA(p,d,q)</a:t>
            </a:r>
            <a:endParaRPr b="0" lang="en-GB" sz="2900" spc="-1" strike="noStrike">
              <a:solidFill>
                <a:srgbClr val="000000"/>
              </a:solidFill>
              <a:latin typeface="Arial"/>
            </a:endParaRPr>
          </a:p>
        </p:txBody>
      </p:sp>
      <p:sp>
        <p:nvSpPr>
          <p:cNvPr id="230" name="TextShape 2"/>
          <p:cNvSpPr txBox="1"/>
          <p:nvPr/>
        </p:nvSpPr>
        <p:spPr>
          <a:xfrm>
            <a:off x="2410200" y="2862360"/>
            <a:ext cx="6321240" cy="2131560"/>
          </a:xfrm>
          <a:prstGeom prst="rect">
            <a:avLst/>
          </a:prstGeom>
          <a:noFill/>
          <a:ln w="0">
            <a:noFill/>
          </a:ln>
        </p:spPr>
        <p:txBody>
          <a:bodyPr tIns="91440" bIns="91440">
            <a:noAutofit/>
          </a:bodyPr>
          <a:p>
            <a:pPr>
              <a:lnSpc>
                <a:spcPct val="142000"/>
              </a:lnSpc>
              <a:tabLst>
                <a:tab algn="l" pos="0"/>
              </a:tabLst>
            </a:pPr>
            <a:r>
              <a:rPr b="0" lang="en-GB" sz="1600" spc="-1" strike="noStrike">
                <a:solidFill>
                  <a:srgbClr val="202122"/>
                </a:solidFill>
                <a:highlight>
                  <a:srgbClr val="ffffff"/>
                </a:highlight>
                <a:latin typeface="Lato"/>
                <a:ea typeface="Lato"/>
              </a:rPr>
              <a:t>‘</a:t>
            </a:r>
            <a:r>
              <a:rPr b="0" lang="en-GB" sz="1600" spc="-1" strike="noStrike">
                <a:solidFill>
                  <a:srgbClr val="202122"/>
                </a:solidFill>
                <a:highlight>
                  <a:srgbClr val="ffffff"/>
                </a:highlight>
                <a:latin typeface="Lato"/>
                <a:ea typeface="Lato"/>
              </a:rPr>
              <a:t>auto.arima’ was used to determine the optimal parameters (p, d, q) of ARIMA model</a:t>
            </a:r>
            <a:endParaRPr b="0" lang="en-GB" sz="1600" spc="-1" strike="noStrike">
              <a:solidFill>
                <a:srgbClr val="000000"/>
              </a:solidFill>
              <a:latin typeface="Lato"/>
            </a:endParaRPr>
          </a:p>
          <a:p>
            <a:pPr>
              <a:lnSpc>
                <a:spcPct val="142000"/>
              </a:lnSpc>
              <a:tabLst>
                <a:tab algn="l" pos="0"/>
              </a:tabLst>
            </a:pPr>
            <a:r>
              <a:rPr b="0" lang="en-GB" sz="1600" spc="-1" strike="noStrike">
                <a:solidFill>
                  <a:srgbClr val="202122"/>
                </a:solidFill>
                <a:highlight>
                  <a:srgbClr val="ffffff"/>
                </a:highlight>
                <a:latin typeface="Lato"/>
                <a:ea typeface="Lato"/>
              </a:rPr>
              <a:t>We assumed stationarity of returns and allowed for seasonal variations</a:t>
            </a:r>
            <a:endParaRPr b="0" lang="en-GB" sz="1600" spc="-1" strike="noStrike">
              <a:solidFill>
                <a:srgbClr val="000000"/>
              </a:solidFill>
              <a:latin typeface="Lato"/>
            </a:endParaRPr>
          </a:p>
        </p:txBody>
      </p:sp>
      <p:pic>
        <p:nvPicPr>
          <p:cNvPr id="231" name="Google Shape;184;p25" descr=""/>
          <p:cNvPicPr/>
          <p:nvPr/>
        </p:nvPicPr>
        <p:blipFill>
          <a:blip r:embed="rId1"/>
          <a:stretch/>
        </p:blipFill>
        <p:spPr>
          <a:xfrm>
            <a:off x="2827080" y="1655640"/>
            <a:ext cx="5487480" cy="9421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Forecasting models: GARCH(1,1)</a:t>
            </a:r>
            <a:endParaRPr b="0" lang="en-GB" sz="3000" spc="-1" strike="noStrike">
              <a:solidFill>
                <a:srgbClr val="000000"/>
              </a:solidFill>
              <a:latin typeface="Arial"/>
            </a:endParaRPr>
          </a:p>
        </p:txBody>
      </p:sp>
      <p:sp>
        <p:nvSpPr>
          <p:cNvPr id="233" name="TextShape 2"/>
          <p:cNvSpPr txBox="1"/>
          <p:nvPr/>
        </p:nvSpPr>
        <p:spPr>
          <a:xfrm>
            <a:off x="2410200" y="2647800"/>
            <a:ext cx="6321240" cy="2026080"/>
          </a:xfrm>
          <a:prstGeom prst="rect">
            <a:avLst/>
          </a:prstGeom>
          <a:noFill/>
          <a:ln w="0">
            <a:noFill/>
          </a:ln>
        </p:spPr>
        <p:txBody>
          <a:bodyPr tIns="91440" bIns="91440">
            <a:noAutofit/>
          </a:bodyPr>
          <a:p>
            <a:pPr>
              <a:lnSpc>
                <a:spcPct val="115000"/>
              </a:lnSpc>
              <a:tabLst>
                <a:tab algn="l" pos="0"/>
              </a:tabLst>
            </a:pPr>
            <a:r>
              <a:rPr b="0" lang="en-GB" sz="1800" spc="-1" strike="noStrike">
                <a:solidFill>
                  <a:srgbClr val="000000"/>
                </a:solidFill>
                <a:latin typeface="Lato"/>
                <a:ea typeface="Lato"/>
              </a:rPr>
              <a:t>Uses lag 1 residual errors and lag 1 variances to predict the conditional variance at the next time step </a:t>
            </a:r>
            <a:r>
              <a:rPr b="0" lang="en-GB" sz="1800" spc="-1" strike="noStrike">
                <a:solidFill>
                  <a:srgbClr val="242729"/>
                </a:solidFill>
                <a:highlight>
                  <a:srgbClr val="ffffff"/>
                </a:highlight>
                <a:latin typeface="Lato"/>
                <a:ea typeface="Lato"/>
              </a:rPr>
              <a:t>(σ</a:t>
            </a:r>
            <a:r>
              <a:rPr b="0" lang="en-GB" sz="1800" spc="-1" strike="noStrike" baseline="-25000">
                <a:solidFill>
                  <a:srgbClr val="242729"/>
                </a:solidFill>
                <a:highlight>
                  <a:srgbClr val="ffffff"/>
                </a:highlight>
                <a:latin typeface="Lato"/>
                <a:ea typeface="Lato"/>
              </a:rPr>
              <a:t>t</a:t>
            </a:r>
            <a:r>
              <a:rPr b="0" lang="en-GB" sz="1800" spc="-1" strike="noStrike">
                <a:solidFill>
                  <a:srgbClr val="242729"/>
                </a:solidFill>
                <a:highlight>
                  <a:srgbClr val="ffffff"/>
                </a:highlight>
                <a:latin typeface="Lato"/>
                <a:ea typeface="Lato"/>
              </a:rPr>
              <a:t>)</a:t>
            </a:r>
            <a:endParaRPr b="0" lang="en-GB" sz="1800" spc="-1" strike="noStrike">
              <a:solidFill>
                <a:srgbClr val="000000"/>
              </a:solidFill>
              <a:latin typeface="Arial"/>
            </a:endParaRPr>
          </a:p>
          <a:p>
            <a:pPr>
              <a:lnSpc>
                <a:spcPct val="115000"/>
              </a:lnSpc>
              <a:spcBef>
                <a:spcPts val="1599"/>
              </a:spcBef>
              <a:tabLst>
                <a:tab algn="l" pos="0"/>
              </a:tabLst>
            </a:pPr>
            <a:r>
              <a:rPr b="0" lang="en-GB" sz="1800" spc="-1" strike="noStrike">
                <a:solidFill>
                  <a:srgbClr val="242729"/>
                </a:solidFill>
                <a:highlight>
                  <a:srgbClr val="ffffff"/>
                </a:highlight>
                <a:latin typeface="Lato"/>
                <a:ea typeface="Lato"/>
              </a:rPr>
              <a:t>Return is given by σ</a:t>
            </a:r>
            <a:r>
              <a:rPr b="0" lang="en-GB" sz="1800" spc="-1" strike="noStrike" baseline="-25000">
                <a:solidFill>
                  <a:srgbClr val="242729"/>
                </a:solidFill>
                <a:highlight>
                  <a:srgbClr val="ffffff"/>
                </a:highlight>
                <a:latin typeface="Lato"/>
                <a:ea typeface="Lato"/>
              </a:rPr>
              <a:t>t</a:t>
            </a:r>
            <a:r>
              <a:rPr b="0" lang="en-GB" sz="1800" spc="-1" strike="noStrike">
                <a:solidFill>
                  <a:srgbClr val="242729"/>
                </a:solidFill>
                <a:highlight>
                  <a:srgbClr val="ffffff"/>
                </a:highlight>
                <a:latin typeface="Lato"/>
                <a:ea typeface="Lato"/>
              </a:rPr>
              <a:t> times a randomly generated number (ϵ</a:t>
            </a:r>
            <a:r>
              <a:rPr b="0" lang="en-GB" sz="1800" spc="-1" strike="noStrike" baseline="-25000">
                <a:solidFill>
                  <a:srgbClr val="242729"/>
                </a:solidFill>
                <a:highlight>
                  <a:srgbClr val="ffffff"/>
                </a:highlight>
                <a:latin typeface="Lato"/>
                <a:ea typeface="Lato"/>
              </a:rPr>
              <a:t>t</a:t>
            </a:r>
            <a:r>
              <a:rPr b="0" lang="en-GB" sz="1800" spc="-1" strike="noStrike">
                <a:solidFill>
                  <a:srgbClr val="242729"/>
                </a:solidFill>
                <a:highlight>
                  <a:srgbClr val="ffffff"/>
                </a:highlight>
                <a:latin typeface="Lato"/>
                <a:ea typeface="Lato"/>
              </a:rPr>
              <a:t>) from a specified distribution</a:t>
            </a:r>
            <a:endParaRPr b="0" lang="en-GB" sz="1800" spc="-1" strike="noStrike">
              <a:solidFill>
                <a:srgbClr val="000000"/>
              </a:solidFill>
              <a:latin typeface="Arial"/>
            </a:endParaRPr>
          </a:p>
        </p:txBody>
      </p:sp>
      <p:pic>
        <p:nvPicPr>
          <p:cNvPr id="234" name="Google Shape;191;p26" descr=""/>
          <p:cNvPicPr/>
          <p:nvPr/>
        </p:nvPicPr>
        <p:blipFill>
          <a:blip r:embed="rId1"/>
          <a:stretch/>
        </p:blipFill>
        <p:spPr>
          <a:xfrm>
            <a:off x="3009240" y="1707120"/>
            <a:ext cx="5103360" cy="656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Forecasting models: MSGARCH</a:t>
            </a:r>
            <a:endParaRPr b="0" lang="en-GB" sz="3000" spc="-1" strike="noStrike">
              <a:solidFill>
                <a:srgbClr val="000000"/>
              </a:solidFill>
              <a:latin typeface="Arial"/>
            </a:endParaRPr>
          </a:p>
        </p:txBody>
      </p:sp>
      <p:sp>
        <p:nvSpPr>
          <p:cNvPr id="236" name="TextShape 2"/>
          <p:cNvSpPr txBox="1"/>
          <p:nvPr/>
        </p:nvSpPr>
        <p:spPr>
          <a:xfrm>
            <a:off x="2410200" y="1724400"/>
            <a:ext cx="6321240" cy="2955600"/>
          </a:xfrm>
          <a:prstGeom prst="rect">
            <a:avLst/>
          </a:prstGeom>
          <a:noFill/>
          <a:ln w="0">
            <a:noFill/>
          </a:ln>
        </p:spPr>
        <p:txBody>
          <a:bodyPr tIns="91440" bIns="91440">
            <a:noAutofit/>
          </a:bodyPr>
          <a:p>
            <a:pPr>
              <a:lnSpc>
                <a:spcPct val="115000"/>
              </a:lnSpc>
              <a:tabLst>
                <a:tab algn="l" pos="0"/>
              </a:tabLst>
            </a:pPr>
            <a:r>
              <a:rPr b="0" lang="en-GB" sz="1800" spc="-1" strike="noStrike">
                <a:solidFill>
                  <a:srgbClr val="000000"/>
                </a:solidFill>
                <a:latin typeface="Lato"/>
                <a:ea typeface="Lato"/>
              </a:rPr>
              <a:t>2 state volatility regime</a:t>
            </a:r>
            <a:endParaRPr b="0" lang="en-GB" sz="1800" spc="-1" strike="noStrike">
              <a:solidFill>
                <a:srgbClr val="000000"/>
              </a:solidFill>
              <a:latin typeface="Arial"/>
            </a:endParaRPr>
          </a:p>
          <a:p>
            <a:pPr marL="457200" indent="-342720">
              <a:lnSpc>
                <a:spcPct val="115000"/>
              </a:lnSpc>
              <a:spcBef>
                <a:spcPts val="1599"/>
              </a:spcBef>
              <a:buClr>
                <a:srgbClr val="000000"/>
              </a:buClr>
              <a:buFont typeface="Lato"/>
              <a:buChar char="●"/>
              <a:tabLst>
                <a:tab algn="l" pos="0"/>
              </a:tabLst>
            </a:pPr>
            <a:r>
              <a:rPr b="0" lang="en-GB" sz="1800" spc="-1" strike="noStrike">
                <a:solidFill>
                  <a:srgbClr val="000000"/>
                </a:solidFill>
                <a:latin typeface="Lato"/>
                <a:ea typeface="Lato"/>
              </a:rPr>
              <a:t>1 regime with normally distributed volatility</a:t>
            </a:r>
            <a:endParaRPr b="0" lang="en-GB" sz="1800" spc="-1" strike="noStrike">
              <a:solidFill>
                <a:srgbClr val="000000"/>
              </a:solidFill>
              <a:latin typeface="Arial"/>
            </a:endParaRPr>
          </a:p>
          <a:p>
            <a:pPr marL="457200" indent="-342720">
              <a:lnSpc>
                <a:spcPct val="115000"/>
              </a:lnSpc>
              <a:buClr>
                <a:srgbClr val="000000"/>
              </a:buClr>
              <a:buFont typeface="Lato"/>
              <a:buChar char="●"/>
              <a:tabLst>
                <a:tab algn="l" pos="0"/>
              </a:tabLst>
            </a:pPr>
            <a:r>
              <a:rPr b="0" lang="en-GB" sz="1800" spc="-1" strike="noStrike">
                <a:solidFill>
                  <a:srgbClr val="000000"/>
                </a:solidFill>
                <a:latin typeface="Lato"/>
                <a:ea typeface="Lato"/>
              </a:rPr>
              <a:t>1 regime with Student-t distributed volatility</a:t>
            </a:r>
            <a:endParaRPr b="0" lang="en-GB" sz="1800" spc="-1" strike="noStrike">
              <a:solidFill>
                <a:srgbClr val="000000"/>
              </a:solidFill>
              <a:latin typeface="Arial"/>
            </a:endParaRPr>
          </a:p>
          <a:p>
            <a:pPr>
              <a:lnSpc>
                <a:spcPct val="115000"/>
              </a:lnSpc>
              <a:spcBef>
                <a:spcPts val="1599"/>
              </a:spcBef>
              <a:tabLst>
                <a:tab algn="l" pos="0"/>
              </a:tabLst>
            </a:pPr>
            <a:r>
              <a:rPr b="0" lang="en-GB" sz="1800" spc="-1" strike="noStrike">
                <a:solidFill>
                  <a:srgbClr val="000000"/>
                </a:solidFill>
                <a:latin typeface="Lato"/>
                <a:ea typeface="Lato"/>
              </a:rPr>
              <a:t>In each regime, volatility follows GARCH(1,1)</a:t>
            </a: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2400120" y="440640"/>
            <a:ext cx="6321240" cy="109008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Comparison Between the Three Models</a:t>
            </a:r>
            <a:endParaRPr b="0" lang="en-GB" sz="3000" spc="-1" strike="noStrike">
              <a:solidFill>
                <a:srgbClr val="000000"/>
              </a:solidFill>
              <a:latin typeface="Arial"/>
            </a:endParaRPr>
          </a:p>
        </p:txBody>
      </p:sp>
      <p:sp>
        <p:nvSpPr>
          <p:cNvPr id="238" name="TextShape 2"/>
          <p:cNvSpPr txBox="1"/>
          <p:nvPr/>
        </p:nvSpPr>
        <p:spPr>
          <a:xfrm>
            <a:off x="2400120" y="1468800"/>
            <a:ext cx="6321240" cy="3233520"/>
          </a:xfrm>
          <a:prstGeom prst="rect">
            <a:avLst/>
          </a:prstGeom>
          <a:blipFill rotWithShape="0">
            <a:blip r:embed="rId1"/>
            <a:stretch/>
          </a:blipFill>
          <a:ln w="0">
            <a:noFill/>
          </a:ln>
        </p:spPr>
        <p:txBody>
          <a:bodyPr tIns="91440" bIns="91440">
            <a:noAutofit/>
          </a:bodyPr>
          <a:p>
            <a:pPr>
              <a:lnSpc>
                <a:spcPct val="115000"/>
              </a:lnSpc>
              <a:tabLst>
                <a:tab algn="l" pos="0"/>
              </a:tabLst>
            </a:pPr>
            <a:r>
              <a:rPr b="0" lang="en-GB" sz="1800" spc="-1" strike="noStrike">
                <a:solidFill>
                  <a:srgbClr val="000000"/>
                </a:solidFill>
                <a:latin typeface="Lato"/>
                <a:ea typeface="Lato"/>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400120" y="440640"/>
            <a:ext cx="6321240" cy="109008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Comparison Between the Three Models</a:t>
            </a:r>
            <a:endParaRPr b="0" lang="en-GB" sz="3000" spc="-1" strike="noStrike">
              <a:solidFill>
                <a:srgbClr val="000000"/>
              </a:solidFill>
              <a:latin typeface="Arial"/>
            </a:endParaRPr>
          </a:p>
        </p:txBody>
      </p:sp>
      <p:sp>
        <p:nvSpPr>
          <p:cNvPr id="240" name="TextShape 2"/>
          <p:cNvSpPr txBox="1"/>
          <p:nvPr/>
        </p:nvSpPr>
        <p:spPr>
          <a:xfrm>
            <a:off x="2400120" y="1468800"/>
            <a:ext cx="6321240" cy="3233520"/>
          </a:xfrm>
          <a:prstGeom prst="rect">
            <a:avLst/>
          </a:prstGeom>
          <a:blipFill rotWithShape="0">
            <a:blip r:embed="rId1"/>
            <a:stretch/>
          </a:blipFill>
          <a:ln w="0">
            <a:noFill/>
          </a:ln>
        </p:spPr>
        <p:txBody>
          <a:bodyPr tIns="91440" bIns="91440">
            <a:noAutofit/>
          </a:bodyPr>
          <a:p>
            <a:pPr>
              <a:lnSpc>
                <a:spcPct val="115000"/>
              </a:lnSpc>
              <a:tabLst>
                <a:tab algn="l" pos="0"/>
              </a:tabLst>
            </a:pPr>
            <a:r>
              <a:rPr b="0" lang="en-GB" sz="1800" spc="-1" strike="noStrike">
                <a:solidFill>
                  <a:srgbClr val="000000"/>
                </a:solidFill>
                <a:latin typeface="Lato"/>
                <a:ea typeface="Lato"/>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03480" y="411480"/>
            <a:ext cx="6259680" cy="63936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Summary of the MSE</a:t>
            </a:r>
            <a:endParaRPr b="0" lang="en-GB" sz="3000" spc="-1" strike="noStrike">
              <a:solidFill>
                <a:srgbClr val="000000"/>
              </a:solidFill>
              <a:latin typeface="Arial"/>
            </a:endParaRPr>
          </a:p>
        </p:txBody>
      </p:sp>
      <p:graphicFrame>
        <p:nvGraphicFramePr>
          <p:cNvPr id="242" name="Table 2"/>
          <p:cNvGraphicFramePr/>
          <p:nvPr/>
        </p:nvGraphicFramePr>
        <p:xfrm>
          <a:off x="378720" y="1725840"/>
          <a:ext cx="8386200" cy="1582920"/>
        </p:xfrm>
        <a:graphic>
          <a:graphicData uri="http://schemas.openxmlformats.org/drawingml/2006/table">
            <a:tbl>
              <a:tblPr/>
              <a:tblGrid>
                <a:gridCol w="1062000"/>
                <a:gridCol w="1080000"/>
                <a:gridCol w="1440000"/>
                <a:gridCol w="1620000"/>
                <a:gridCol w="1384560"/>
                <a:gridCol w="1800000"/>
              </a:tblGrid>
              <a:tr h="52380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Model</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Number of stocks</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Average period length</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Average absolute log-return</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Average of MSE</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Standard deviation of MSE</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5316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ARIMA</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rowSpan="3">
                  <a:txBody>
                    <a:bodyPr lIns="91080" rIns="91080" tIns="91080" bIns="91080" anchor="ctr">
                      <a:noAutofit/>
                    </a:bodyPr>
                    <a:p>
                      <a:pPr>
                        <a:lnSpc>
                          <a:spcPct val="100000"/>
                        </a:lnSpc>
                        <a:tabLst>
                          <a:tab algn="l" pos="0"/>
                        </a:tabLst>
                      </a:pPr>
                      <a:r>
                        <a:rPr b="0" lang="en-GB" sz="1200" spc="-1" strike="noStrike">
                          <a:solidFill>
                            <a:srgbClr val="000000"/>
                          </a:solidFill>
                          <a:latin typeface="Arial"/>
                          <a:ea typeface="Arial"/>
                        </a:rPr>
                        <a:t>452</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rowSpan="3">
                  <a:txBody>
                    <a:bodyPr lIns="91080" rIns="91080" tIns="91080" bIns="91080" anchor="ctr">
                      <a:noAutofit/>
                    </a:bodyPr>
                    <a:p>
                      <a:pPr>
                        <a:lnSpc>
                          <a:spcPct val="100000"/>
                        </a:lnSpc>
                        <a:tabLst>
                          <a:tab algn="l" pos="0"/>
                        </a:tabLst>
                      </a:pPr>
                      <a:r>
                        <a:rPr b="0" lang="en-GB" sz="1200" spc="-1" strike="noStrike">
                          <a:solidFill>
                            <a:srgbClr val="000000"/>
                          </a:solidFill>
                          <a:latin typeface="Arial"/>
                          <a:ea typeface="Arial"/>
                        </a:rPr>
                        <a:t>286 months</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rowSpan="3">
                  <a:txBody>
                    <a:bodyPr lIns="91080" rIns="91080" tIns="91080" bIns="91080" anchor="ctr">
                      <a:noAutofit/>
                    </a:bodyPr>
                    <a:p>
                      <a:pPr>
                        <a:lnSpc>
                          <a:spcPct val="100000"/>
                        </a:lnSpc>
                        <a:tabLst>
                          <a:tab algn="l" pos="0"/>
                        </a:tabLst>
                      </a:pPr>
                      <a:r>
                        <a:rPr b="0" lang="en-GB" sz="1200" spc="-1" strike="noStrike">
                          <a:solidFill>
                            <a:srgbClr val="000000"/>
                          </a:solidFill>
                          <a:latin typeface="Arial"/>
                          <a:ea typeface="Arial"/>
                        </a:rPr>
                        <a:t>0.06030038</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0.008068208</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0.006007860</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5316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GARCH</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0.007740972</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0.005576524</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5316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MS-GARCH</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0.007740557</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0.005508433</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Outline</a:t>
            </a:r>
            <a:endParaRPr b="0" lang="en-GB" sz="3000" spc="-1" strike="noStrike">
              <a:solidFill>
                <a:srgbClr val="000000"/>
              </a:solidFill>
              <a:latin typeface="Arial"/>
            </a:endParaRPr>
          </a:p>
        </p:txBody>
      </p:sp>
      <p:sp>
        <p:nvSpPr>
          <p:cNvPr id="179" name="TextShape 2"/>
          <p:cNvSpPr txBox="1"/>
          <p:nvPr/>
        </p:nvSpPr>
        <p:spPr>
          <a:xfrm>
            <a:off x="2410200" y="1211760"/>
            <a:ext cx="6321240" cy="3233520"/>
          </a:xfrm>
          <a:prstGeom prst="rect">
            <a:avLst/>
          </a:prstGeom>
          <a:noFill/>
          <a:ln w="0">
            <a:noFill/>
          </a:ln>
        </p:spPr>
        <p:txBody>
          <a:bodyPr tIns="91440" bIns="91440">
            <a:noAutofit/>
          </a:bodyPr>
          <a:p>
            <a:pPr marL="457200" indent="-342720">
              <a:lnSpc>
                <a:spcPct val="115000"/>
              </a:lnSpc>
              <a:buClr>
                <a:srgbClr val="000000"/>
              </a:buClr>
              <a:buFont typeface="Lato"/>
              <a:buAutoNum type="arabicPeriod"/>
            </a:pPr>
            <a:r>
              <a:rPr b="0" lang="en-GB" sz="1800" spc="-1" strike="noStrike">
                <a:solidFill>
                  <a:srgbClr val="000000"/>
                </a:solidFill>
                <a:latin typeface="Lato"/>
                <a:ea typeface="Lato"/>
              </a:rPr>
              <a:t>Background</a:t>
            </a:r>
            <a:endParaRPr b="0" lang="en-GB" sz="1800" spc="-1" strike="noStrike">
              <a:solidFill>
                <a:srgbClr val="000000"/>
              </a:solidFill>
              <a:latin typeface="Arial"/>
            </a:endParaRPr>
          </a:p>
          <a:p>
            <a:pPr marL="457200" indent="-342720">
              <a:lnSpc>
                <a:spcPct val="115000"/>
              </a:lnSpc>
              <a:buClr>
                <a:srgbClr val="000000"/>
              </a:buClr>
              <a:buFont typeface="Lato"/>
              <a:buAutoNum type="arabicPeriod"/>
            </a:pPr>
            <a:r>
              <a:rPr b="0" lang="en-GB" sz="1800" spc="-1" strike="noStrike">
                <a:solidFill>
                  <a:srgbClr val="000000"/>
                </a:solidFill>
                <a:latin typeface="Lato"/>
                <a:ea typeface="Lato"/>
              </a:rPr>
              <a:t>Investment scenario</a:t>
            </a:r>
            <a:endParaRPr b="0" lang="en-GB" sz="1800" spc="-1" strike="noStrike">
              <a:solidFill>
                <a:srgbClr val="000000"/>
              </a:solidFill>
              <a:latin typeface="Arial"/>
            </a:endParaRPr>
          </a:p>
          <a:p>
            <a:pPr marL="457200" indent="-342720">
              <a:lnSpc>
                <a:spcPct val="115000"/>
              </a:lnSpc>
              <a:buClr>
                <a:srgbClr val="000000"/>
              </a:buClr>
              <a:buFont typeface="Lato"/>
              <a:buAutoNum type="arabicPeriod"/>
            </a:pPr>
            <a:r>
              <a:rPr b="0" lang="en-GB" sz="1800" spc="-1" strike="noStrike">
                <a:solidFill>
                  <a:srgbClr val="000000"/>
                </a:solidFill>
                <a:latin typeface="Lato"/>
                <a:ea typeface="Lato"/>
              </a:rPr>
              <a:t>Data</a:t>
            </a:r>
            <a:endParaRPr b="0" lang="en-GB" sz="1800" spc="-1" strike="noStrike">
              <a:solidFill>
                <a:srgbClr val="000000"/>
              </a:solidFill>
              <a:latin typeface="Arial"/>
            </a:endParaRPr>
          </a:p>
          <a:p>
            <a:pPr marL="457200" indent="-342720">
              <a:lnSpc>
                <a:spcPct val="115000"/>
              </a:lnSpc>
              <a:buClr>
                <a:srgbClr val="000000"/>
              </a:buClr>
              <a:buFont typeface="Lato"/>
              <a:buAutoNum type="arabicPeriod"/>
            </a:pPr>
            <a:r>
              <a:rPr b="0" lang="en-GB" sz="1800" spc="-1" strike="noStrike">
                <a:solidFill>
                  <a:srgbClr val="000000"/>
                </a:solidFill>
                <a:latin typeface="Lato"/>
                <a:ea typeface="Lato"/>
              </a:rPr>
              <a:t>The S&amp;P500 Index</a:t>
            </a:r>
            <a:endParaRPr b="0" lang="en-GB" sz="1800" spc="-1" strike="noStrike">
              <a:solidFill>
                <a:srgbClr val="000000"/>
              </a:solidFill>
              <a:latin typeface="Arial"/>
            </a:endParaRPr>
          </a:p>
          <a:p>
            <a:pPr marL="457200" indent="-342720">
              <a:lnSpc>
                <a:spcPct val="115000"/>
              </a:lnSpc>
              <a:buClr>
                <a:srgbClr val="000000"/>
              </a:buClr>
              <a:buFont typeface="Lato"/>
              <a:buAutoNum type="arabicPeriod"/>
            </a:pPr>
            <a:r>
              <a:rPr b="0" lang="en-GB" sz="1800" spc="-1" strike="noStrike">
                <a:solidFill>
                  <a:srgbClr val="000000"/>
                </a:solidFill>
                <a:latin typeface="Lato"/>
                <a:ea typeface="Lato"/>
              </a:rPr>
              <a:t>Modern portfolio theory (MPT)</a:t>
            </a:r>
            <a:endParaRPr b="0" lang="en-GB" sz="1800" spc="-1" strike="noStrike">
              <a:solidFill>
                <a:srgbClr val="000000"/>
              </a:solidFill>
              <a:latin typeface="Arial"/>
            </a:endParaRPr>
          </a:p>
          <a:p>
            <a:pPr marL="457200" indent="-342720">
              <a:lnSpc>
                <a:spcPct val="115000"/>
              </a:lnSpc>
              <a:buClr>
                <a:srgbClr val="000000"/>
              </a:buClr>
              <a:buFont typeface="Lato"/>
              <a:buAutoNum type="arabicPeriod"/>
            </a:pPr>
            <a:r>
              <a:rPr b="0" lang="en-GB" sz="1800" spc="-1" strike="noStrike">
                <a:solidFill>
                  <a:srgbClr val="000000"/>
                </a:solidFill>
                <a:latin typeface="Lato"/>
                <a:ea typeface="Lato"/>
              </a:rPr>
              <a:t>Minimum variance portfolio</a:t>
            </a:r>
            <a:endParaRPr b="0" lang="en-GB" sz="1800" spc="-1" strike="noStrike">
              <a:solidFill>
                <a:srgbClr val="000000"/>
              </a:solidFill>
              <a:latin typeface="Arial"/>
            </a:endParaRPr>
          </a:p>
          <a:p>
            <a:pPr marL="457200" indent="-342720">
              <a:lnSpc>
                <a:spcPct val="115000"/>
              </a:lnSpc>
              <a:buClr>
                <a:srgbClr val="000000"/>
              </a:buClr>
              <a:buFont typeface="Lato"/>
              <a:buAutoNum type="arabicPeriod"/>
            </a:pPr>
            <a:r>
              <a:rPr b="0" lang="en-GB" sz="1800" spc="-1" strike="noStrike">
                <a:solidFill>
                  <a:srgbClr val="000000"/>
                </a:solidFill>
                <a:latin typeface="Lato"/>
                <a:ea typeface="Lato"/>
              </a:rPr>
              <a:t>Forecasting models</a:t>
            </a:r>
            <a:endParaRPr b="0" lang="en-GB" sz="1800" spc="-1" strike="noStrike">
              <a:solidFill>
                <a:srgbClr val="000000"/>
              </a:solidFill>
              <a:latin typeface="Arial"/>
            </a:endParaRPr>
          </a:p>
          <a:p>
            <a:pPr lvl="1" marL="914400" indent="-317160">
              <a:lnSpc>
                <a:spcPct val="115000"/>
              </a:lnSpc>
              <a:buClr>
                <a:srgbClr val="000000"/>
              </a:buClr>
              <a:buFont typeface="Lato"/>
              <a:buAutoNum type="arabicPeriod"/>
            </a:pPr>
            <a:r>
              <a:rPr b="0" lang="en-GB" sz="1400" spc="-1" strike="noStrike">
                <a:solidFill>
                  <a:srgbClr val="000000"/>
                </a:solidFill>
                <a:latin typeface="Lato"/>
                <a:ea typeface="Lato"/>
              </a:rPr>
              <a:t>ARMA</a:t>
            </a:r>
            <a:endParaRPr b="0" lang="en-GB" sz="1400" spc="-1" strike="noStrike">
              <a:solidFill>
                <a:srgbClr val="000000"/>
              </a:solidFill>
              <a:latin typeface="Arial"/>
            </a:endParaRPr>
          </a:p>
          <a:p>
            <a:pPr lvl="1" marL="914400" indent="-317160">
              <a:lnSpc>
                <a:spcPct val="115000"/>
              </a:lnSpc>
              <a:buClr>
                <a:srgbClr val="000000"/>
              </a:buClr>
              <a:buFont typeface="Lato"/>
              <a:buAutoNum type="arabicPeriod"/>
            </a:pPr>
            <a:r>
              <a:rPr b="0" lang="en-GB" sz="1400" spc="-1" strike="noStrike">
                <a:solidFill>
                  <a:srgbClr val="000000"/>
                </a:solidFill>
                <a:latin typeface="Lato"/>
                <a:ea typeface="Lato"/>
              </a:rPr>
              <a:t>GARCH(1,1)</a:t>
            </a:r>
            <a:endParaRPr b="0" lang="en-GB" sz="1400" spc="-1" strike="noStrike">
              <a:solidFill>
                <a:srgbClr val="000000"/>
              </a:solidFill>
              <a:latin typeface="Arial"/>
            </a:endParaRPr>
          </a:p>
          <a:p>
            <a:pPr lvl="1" marL="914400" indent="-317160">
              <a:lnSpc>
                <a:spcPct val="115000"/>
              </a:lnSpc>
              <a:buClr>
                <a:srgbClr val="000000"/>
              </a:buClr>
              <a:buFont typeface="Lato"/>
              <a:buAutoNum type="arabicPeriod"/>
            </a:pPr>
            <a:r>
              <a:rPr b="0" lang="en-GB" sz="1400" spc="-1" strike="noStrike">
                <a:solidFill>
                  <a:srgbClr val="000000"/>
                </a:solidFill>
                <a:latin typeface="Lato"/>
                <a:ea typeface="Lato"/>
              </a:rPr>
              <a:t>MSGARCH</a:t>
            </a:r>
            <a:endParaRPr b="0" lang="en-GB" sz="1400" spc="-1" strike="noStrike">
              <a:solidFill>
                <a:srgbClr val="000000"/>
              </a:solidFill>
              <a:latin typeface="Arial"/>
            </a:endParaRPr>
          </a:p>
          <a:p>
            <a:pPr marL="457200" indent="-342720">
              <a:lnSpc>
                <a:spcPct val="115000"/>
              </a:lnSpc>
              <a:buClr>
                <a:srgbClr val="000000"/>
              </a:buClr>
              <a:buFont typeface="Lato"/>
              <a:buAutoNum type="arabicPeriod"/>
            </a:pPr>
            <a:r>
              <a:rPr b="0" lang="en-GB" sz="1800" spc="-1" strike="noStrike">
                <a:solidFill>
                  <a:srgbClr val="000000"/>
                </a:solidFill>
                <a:latin typeface="Lato"/>
                <a:ea typeface="Lato"/>
              </a:rPr>
              <a:t>Portfolio performance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03480" y="411480"/>
            <a:ext cx="6259680" cy="63936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Summary of the MSE</a:t>
            </a:r>
            <a:endParaRPr b="0" lang="en-GB" sz="3000" spc="-1" strike="noStrike">
              <a:solidFill>
                <a:srgbClr val="000000"/>
              </a:solidFill>
              <a:latin typeface="Arial"/>
            </a:endParaRPr>
          </a:p>
        </p:txBody>
      </p:sp>
      <p:pic>
        <p:nvPicPr>
          <p:cNvPr id="244" name="Google Shape;221;p31" descr=""/>
          <p:cNvPicPr/>
          <p:nvPr/>
        </p:nvPicPr>
        <p:blipFill>
          <a:blip r:embed="rId1"/>
          <a:stretch/>
        </p:blipFill>
        <p:spPr>
          <a:xfrm>
            <a:off x="1842120" y="1468440"/>
            <a:ext cx="5459760" cy="32630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2400120" y="440640"/>
            <a:ext cx="6321240" cy="109008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Kruskal-Wallis H Test</a:t>
            </a:r>
            <a:endParaRPr b="0" lang="en-GB" sz="3000" spc="-1" strike="noStrike">
              <a:solidFill>
                <a:srgbClr val="000000"/>
              </a:solidFill>
              <a:latin typeface="Arial"/>
            </a:endParaRPr>
          </a:p>
        </p:txBody>
      </p:sp>
      <p:sp>
        <p:nvSpPr>
          <p:cNvPr id="246" name="TextShape 2"/>
          <p:cNvSpPr txBox="1"/>
          <p:nvPr/>
        </p:nvSpPr>
        <p:spPr>
          <a:xfrm>
            <a:off x="2400120" y="1468800"/>
            <a:ext cx="6321240" cy="3233520"/>
          </a:xfrm>
          <a:prstGeom prst="rect">
            <a:avLst/>
          </a:prstGeom>
          <a:blipFill rotWithShape="0">
            <a:blip r:embed="rId1"/>
            <a:stretch/>
          </a:blipFill>
          <a:ln w="0">
            <a:noFill/>
          </a:ln>
        </p:spPr>
        <p:txBody>
          <a:bodyPr tIns="91440" bIns="91440">
            <a:noAutofit/>
          </a:bodyPr>
          <a:p>
            <a:pPr>
              <a:lnSpc>
                <a:spcPct val="115000"/>
              </a:lnSpc>
              <a:tabLst>
                <a:tab algn="l" pos="0"/>
              </a:tabLst>
            </a:pPr>
            <a:r>
              <a:rPr b="0" lang="en-GB" sz="1800" spc="-1" strike="noStrike">
                <a:solidFill>
                  <a:srgbClr val="000000"/>
                </a:solidFill>
                <a:latin typeface="Lato"/>
                <a:ea typeface="Lato"/>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303480" y="411480"/>
            <a:ext cx="6259680" cy="63936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Visualization of the MSE for 100 Stocks</a:t>
            </a:r>
            <a:endParaRPr b="0" lang="en-GB" sz="3000" spc="-1" strike="noStrike">
              <a:solidFill>
                <a:srgbClr val="000000"/>
              </a:solidFill>
              <a:latin typeface="Arial"/>
            </a:endParaRPr>
          </a:p>
        </p:txBody>
      </p:sp>
      <p:pic>
        <p:nvPicPr>
          <p:cNvPr id="248" name="Google Shape;233;p33" descr=""/>
          <p:cNvPicPr/>
          <p:nvPr/>
        </p:nvPicPr>
        <p:blipFill>
          <a:blip r:embed="rId1"/>
          <a:stretch/>
        </p:blipFill>
        <p:spPr>
          <a:xfrm>
            <a:off x="1467000" y="1543680"/>
            <a:ext cx="6209640" cy="35996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303480" y="411480"/>
            <a:ext cx="8520120" cy="639360"/>
          </a:xfrm>
          <a:prstGeom prst="rect">
            <a:avLst/>
          </a:prstGeom>
          <a:noFill/>
          <a:ln w="0">
            <a:noFill/>
          </a:ln>
        </p:spPr>
        <p:txBody>
          <a:bodyPr tIns="91440" bIns="91440">
            <a:noAutofit/>
          </a:bodyPr>
          <a:p>
            <a:pPr>
              <a:lnSpc>
                <a:spcPct val="100000"/>
              </a:lnSpc>
              <a:tabLst>
                <a:tab algn="l" pos="0"/>
              </a:tabLst>
            </a:pPr>
            <a:r>
              <a:rPr b="1" lang="en-GB" sz="2500" spc="-1" strike="noStrike">
                <a:solidFill>
                  <a:srgbClr val="000000"/>
                </a:solidFill>
                <a:latin typeface="Raleway"/>
                <a:ea typeface="Raleway"/>
              </a:rPr>
              <a:t>Portfolio performance: </a:t>
            </a:r>
            <a:br/>
            <a:r>
              <a:rPr b="1" lang="en-GB" sz="2500" spc="-1" strike="noStrike">
                <a:solidFill>
                  <a:srgbClr val="000000"/>
                </a:solidFill>
                <a:latin typeface="Raleway"/>
                <a:ea typeface="Raleway"/>
              </a:rPr>
              <a:t>Cumulative Returns</a:t>
            </a:r>
            <a:endParaRPr b="0" lang="en-GB" sz="2500" spc="-1" strike="noStrike">
              <a:solidFill>
                <a:srgbClr val="000000"/>
              </a:solidFill>
              <a:latin typeface="Arial"/>
            </a:endParaRPr>
          </a:p>
        </p:txBody>
      </p:sp>
      <p:sp>
        <p:nvSpPr>
          <p:cNvPr id="250" name="TextShape 2"/>
          <p:cNvSpPr txBox="1"/>
          <p:nvPr/>
        </p:nvSpPr>
        <p:spPr>
          <a:xfrm>
            <a:off x="6883200" y="1440360"/>
            <a:ext cx="1940400" cy="3450960"/>
          </a:xfrm>
          <a:prstGeom prst="rect">
            <a:avLst/>
          </a:prstGeom>
          <a:noFill/>
          <a:ln w="0">
            <a:noFill/>
          </a:ln>
        </p:spPr>
        <p:txBody>
          <a:bodyPr tIns="91440" bIns="91440" anchor="ctr">
            <a:noAutofit/>
          </a:bodyPr>
          <a:p>
            <a:pPr>
              <a:lnSpc>
                <a:spcPct val="115000"/>
              </a:lnSpc>
              <a:tabLst>
                <a:tab algn="l" pos="0"/>
              </a:tabLst>
            </a:pPr>
            <a:r>
              <a:rPr b="0" lang="en-GB" sz="1400" spc="-1" strike="noStrike">
                <a:solidFill>
                  <a:srgbClr val="000000"/>
                </a:solidFill>
                <a:latin typeface="Lato"/>
                <a:ea typeface="Lato"/>
              </a:rPr>
              <a:t>Our proposed portfolios would have outperform S&amp;P500 in the last 15 years equally well.</a:t>
            </a:r>
            <a:endParaRPr b="0" lang="en-GB" sz="1400" spc="-1" strike="noStrike">
              <a:solidFill>
                <a:srgbClr val="000000"/>
              </a:solidFill>
              <a:latin typeface="Arial"/>
            </a:endParaRPr>
          </a:p>
          <a:p>
            <a:pPr>
              <a:lnSpc>
                <a:spcPct val="115000"/>
              </a:lnSpc>
              <a:spcBef>
                <a:spcPts val="1599"/>
              </a:spcBef>
              <a:spcAft>
                <a:spcPts val="1599"/>
              </a:spcAft>
              <a:tabLst>
                <a:tab algn="l" pos="0"/>
              </a:tabLst>
            </a:pPr>
            <a:r>
              <a:rPr b="0" lang="en-GB" sz="1400" spc="-1" strike="noStrike">
                <a:solidFill>
                  <a:srgbClr val="000000"/>
                </a:solidFill>
                <a:latin typeface="Lato"/>
                <a:ea typeface="Lato"/>
              </a:rPr>
              <a:t>Following DeMiguel (2009) we see that the equal weight portfolio has a slightly higher return but is much more volatile.</a:t>
            </a:r>
            <a:endParaRPr b="0" lang="en-GB" sz="1400" spc="-1" strike="noStrike">
              <a:solidFill>
                <a:srgbClr val="000000"/>
              </a:solidFill>
              <a:latin typeface="Arial"/>
            </a:endParaRPr>
          </a:p>
        </p:txBody>
      </p:sp>
      <p:pic>
        <p:nvPicPr>
          <p:cNvPr id="251" name="Google Shape;240;p34" descr=""/>
          <p:cNvPicPr/>
          <p:nvPr/>
        </p:nvPicPr>
        <p:blipFill>
          <a:blip r:embed="rId1"/>
          <a:stretch/>
        </p:blipFill>
        <p:spPr>
          <a:xfrm>
            <a:off x="152280" y="1203480"/>
            <a:ext cx="6577920" cy="37015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03480" y="411480"/>
            <a:ext cx="6259680" cy="63936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Rolling returns</a:t>
            </a:r>
            <a:endParaRPr b="0" lang="en-GB" sz="3000" spc="-1" strike="noStrike">
              <a:solidFill>
                <a:srgbClr val="000000"/>
              </a:solidFill>
              <a:latin typeface="Arial"/>
            </a:endParaRPr>
          </a:p>
        </p:txBody>
      </p:sp>
      <p:graphicFrame>
        <p:nvGraphicFramePr>
          <p:cNvPr id="253" name="Table 2"/>
          <p:cNvGraphicFramePr/>
          <p:nvPr/>
        </p:nvGraphicFramePr>
        <p:xfrm>
          <a:off x="303480" y="1262160"/>
          <a:ext cx="7729200" cy="3062880"/>
        </p:xfrm>
        <a:graphic>
          <a:graphicData uri="http://schemas.openxmlformats.org/drawingml/2006/table">
            <a:tbl>
              <a:tblPr/>
              <a:tblGrid>
                <a:gridCol w="789840"/>
                <a:gridCol w="789840"/>
                <a:gridCol w="789840"/>
                <a:gridCol w="789840"/>
                <a:gridCol w="789840"/>
                <a:gridCol w="789840"/>
                <a:gridCol w="789840"/>
                <a:gridCol w="789840"/>
                <a:gridCol w="789840"/>
                <a:gridCol w="620640"/>
              </a:tblGrid>
              <a:tr h="39600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gridSpan="3">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yearly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c hMerge="1">
                  <a:tcPr marL="90000" marR="90000">
                    <a:solidFill>
                      <a:srgbClr val="729fcf"/>
                    </a:solidFill>
                  </a:tcPr>
                </a:tc>
                <a:tc gridSpan="3">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5-yearly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c hMerge="1">
                  <a:tcPr marL="90000" marR="90000">
                    <a:solidFill>
                      <a:srgbClr val="729fcf"/>
                    </a:solidFill>
                  </a:tcPr>
                </a:tc>
                <a:tc gridSpan="3">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10-yearly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c hMerge="1">
                  <a:tcPr marL="90000" marR="90000">
                    <a:solidFill>
                      <a:srgbClr val="729fcf"/>
                    </a:solidFill>
                  </a:tcPr>
                </a:tc>
              </a:tr>
              <a:tr h="3808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S&amp;P500</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Sharpe</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EW</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S&amp;P500</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Sharpe</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EW</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S&amp;P500</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Sharpe</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n-GB" sz="1200" spc="-1" strike="noStrike">
                          <a:solidFill>
                            <a:srgbClr val="000000"/>
                          </a:solidFill>
                          <a:latin typeface="Arial"/>
                          <a:ea typeface="Arial"/>
                        </a:rPr>
                        <a:t>EW</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min</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000" spc="-1" strike="noStrike">
                          <a:solidFill>
                            <a:srgbClr val="cc0000"/>
                          </a:solidFill>
                          <a:latin typeface="Arial"/>
                          <a:ea typeface="Arial"/>
                        </a:rPr>
                        <a:t>-44.7%</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000" spc="-1" strike="noStrike">
                          <a:solidFill>
                            <a:srgbClr val="cc0000"/>
                          </a:solidFill>
                          <a:latin typeface="Arial"/>
                          <a:ea typeface="Arial"/>
                        </a:rPr>
                        <a:t>-23.6%</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000" spc="-1" strike="noStrike">
                          <a:solidFill>
                            <a:srgbClr val="cc0000"/>
                          </a:solidFill>
                          <a:latin typeface="Arial"/>
                          <a:ea typeface="Arial"/>
                        </a:rPr>
                        <a:t>-41.8%</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000" spc="-1" strike="noStrike">
                          <a:solidFill>
                            <a:srgbClr val="cc0000"/>
                          </a:solidFill>
                          <a:latin typeface="Arial"/>
                          <a:ea typeface="Arial"/>
                        </a:rPr>
                        <a:t>-3.3%</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4.7%</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4.2%</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4.2%</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9.6%</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10.17%</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25 perc.</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2.6%</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8.5%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3.8%</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0.7%</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7.3%</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8.5%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5.2%</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10.5%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11.36%</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50 perc.</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11.2%</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13.2%</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15.7%</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9.1%</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11.9%</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11.8%</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6.1%</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11%</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12.6%</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75 perc.</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15.5%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17.3%</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22%</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12.2%</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14.7%</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16.7%</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10.9%</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13.8%</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14.6%</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max</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50.3%</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34.8%</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77.7%</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20.4%</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19.6%</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29.9%</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14.2%</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15.5%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20%</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60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n</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933</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933</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933</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885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885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885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825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825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000" spc="-1" strike="noStrike">
                          <a:solidFill>
                            <a:srgbClr val="000000"/>
                          </a:solidFill>
                          <a:latin typeface="Arial"/>
                          <a:ea typeface="Arial"/>
                        </a:rPr>
                        <a:t>825</a:t>
                      </a:r>
                      <a:endParaRPr b="0" lang="en-GB"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06440" y="1578240"/>
            <a:ext cx="8296560" cy="1541520"/>
          </a:xfrm>
          <a:prstGeom prst="rect">
            <a:avLst/>
          </a:prstGeom>
          <a:noFill/>
          <a:ln w="0">
            <a:noFill/>
          </a:ln>
        </p:spPr>
        <p:txBody>
          <a:bodyPr tIns="91440" bIns="91440" anchor="ctr">
            <a:noAutofit/>
          </a:bodyPr>
          <a:p>
            <a:pPr algn="ctr">
              <a:lnSpc>
                <a:spcPct val="100000"/>
              </a:lnSpc>
              <a:tabLst>
                <a:tab algn="l" pos="0"/>
              </a:tabLst>
            </a:pPr>
            <a:r>
              <a:rPr b="1" lang="en-GB" sz="4800" spc="-1" strike="noStrike">
                <a:solidFill>
                  <a:srgbClr val="ffffff"/>
                </a:solidFill>
                <a:latin typeface="Raleway"/>
                <a:ea typeface="Raleway"/>
              </a:rPr>
              <a:t>Thank you</a:t>
            </a:r>
            <a:endParaRPr b="0" lang="en-GB"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Background</a:t>
            </a:r>
            <a:endParaRPr b="0" lang="en-GB" sz="3000" spc="-1" strike="noStrike">
              <a:solidFill>
                <a:srgbClr val="000000"/>
              </a:solidFill>
              <a:latin typeface="Arial"/>
            </a:endParaRPr>
          </a:p>
        </p:txBody>
      </p:sp>
      <p:sp>
        <p:nvSpPr>
          <p:cNvPr id="181" name="TextShape 2"/>
          <p:cNvSpPr txBox="1"/>
          <p:nvPr/>
        </p:nvSpPr>
        <p:spPr>
          <a:xfrm>
            <a:off x="2410200" y="1364400"/>
            <a:ext cx="6321240" cy="3233520"/>
          </a:xfrm>
          <a:prstGeom prst="rect">
            <a:avLst/>
          </a:prstGeom>
          <a:noFill/>
          <a:ln w="0">
            <a:noFill/>
          </a:ln>
        </p:spPr>
        <p:txBody>
          <a:bodyPr tIns="91440" bIns="91440">
            <a:noAutofit/>
          </a:bodyPr>
          <a:p>
            <a:pPr>
              <a:lnSpc>
                <a:spcPct val="135000"/>
              </a:lnSpc>
              <a:tabLst>
                <a:tab algn="l" pos="0"/>
              </a:tabLst>
            </a:pPr>
            <a:r>
              <a:rPr b="0" lang="en-GB" sz="1600" spc="-1" strike="noStrike">
                <a:solidFill>
                  <a:srgbClr val="000000"/>
                </a:solidFill>
                <a:latin typeface="Arial"/>
                <a:ea typeface="Arial"/>
              </a:rPr>
              <a:t>Financial portfolio allocation is an important challenge faced by investors. </a:t>
            </a:r>
            <a:endParaRPr b="0" lang="en-GB" sz="1600" spc="-1" strike="noStrike">
              <a:solidFill>
                <a:srgbClr val="000000"/>
              </a:solidFill>
              <a:latin typeface="Arial"/>
            </a:endParaRPr>
          </a:p>
          <a:p>
            <a:pPr>
              <a:lnSpc>
                <a:spcPct val="135000"/>
              </a:lnSpc>
              <a:tabLst>
                <a:tab algn="l" pos="0"/>
              </a:tabLst>
            </a:pPr>
            <a:endParaRPr b="0" lang="en-GB" sz="1600" spc="-1" strike="noStrike">
              <a:solidFill>
                <a:srgbClr val="000000"/>
              </a:solidFill>
              <a:latin typeface="Arial"/>
            </a:endParaRPr>
          </a:p>
          <a:p>
            <a:pPr>
              <a:lnSpc>
                <a:spcPct val="135000"/>
              </a:lnSpc>
              <a:tabLst>
                <a:tab algn="l" pos="0"/>
              </a:tabLst>
            </a:pPr>
            <a:r>
              <a:rPr b="0" lang="en-GB" sz="1600" spc="-1" strike="noStrike">
                <a:solidFill>
                  <a:srgbClr val="000000"/>
                </a:solidFill>
                <a:latin typeface="Arial"/>
                <a:ea typeface="Arial"/>
              </a:rPr>
              <a:t>DeMiguel (2007) explores different portfolio diversification strategies and concludes that there is no single portfolio allocation method that consistently performs better than the equal-weighted portfolio. He believes that better allocation methods could be discovered by improving the estimation of the moments of asset returns.</a:t>
            </a:r>
            <a:endParaRPr b="0" lang="en-GB" sz="1600" spc="-1" strike="noStrike">
              <a:solidFill>
                <a:srgbClr val="000000"/>
              </a:solidFill>
              <a:latin typeface="Arial"/>
            </a:endParaRPr>
          </a:p>
          <a:p>
            <a:pPr>
              <a:lnSpc>
                <a:spcPct val="135000"/>
              </a:lnSpc>
              <a:tabLst>
                <a:tab algn="l" pos="0"/>
              </a:tabLst>
            </a:pPr>
            <a:endParaRPr b="0" lang="en-GB" sz="1600" spc="-1" strike="noStrike">
              <a:solidFill>
                <a:srgbClr val="000000"/>
              </a:solidFill>
              <a:latin typeface="Arial"/>
            </a:endParaRPr>
          </a:p>
          <a:p>
            <a:pPr>
              <a:lnSpc>
                <a:spcPct val="135000"/>
              </a:lnSpc>
              <a:tabLst>
                <a:tab algn="l" pos="0"/>
              </a:tabLst>
            </a:pPr>
            <a:endParaRPr b="0" lang="en-GB" sz="1600" spc="-1" strike="noStrike">
              <a:solidFill>
                <a:srgbClr val="000000"/>
              </a:solidFill>
              <a:latin typeface="Arial"/>
            </a:endParaRPr>
          </a:p>
          <a:p>
            <a:pPr>
              <a:lnSpc>
                <a:spcPct val="115000"/>
              </a:lnSpc>
              <a:tabLst>
                <a:tab algn="l" pos="0"/>
              </a:tabLst>
            </a:pPr>
            <a:endParaRPr b="0" lang="en-GB" sz="1600" spc="-1" strike="noStrike">
              <a:solidFill>
                <a:srgbClr val="000000"/>
              </a:solidFill>
              <a:latin typeface="Arial"/>
            </a:endParaRPr>
          </a:p>
          <a:p>
            <a:pPr>
              <a:lnSpc>
                <a:spcPct val="135000"/>
              </a:lnSpc>
              <a:tabLst>
                <a:tab algn="l" pos="0"/>
              </a:tabLst>
            </a:pPr>
            <a:endParaRPr b="0" lang="en-GB" sz="1600" spc="-1" strike="noStrike">
              <a:solidFill>
                <a:srgbClr val="000000"/>
              </a:solidFill>
              <a:latin typeface="Arial"/>
            </a:endParaRPr>
          </a:p>
          <a:p>
            <a:pPr>
              <a:lnSpc>
                <a:spcPct val="135000"/>
              </a:lnSpc>
              <a:tabLst>
                <a:tab algn="l" pos="0"/>
              </a:tabLst>
            </a:pPr>
            <a:endParaRPr b="0" lang="en-GB" sz="1600" spc="-1" strike="noStrike">
              <a:solidFill>
                <a:srgbClr val="000000"/>
              </a:solidFill>
              <a:latin typeface="Arial"/>
            </a:endParaRPr>
          </a:p>
          <a:p>
            <a:pPr>
              <a:lnSpc>
                <a:spcPct val="135000"/>
              </a:lnSpc>
              <a:tabLst>
                <a:tab algn="l" pos="0"/>
              </a:tabLst>
            </a:pPr>
            <a:endParaRPr b="0" lang="en-GB" sz="1600" spc="-1" strike="noStrike">
              <a:solidFill>
                <a:srgbClr val="000000"/>
              </a:solidFill>
              <a:latin typeface="Arial"/>
            </a:endParaRPr>
          </a:p>
          <a:p>
            <a:pPr>
              <a:lnSpc>
                <a:spcPct val="135000"/>
              </a:lnSpc>
              <a:tabLst>
                <a:tab algn="l" pos="0"/>
              </a:tabLst>
            </a:pPr>
            <a:endParaRPr b="0" lang="en-GB" sz="1600" spc="-1" strike="noStrike">
              <a:solidFill>
                <a:srgbClr val="000000"/>
              </a:solidFill>
              <a:latin typeface="Arial"/>
            </a:endParaRPr>
          </a:p>
          <a:p>
            <a:pPr>
              <a:lnSpc>
                <a:spcPct val="115000"/>
              </a:lnSpc>
              <a:spcAft>
                <a:spcPts val="1599"/>
              </a:spcAft>
              <a:tabLst>
                <a:tab algn="l" pos="0"/>
              </a:tabLst>
            </a:pP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Investment scenario</a:t>
            </a:r>
            <a:endParaRPr b="0" lang="en-GB" sz="3000" spc="-1" strike="noStrike">
              <a:solidFill>
                <a:srgbClr val="000000"/>
              </a:solidFill>
              <a:latin typeface="Arial"/>
            </a:endParaRPr>
          </a:p>
        </p:txBody>
      </p:sp>
      <p:sp>
        <p:nvSpPr>
          <p:cNvPr id="183" name="TextShape 2"/>
          <p:cNvSpPr txBox="1"/>
          <p:nvPr/>
        </p:nvSpPr>
        <p:spPr>
          <a:xfrm>
            <a:off x="2410200" y="1364400"/>
            <a:ext cx="6321240" cy="3233520"/>
          </a:xfrm>
          <a:prstGeom prst="rect">
            <a:avLst/>
          </a:prstGeom>
          <a:noFill/>
          <a:ln w="0">
            <a:noFill/>
          </a:ln>
        </p:spPr>
        <p:txBody>
          <a:bodyPr tIns="91440" bIns="91440">
            <a:noAutofit/>
          </a:bodyPr>
          <a:p>
            <a:pPr>
              <a:lnSpc>
                <a:spcPct val="115000"/>
              </a:lnSpc>
              <a:tabLst>
                <a:tab algn="l" pos="0"/>
              </a:tabLst>
            </a:pPr>
            <a:r>
              <a:rPr b="0" lang="en-GB" sz="1600" spc="-1" strike="noStrike">
                <a:solidFill>
                  <a:srgbClr val="000000"/>
                </a:solidFill>
                <a:latin typeface="Lato"/>
                <a:ea typeface="Lato"/>
              </a:rPr>
              <a:t>Investor would like to invest in the stocks listed in S&amp;P500, which are large cap stocks spanning a large range of industries representative of the US economy.</a:t>
            </a:r>
            <a:endParaRPr b="0" lang="en-GB" sz="1600" spc="-1" strike="noStrike">
              <a:solidFill>
                <a:srgbClr val="000000"/>
              </a:solidFill>
              <a:latin typeface="Arial"/>
            </a:endParaRPr>
          </a:p>
          <a:p>
            <a:pPr>
              <a:lnSpc>
                <a:spcPct val="115000"/>
              </a:lnSpc>
              <a:spcBef>
                <a:spcPts val="1599"/>
              </a:spcBef>
              <a:tabLst>
                <a:tab algn="l" pos="0"/>
              </a:tabLst>
            </a:pPr>
            <a:r>
              <a:rPr b="0" lang="en-GB" sz="1600" spc="-1" strike="noStrike">
                <a:solidFill>
                  <a:srgbClr val="000000"/>
                </a:solidFill>
                <a:latin typeface="Lato"/>
                <a:ea typeface="Lato"/>
              </a:rPr>
              <a:t>There are an infinite number of strategies to invest in the S&amp;P500</a:t>
            </a:r>
            <a:endParaRPr b="0" lang="en-GB" sz="1600" spc="-1" strike="noStrike">
              <a:solidFill>
                <a:srgbClr val="000000"/>
              </a:solidFill>
              <a:latin typeface="Arial"/>
            </a:endParaRPr>
          </a:p>
          <a:p>
            <a:pPr>
              <a:lnSpc>
                <a:spcPct val="115000"/>
              </a:lnSpc>
              <a:spcBef>
                <a:spcPts val="1599"/>
              </a:spcBef>
              <a:spcAft>
                <a:spcPts val="1599"/>
              </a:spcAft>
              <a:tabLst>
                <a:tab algn="l" pos="0"/>
              </a:tabLst>
            </a:pPr>
            <a:r>
              <a:rPr b="0" lang="en-GB" sz="1600" spc="-1" strike="noStrike">
                <a:solidFill>
                  <a:srgbClr val="000000"/>
                </a:solidFill>
                <a:latin typeface="Lato"/>
                <a:ea typeface="Lato"/>
              </a:rPr>
              <a:t>If we had perfect foresight and could pick the best performing stock at the end of each month with zero drawdown, the mean annualized return of this strategy over the past 25 years would be equal to 930%.</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Data</a:t>
            </a:r>
            <a:endParaRPr b="0" lang="en-GB" sz="3000" spc="-1" strike="noStrike">
              <a:solidFill>
                <a:srgbClr val="000000"/>
              </a:solidFill>
              <a:latin typeface="Arial"/>
            </a:endParaRPr>
          </a:p>
        </p:txBody>
      </p:sp>
      <p:sp>
        <p:nvSpPr>
          <p:cNvPr id="185" name="TextShape 2"/>
          <p:cNvSpPr txBox="1"/>
          <p:nvPr/>
        </p:nvSpPr>
        <p:spPr>
          <a:xfrm>
            <a:off x="2410200" y="1364400"/>
            <a:ext cx="6321240" cy="3233520"/>
          </a:xfrm>
          <a:prstGeom prst="rect">
            <a:avLst/>
          </a:prstGeom>
          <a:noFill/>
          <a:ln w="0">
            <a:noFill/>
          </a:ln>
        </p:spPr>
        <p:txBody>
          <a:bodyPr tIns="91440" bIns="91440">
            <a:noAutofit/>
          </a:bodyPr>
          <a:p>
            <a:pPr>
              <a:lnSpc>
                <a:spcPct val="115000"/>
              </a:lnSpc>
              <a:tabLst>
                <a:tab algn="l" pos="0"/>
              </a:tabLst>
            </a:pPr>
            <a:r>
              <a:rPr b="1" lang="en-GB" sz="1800" spc="-1" strike="noStrike">
                <a:solidFill>
                  <a:srgbClr val="000000"/>
                </a:solidFill>
                <a:latin typeface="Lato"/>
                <a:ea typeface="Lato"/>
              </a:rPr>
              <a:t>All S&amp;P500 securities</a:t>
            </a:r>
            <a:r>
              <a:rPr b="0" lang="en-GB" sz="1800" spc="-1" strike="noStrike">
                <a:solidFill>
                  <a:srgbClr val="000000"/>
                </a:solidFill>
                <a:latin typeface="Lato"/>
                <a:ea typeface="Lato"/>
              </a:rPr>
              <a:t> (except for Voltier which was only recently added as the result of a corporate spin off) and the </a:t>
            </a:r>
            <a:r>
              <a:rPr b="1" lang="en-GB" sz="1800" spc="-1" strike="noStrike">
                <a:solidFill>
                  <a:srgbClr val="000000"/>
                </a:solidFill>
                <a:latin typeface="Lato"/>
                <a:ea typeface="Lato"/>
              </a:rPr>
              <a:t>S&amp;P500 index itself</a:t>
            </a:r>
            <a:r>
              <a:rPr b="0" lang="en-GB" sz="1800" spc="-1" strike="noStrike">
                <a:solidFill>
                  <a:srgbClr val="000000"/>
                </a:solidFill>
                <a:latin typeface="Lato"/>
                <a:ea typeface="Lato"/>
              </a:rPr>
              <a:t>. </a:t>
            </a:r>
            <a:endParaRPr b="0" lang="en-GB" sz="1800" spc="-1" strike="noStrike">
              <a:solidFill>
                <a:srgbClr val="000000"/>
              </a:solidFill>
              <a:latin typeface="Arial"/>
            </a:endParaRPr>
          </a:p>
          <a:p>
            <a:pPr>
              <a:lnSpc>
                <a:spcPct val="115000"/>
              </a:lnSpc>
              <a:spcBef>
                <a:spcPts val="1599"/>
              </a:spcBef>
              <a:tabLst>
                <a:tab algn="l" pos="0"/>
              </a:tabLst>
            </a:pPr>
            <a:r>
              <a:rPr b="0" lang="en-GB" sz="1800" spc="-1" strike="noStrike">
                <a:solidFill>
                  <a:srgbClr val="000000"/>
                </a:solidFill>
                <a:latin typeface="Lato"/>
                <a:ea typeface="Lato"/>
              </a:rPr>
              <a:t>Historic closing prices and log monthly returns (end of month only) from </a:t>
            </a:r>
            <a:r>
              <a:rPr b="1" lang="en-GB" sz="1800" spc="-1" strike="noStrike">
                <a:solidFill>
                  <a:srgbClr val="000000"/>
                </a:solidFill>
                <a:latin typeface="Lato"/>
                <a:ea typeface="Lato"/>
              </a:rPr>
              <a:t>1995-01-01 to 2020-10-01</a:t>
            </a:r>
            <a:r>
              <a:rPr b="0" lang="en-GB" sz="1800" spc="-1" strike="noStrike">
                <a:solidFill>
                  <a:srgbClr val="000000"/>
                </a:solidFill>
                <a:latin typeface="Lato"/>
                <a:ea typeface="Lato"/>
              </a:rPr>
              <a:t>.</a:t>
            </a:r>
            <a:endParaRPr b="0" lang="en-GB" sz="1800" spc="-1" strike="noStrike">
              <a:solidFill>
                <a:srgbClr val="000000"/>
              </a:solidFill>
              <a:latin typeface="Arial"/>
            </a:endParaRPr>
          </a:p>
          <a:p>
            <a:pPr>
              <a:lnSpc>
                <a:spcPct val="115000"/>
              </a:lnSpc>
              <a:spcBef>
                <a:spcPts val="1599"/>
              </a:spcBef>
              <a:spcAft>
                <a:spcPts val="1599"/>
              </a:spcAft>
              <a:tabLst>
                <a:tab algn="l" pos="0"/>
              </a:tabLst>
            </a:pPr>
            <a:r>
              <a:rPr b="0" lang="en-GB" sz="1800" spc="-1" strike="noStrike">
                <a:solidFill>
                  <a:srgbClr val="000000"/>
                </a:solidFill>
                <a:latin typeface="Lato"/>
                <a:ea typeface="Lato"/>
              </a:rPr>
              <a:t>Data was downloaded from Yahoo!Finance using R package </a:t>
            </a:r>
            <a:r>
              <a:rPr b="0" i="1" lang="en-GB" sz="1800" spc="-1" strike="noStrike">
                <a:solidFill>
                  <a:srgbClr val="000000"/>
                </a:solidFill>
                <a:latin typeface="Lato"/>
                <a:ea typeface="Lato"/>
              </a:rPr>
              <a:t>quantmod</a:t>
            </a:r>
            <a:r>
              <a:rPr b="0" lang="en-GB" sz="1800" spc="-1" strike="noStrike">
                <a:solidFill>
                  <a:srgbClr val="000000"/>
                </a:solidFill>
                <a:latin typeface="Lato"/>
                <a:ea typeface="Lato"/>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03480" y="411480"/>
            <a:ext cx="8520120" cy="63936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Baseline strategy: S&amp;P500 index</a:t>
            </a:r>
            <a:endParaRPr b="0" lang="en-GB" sz="3000" spc="-1" strike="noStrike">
              <a:solidFill>
                <a:srgbClr val="000000"/>
              </a:solidFill>
              <a:latin typeface="Arial"/>
            </a:endParaRPr>
          </a:p>
        </p:txBody>
      </p:sp>
      <p:sp>
        <p:nvSpPr>
          <p:cNvPr id="187" name="TextShape 2"/>
          <p:cNvSpPr txBox="1"/>
          <p:nvPr/>
        </p:nvSpPr>
        <p:spPr>
          <a:xfrm>
            <a:off x="6883200" y="1364400"/>
            <a:ext cx="1940400" cy="3233520"/>
          </a:xfrm>
          <a:prstGeom prst="rect">
            <a:avLst/>
          </a:prstGeom>
          <a:noFill/>
          <a:ln w="0">
            <a:noFill/>
          </a:ln>
        </p:spPr>
        <p:txBody>
          <a:bodyPr tIns="91440" bIns="91440" anchor="ctr">
            <a:noAutofit/>
          </a:bodyPr>
          <a:p>
            <a:pPr>
              <a:lnSpc>
                <a:spcPct val="115000"/>
              </a:lnSpc>
              <a:tabLst>
                <a:tab algn="l" pos="0"/>
              </a:tabLst>
            </a:pPr>
            <a:r>
              <a:rPr b="0" lang="en-GB" sz="1200" spc="-1" strike="noStrike">
                <a:solidFill>
                  <a:srgbClr val="000000"/>
                </a:solidFill>
                <a:latin typeface="Lato"/>
                <a:ea typeface="Lato"/>
              </a:rPr>
              <a:t>This is the same as investing a </a:t>
            </a:r>
            <a:r>
              <a:rPr b="1" lang="en-GB" sz="1200" spc="-1" strike="noStrike">
                <a:solidFill>
                  <a:srgbClr val="000000"/>
                </a:solidFill>
                <a:latin typeface="Lato"/>
                <a:ea typeface="Lato"/>
              </a:rPr>
              <a:t>weighted proportion in each stock where the weight is equal to the market capitalization of each stock</a:t>
            </a:r>
            <a:r>
              <a:rPr b="0" lang="en-GB" sz="1200" spc="-1" strike="noStrike">
                <a:solidFill>
                  <a:srgbClr val="000000"/>
                </a:solidFill>
                <a:latin typeface="Lato"/>
                <a:ea typeface="Lato"/>
              </a:rPr>
              <a:t>.</a:t>
            </a:r>
            <a:endParaRPr b="0" lang="en-GB" sz="1200" spc="-1" strike="noStrike">
              <a:solidFill>
                <a:srgbClr val="000000"/>
              </a:solidFill>
              <a:latin typeface="Arial"/>
            </a:endParaRPr>
          </a:p>
          <a:p>
            <a:pPr>
              <a:lnSpc>
                <a:spcPct val="115000"/>
              </a:lnSpc>
              <a:spcBef>
                <a:spcPts val="1599"/>
              </a:spcBef>
              <a:spcAft>
                <a:spcPts val="1599"/>
              </a:spcAft>
              <a:tabLst>
                <a:tab algn="l" pos="0"/>
              </a:tabLst>
            </a:pPr>
            <a:r>
              <a:rPr b="0" lang="en-GB" sz="1200" spc="-1" strike="noStrike">
                <a:solidFill>
                  <a:srgbClr val="000000"/>
                </a:solidFill>
                <a:latin typeface="Lato"/>
                <a:ea typeface="Lato"/>
              </a:rPr>
              <a:t>This is a very popular strategy easily replicated with exchange traded funds (ETF).</a:t>
            </a:r>
            <a:endParaRPr b="0" lang="en-GB" sz="1200" spc="-1" strike="noStrike">
              <a:solidFill>
                <a:srgbClr val="000000"/>
              </a:solidFill>
              <a:latin typeface="Arial"/>
            </a:endParaRPr>
          </a:p>
        </p:txBody>
      </p:sp>
      <p:pic>
        <p:nvPicPr>
          <p:cNvPr id="188" name="Google Shape;109;p17" descr=""/>
          <p:cNvPicPr/>
          <p:nvPr/>
        </p:nvPicPr>
        <p:blipFill>
          <a:blip r:embed="rId1"/>
          <a:stretch/>
        </p:blipFill>
        <p:spPr>
          <a:xfrm>
            <a:off x="152280" y="1203480"/>
            <a:ext cx="6217200" cy="3498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03480" y="411480"/>
            <a:ext cx="6323040" cy="63936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Timing is important</a:t>
            </a:r>
            <a:endParaRPr b="0" lang="en-GB" sz="3000" spc="-1" strike="noStrike">
              <a:solidFill>
                <a:srgbClr val="000000"/>
              </a:solidFill>
              <a:latin typeface="Arial"/>
            </a:endParaRPr>
          </a:p>
        </p:txBody>
      </p:sp>
      <p:pic>
        <p:nvPicPr>
          <p:cNvPr id="190" name="Google Shape;115;p18" descr=""/>
          <p:cNvPicPr/>
          <p:nvPr/>
        </p:nvPicPr>
        <p:blipFill>
          <a:blip r:embed="rId1"/>
          <a:stretch/>
        </p:blipFill>
        <p:spPr>
          <a:xfrm>
            <a:off x="152280" y="1203480"/>
            <a:ext cx="6730560" cy="3787200"/>
          </a:xfrm>
          <a:prstGeom prst="rect">
            <a:avLst/>
          </a:prstGeom>
          <a:ln w="0">
            <a:noFill/>
          </a:ln>
        </p:spPr>
      </p:pic>
      <p:sp>
        <p:nvSpPr>
          <p:cNvPr id="191" name="TextShape 2"/>
          <p:cNvSpPr txBox="1"/>
          <p:nvPr/>
        </p:nvSpPr>
        <p:spPr>
          <a:xfrm>
            <a:off x="6883200" y="1364400"/>
            <a:ext cx="1940400" cy="3233520"/>
          </a:xfrm>
          <a:prstGeom prst="rect">
            <a:avLst/>
          </a:prstGeom>
          <a:noFill/>
          <a:ln w="0">
            <a:noFill/>
          </a:ln>
        </p:spPr>
        <p:txBody>
          <a:bodyPr tIns="91440" bIns="91440" anchor="ctr">
            <a:noAutofit/>
          </a:bodyPr>
          <a:p>
            <a:pPr>
              <a:lnSpc>
                <a:spcPct val="115000"/>
              </a:lnSpc>
              <a:tabLst>
                <a:tab algn="l" pos="0"/>
              </a:tabLst>
            </a:pPr>
            <a:r>
              <a:rPr b="1" lang="en-GB" sz="1200" spc="-1" strike="noStrike">
                <a:solidFill>
                  <a:srgbClr val="000000"/>
                </a:solidFill>
                <a:latin typeface="Lato"/>
                <a:ea typeface="Lato"/>
              </a:rPr>
              <a:t>Annualized returns will vary significantly </a:t>
            </a:r>
            <a:r>
              <a:rPr b="0" lang="en-GB" sz="1200" spc="-1" strike="noStrike">
                <a:solidFill>
                  <a:srgbClr val="000000"/>
                </a:solidFill>
                <a:latin typeface="Lato"/>
                <a:ea typeface="Lato"/>
              </a:rPr>
              <a:t>depending on the time one enters the market.</a:t>
            </a:r>
            <a:endParaRPr b="0" lang="en-GB" sz="1200" spc="-1" strike="noStrike">
              <a:solidFill>
                <a:srgbClr val="000000"/>
              </a:solidFill>
              <a:latin typeface="Arial"/>
            </a:endParaRPr>
          </a:p>
          <a:p>
            <a:pPr>
              <a:lnSpc>
                <a:spcPct val="115000"/>
              </a:lnSpc>
              <a:spcBef>
                <a:spcPts val="1599"/>
              </a:spcBef>
              <a:spcAft>
                <a:spcPts val="1599"/>
              </a:spcAft>
              <a:tabLst>
                <a:tab algn="l" pos="0"/>
              </a:tabLst>
            </a:pPr>
            <a:r>
              <a:rPr b="0" lang="en-GB" sz="1200" spc="-1" strike="noStrike">
                <a:solidFill>
                  <a:srgbClr val="000000"/>
                </a:solidFill>
                <a:latin typeface="Lato"/>
                <a:ea typeface="Lato"/>
              </a:rPr>
              <a:t>The plots on the right show the annualized return one would have obtained after 1, 5 or 10 years of entering the market on the date shown in the x-axis.</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03480" y="411480"/>
            <a:ext cx="7106760" cy="63936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Timing is important</a:t>
            </a:r>
            <a:endParaRPr b="0" lang="en-GB" sz="3000" spc="-1" strike="noStrike">
              <a:solidFill>
                <a:srgbClr val="000000"/>
              </a:solidFill>
              <a:latin typeface="Arial"/>
            </a:endParaRPr>
          </a:p>
        </p:txBody>
      </p:sp>
      <p:graphicFrame>
        <p:nvGraphicFramePr>
          <p:cNvPr id="193" name="Table 2"/>
          <p:cNvGraphicFramePr/>
          <p:nvPr/>
        </p:nvGraphicFramePr>
        <p:xfrm>
          <a:off x="303120" y="1731600"/>
          <a:ext cx="6411960" cy="2666520"/>
        </p:xfrm>
        <a:graphic>
          <a:graphicData uri="http://schemas.openxmlformats.org/drawingml/2006/table">
            <a:tbl>
              <a:tblPr/>
              <a:tblGrid>
                <a:gridCol w="915840"/>
                <a:gridCol w="915840"/>
                <a:gridCol w="915840"/>
                <a:gridCol w="915840"/>
                <a:gridCol w="915840"/>
                <a:gridCol w="915840"/>
                <a:gridCol w="916920"/>
              </a:tblGrid>
              <a:tr h="3808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daily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weekly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monthly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yearly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5-yearly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10-yearly</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min</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-100%</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-100%</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-99%</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-48.8%</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-10.2%</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-5.8%</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25 perc.</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-69%</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-39.4%</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-17.8%</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2%</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1" lang="en-GB" sz="1200" spc="-1" strike="noStrike">
                          <a:solidFill>
                            <a:srgbClr val="cc0000"/>
                          </a:solidFill>
                          <a:latin typeface="Arial"/>
                          <a:ea typeface="Arial"/>
                        </a:rPr>
                        <a:t>-1.4%</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2.2%</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50 perc.</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190%</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19.7%</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17.1%</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11.4%</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6.3%</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5.3%</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75 perc.</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341%</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311%</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51.9%</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19.2%</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11.7%</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7%</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max</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9.8e13 %</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112%</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1328.1%</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68.6</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26.1%</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15.3%</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240">
                <a:tc>
                  <a:txBody>
                    <a:bodyPr lIns="91080" rIns="91080" tIns="91080" bIns="91080">
                      <a:noAutofit/>
                    </a:bodyPr>
                    <a:p>
                      <a:pPr>
                        <a:lnSpc>
                          <a:spcPct val="100000"/>
                        </a:lnSpc>
                        <a:tabLst>
                          <a:tab algn="l" pos="0"/>
                        </a:tabLst>
                      </a:pPr>
                      <a:r>
                        <a:rPr b="1" lang="en-GB" sz="1200" spc="-1" strike="noStrike">
                          <a:solidFill>
                            <a:srgbClr val="000000"/>
                          </a:solidFill>
                          <a:latin typeface="Arial"/>
                          <a:ea typeface="Arial"/>
                        </a:rPr>
                        <a:t>n</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6,483</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6,478</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6,463</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6,231</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5,223</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GB" sz="1200" spc="-1" strike="noStrike">
                          <a:solidFill>
                            <a:srgbClr val="000000"/>
                          </a:solidFill>
                          <a:latin typeface="Arial"/>
                          <a:ea typeface="Arial"/>
                        </a:rPr>
                        <a:t>3,963</a:t>
                      </a:r>
                      <a:endParaRPr b="0" lang="en-GB"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94" name="TextShape 3"/>
          <p:cNvSpPr txBox="1"/>
          <p:nvPr/>
        </p:nvSpPr>
        <p:spPr>
          <a:xfrm>
            <a:off x="6883200" y="1440360"/>
            <a:ext cx="1940400" cy="3450960"/>
          </a:xfrm>
          <a:prstGeom prst="rect">
            <a:avLst/>
          </a:prstGeom>
          <a:noFill/>
          <a:ln w="0">
            <a:noFill/>
          </a:ln>
        </p:spPr>
        <p:txBody>
          <a:bodyPr tIns="91440" bIns="91440" anchor="ctr">
            <a:noAutofit/>
          </a:bodyPr>
          <a:p>
            <a:pPr>
              <a:lnSpc>
                <a:spcPct val="115000"/>
              </a:lnSpc>
              <a:tabLst>
                <a:tab algn="l" pos="0"/>
              </a:tabLst>
            </a:pPr>
            <a:r>
              <a:rPr b="0" lang="en-GB" sz="1200" spc="-1" strike="noStrike">
                <a:solidFill>
                  <a:srgbClr val="000000"/>
                </a:solidFill>
                <a:latin typeface="Lato"/>
                <a:ea typeface="Lato"/>
              </a:rPr>
              <a:t>In </a:t>
            </a:r>
            <a:r>
              <a:rPr b="1" lang="en-GB" sz="1200" spc="-1" strike="noStrike">
                <a:solidFill>
                  <a:srgbClr val="000000"/>
                </a:solidFill>
                <a:latin typeface="Lato"/>
                <a:ea typeface="Lato"/>
              </a:rPr>
              <a:t>1 of every 4 days</a:t>
            </a:r>
            <a:r>
              <a:rPr b="0" lang="en-GB" sz="1200" spc="-1" strike="noStrike">
                <a:solidFill>
                  <a:srgbClr val="000000"/>
                </a:solidFill>
                <a:latin typeface="Lato"/>
                <a:ea typeface="Lato"/>
              </a:rPr>
              <a:t> we entered the S&amp;P500 from 1995 to 2015 for a </a:t>
            </a:r>
            <a:r>
              <a:rPr b="1" lang="en-GB" sz="1200" spc="-1" strike="noStrike">
                <a:solidFill>
                  <a:srgbClr val="000000"/>
                </a:solidFill>
                <a:latin typeface="Lato"/>
                <a:ea typeface="Lato"/>
              </a:rPr>
              <a:t>period of 5 years, we would have lost 1.4% of our initial investment</a:t>
            </a:r>
            <a:r>
              <a:rPr b="0" lang="en-GB" sz="1200" spc="-1" strike="noStrike">
                <a:solidFill>
                  <a:srgbClr val="000000"/>
                </a:solidFill>
                <a:latin typeface="Lato"/>
                <a:ea typeface="Lato"/>
              </a:rPr>
              <a:t> on an annualized base.</a:t>
            </a:r>
            <a:endParaRPr b="0" lang="en-GB" sz="1200" spc="-1" strike="noStrike">
              <a:solidFill>
                <a:srgbClr val="000000"/>
              </a:solidFill>
              <a:latin typeface="Arial"/>
            </a:endParaRPr>
          </a:p>
          <a:p>
            <a:pPr>
              <a:lnSpc>
                <a:spcPct val="115000"/>
              </a:lnSpc>
              <a:spcBef>
                <a:spcPts val="1599"/>
              </a:spcBef>
              <a:spcAft>
                <a:spcPts val="1599"/>
              </a:spcAft>
              <a:tabLst>
                <a:tab algn="l" pos="0"/>
              </a:tabLst>
            </a:pPr>
            <a:r>
              <a:rPr b="0" lang="en-GB" sz="1200" spc="-1" strike="noStrike">
                <a:solidFill>
                  <a:srgbClr val="000000"/>
                </a:solidFill>
                <a:latin typeface="Lato"/>
                <a:ea typeface="Lato"/>
              </a:rPr>
              <a:t>If we held the </a:t>
            </a:r>
            <a:r>
              <a:rPr b="1" lang="en-GB" sz="1200" spc="-1" strike="noStrike">
                <a:solidFill>
                  <a:srgbClr val="000000"/>
                </a:solidFill>
                <a:latin typeface="Lato"/>
                <a:ea typeface="Lato"/>
              </a:rPr>
              <a:t>S&amp;P500 for 10 years,</a:t>
            </a:r>
            <a:r>
              <a:rPr b="0" lang="en-GB" sz="1200" spc="-1" strike="noStrike">
                <a:solidFill>
                  <a:srgbClr val="000000"/>
                </a:solidFill>
                <a:latin typeface="Lato"/>
                <a:ea typeface="Lato"/>
              </a:rPr>
              <a:t> </a:t>
            </a:r>
            <a:r>
              <a:rPr b="1" lang="en-GB" sz="1200" spc="-1" strike="noStrike">
                <a:solidFill>
                  <a:srgbClr val="000000"/>
                </a:solidFill>
                <a:latin typeface="Lato"/>
                <a:ea typeface="Lato"/>
              </a:rPr>
              <a:t>we would only have beaten the 10-year US treasury yield</a:t>
            </a:r>
            <a:r>
              <a:rPr b="0" lang="en-GB" sz="1200" spc="-1" strike="noStrike">
                <a:solidFill>
                  <a:srgbClr val="000000"/>
                </a:solidFill>
                <a:latin typeface="Lato"/>
                <a:ea typeface="Lato"/>
              </a:rPr>
              <a:t> 60 percent of the days.</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2400120" y="576000"/>
            <a:ext cx="6321240" cy="635040"/>
          </a:xfrm>
          <a:prstGeom prst="rect">
            <a:avLst/>
          </a:prstGeom>
          <a:noFill/>
          <a:ln w="0">
            <a:noFill/>
          </a:ln>
        </p:spPr>
        <p:txBody>
          <a:bodyPr tIns="91440" bIns="91440">
            <a:noAutofit/>
          </a:bodyPr>
          <a:p>
            <a:pPr>
              <a:lnSpc>
                <a:spcPct val="100000"/>
              </a:lnSpc>
              <a:tabLst>
                <a:tab algn="l" pos="0"/>
              </a:tabLst>
            </a:pPr>
            <a:r>
              <a:rPr b="1" lang="en-GB" sz="3000" spc="-1" strike="noStrike">
                <a:solidFill>
                  <a:srgbClr val="000000"/>
                </a:solidFill>
                <a:latin typeface="Raleway"/>
                <a:ea typeface="Raleway"/>
              </a:rPr>
              <a:t>Modern Portfolio Theory (MPT)</a:t>
            </a:r>
            <a:endParaRPr b="0" lang="en-GB" sz="3000" spc="-1" strike="noStrike">
              <a:solidFill>
                <a:srgbClr val="000000"/>
              </a:solidFill>
              <a:latin typeface="Arial"/>
            </a:endParaRPr>
          </a:p>
        </p:txBody>
      </p:sp>
      <p:sp>
        <p:nvSpPr>
          <p:cNvPr id="196" name="TextShape 2"/>
          <p:cNvSpPr txBox="1"/>
          <p:nvPr/>
        </p:nvSpPr>
        <p:spPr>
          <a:xfrm>
            <a:off x="2410200" y="1696680"/>
            <a:ext cx="6321240" cy="2900880"/>
          </a:xfrm>
          <a:prstGeom prst="rect">
            <a:avLst/>
          </a:prstGeom>
          <a:noFill/>
          <a:ln w="0">
            <a:noFill/>
          </a:ln>
        </p:spPr>
        <p:txBody>
          <a:bodyPr tIns="91440" bIns="91440">
            <a:noAutofit/>
          </a:bodyPr>
          <a:p>
            <a:pPr>
              <a:lnSpc>
                <a:spcPct val="115000"/>
              </a:lnSpc>
              <a:tabLst>
                <a:tab algn="l" pos="0"/>
              </a:tabLst>
            </a:pPr>
            <a:r>
              <a:rPr b="0" lang="en-GB" sz="1500" spc="-1" strike="noStrike">
                <a:solidFill>
                  <a:srgbClr val="000000"/>
                </a:solidFill>
                <a:latin typeface="Lato"/>
                <a:ea typeface="Lato"/>
              </a:rPr>
              <a:t>A portfolio should not be evaluated only according to its expected return, but </a:t>
            </a:r>
            <a:r>
              <a:rPr b="1" lang="en-GB" sz="1500" spc="-1" strike="noStrike">
                <a:solidFill>
                  <a:srgbClr val="000000"/>
                </a:solidFill>
                <a:latin typeface="Lato"/>
                <a:ea typeface="Lato"/>
              </a:rPr>
              <a:t>risk should be also taken into account</a:t>
            </a:r>
            <a:r>
              <a:rPr b="0" lang="en-GB" sz="1500" spc="-1" strike="noStrike">
                <a:solidFill>
                  <a:srgbClr val="000000"/>
                </a:solidFill>
                <a:latin typeface="Lato"/>
                <a:ea typeface="Lato"/>
              </a:rPr>
              <a:t>.</a:t>
            </a:r>
            <a:endParaRPr b="0" lang="en-GB" sz="1500" spc="-1" strike="noStrike">
              <a:solidFill>
                <a:srgbClr val="000000"/>
              </a:solidFill>
              <a:latin typeface="Arial"/>
            </a:endParaRPr>
          </a:p>
          <a:p>
            <a:pPr>
              <a:lnSpc>
                <a:spcPct val="115000"/>
              </a:lnSpc>
              <a:spcBef>
                <a:spcPts val="1599"/>
              </a:spcBef>
              <a:tabLst>
                <a:tab algn="l" pos="0"/>
              </a:tabLst>
            </a:pPr>
            <a:r>
              <a:rPr b="0" lang="en-GB" sz="1500" spc="-1" strike="noStrike">
                <a:solidFill>
                  <a:srgbClr val="000000"/>
                </a:solidFill>
                <a:latin typeface="Lato"/>
                <a:ea typeface="Lato"/>
              </a:rPr>
              <a:t>The </a:t>
            </a:r>
            <a:r>
              <a:rPr b="1" lang="en-GB" sz="1500" spc="-1" strike="noStrike">
                <a:solidFill>
                  <a:srgbClr val="000000"/>
                </a:solidFill>
                <a:latin typeface="Lato"/>
                <a:ea typeface="Lato"/>
              </a:rPr>
              <a:t>mean-variance analysis</a:t>
            </a:r>
            <a:r>
              <a:rPr b="0" lang="en-GB" sz="1500" spc="-1" strike="noStrike">
                <a:solidFill>
                  <a:srgbClr val="000000"/>
                </a:solidFill>
                <a:latin typeface="Lato"/>
                <a:ea typeface="Lato"/>
              </a:rPr>
              <a:t> consists of optimizing a portfolio given the trade-off between expected return and risk.</a:t>
            </a:r>
            <a:endParaRPr b="0" lang="en-GB" sz="1500" spc="-1" strike="noStrike">
              <a:solidFill>
                <a:srgbClr val="000000"/>
              </a:solidFill>
              <a:latin typeface="Arial"/>
            </a:endParaRPr>
          </a:p>
          <a:p>
            <a:pPr>
              <a:lnSpc>
                <a:spcPct val="115000"/>
              </a:lnSpc>
              <a:spcBef>
                <a:spcPts val="1599"/>
              </a:spcBef>
              <a:spcAft>
                <a:spcPts val="1599"/>
              </a:spcAft>
              <a:tabLst>
                <a:tab algn="l" pos="0"/>
              </a:tabLst>
            </a:pPr>
            <a:r>
              <a:rPr b="0" lang="en-GB" sz="1500" spc="-1" strike="noStrike">
                <a:solidFill>
                  <a:srgbClr val="000000"/>
                </a:solidFill>
                <a:latin typeface="Lato"/>
                <a:ea typeface="Lato"/>
              </a:rPr>
              <a:t>Markowitz (1952) noticed that an </a:t>
            </a:r>
            <a:r>
              <a:rPr b="1" lang="en-GB" sz="1500" spc="-1" strike="noStrike">
                <a:solidFill>
                  <a:srgbClr val="000000"/>
                </a:solidFill>
                <a:latin typeface="Lato"/>
                <a:ea typeface="Lato"/>
              </a:rPr>
              <a:t>asset’s risk contribution to a portfolio is not only dependent on its own risk but also on its correlation with other assets in the portfolio</a:t>
            </a:r>
            <a:r>
              <a:rPr b="0" lang="en-GB" sz="1500" spc="-1" strike="noStrike">
                <a:solidFill>
                  <a:srgbClr val="000000"/>
                </a:solidFill>
                <a:latin typeface="Lato"/>
                <a:ea typeface="Lato"/>
              </a:rPr>
              <a:t>.</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LibreOffice/7.0.2.2$Linux_X86_64 LibreOffice_project/0b4360524e0359c479b908cb9f8f3765ab0cc7ad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2020-10-30T16:15:21Z</dcterms:modified>
  <cp:revision>1</cp:revision>
  <dc:subject/>
  <dc:title/>
</cp:coreProperties>
</file>