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gNR5ZO056s/zwoomFsgeHFOmEe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F4762D-CF30-47ED-82B1-7CA064E4925B}">
  <a:tblStyle styleId="{03F4762D-CF30-47ED-82B1-7CA064E492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fcd2c872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6fcd2c8723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cd2c8723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cd2c872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fcd2c872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6fcd2c8723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fcd2c872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6fcd2c8723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cd2c8723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fcd2c872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44988bd69_0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44988bd69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fcd2c8723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fcd2c872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Font typeface="Lato"/>
              <a:buChar char="●"/>
            </a:pPr>
            <a:r>
              <a:rPr lang="en-US" sz="1700">
                <a:solidFill>
                  <a:schemeClr val="accent1"/>
                </a:solidFill>
                <a:latin typeface="Lato"/>
                <a:ea typeface="Lato"/>
                <a:cs typeface="Lato"/>
                <a:sym typeface="Lato"/>
              </a:rPr>
              <a:t>We can see that oversampled data provides higher correlation</a:t>
            </a:r>
            <a:endParaRPr sz="1700">
              <a:solidFill>
                <a:schemeClr val="accent1"/>
              </a:solidFill>
              <a:latin typeface="Lato"/>
              <a:ea typeface="Lato"/>
              <a:cs typeface="Lato"/>
              <a:sym typeface="Lato"/>
            </a:endParaRPr>
          </a:p>
          <a:p>
            <a:pPr indent="-342900" lvl="0" marL="457200" rtl="0" algn="l">
              <a:lnSpc>
                <a:spcPct val="90000"/>
              </a:lnSpc>
              <a:spcBef>
                <a:spcPts val="0"/>
              </a:spcBef>
              <a:spcAft>
                <a:spcPts val="0"/>
              </a:spcAft>
              <a:buClr>
                <a:schemeClr val="dk1"/>
              </a:buClr>
              <a:buSzPts val="1800"/>
              <a:buFont typeface="Lato"/>
              <a:buChar char="●"/>
            </a:pPr>
            <a:r>
              <a:rPr lang="en-US" sz="1700">
                <a:solidFill>
                  <a:schemeClr val="accent1"/>
                </a:solidFill>
                <a:latin typeface="Lato"/>
                <a:ea typeface="Lato"/>
                <a:cs typeface="Lato"/>
                <a:sym typeface="Lato"/>
              </a:rPr>
              <a:t>Other variables do not exhibit strong correlation</a:t>
            </a:r>
            <a:endParaRPr sz="1700">
              <a:solidFill>
                <a:schemeClr val="accent1"/>
              </a:solidFill>
              <a:latin typeface="Lato"/>
              <a:ea typeface="Lato"/>
              <a:cs typeface="Lato"/>
              <a:sym typeface="Lato"/>
            </a:endParaRPr>
          </a:p>
          <a:p>
            <a:pPr indent="0" lvl="0" marL="0" rtl="0" algn="l">
              <a:spcBef>
                <a:spcPts val="21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fcd2c8723_1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fcd2c8723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44988bd69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44988bd6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fcd2c87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6fcd2c872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44988bd69_0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44988bd69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44988bd69_0_4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44988bd69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44988bd69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44988bd6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fcd2c8723_1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fcd2c8723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fcd2c8723_1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fcd2c872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fcd2c8723_1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fcd2c8723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500"/>
              </a:spcAft>
              <a:buNone/>
            </a:pPr>
            <a:r>
              <a:rPr lang="en-US" sz="1300">
                <a:solidFill>
                  <a:srgbClr val="212121"/>
                </a:solidFill>
                <a:highlight>
                  <a:srgbClr val="FFFFFF"/>
                </a:highlight>
                <a:latin typeface="Calibri"/>
                <a:ea typeface="Calibri"/>
                <a:cs typeface="Calibri"/>
                <a:sym typeface="Calibri"/>
              </a:rPr>
              <a:t>To elaborate, if our model guessed that none of the transactions were fraudulent, we would still achieve a 99.83% accuracy, as such using accuracy would not be useful in such a skewed data.</a:t>
            </a:r>
            <a:endParaRPr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44988bd69_0_5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4988bd69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44988bd69_0_5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44988bd69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418e5b13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418e5b1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4988bd6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744988bd69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4480500d6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4480500d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418e5b13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418e5b1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4480500d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4480500d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418e5b13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418e5b1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4480500d6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4480500d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44988bd69_0_5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44988bd69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44988bd69_0_5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44988bd69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4988bd69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744988bd69_0_5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744988bd69_0_401"/>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744988bd69_0_401"/>
          <p:cNvGrpSpPr/>
          <p:nvPr/>
        </p:nvGrpSpPr>
        <p:grpSpPr>
          <a:xfrm>
            <a:off x="1107036" y="1588427"/>
            <a:ext cx="994316" cy="61102"/>
            <a:chOff x="4580561" y="2589004"/>
            <a:chExt cx="1064464" cy="25200"/>
          </a:xfrm>
        </p:grpSpPr>
        <p:sp>
          <p:nvSpPr>
            <p:cNvPr id="12" name="Google Shape;12;g744988bd69_0_40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744988bd69_0_40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744988bd69_0_401"/>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g744988bd69_0_401"/>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744988bd69_0_40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744988bd69_0_465"/>
          <p:cNvGrpSpPr/>
          <p:nvPr/>
        </p:nvGrpSpPr>
        <p:grpSpPr>
          <a:xfrm>
            <a:off x="1107036" y="5558926"/>
            <a:ext cx="994316" cy="61102"/>
            <a:chOff x="4580561" y="2589004"/>
            <a:chExt cx="1064464" cy="25200"/>
          </a:xfrm>
        </p:grpSpPr>
        <p:sp>
          <p:nvSpPr>
            <p:cNvPr id="75" name="Google Shape;75;g744988bd69_0_46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744988bd69_0_46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744988bd69_0_465"/>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744988bd69_0_465"/>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g744988bd69_0_46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g744988bd69_0_47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g744988bd69_0_4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744988bd69_0_47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5" name="Google Shape;85;g744988bd69_0_47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744988bd69_0_47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744988bd69_0_4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744988bd69_0_409"/>
          <p:cNvGrpSpPr/>
          <p:nvPr/>
        </p:nvGrpSpPr>
        <p:grpSpPr>
          <a:xfrm>
            <a:off x="1107036" y="1588427"/>
            <a:ext cx="994316" cy="61102"/>
            <a:chOff x="4580561" y="2589004"/>
            <a:chExt cx="1064464" cy="25200"/>
          </a:xfrm>
        </p:grpSpPr>
        <p:sp>
          <p:nvSpPr>
            <p:cNvPr id="19" name="Google Shape;19;g744988bd69_0_40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744988bd69_0_40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744988bd69_0_409"/>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744988bd69_0_40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g744988bd69_0_41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744988bd69_0_415"/>
          <p:cNvGrpSpPr/>
          <p:nvPr/>
        </p:nvGrpSpPr>
        <p:grpSpPr>
          <a:xfrm>
            <a:off x="1107036" y="1588427"/>
            <a:ext cx="994316" cy="61102"/>
            <a:chOff x="4580561" y="2589004"/>
            <a:chExt cx="1064464" cy="25200"/>
          </a:xfrm>
        </p:grpSpPr>
        <p:sp>
          <p:nvSpPr>
            <p:cNvPr id="26" name="Google Shape;26;g744988bd69_0_41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744988bd69_0_41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744988bd69_0_415"/>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g744988bd69_0_415"/>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g744988bd69_0_41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g744988bd69_0_42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744988bd69_0_423"/>
          <p:cNvGrpSpPr/>
          <p:nvPr/>
        </p:nvGrpSpPr>
        <p:grpSpPr>
          <a:xfrm>
            <a:off x="1107036" y="1588427"/>
            <a:ext cx="994316" cy="61102"/>
            <a:chOff x="4580561" y="2589004"/>
            <a:chExt cx="1064464" cy="25200"/>
          </a:xfrm>
        </p:grpSpPr>
        <p:sp>
          <p:nvSpPr>
            <p:cNvPr id="34" name="Google Shape;34;g744988bd69_0_42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744988bd69_0_42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744988bd69_0_423"/>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g744988bd69_0_423"/>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g744988bd69_0_423"/>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g744988bd69_0_42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g744988bd69_0_43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744988bd69_0_432"/>
          <p:cNvGrpSpPr/>
          <p:nvPr/>
        </p:nvGrpSpPr>
        <p:grpSpPr>
          <a:xfrm>
            <a:off x="1107036" y="1588427"/>
            <a:ext cx="994316" cy="61102"/>
            <a:chOff x="4580561" y="2589004"/>
            <a:chExt cx="1064464" cy="25200"/>
          </a:xfrm>
        </p:grpSpPr>
        <p:sp>
          <p:nvSpPr>
            <p:cNvPr id="43" name="Google Shape;43;g744988bd69_0_43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744988bd69_0_43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744988bd69_0_432"/>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g744988bd69_0_43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g744988bd69_0_43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744988bd69_0_439"/>
          <p:cNvGrpSpPr/>
          <p:nvPr/>
        </p:nvGrpSpPr>
        <p:grpSpPr>
          <a:xfrm>
            <a:off x="1107036" y="1588427"/>
            <a:ext cx="994316" cy="61102"/>
            <a:chOff x="4580561" y="2589004"/>
            <a:chExt cx="1064464" cy="25200"/>
          </a:xfrm>
        </p:grpSpPr>
        <p:sp>
          <p:nvSpPr>
            <p:cNvPr id="50" name="Google Shape;50;g744988bd69_0_43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744988bd69_0_43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744988bd69_0_439"/>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g744988bd69_0_439"/>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g744988bd69_0_43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744988bd69_0_447"/>
          <p:cNvGrpSpPr/>
          <p:nvPr/>
        </p:nvGrpSpPr>
        <p:grpSpPr>
          <a:xfrm>
            <a:off x="1107036" y="5558926"/>
            <a:ext cx="994316" cy="61102"/>
            <a:chOff x="4580561" y="2589004"/>
            <a:chExt cx="1064464" cy="25200"/>
          </a:xfrm>
        </p:grpSpPr>
        <p:sp>
          <p:nvSpPr>
            <p:cNvPr id="57" name="Google Shape;57;g744988bd69_0_447"/>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744988bd69_0_447"/>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744988bd69_0_447"/>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744988bd69_0_44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744988bd69_0_453"/>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744988bd69_0_453"/>
          <p:cNvGrpSpPr/>
          <p:nvPr/>
        </p:nvGrpSpPr>
        <p:grpSpPr>
          <a:xfrm>
            <a:off x="1107036" y="1588427"/>
            <a:ext cx="994316" cy="61102"/>
            <a:chOff x="4580561" y="2589004"/>
            <a:chExt cx="1064464" cy="25200"/>
          </a:xfrm>
        </p:grpSpPr>
        <p:sp>
          <p:nvSpPr>
            <p:cNvPr id="64" name="Google Shape;64;g744988bd69_0_45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744988bd69_0_45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744988bd69_0_453"/>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g744988bd69_0_453"/>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744988bd69_0_453"/>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g744988bd69_0_45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g744988bd69_0_462"/>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g744988bd69_0_46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g744988bd69_0_39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g744988bd69_0_39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744988bd69_0_39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6.png"/></Relationships>
</file>

<file path=ppt/slides/_rels/slide19.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29.png"/><Relationship Id="rId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28.png"/><Relationship Id="rId7"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0.jpg"/><Relationship Id="rId4" Type="http://schemas.openxmlformats.org/officeDocument/2006/relationships/image" Target="../media/image41.png"/><Relationship Id="rId5" Type="http://schemas.openxmlformats.org/officeDocument/2006/relationships/image" Target="../media/image4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Credit Card Fraud Detection</a:t>
            </a:r>
            <a:endParaRPr/>
          </a:p>
        </p:txBody>
      </p:sp>
      <p:sp>
        <p:nvSpPr>
          <p:cNvPr id="93" name="Google Shape;93;p1"/>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Jervis Chan</a:t>
            </a:r>
            <a:endParaRPr/>
          </a:p>
          <a:p>
            <a:pPr indent="0" lvl="0" marL="0" rtl="0" algn="ctr">
              <a:lnSpc>
                <a:spcPct val="90000"/>
              </a:lnSpc>
              <a:spcBef>
                <a:spcPts val="0"/>
              </a:spcBef>
              <a:spcAft>
                <a:spcPts val="0"/>
              </a:spcAft>
              <a:buClr>
                <a:schemeClr val="dk1"/>
              </a:buClr>
              <a:buSzPts val="2400"/>
              <a:buNone/>
            </a:pPr>
            <a:r>
              <a:rPr lang="en-US"/>
              <a:t>Jovan Chan</a:t>
            </a:r>
            <a:endParaRPr/>
          </a:p>
          <a:p>
            <a:pPr indent="0" lvl="0" marL="0" rtl="0" algn="ctr">
              <a:lnSpc>
                <a:spcPct val="90000"/>
              </a:lnSpc>
              <a:spcBef>
                <a:spcPts val="0"/>
              </a:spcBef>
              <a:spcAft>
                <a:spcPts val="0"/>
              </a:spcAft>
              <a:buClr>
                <a:schemeClr val="dk1"/>
              </a:buClr>
              <a:buSzPts val="2400"/>
              <a:buNone/>
            </a:pPr>
            <a:r>
              <a:rPr lang="en-US"/>
              <a:t>Vincent Yong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Pattern Recognition</a:t>
            </a:r>
            <a:endParaRPr/>
          </a:p>
        </p:txBody>
      </p:sp>
      <p:sp>
        <p:nvSpPr>
          <p:cNvPr id="152" name="Google Shape;15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000"/>
              <a:t>Countplot of Class variable</a:t>
            </a:r>
            <a:endParaRPr sz="3000"/>
          </a:p>
          <a:p>
            <a:pPr indent="-419100" lvl="0" marL="457200" rtl="0" algn="l">
              <a:lnSpc>
                <a:spcPct val="90000"/>
              </a:lnSpc>
              <a:spcBef>
                <a:spcPts val="0"/>
              </a:spcBef>
              <a:spcAft>
                <a:spcPts val="0"/>
              </a:spcAft>
              <a:buSzPts val="3000"/>
              <a:buChar char="●"/>
            </a:pPr>
            <a:r>
              <a:rPr lang="en-US" sz="3000"/>
              <a:t>Boxplot of V1-V28 against Class</a:t>
            </a:r>
            <a:endParaRPr sz="3000"/>
          </a:p>
          <a:p>
            <a:pPr indent="-419100" lvl="0" marL="457200" rtl="0" algn="l">
              <a:lnSpc>
                <a:spcPct val="90000"/>
              </a:lnSpc>
              <a:spcBef>
                <a:spcPts val="0"/>
              </a:spcBef>
              <a:spcAft>
                <a:spcPts val="0"/>
              </a:spcAft>
              <a:buSzPts val="3000"/>
              <a:buChar char="●"/>
            </a:pPr>
            <a:r>
              <a:rPr lang="en-US" sz="3000"/>
              <a:t>Correlation Heatmap</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6fcd2c8723_1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Countplot</a:t>
            </a:r>
            <a:endParaRPr/>
          </a:p>
        </p:txBody>
      </p:sp>
      <p:sp>
        <p:nvSpPr>
          <p:cNvPr id="158" name="Google Shape;158;g6fcd2c8723_1_16"/>
          <p:cNvSpPr txBox="1"/>
          <p:nvPr>
            <p:ph idx="1" type="body"/>
          </p:nvPr>
        </p:nvSpPr>
        <p:spPr>
          <a:xfrm>
            <a:off x="1143000" y="2148025"/>
            <a:ext cx="3413700" cy="197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000"/>
              <a:t>No Frauds: 99.83%</a:t>
            </a:r>
            <a:endParaRPr sz="3000"/>
          </a:p>
          <a:p>
            <a:pPr indent="0" lvl="0" marL="0" rtl="0" algn="l">
              <a:lnSpc>
                <a:spcPct val="90000"/>
              </a:lnSpc>
              <a:spcBef>
                <a:spcPts val="2100"/>
              </a:spcBef>
              <a:spcAft>
                <a:spcPts val="0"/>
              </a:spcAft>
              <a:buNone/>
            </a:pPr>
            <a:r>
              <a:t/>
            </a:r>
            <a:endParaRPr sz="3000"/>
          </a:p>
          <a:p>
            <a:pPr indent="0" lvl="0" marL="0" rtl="0" algn="l">
              <a:lnSpc>
                <a:spcPct val="90000"/>
              </a:lnSpc>
              <a:spcBef>
                <a:spcPts val="2100"/>
              </a:spcBef>
              <a:spcAft>
                <a:spcPts val="0"/>
              </a:spcAft>
              <a:buNone/>
            </a:pPr>
            <a:r>
              <a:rPr lang="en-US" sz="3000"/>
              <a:t>Frauds: 0.17%</a:t>
            </a:r>
            <a:endParaRPr sz="3000"/>
          </a:p>
          <a:p>
            <a:pPr indent="0" lvl="0" marL="0" rtl="0" algn="l">
              <a:lnSpc>
                <a:spcPct val="90000"/>
              </a:lnSpc>
              <a:spcBef>
                <a:spcPts val="2100"/>
              </a:spcBef>
              <a:spcAft>
                <a:spcPts val="0"/>
              </a:spcAft>
              <a:buNone/>
            </a:pPr>
            <a:r>
              <a:t/>
            </a:r>
            <a:endParaRPr sz="3000"/>
          </a:p>
          <a:p>
            <a:pPr indent="0" lvl="0" marL="0" rtl="0" algn="l">
              <a:lnSpc>
                <a:spcPct val="90000"/>
              </a:lnSpc>
              <a:spcBef>
                <a:spcPts val="2100"/>
              </a:spcBef>
              <a:spcAft>
                <a:spcPts val="0"/>
              </a:spcAft>
              <a:buNone/>
            </a:pPr>
            <a:r>
              <a:t/>
            </a:r>
            <a:endParaRPr sz="3000"/>
          </a:p>
          <a:p>
            <a:pPr indent="0" lvl="0" marL="0" rtl="0" algn="l">
              <a:lnSpc>
                <a:spcPct val="90000"/>
              </a:lnSpc>
              <a:spcBef>
                <a:spcPts val="2100"/>
              </a:spcBef>
              <a:spcAft>
                <a:spcPts val="0"/>
              </a:spcAft>
              <a:buNone/>
            </a:pPr>
            <a:r>
              <a:t/>
            </a:r>
            <a:endParaRPr sz="3000"/>
          </a:p>
          <a:p>
            <a:pPr indent="0" lvl="0" marL="0" rtl="0" algn="l">
              <a:lnSpc>
                <a:spcPct val="90000"/>
              </a:lnSpc>
              <a:spcBef>
                <a:spcPts val="2100"/>
              </a:spcBef>
              <a:spcAft>
                <a:spcPts val="2100"/>
              </a:spcAft>
              <a:buNone/>
            </a:pPr>
            <a:r>
              <a:t/>
            </a:r>
            <a:endParaRPr sz="3000"/>
          </a:p>
        </p:txBody>
      </p:sp>
      <p:pic>
        <p:nvPicPr>
          <p:cNvPr id="159" name="Google Shape;159;g6fcd2c8723_1_16"/>
          <p:cNvPicPr preferRelativeResize="0"/>
          <p:nvPr/>
        </p:nvPicPr>
        <p:blipFill>
          <a:blip r:embed="rId3">
            <a:alphaModFix/>
          </a:blip>
          <a:stretch>
            <a:fillRect/>
          </a:stretch>
        </p:blipFill>
        <p:spPr>
          <a:xfrm>
            <a:off x="4390068" y="1106475"/>
            <a:ext cx="6994032" cy="4351200"/>
          </a:xfrm>
          <a:prstGeom prst="rect">
            <a:avLst/>
          </a:prstGeom>
          <a:noFill/>
          <a:ln>
            <a:noFill/>
          </a:ln>
        </p:spPr>
      </p:pic>
      <p:sp>
        <p:nvSpPr>
          <p:cNvPr id="160" name="Google Shape;160;g6fcd2c8723_1_16"/>
          <p:cNvSpPr txBox="1"/>
          <p:nvPr/>
        </p:nvSpPr>
        <p:spPr>
          <a:xfrm>
            <a:off x="1512800" y="5325300"/>
            <a:ext cx="9067500" cy="99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3000">
                <a:solidFill>
                  <a:schemeClr val="accent1"/>
                </a:solidFill>
                <a:latin typeface="Lato"/>
                <a:ea typeface="Lato"/>
                <a:cs typeface="Lato"/>
                <a:sym typeface="Lato"/>
              </a:rPr>
              <a:t>Due to the highly imbalanced dataset, we can choose to either undersample or oversample the train_df.</a:t>
            </a:r>
            <a:endParaRPr sz="3000">
              <a:solidFill>
                <a:schemeClr val="accent1"/>
              </a:solidFill>
              <a:latin typeface="Lato"/>
              <a:ea typeface="Lato"/>
              <a:cs typeface="Lato"/>
              <a:sym typeface="Lato"/>
            </a:endParaRPr>
          </a:p>
          <a:p>
            <a:pPr indent="0" lvl="0" marL="0" rtl="0" algn="l">
              <a:spcBef>
                <a:spcPts val="210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6fcd2c8723_1_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Imbalanced correlation matrix</a:t>
            </a:r>
            <a:endParaRPr/>
          </a:p>
        </p:txBody>
      </p:sp>
      <p:sp>
        <p:nvSpPr>
          <p:cNvPr id="166" name="Google Shape;166;g6fcd2c8723_1_52"/>
          <p:cNvSpPr txBox="1"/>
          <p:nvPr>
            <p:ph idx="1" type="body"/>
          </p:nvPr>
        </p:nvSpPr>
        <p:spPr>
          <a:xfrm>
            <a:off x="838200" y="16908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sz="3000"/>
              <a:t>C</a:t>
            </a:r>
            <a:r>
              <a:rPr lang="en-US" sz="3000"/>
              <a:t>orrelation matrix using the existing dataframe is unreflective of any correlations between the variables (Time, V1-V28, Amount) and our target (Class)</a:t>
            </a:r>
            <a:endParaRPr sz="3000"/>
          </a:p>
        </p:txBody>
      </p:sp>
      <p:pic>
        <p:nvPicPr>
          <p:cNvPr id="167" name="Google Shape;167;g6fcd2c8723_1_52"/>
          <p:cNvPicPr preferRelativeResize="0"/>
          <p:nvPr/>
        </p:nvPicPr>
        <p:blipFill>
          <a:blip r:embed="rId3">
            <a:alphaModFix/>
          </a:blip>
          <a:stretch>
            <a:fillRect/>
          </a:stretch>
        </p:blipFill>
        <p:spPr>
          <a:xfrm>
            <a:off x="419100" y="3143436"/>
            <a:ext cx="11353801" cy="3577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6fcd2c8723_1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a:t>
            </a:r>
            <a:r>
              <a:rPr lang="en-US"/>
              <a:t>ampling</a:t>
            </a:r>
            <a:endParaRPr/>
          </a:p>
        </p:txBody>
      </p:sp>
      <p:sp>
        <p:nvSpPr>
          <p:cNvPr id="173" name="Google Shape;173;g6fcd2c8723_1_22"/>
          <p:cNvSpPr txBox="1"/>
          <p:nvPr>
            <p:ph idx="1" type="body"/>
          </p:nvPr>
        </p:nvSpPr>
        <p:spPr>
          <a:xfrm>
            <a:off x="838200" y="15384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2200"/>
              <a:t>We performed sampling to create dataframes with equal values of fraudulent and non-fraudulent transactions.</a:t>
            </a:r>
            <a:endParaRPr sz="2200"/>
          </a:p>
          <a:p>
            <a:pPr indent="-368300" lvl="0" marL="457200" rtl="0" algn="l">
              <a:lnSpc>
                <a:spcPct val="90000"/>
              </a:lnSpc>
              <a:spcBef>
                <a:spcPts val="2100"/>
              </a:spcBef>
              <a:spcAft>
                <a:spcPts val="0"/>
              </a:spcAft>
              <a:buSzPts val="2200"/>
              <a:buAutoNum type="arabicPeriod"/>
            </a:pPr>
            <a:r>
              <a:rPr lang="en-US" sz="2200"/>
              <a:t>Undersampling</a:t>
            </a:r>
            <a:endParaRPr sz="2200"/>
          </a:p>
          <a:p>
            <a:pPr indent="0" lvl="0" marL="914400" rtl="0" algn="l">
              <a:lnSpc>
                <a:spcPct val="90000"/>
              </a:lnSpc>
              <a:spcBef>
                <a:spcPts val="2100"/>
              </a:spcBef>
              <a:spcAft>
                <a:spcPts val="0"/>
              </a:spcAft>
              <a:buNone/>
            </a:pPr>
            <a:r>
              <a:rPr lang="en-US" sz="2200"/>
              <a:t>Extracted all of the fraudulent transactions and randomly extracted an equal number of non-fraudulent transaction.</a:t>
            </a:r>
            <a:endParaRPr sz="2200"/>
          </a:p>
          <a:p>
            <a:pPr indent="-368300" lvl="0" marL="457200" rtl="0" algn="l">
              <a:lnSpc>
                <a:spcPct val="90000"/>
              </a:lnSpc>
              <a:spcBef>
                <a:spcPts val="2100"/>
              </a:spcBef>
              <a:spcAft>
                <a:spcPts val="0"/>
              </a:spcAft>
              <a:buSzPts val="2200"/>
              <a:buAutoNum type="arabicPeriod" startAt="2"/>
            </a:pPr>
            <a:r>
              <a:rPr lang="en-US" sz="2200"/>
              <a:t>Oversampling</a:t>
            </a:r>
            <a:endParaRPr sz="2200"/>
          </a:p>
          <a:p>
            <a:pPr indent="0" lvl="0" marL="914400" rtl="0" algn="l">
              <a:spcBef>
                <a:spcPts val="2100"/>
              </a:spcBef>
              <a:spcAft>
                <a:spcPts val="2100"/>
              </a:spcAft>
              <a:buNone/>
            </a:pPr>
            <a:r>
              <a:rPr lang="en-US" sz="2200"/>
              <a:t>SMOTE generates new instances of fraud cases from our existing fraud cases</a:t>
            </a:r>
            <a:endParaRPr sz="2200"/>
          </a:p>
        </p:txBody>
      </p:sp>
      <p:grpSp>
        <p:nvGrpSpPr>
          <p:cNvPr id="174" name="Google Shape;174;g6fcd2c8723_1_22"/>
          <p:cNvGrpSpPr/>
          <p:nvPr/>
        </p:nvGrpSpPr>
        <p:grpSpPr>
          <a:xfrm>
            <a:off x="2324022" y="5051916"/>
            <a:ext cx="7543970" cy="1480490"/>
            <a:chOff x="789039" y="4076425"/>
            <a:chExt cx="10017223" cy="1965600"/>
          </a:xfrm>
        </p:grpSpPr>
        <p:pic>
          <p:nvPicPr>
            <p:cNvPr id="175" name="Google Shape;175;g6fcd2c8723_1_22"/>
            <p:cNvPicPr preferRelativeResize="0"/>
            <p:nvPr/>
          </p:nvPicPr>
          <p:blipFill rotWithShape="1">
            <a:blip r:embed="rId3">
              <a:alphaModFix/>
            </a:blip>
            <a:srcRect b="0" l="3044" r="0" t="0"/>
            <a:stretch/>
          </p:blipFill>
          <p:spPr>
            <a:xfrm>
              <a:off x="789039" y="4076425"/>
              <a:ext cx="4907860" cy="1965600"/>
            </a:xfrm>
            <a:prstGeom prst="rect">
              <a:avLst/>
            </a:prstGeom>
            <a:noFill/>
            <a:ln>
              <a:noFill/>
            </a:ln>
          </p:spPr>
        </p:pic>
        <p:pic>
          <p:nvPicPr>
            <p:cNvPr id="176" name="Google Shape;176;g6fcd2c8723_1_22"/>
            <p:cNvPicPr preferRelativeResize="0"/>
            <p:nvPr/>
          </p:nvPicPr>
          <p:blipFill>
            <a:blip r:embed="rId4">
              <a:alphaModFix/>
            </a:blip>
            <a:stretch>
              <a:fillRect/>
            </a:stretch>
          </p:blipFill>
          <p:spPr>
            <a:xfrm>
              <a:off x="5696900" y="4076425"/>
              <a:ext cx="5109361" cy="19656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g6fcd2c8723_1_40"/>
          <p:cNvPicPr preferRelativeResize="0"/>
          <p:nvPr/>
        </p:nvPicPr>
        <p:blipFill>
          <a:blip r:embed="rId3">
            <a:alphaModFix/>
          </a:blip>
          <a:stretch>
            <a:fillRect/>
          </a:stretch>
        </p:blipFill>
        <p:spPr>
          <a:xfrm>
            <a:off x="6263158" y="2034538"/>
            <a:ext cx="5486400" cy="3840480"/>
          </a:xfrm>
          <a:prstGeom prst="rect">
            <a:avLst/>
          </a:prstGeom>
          <a:noFill/>
          <a:ln>
            <a:noFill/>
          </a:ln>
        </p:spPr>
      </p:pic>
      <p:sp>
        <p:nvSpPr>
          <p:cNvPr id="182" name="Google Shape;182;g6fcd2c8723_1_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Count Plots</a:t>
            </a:r>
            <a:endParaRPr/>
          </a:p>
        </p:txBody>
      </p:sp>
      <p:pic>
        <p:nvPicPr>
          <p:cNvPr id="183" name="Google Shape;183;g6fcd2c8723_1_40"/>
          <p:cNvPicPr preferRelativeResize="0"/>
          <p:nvPr/>
        </p:nvPicPr>
        <p:blipFill>
          <a:blip r:embed="rId4">
            <a:alphaModFix/>
          </a:blip>
          <a:stretch>
            <a:fillRect/>
          </a:stretch>
        </p:blipFill>
        <p:spPr>
          <a:xfrm>
            <a:off x="776754" y="2034550"/>
            <a:ext cx="5486400" cy="3840480"/>
          </a:xfrm>
          <a:prstGeom prst="rect">
            <a:avLst/>
          </a:prstGeom>
          <a:noFill/>
          <a:ln>
            <a:noFill/>
          </a:ln>
        </p:spPr>
      </p:pic>
      <p:sp>
        <p:nvSpPr>
          <p:cNvPr id="184" name="Google Shape;184;g6fcd2c8723_1_40"/>
          <p:cNvSpPr txBox="1"/>
          <p:nvPr>
            <p:ph idx="1" type="body"/>
          </p:nvPr>
        </p:nvSpPr>
        <p:spPr>
          <a:xfrm>
            <a:off x="2493350" y="5841975"/>
            <a:ext cx="2053200" cy="628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Undersampled</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185" name="Google Shape;185;g6fcd2c8723_1_40"/>
          <p:cNvSpPr txBox="1"/>
          <p:nvPr>
            <p:ph idx="1" type="body"/>
          </p:nvPr>
        </p:nvSpPr>
        <p:spPr>
          <a:xfrm>
            <a:off x="7979750" y="5841975"/>
            <a:ext cx="2053200" cy="628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Oversampled</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6fcd2c8723_1_8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t>
            </a:r>
            <a:r>
              <a:rPr lang="en-US"/>
              <a:t>orrelation matrix</a:t>
            </a:r>
            <a:endParaRPr/>
          </a:p>
        </p:txBody>
      </p:sp>
      <p:pic>
        <p:nvPicPr>
          <p:cNvPr id="191" name="Google Shape;191;g6fcd2c8723_1_89"/>
          <p:cNvPicPr preferRelativeResize="0"/>
          <p:nvPr/>
        </p:nvPicPr>
        <p:blipFill>
          <a:blip r:embed="rId3">
            <a:alphaModFix/>
          </a:blip>
          <a:stretch>
            <a:fillRect/>
          </a:stretch>
        </p:blipFill>
        <p:spPr>
          <a:xfrm>
            <a:off x="2375313" y="1267150"/>
            <a:ext cx="7441354" cy="2514600"/>
          </a:xfrm>
          <a:prstGeom prst="rect">
            <a:avLst/>
          </a:prstGeom>
          <a:noFill/>
          <a:ln>
            <a:noFill/>
          </a:ln>
        </p:spPr>
      </p:pic>
      <p:pic>
        <p:nvPicPr>
          <p:cNvPr id="192" name="Google Shape;192;g6fcd2c8723_1_89"/>
          <p:cNvPicPr preferRelativeResize="0"/>
          <p:nvPr/>
        </p:nvPicPr>
        <p:blipFill>
          <a:blip r:embed="rId4">
            <a:alphaModFix/>
          </a:blip>
          <a:stretch>
            <a:fillRect/>
          </a:stretch>
        </p:blipFill>
        <p:spPr>
          <a:xfrm>
            <a:off x="2324100" y="3857950"/>
            <a:ext cx="7543801" cy="251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744988bd69_0_5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Correlation matrix</a:t>
            </a:r>
            <a:endParaRPr/>
          </a:p>
        </p:txBody>
      </p:sp>
      <p:pic>
        <p:nvPicPr>
          <p:cNvPr id="198" name="Google Shape;198;g744988bd69_0_524"/>
          <p:cNvPicPr preferRelativeResize="0"/>
          <p:nvPr/>
        </p:nvPicPr>
        <p:blipFill>
          <a:blip r:embed="rId3">
            <a:alphaModFix/>
          </a:blip>
          <a:stretch>
            <a:fillRect/>
          </a:stretch>
        </p:blipFill>
        <p:spPr>
          <a:xfrm>
            <a:off x="2375313" y="1267150"/>
            <a:ext cx="7441354" cy="2514600"/>
          </a:xfrm>
          <a:prstGeom prst="rect">
            <a:avLst/>
          </a:prstGeom>
          <a:noFill/>
          <a:ln>
            <a:noFill/>
          </a:ln>
        </p:spPr>
      </p:pic>
      <p:pic>
        <p:nvPicPr>
          <p:cNvPr id="199" name="Google Shape;199;g744988bd69_0_524"/>
          <p:cNvPicPr preferRelativeResize="0"/>
          <p:nvPr/>
        </p:nvPicPr>
        <p:blipFill>
          <a:blip r:embed="rId4">
            <a:alphaModFix/>
          </a:blip>
          <a:stretch>
            <a:fillRect/>
          </a:stretch>
        </p:blipFill>
        <p:spPr>
          <a:xfrm>
            <a:off x="2324100" y="3857950"/>
            <a:ext cx="7543801" cy="2514600"/>
          </a:xfrm>
          <a:prstGeom prst="rect">
            <a:avLst/>
          </a:prstGeom>
          <a:noFill/>
          <a:ln>
            <a:noFill/>
          </a:ln>
        </p:spPr>
      </p:pic>
      <p:sp>
        <p:nvSpPr>
          <p:cNvPr id="200" name="Google Shape;200;g744988bd69_0_524"/>
          <p:cNvSpPr/>
          <p:nvPr/>
        </p:nvSpPr>
        <p:spPr>
          <a:xfrm>
            <a:off x="8814775" y="1457425"/>
            <a:ext cx="343500" cy="4915200"/>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6fcd2c8723_1_6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Correlation Matrix - Results</a:t>
            </a:r>
            <a:endParaRPr/>
          </a:p>
        </p:txBody>
      </p:sp>
      <p:sp>
        <p:nvSpPr>
          <p:cNvPr id="206" name="Google Shape;206;g6fcd2c8723_1_66"/>
          <p:cNvSpPr txBox="1"/>
          <p:nvPr>
            <p:ph idx="1" type="body"/>
          </p:nvPr>
        </p:nvSpPr>
        <p:spPr>
          <a:xfrm>
            <a:off x="2403250" y="6183450"/>
            <a:ext cx="2053200" cy="628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Undersampled</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graphicFrame>
        <p:nvGraphicFramePr>
          <p:cNvPr id="207" name="Google Shape;207;g6fcd2c8723_1_66"/>
          <p:cNvGraphicFramePr/>
          <p:nvPr/>
        </p:nvGraphicFramePr>
        <p:xfrm>
          <a:off x="838200" y="1592700"/>
          <a:ext cx="3000000" cy="3000000"/>
        </p:xfrm>
        <a:graphic>
          <a:graphicData uri="http://schemas.openxmlformats.org/drawingml/2006/table">
            <a:tbl>
              <a:tblPr>
                <a:noFill/>
                <a:tableStyleId>{03F4762D-CF30-47ED-82B1-7CA064E4925B}</a:tableStyleId>
              </a:tblPr>
              <a:tblGrid>
                <a:gridCol w="2591650"/>
                <a:gridCol w="2591650"/>
              </a:tblGrid>
              <a:tr h="456725">
                <a:tc>
                  <a:txBody>
                    <a:bodyPr/>
                    <a:lstStyle/>
                    <a:p>
                      <a:pPr indent="0" lvl="0" marL="0" rtl="0" algn="l">
                        <a:spcBef>
                          <a:spcPts val="0"/>
                        </a:spcBef>
                        <a:spcAft>
                          <a:spcPts val="0"/>
                        </a:spcAft>
                        <a:buNone/>
                      </a:pPr>
                      <a:r>
                        <a:rPr lang="en-US" sz="1800">
                          <a:latin typeface="Lato"/>
                          <a:ea typeface="Lato"/>
                          <a:cs typeface="Lato"/>
                          <a:sym typeface="Lato"/>
                        </a:rPr>
                        <a:t>Variable</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Correlation</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V3</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-0.563363</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V4</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0.711425</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V10</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-0.625112</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V11</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0.669724</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V12</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-0.679374</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V14</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-0.749900</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V16</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-0.590220</a:t>
                      </a:r>
                      <a:endParaRPr sz="1800">
                        <a:latin typeface="Lato"/>
                        <a:ea typeface="Lato"/>
                        <a:cs typeface="Lato"/>
                        <a:sym typeface="Lato"/>
                      </a:endParaRPr>
                    </a:p>
                  </a:txBody>
                  <a:tcPr marT="91425" marB="91425" marR="91425" marL="91425"/>
                </a:tc>
              </a:tr>
            </a:tbl>
          </a:graphicData>
        </a:graphic>
      </p:graphicFrame>
      <p:sp>
        <p:nvSpPr>
          <p:cNvPr id="208" name="Google Shape;208;g6fcd2c8723_1_66"/>
          <p:cNvSpPr txBox="1"/>
          <p:nvPr>
            <p:ph idx="1" type="body"/>
          </p:nvPr>
        </p:nvSpPr>
        <p:spPr>
          <a:xfrm>
            <a:off x="7586550" y="6183450"/>
            <a:ext cx="2053200" cy="628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Ov</a:t>
            </a:r>
            <a:r>
              <a:rPr lang="en-US"/>
              <a:t>ersampled</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graphicFrame>
        <p:nvGraphicFramePr>
          <p:cNvPr id="209" name="Google Shape;209;g6fcd2c8723_1_66"/>
          <p:cNvGraphicFramePr/>
          <p:nvPr/>
        </p:nvGraphicFramePr>
        <p:xfrm>
          <a:off x="6021500" y="1592700"/>
          <a:ext cx="3000000" cy="3000000"/>
        </p:xfrm>
        <a:graphic>
          <a:graphicData uri="http://schemas.openxmlformats.org/drawingml/2006/table">
            <a:tbl>
              <a:tblPr>
                <a:noFill/>
                <a:tableStyleId>{03F4762D-CF30-47ED-82B1-7CA064E4925B}</a:tableStyleId>
              </a:tblPr>
              <a:tblGrid>
                <a:gridCol w="2591650"/>
                <a:gridCol w="2591650"/>
              </a:tblGrid>
              <a:tr h="456725">
                <a:tc>
                  <a:txBody>
                    <a:bodyPr/>
                    <a:lstStyle/>
                    <a:p>
                      <a:pPr indent="0" lvl="0" marL="0" rtl="0" algn="l">
                        <a:spcBef>
                          <a:spcPts val="0"/>
                        </a:spcBef>
                        <a:spcAft>
                          <a:spcPts val="0"/>
                        </a:spcAft>
                        <a:buNone/>
                      </a:pPr>
                      <a:r>
                        <a:rPr lang="en-US" sz="1800">
                          <a:latin typeface="Lato"/>
                          <a:ea typeface="Lato"/>
                          <a:cs typeface="Lato"/>
                          <a:sym typeface="Lato"/>
                        </a:rPr>
                        <a:t>Variable</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Correlation</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V3</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-0.608970</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V4</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0.742052</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V9</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-0.601215</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V10</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-0.670195</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V11</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0.716714</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V12</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-0.713727</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V14</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-0.801103</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V16</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-0.644581</a:t>
                      </a:r>
                      <a:endParaRPr sz="1800">
                        <a:latin typeface="Lato"/>
                        <a:ea typeface="Lato"/>
                        <a:cs typeface="Lato"/>
                        <a:sym typeface="Lato"/>
                      </a:endParaRPr>
                    </a:p>
                  </a:txBody>
                  <a:tcPr marT="91425" marB="91425" marR="91425" marL="91425"/>
                </a:tc>
              </a:tr>
              <a:tr h="456725">
                <a:tc>
                  <a:txBody>
                    <a:bodyPr/>
                    <a:lstStyle/>
                    <a:p>
                      <a:pPr indent="0" lvl="0" marL="0" rtl="0" algn="l">
                        <a:spcBef>
                          <a:spcPts val="0"/>
                        </a:spcBef>
                        <a:spcAft>
                          <a:spcPts val="0"/>
                        </a:spcAft>
                        <a:buNone/>
                      </a:pPr>
                      <a:r>
                        <a:rPr lang="en-US" sz="1800">
                          <a:latin typeface="Lato"/>
                          <a:ea typeface="Lato"/>
                          <a:cs typeface="Lato"/>
                          <a:sym typeface="Lato"/>
                        </a:rPr>
                        <a:t>V17</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-0.611864</a:t>
                      </a:r>
                      <a:endParaRPr sz="1800">
                        <a:latin typeface="Lato"/>
                        <a:ea typeface="Lato"/>
                        <a:cs typeface="Lato"/>
                        <a:sym typeface="La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6fcd2c8723_1_10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Box Plots - Undersampled </a:t>
            </a:r>
            <a:r>
              <a:rPr lang="en-US"/>
              <a:t>d</a:t>
            </a:r>
            <a:r>
              <a:rPr lang="en-US"/>
              <a:t>ata</a:t>
            </a:r>
            <a:endParaRPr/>
          </a:p>
        </p:txBody>
      </p:sp>
      <p:sp>
        <p:nvSpPr>
          <p:cNvPr id="215" name="Google Shape;215;g6fcd2c8723_1_108"/>
          <p:cNvSpPr txBox="1"/>
          <p:nvPr>
            <p:ph idx="1" type="body"/>
          </p:nvPr>
        </p:nvSpPr>
        <p:spPr>
          <a:xfrm>
            <a:off x="838200" y="1368425"/>
            <a:ext cx="2685900" cy="5082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lang="en-US"/>
              <a:t>High positive correlations:</a:t>
            </a:r>
            <a:endParaRPr/>
          </a:p>
        </p:txBody>
      </p:sp>
      <p:pic>
        <p:nvPicPr>
          <p:cNvPr id="216" name="Google Shape;216;g6fcd2c8723_1_108"/>
          <p:cNvPicPr preferRelativeResize="0"/>
          <p:nvPr/>
        </p:nvPicPr>
        <p:blipFill>
          <a:blip r:embed="rId3">
            <a:alphaModFix/>
          </a:blip>
          <a:stretch>
            <a:fillRect/>
          </a:stretch>
        </p:blipFill>
        <p:spPr>
          <a:xfrm>
            <a:off x="1038150" y="2011437"/>
            <a:ext cx="2286000" cy="1714500"/>
          </a:xfrm>
          <a:prstGeom prst="rect">
            <a:avLst/>
          </a:prstGeom>
          <a:noFill/>
          <a:ln>
            <a:noFill/>
          </a:ln>
        </p:spPr>
      </p:pic>
      <p:pic>
        <p:nvPicPr>
          <p:cNvPr id="217" name="Google Shape;217;g6fcd2c8723_1_108"/>
          <p:cNvPicPr preferRelativeResize="0"/>
          <p:nvPr/>
        </p:nvPicPr>
        <p:blipFill>
          <a:blip r:embed="rId4">
            <a:alphaModFix/>
          </a:blip>
          <a:stretch>
            <a:fillRect/>
          </a:stretch>
        </p:blipFill>
        <p:spPr>
          <a:xfrm>
            <a:off x="1038138" y="3860725"/>
            <a:ext cx="2286000" cy="1703070"/>
          </a:xfrm>
          <a:prstGeom prst="rect">
            <a:avLst/>
          </a:prstGeom>
          <a:noFill/>
          <a:ln>
            <a:noFill/>
          </a:ln>
        </p:spPr>
      </p:pic>
      <p:sp>
        <p:nvSpPr>
          <p:cNvPr id="218" name="Google Shape;218;g6fcd2c8723_1_108"/>
          <p:cNvSpPr txBox="1"/>
          <p:nvPr>
            <p:ph idx="1" type="body"/>
          </p:nvPr>
        </p:nvSpPr>
        <p:spPr>
          <a:xfrm>
            <a:off x="6409075" y="1368413"/>
            <a:ext cx="2802300" cy="5082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lang="en-US"/>
              <a:t>H</a:t>
            </a:r>
            <a:r>
              <a:rPr lang="en-US"/>
              <a:t>igh negative correlations:</a:t>
            </a:r>
            <a:endParaRPr/>
          </a:p>
        </p:txBody>
      </p:sp>
      <p:pic>
        <p:nvPicPr>
          <p:cNvPr id="219" name="Google Shape;219;g6fcd2c8723_1_108"/>
          <p:cNvPicPr preferRelativeResize="0"/>
          <p:nvPr/>
        </p:nvPicPr>
        <p:blipFill>
          <a:blip r:embed="rId5">
            <a:alphaModFix/>
          </a:blip>
          <a:stretch>
            <a:fillRect/>
          </a:stretch>
        </p:blipFill>
        <p:spPr>
          <a:xfrm>
            <a:off x="4381225" y="1958551"/>
            <a:ext cx="2286000" cy="1668780"/>
          </a:xfrm>
          <a:prstGeom prst="rect">
            <a:avLst/>
          </a:prstGeom>
          <a:noFill/>
          <a:ln>
            <a:noFill/>
          </a:ln>
        </p:spPr>
      </p:pic>
      <p:pic>
        <p:nvPicPr>
          <p:cNvPr id="220" name="Google Shape;220;g6fcd2c8723_1_108"/>
          <p:cNvPicPr preferRelativeResize="0"/>
          <p:nvPr/>
        </p:nvPicPr>
        <p:blipFill>
          <a:blip r:embed="rId6">
            <a:alphaModFix/>
          </a:blip>
          <a:stretch>
            <a:fillRect/>
          </a:stretch>
        </p:blipFill>
        <p:spPr>
          <a:xfrm>
            <a:off x="5385649" y="3802113"/>
            <a:ext cx="2286000" cy="1680210"/>
          </a:xfrm>
          <a:prstGeom prst="rect">
            <a:avLst/>
          </a:prstGeom>
          <a:noFill/>
          <a:ln>
            <a:noFill/>
          </a:ln>
        </p:spPr>
      </p:pic>
      <p:pic>
        <p:nvPicPr>
          <p:cNvPr id="221" name="Google Shape;221;g6fcd2c8723_1_108"/>
          <p:cNvPicPr preferRelativeResize="0"/>
          <p:nvPr/>
        </p:nvPicPr>
        <p:blipFill>
          <a:blip r:embed="rId7">
            <a:alphaModFix/>
          </a:blip>
          <a:stretch>
            <a:fillRect/>
          </a:stretch>
        </p:blipFill>
        <p:spPr>
          <a:xfrm>
            <a:off x="8953218" y="1952836"/>
            <a:ext cx="2286000" cy="1680210"/>
          </a:xfrm>
          <a:prstGeom prst="rect">
            <a:avLst/>
          </a:prstGeom>
          <a:noFill/>
          <a:ln>
            <a:noFill/>
          </a:ln>
        </p:spPr>
      </p:pic>
      <p:pic>
        <p:nvPicPr>
          <p:cNvPr id="222" name="Google Shape;222;g6fcd2c8723_1_108"/>
          <p:cNvPicPr preferRelativeResize="0"/>
          <p:nvPr/>
        </p:nvPicPr>
        <p:blipFill>
          <a:blip r:embed="rId8">
            <a:alphaModFix/>
          </a:blip>
          <a:stretch>
            <a:fillRect/>
          </a:stretch>
        </p:blipFill>
        <p:spPr>
          <a:xfrm>
            <a:off x="6667224" y="1952837"/>
            <a:ext cx="2285999" cy="1680210"/>
          </a:xfrm>
          <a:prstGeom prst="rect">
            <a:avLst/>
          </a:prstGeom>
          <a:noFill/>
          <a:ln>
            <a:noFill/>
          </a:ln>
        </p:spPr>
      </p:pic>
      <p:pic>
        <p:nvPicPr>
          <p:cNvPr id="223" name="Google Shape;223;g6fcd2c8723_1_108"/>
          <p:cNvPicPr preferRelativeResize="0"/>
          <p:nvPr/>
        </p:nvPicPr>
        <p:blipFill>
          <a:blip r:embed="rId9">
            <a:alphaModFix/>
          </a:blip>
          <a:stretch>
            <a:fillRect/>
          </a:stretch>
        </p:blipFill>
        <p:spPr>
          <a:xfrm>
            <a:off x="7818475" y="3804913"/>
            <a:ext cx="2286001" cy="16746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744988bd69_1_5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Box Plots - </a:t>
            </a:r>
            <a:r>
              <a:rPr lang="en-US"/>
              <a:t>Oversampled </a:t>
            </a:r>
            <a:r>
              <a:rPr lang="en-US"/>
              <a:t>data</a:t>
            </a:r>
            <a:endParaRPr/>
          </a:p>
        </p:txBody>
      </p:sp>
      <p:pic>
        <p:nvPicPr>
          <p:cNvPr id="229" name="Google Shape;229;g744988bd69_1_53"/>
          <p:cNvPicPr preferRelativeResize="0"/>
          <p:nvPr/>
        </p:nvPicPr>
        <p:blipFill>
          <a:blip r:embed="rId3">
            <a:alphaModFix/>
          </a:blip>
          <a:stretch>
            <a:fillRect/>
          </a:stretch>
        </p:blipFill>
        <p:spPr>
          <a:xfrm>
            <a:off x="1047563" y="1954563"/>
            <a:ext cx="2212041" cy="1600200"/>
          </a:xfrm>
          <a:prstGeom prst="rect">
            <a:avLst/>
          </a:prstGeom>
          <a:noFill/>
          <a:ln>
            <a:noFill/>
          </a:ln>
        </p:spPr>
      </p:pic>
      <p:pic>
        <p:nvPicPr>
          <p:cNvPr id="230" name="Google Shape;230;g744988bd69_1_53"/>
          <p:cNvPicPr preferRelativeResize="0"/>
          <p:nvPr/>
        </p:nvPicPr>
        <p:blipFill>
          <a:blip r:embed="rId4">
            <a:alphaModFix/>
          </a:blip>
          <a:stretch>
            <a:fillRect/>
          </a:stretch>
        </p:blipFill>
        <p:spPr>
          <a:xfrm>
            <a:off x="1038150" y="3609975"/>
            <a:ext cx="2230867" cy="1600200"/>
          </a:xfrm>
          <a:prstGeom prst="rect">
            <a:avLst/>
          </a:prstGeom>
          <a:noFill/>
          <a:ln>
            <a:noFill/>
          </a:ln>
        </p:spPr>
      </p:pic>
      <p:pic>
        <p:nvPicPr>
          <p:cNvPr id="231" name="Google Shape;231;g744988bd69_1_53"/>
          <p:cNvPicPr preferRelativeResize="0"/>
          <p:nvPr/>
        </p:nvPicPr>
        <p:blipFill>
          <a:blip r:embed="rId5">
            <a:alphaModFix/>
          </a:blip>
          <a:stretch>
            <a:fillRect/>
          </a:stretch>
        </p:blipFill>
        <p:spPr>
          <a:xfrm>
            <a:off x="4123075" y="1916887"/>
            <a:ext cx="2171061" cy="1554480"/>
          </a:xfrm>
          <a:prstGeom prst="rect">
            <a:avLst/>
          </a:prstGeom>
          <a:noFill/>
          <a:ln>
            <a:noFill/>
          </a:ln>
        </p:spPr>
      </p:pic>
      <p:pic>
        <p:nvPicPr>
          <p:cNvPr id="232" name="Google Shape;232;g744988bd69_1_53"/>
          <p:cNvPicPr preferRelativeResize="0"/>
          <p:nvPr/>
        </p:nvPicPr>
        <p:blipFill rotWithShape="1">
          <a:blip r:embed="rId6">
            <a:alphaModFix/>
          </a:blip>
          <a:srcRect b="0" l="0" r="0" t="0"/>
          <a:stretch/>
        </p:blipFill>
        <p:spPr>
          <a:xfrm>
            <a:off x="6464950" y="1916887"/>
            <a:ext cx="2171062" cy="1554480"/>
          </a:xfrm>
          <a:prstGeom prst="rect">
            <a:avLst/>
          </a:prstGeom>
          <a:noFill/>
          <a:ln>
            <a:noFill/>
          </a:ln>
        </p:spPr>
      </p:pic>
      <p:pic>
        <p:nvPicPr>
          <p:cNvPr id="233" name="Google Shape;233;g744988bd69_1_53"/>
          <p:cNvPicPr preferRelativeResize="0"/>
          <p:nvPr/>
        </p:nvPicPr>
        <p:blipFill>
          <a:blip r:embed="rId7">
            <a:alphaModFix/>
          </a:blip>
          <a:stretch>
            <a:fillRect/>
          </a:stretch>
        </p:blipFill>
        <p:spPr>
          <a:xfrm>
            <a:off x="8806825" y="1916875"/>
            <a:ext cx="2171062" cy="1554480"/>
          </a:xfrm>
          <a:prstGeom prst="rect">
            <a:avLst/>
          </a:prstGeom>
          <a:noFill/>
          <a:ln>
            <a:noFill/>
          </a:ln>
        </p:spPr>
      </p:pic>
      <p:pic>
        <p:nvPicPr>
          <p:cNvPr id="234" name="Google Shape;234;g744988bd69_1_53"/>
          <p:cNvPicPr preferRelativeResize="0"/>
          <p:nvPr/>
        </p:nvPicPr>
        <p:blipFill>
          <a:blip r:embed="rId8">
            <a:alphaModFix/>
          </a:blip>
          <a:stretch>
            <a:fillRect/>
          </a:stretch>
        </p:blipFill>
        <p:spPr>
          <a:xfrm>
            <a:off x="6470112" y="3554750"/>
            <a:ext cx="2160727" cy="1554480"/>
          </a:xfrm>
          <a:prstGeom prst="rect">
            <a:avLst/>
          </a:prstGeom>
          <a:noFill/>
          <a:ln>
            <a:noFill/>
          </a:ln>
        </p:spPr>
      </p:pic>
      <p:pic>
        <p:nvPicPr>
          <p:cNvPr id="235" name="Google Shape;235;g744988bd69_1_53"/>
          <p:cNvPicPr preferRelativeResize="0"/>
          <p:nvPr/>
        </p:nvPicPr>
        <p:blipFill>
          <a:blip r:embed="rId9">
            <a:alphaModFix/>
          </a:blip>
          <a:stretch>
            <a:fillRect/>
          </a:stretch>
        </p:blipFill>
        <p:spPr>
          <a:xfrm>
            <a:off x="4128235" y="3554747"/>
            <a:ext cx="2160727" cy="1554480"/>
          </a:xfrm>
          <a:prstGeom prst="rect">
            <a:avLst/>
          </a:prstGeom>
          <a:noFill/>
          <a:ln>
            <a:noFill/>
          </a:ln>
        </p:spPr>
      </p:pic>
      <p:pic>
        <p:nvPicPr>
          <p:cNvPr id="236" name="Google Shape;236;g744988bd69_1_53"/>
          <p:cNvPicPr preferRelativeResize="0"/>
          <p:nvPr/>
        </p:nvPicPr>
        <p:blipFill>
          <a:blip r:embed="rId10">
            <a:alphaModFix/>
          </a:blip>
          <a:stretch>
            <a:fillRect/>
          </a:stretch>
        </p:blipFill>
        <p:spPr>
          <a:xfrm>
            <a:off x="8811988" y="3554738"/>
            <a:ext cx="2171062" cy="1554480"/>
          </a:xfrm>
          <a:prstGeom prst="rect">
            <a:avLst/>
          </a:prstGeom>
          <a:noFill/>
          <a:ln>
            <a:noFill/>
          </a:ln>
        </p:spPr>
      </p:pic>
      <p:pic>
        <p:nvPicPr>
          <p:cNvPr id="237" name="Google Shape;237;g744988bd69_1_53"/>
          <p:cNvPicPr preferRelativeResize="0"/>
          <p:nvPr/>
        </p:nvPicPr>
        <p:blipFill>
          <a:blip r:embed="rId11">
            <a:alphaModFix/>
          </a:blip>
          <a:stretch>
            <a:fillRect/>
          </a:stretch>
        </p:blipFill>
        <p:spPr>
          <a:xfrm>
            <a:off x="6470112" y="5109222"/>
            <a:ext cx="2160727" cy="1554480"/>
          </a:xfrm>
          <a:prstGeom prst="rect">
            <a:avLst/>
          </a:prstGeom>
          <a:noFill/>
          <a:ln>
            <a:noFill/>
          </a:ln>
        </p:spPr>
      </p:pic>
      <p:sp>
        <p:nvSpPr>
          <p:cNvPr id="238" name="Google Shape;238;g744988bd69_1_53"/>
          <p:cNvSpPr txBox="1"/>
          <p:nvPr>
            <p:ph idx="1" type="body"/>
          </p:nvPr>
        </p:nvSpPr>
        <p:spPr>
          <a:xfrm>
            <a:off x="810638" y="1408675"/>
            <a:ext cx="2685900" cy="5082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lang="en-US"/>
              <a:t>High positive correlations:</a:t>
            </a:r>
            <a:endParaRPr/>
          </a:p>
        </p:txBody>
      </p:sp>
      <p:sp>
        <p:nvSpPr>
          <p:cNvPr id="239" name="Google Shape;239;g744988bd69_1_53"/>
          <p:cNvSpPr txBox="1"/>
          <p:nvPr>
            <p:ph idx="1" type="body"/>
          </p:nvPr>
        </p:nvSpPr>
        <p:spPr>
          <a:xfrm>
            <a:off x="6149325" y="1408663"/>
            <a:ext cx="2802300" cy="5082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lang="en-US"/>
              <a:t>High negative correlations: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n-US" sz="3500">
                <a:solidFill>
                  <a:schemeClr val="dk2"/>
                </a:solidFill>
              </a:rPr>
              <a:t>Dataset: Credit Card Fraud (Kaggle)</a:t>
            </a:r>
            <a:endParaRPr/>
          </a:p>
        </p:txBody>
      </p:sp>
      <p:sp>
        <p:nvSpPr>
          <p:cNvPr id="99" name="Google Shape;9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19100" lvl="0" marL="457200" rtl="0" algn="l">
              <a:spcBef>
                <a:spcPts val="0"/>
              </a:spcBef>
              <a:spcAft>
                <a:spcPts val="0"/>
              </a:spcAft>
              <a:buClr>
                <a:schemeClr val="dk1"/>
              </a:buClr>
              <a:buSzPts val="3000"/>
              <a:buChar char="●"/>
            </a:pPr>
            <a:r>
              <a:rPr lang="en-US" sz="3000">
                <a:highlight>
                  <a:schemeClr val="lt1"/>
                </a:highlight>
              </a:rPr>
              <a:t>Transactions made by credit cards in September 2013 by European cardholders that occurred in two days </a:t>
            </a:r>
            <a:endParaRPr sz="3000">
              <a:highlight>
                <a:schemeClr val="lt1"/>
              </a:highlight>
            </a:endParaRPr>
          </a:p>
          <a:p>
            <a:pPr indent="-381000" lvl="1" marL="914400" rtl="0" algn="l">
              <a:spcBef>
                <a:spcPts val="0"/>
              </a:spcBef>
              <a:spcAft>
                <a:spcPts val="0"/>
              </a:spcAft>
              <a:buClr>
                <a:schemeClr val="accent1"/>
              </a:buClr>
              <a:buSzPts val="2400"/>
              <a:buChar char="○"/>
            </a:pPr>
            <a:r>
              <a:rPr lang="en-US" sz="2400">
                <a:highlight>
                  <a:schemeClr val="lt1"/>
                </a:highlight>
              </a:rPr>
              <a:t>284,807 transactions</a:t>
            </a:r>
            <a:endParaRPr sz="2400">
              <a:highlight>
                <a:schemeClr val="lt1"/>
              </a:highlight>
            </a:endParaRPr>
          </a:p>
          <a:p>
            <a:pPr indent="-381000" lvl="1" marL="914400" rtl="0" algn="l">
              <a:spcBef>
                <a:spcPts val="0"/>
              </a:spcBef>
              <a:spcAft>
                <a:spcPts val="0"/>
              </a:spcAft>
              <a:buClr>
                <a:schemeClr val="accent1"/>
              </a:buClr>
              <a:buSzPts val="2400"/>
              <a:buChar char="○"/>
            </a:pPr>
            <a:r>
              <a:rPr lang="en-US" sz="2400">
                <a:highlight>
                  <a:schemeClr val="lt1"/>
                </a:highlight>
              </a:rPr>
              <a:t>492 frauds (0.172% of all transactions)</a:t>
            </a:r>
            <a:endParaRPr sz="2400">
              <a:highlight>
                <a:schemeClr val="lt1"/>
              </a:highlight>
            </a:endParaRPr>
          </a:p>
          <a:p>
            <a:pPr indent="-419100" lvl="0" marL="457200" rtl="0" algn="l">
              <a:spcBef>
                <a:spcPts val="0"/>
              </a:spcBef>
              <a:spcAft>
                <a:spcPts val="0"/>
              </a:spcAft>
              <a:buSzPts val="3000"/>
              <a:buChar char="●"/>
            </a:pPr>
            <a:r>
              <a:rPr lang="en-US" sz="3000"/>
              <a:t>Classification Problem:</a:t>
            </a:r>
            <a:endParaRPr sz="3000"/>
          </a:p>
          <a:p>
            <a:pPr indent="-419100" lvl="1" marL="914400" rtl="0" algn="l">
              <a:spcBef>
                <a:spcPts val="0"/>
              </a:spcBef>
              <a:spcAft>
                <a:spcPts val="0"/>
              </a:spcAft>
              <a:buSzPts val="3000"/>
              <a:buChar char="○"/>
            </a:pPr>
            <a:r>
              <a:rPr lang="en-US" sz="3000"/>
              <a:t>Identify fraudulent credit card transactions</a:t>
            </a:r>
            <a:endParaRPr sz="3000"/>
          </a:p>
          <a:p>
            <a:pPr indent="0" lvl="0" marL="0" rtl="0" algn="l">
              <a:lnSpc>
                <a:spcPct val="115000"/>
              </a:lnSpc>
              <a:spcBef>
                <a:spcPts val="0"/>
              </a:spcBef>
              <a:spcAft>
                <a:spcPts val="0"/>
              </a:spcAft>
              <a:buNone/>
            </a:pPr>
            <a:r>
              <a:t/>
            </a:r>
            <a:endParaRPr sz="1400"/>
          </a:p>
          <a:p>
            <a:pPr indent="-50800" lvl="0" marL="228600" rtl="0" algn="l">
              <a:lnSpc>
                <a:spcPct val="90000"/>
              </a:lnSpc>
              <a:spcBef>
                <a:spcPts val="2100"/>
              </a:spcBef>
              <a:spcAft>
                <a:spcPts val="2100"/>
              </a:spcAft>
              <a:buClr>
                <a:schemeClr val="dk1"/>
              </a:buClr>
              <a:buSzPts val="2800"/>
              <a:buNone/>
            </a:pPr>
            <a:r>
              <a:t/>
            </a:r>
            <a:endParaRPr b="1"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6fcd2c8723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Preparation: Train/Test Split</a:t>
            </a:r>
            <a:endParaRPr/>
          </a:p>
        </p:txBody>
      </p:sp>
      <p:sp>
        <p:nvSpPr>
          <p:cNvPr id="245" name="Google Shape;245;g6fcd2c8723_1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04800" lvl="0" marL="228600" rtl="0" algn="l">
              <a:lnSpc>
                <a:spcPct val="90000"/>
              </a:lnSpc>
              <a:spcBef>
                <a:spcPts val="1000"/>
              </a:spcBef>
              <a:spcAft>
                <a:spcPts val="0"/>
              </a:spcAft>
              <a:buSzPts val="3000"/>
              <a:buChar char="●"/>
            </a:pPr>
            <a:r>
              <a:rPr lang="en-US" sz="3000"/>
              <a:t>Split the data into 80% for train and 20% for test, using stratified sampling</a:t>
            </a:r>
            <a:endParaRPr sz="3000"/>
          </a:p>
          <a:p>
            <a:pPr indent="-304800" lvl="1" marL="685800" rtl="0" algn="l">
              <a:lnSpc>
                <a:spcPct val="90000"/>
              </a:lnSpc>
              <a:spcBef>
                <a:spcPts val="0"/>
              </a:spcBef>
              <a:spcAft>
                <a:spcPts val="0"/>
              </a:spcAft>
              <a:buSzPts val="3000"/>
              <a:buChar char="○"/>
            </a:pPr>
            <a:r>
              <a:rPr lang="en-US" sz="3000"/>
              <a:t>Ensures test dataset has the correct ratio of fraudulent to non-fraudulent transactions</a:t>
            </a:r>
            <a:endParaRPr sz="3000"/>
          </a:p>
          <a:p>
            <a:pPr indent="0" lvl="0" marL="1778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744988bd69_0_50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Preparation: Feature Engineering</a:t>
            </a:r>
            <a:endParaRPr/>
          </a:p>
        </p:txBody>
      </p:sp>
      <p:sp>
        <p:nvSpPr>
          <p:cNvPr id="251" name="Google Shape;251;g744988bd69_0_502"/>
          <p:cNvSpPr txBox="1"/>
          <p:nvPr>
            <p:ph idx="1" type="body"/>
          </p:nvPr>
        </p:nvSpPr>
        <p:spPr>
          <a:xfrm>
            <a:off x="709625" y="1411300"/>
            <a:ext cx="10515600" cy="43512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sz="3000"/>
              <a:t>Normalisation </a:t>
            </a:r>
            <a:endParaRPr sz="3000"/>
          </a:p>
          <a:p>
            <a:pPr indent="-419100" lvl="0" marL="457200" rtl="0" algn="l">
              <a:spcBef>
                <a:spcPts val="0"/>
              </a:spcBef>
              <a:spcAft>
                <a:spcPts val="0"/>
              </a:spcAft>
              <a:buSzPts val="3000"/>
              <a:buChar char="●"/>
            </a:pPr>
            <a:r>
              <a:rPr lang="en-US" sz="3000"/>
              <a:t>Created new features:</a:t>
            </a:r>
            <a:endParaRPr sz="3000"/>
          </a:p>
          <a:p>
            <a:pPr indent="-355600" lvl="1" marL="914400" rtl="0" algn="l">
              <a:spcBef>
                <a:spcPts val="0"/>
              </a:spcBef>
              <a:spcAft>
                <a:spcPts val="0"/>
              </a:spcAft>
              <a:buSzPts val="2000"/>
              <a:buChar char="○"/>
            </a:pPr>
            <a:r>
              <a:rPr lang="en-US" sz="2000"/>
              <a:t>time_between_transactions</a:t>
            </a:r>
            <a:endParaRPr sz="2000"/>
          </a:p>
          <a:p>
            <a:pPr indent="-355600" lvl="1" marL="914400" rtl="0" algn="l">
              <a:spcBef>
                <a:spcPts val="0"/>
              </a:spcBef>
              <a:spcAft>
                <a:spcPts val="0"/>
              </a:spcAft>
              <a:buSzPts val="2000"/>
              <a:buChar char="○"/>
            </a:pPr>
            <a:r>
              <a:rPr lang="en-US" sz="2000"/>
              <a:t>For each V1 - V28:</a:t>
            </a:r>
            <a:endParaRPr sz="2000"/>
          </a:p>
          <a:p>
            <a:pPr indent="-355600" lvl="2" marL="1371600" rtl="0" algn="l">
              <a:spcBef>
                <a:spcPts val="0"/>
              </a:spcBef>
              <a:spcAft>
                <a:spcPts val="0"/>
              </a:spcAft>
              <a:buSzPts val="2000"/>
              <a:buChar char="■"/>
            </a:pPr>
            <a:r>
              <a:rPr lang="en-US" sz="2000"/>
              <a:t>Mean</a:t>
            </a:r>
            <a:endParaRPr sz="2000"/>
          </a:p>
          <a:p>
            <a:pPr indent="-355600" lvl="2" marL="1371600" rtl="0" algn="l">
              <a:spcBef>
                <a:spcPts val="0"/>
              </a:spcBef>
              <a:spcAft>
                <a:spcPts val="0"/>
              </a:spcAft>
              <a:buSzPts val="2000"/>
              <a:buChar char="■"/>
            </a:pPr>
            <a:r>
              <a:rPr lang="en-US" sz="2000"/>
              <a:t>Standard Deviation</a:t>
            </a:r>
            <a:endParaRPr sz="2000"/>
          </a:p>
          <a:p>
            <a:pPr indent="-355600" lvl="2" marL="1371600" rtl="0" algn="l">
              <a:spcBef>
                <a:spcPts val="0"/>
              </a:spcBef>
              <a:spcAft>
                <a:spcPts val="0"/>
              </a:spcAft>
              <a:buSzPts val="2000"/>
              <a:buChar char="■"/>
            </a:pPr>
            <a:r>
              <a:rPr lang="en-US" sz="2000"/>
              <a:t>Skew</a:t>
            </a:r>
            <a:endParaRPr sz="2000"/>
          </a:p>
          <a:p>
            <a:pPr indent="-355600" lvl="2" marL="1371600" rtl="0" algn="l">
              <a:spcBef>
                <a:spcPts val="0"/>
              </a:spcBef>
              <a:spcAft>
                <a:spcPts val="0"/>
              </a:spcAft>
              <a:buSzPts val="2000"/>
              <a:buChar char="■"/>
            </a:pPr>
            <a:r>
              <a:rPr lang="en-US" sz="2000"/>
              <a:t>Kurtosis</a:t>
            </a:r>
            <a:endParaRPr sz="2000"/>
          </a:p>
        </p:txBody>
      </p:sp>
      <p:pic>
        <p:nvPicPr>
          <p:cNvPr id="252" name="Google Shape;252;g744988bd69_0_502"/>
          <p:cNvPicPr preferRelativeResize="0"/>
          <p:nvPr/>
        </p:nvPicPr>
        <p:blipFill rotWithShape="1">
          <a:blip r:embed="rId3">
            <a:alphaModFix/>
          </a:blip>
          <a:srcRect b="12298" l="0" r="0" t="33691"/>
          <a:stretch/>
        </p:blipFill>
        <p:spPr>
          <a:xfrm>
            <a:off x="3601575" y="3585750"/>
            <a:ext cx="6685426" cy="2708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744988bd69_0_48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Machine Learning</a:t>
            </a:r>
            <a:endParaRPr/>
          </a:p>
        </p:txBody>
      </p:sp>
      <p:sp>
        <p:nvSpPr>
          <p:cNvPr id="258" name="Google Shape;258;g744988bd69_0_48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t>We experiment with various supervised learning algorithms and compare results.</a:t>
            </a:r>
            <a:endParaRPr sz="3000"/>
          </a:p>
          <a:p>
            <a:pPr indent="-419100" lvl="0" marL="457200" rtl="0" algn="l">
              <a:spcBef>
                <a:spcPts val="2100"/>
              </a:spcBef>
              <a:spcAft>
                <a:spcPts val="0"/>
              </a:spcAft>
              <a:buSzPts val="3000"/>
              <a:buChar char="●"/>
            </a:pPr>
            <a:r>
              <a:rPr lang="en-US" sz="3000"/>
              <a:t>Logistic Regression</a:t>
            </a:r>
            <a:endParaRPr sz="3000"/>
          </a:p>
          <a:p>
            <a:pPr indent="-419100" lvl="0" marL="457200" marR="0" rtl="0" algn="l">
              <a:lnSpc>
                <a:spcPct val="90000"/>
              </a:lnSpc>
              <a:spcBef>
                <a:spcPts val="0"/>
              </a:spcBef>
              <a:spcAft>
                <a:spcPts val="0"/>
              </a:spcAft>
              <a:buSzPts val="3000"/>
              <a:buChar char="●"/>
            </a:pPr>
            <a:r>
              <a:rPr lang="en-US" sz="3000"/>
              <a:t>K Nearest Neighbours</a:t>
            </a:r>
            <a:endParaRPr sz="3000"/>
          </a:p>
          <a:p>
            <a:pPr indent="-419100" lvl="0" marL="457200" marR="0" rtl="0" algn="l">
              <a:lnSpc>
                <a:spcPct val="90000"/>
              </a:lnSpc>
              <a:spcBef>
                <a:spcPts val="0"/>
              </a:spcBef>
              <a:spcAft>
                <a:spcPts val="0"/>
              </a:spcAft>
              <a:buSzPts val="3000"/>
              <a:buChar char="●"/>
            </a:pPr>
            <a:r>
              <a:rPr lang="en-US" sz="3000"/>
              <a:t>Decision Tree</a:t>
            </a:r>
            <a:endParaRPr sz="3000"/>
          </a:p>
          <a:p>
            <a:pPr indent="-419100" lvl="0" marL="457200" marR="0" rtl="0" algn="l">
              <a:lnSpc>
                <a:spcPct val="90000"/>
              </a:lnSpc>
              <a:spcBef>
                <a:spcPts val="0"/>
              </a:spcBef>
              <a:spcAft>
                <a:spcPts val="0"/>
              </a:spcAft>
              <a:buSzPts val="3000"/>
              <a:buChar char="●"/>
            </a:pPr>
            <a:r>
              <a:rPr lang="en-US" sz="3000"/>
              <a:t>Random Forest</a:t>
            </a:r>
            <a:endParaRPr sz="3000"/>
          </a:p>
          <a:p>
            <a:pPr indent="-419100" lvl="0" marL="457200" marR="0" rtl="0" algn="l">
              <a:lnSpc>
                <a:spcPct val="90000"/>
              </a:lnSpc>
              <a:spcBef>
                <a:spcPts val="0"/>
              </a:spcBef>
              <a:spcAft>
                <a:spcPts val="0"/>
              </a:spcAft>
              <a:buSzPts val="3000"/>
              <a:buChar char="●"/>
            </a:pPr>
            <a:r>
              <a:rPr lang="en-US" sz="3000"/>
              <a:t>LightGBM</a:t>
            </a:r>
            <a:endParaRPr sz="3000"/>
          </a:p>
          <a:p>
            <a:pPr indent="-419100" lvl="0" marL="457200" rtl="0" algn="l">
              <a:spcBef>
                <a:spcPts val="0"/>
              </a:spcBef>
              <a:spcAft>
                <a:spcPts val="0"/>
              </a:spcAft>
              <a:buSzPts val="3000"/>
              <a:buChar char="●"/>
            </a:pPr>
            <a:r>
              <a:rPr lang="en-US" sz="3000"/>
              <a:t>Neural Network</a:t>
            </a:r>
            <a:endParaRPr sz="3000"/>
          </a:p>
          <a:p>
            <a:pPr indent="0" lvl="0" marL="0" rtl="0" algn="l">
              <a:spcBef>
                <a:spcPts val="2100"/>
              </a:spcBef>
              <a:spcAft>
                <a:spcPts val="2100"/>
              </a:spcAft>
              <a:buNone/>
            </a:pPr>
            <a:r>
              <a:t/>
            </a:r>
            <a:endParaRPr/>
          </a:p>
        </p:txBody>
      </p:sp>
      <p:pic>
        <p:nvPicPr>
          <p:cNvPr id="259" name="Google Shape;259;g744988bd69_0_487"/>
          <p:cNvPicPr preferRelativeResize="0"/>
          <p:nvPr/>
        </p:nvPicPr>
        <p:blipFill>
          <a:blip r:embed="rId3">
            <a:alphaModFix/>
          </a:blip>
          <a:stretch>
            <a:fillRect/>
          </a:stretch>
        </p:blipFill>
        <p:spPr>
          <a:xfrm>
            <a:off x="7538874" y="3767163"/>
            <a:ext cx="2626700" cy="1407650"/>
          </a:xfrm>
          <a:prstGeom prst="rect">
            <a:avLst/>
          </a:prstGeom>
          <a:noFill/>
          <a:ln>
            <a:noFill/>
          </a:ln>
        </p:spPr>
      </p:pic>
      <p:pic>
        <p:nvPicPr>
          <p:cNvPr id="260" name="Google Shape;260;g744988bd69_0_487"/>
          <p:cNvPicPr preferRelativeResize="0"/>
          <p:nvPr/>
        </p:nvPicPr>
        <p:blipFill>
          <a:blip r:embed="rId4">
            <a:alphaModFix/>
          </a:blip>
          <a:stretch>
            <a:fillRect/>
          </a:stretch>
        </p:blipFill>
        <p:spPr>
          <a:xfrm>
            <a:off x="7690175" y="3217125"/>
            <a:ext cx="2324100" cy="2114550"/>
          </a:xfrm>
          <a:prstGeom prst="rect">
            <a:avLst/>
          </a:prstGeom>
          <a:noFill/>
          <a:ln>
            <a:noFill/>
          </a:ln>
        </p:spPr>
      </p:pic>
      <p:pic>
        <p:nvPicPr>
          <p:cNvPr id="261" name="Google Shape;261;g744988bd69_0_487"/>
          <p:cNvPicPr preferRelativeResize="0"/>
          <p:nvPr/>
        </p:nvPicPr>
        <p:blipFill>
          <a:blip r:embed="rId5">
            <a:alphaModFix/>
          </a:blip>
          <a:stretch>
            <a:fillRect/>
          </a:stretch>
        </p:blipFill>
        <p:spPr>
          <a:xfrm>
            <a:off x="6789838" y="3091088"/>
            <a:ext cx="4124776" cy="2577975"/>
          </a:xfrm>
          <a:prstGeom prst="rect">
            <a:avLst/>
          </a:prstGeom>
          <a:noFill/>
          <a:ln>
            <a:noFill/>
          </a:ln>
        </p:spPr>
      </p:pic>
      <p:pic>
        <p:nvPicPr>
          <p:cNvPr id="262" name="Google Shape;262;g744988bd69_0_487"/>
          <p:cNvPicPr preferRelativeResize="0"/>
          <p:nvPr/>
        </p:nvPicPr>
        <p:blipFill>
          <a:blip r:embed="rId6">
            <a:alphaModFix/>
          </a:blip>
          <a:stretch>
            <a:fillRect/>
          </a:stretch>
        </p:blipFill>
        <p:spPr>
          <a:xfrm>
            <a:off x="7305251" y="2694588"/>
            <a:ext cx="3093974" cy="3552799"/>
          </a:xfrm>
          <a:prstGeom prst="rect">
            <a:avLst/>
          </a:prstGeom>
          <a:noFill/>
          <a:ln>
            <a:noFill/>
          </a:ln>
        </p:spPr>
      </p:pic>
      <p:pic>
        <p:nvPicPr>
          <p:cNvPr id="263" name="Google Shape;263;g744988bd69_0_487"/>
          <p:cNvPicPr preferRelativeResize="0"/>
          <p:nvPr/>
        </p:nvPicPr>
        <p:blipFill>
          <a:blip r:embed="rId7">
            <a:alphaModFix/>
          </a:blip>
          <a:stretch>
            <a:fillRect/>
          </a:stretch>
        </p:blipFill>
        <p:spPr>
          <a:xfrm>
            <a:off x="7690185" y="3072836"/>
            <a:ext cx="2324100" cy="27962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g744988bd69_1_7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pic>
        <p:nvPicPr>
          <p:cNvPr id="269" name="Google Shape;269;g744988bd69_1_75"/>
          <p:cNvPicPr preferRelativeResize="0"/>
          <p:nvPr/>
        </p:nvPicPr>
        <p:blipFill rotWithShape="1">
          <a:blip r:embed="rId3">
            <a:alphaModFix/>
          </a:blip>
          <a:srcRect b="2882" l="18413" r="0" t="18588"/>
          <a:stretch/>
        </p:blipFill>
        <p:spPr>
          <a:xfrm>
            <a:off x="2332338" y="1382825"/>
            <a:ext cx="7527326" cy="5180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6fcd2c8723_1_15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sp>
        <p:nvSpPr>
          <p:cNvPr id="275" name="Google Shape;275;g6fcd2c8723_1_158"/>
          <p:cNvSpPr txBox="1"/>
          <p:nvPr>
            <p:ph idx="1" type="body"/>
          </p:nvPr>
        </p:nvSpPr>
        <p:spPr>
          <a:xfrm>
            <a:off x="838200" y="4024175"/>
            <a:ext cx="10515600" cy="1952400"/>
          </a:xfrm>
          <a:prstGeom prst="rect">
            <a:avLst/>
          </a:prstGeom>
        </p:spPr>
        <p:txBody>
          <a:bodyPr anchorCtr="0" anchor="t" bIns="45700" lIns="91425" spcFirstLastPara="1" rIns="91425" wrap="square" tIns="45700">
            <a:noAutofit/>
          </a:bodyPr>
          <a:lstStyle/>
          <a:p>
            <a:pPr indent="-419100" lvl="0" marL="457200" marR="0" rtl="0" algn="l">
              <a:lnSpc>
                <a:spcPct val="115000"/>
              </a:lnSpc>
              <a:spcBef>
                <a:spcPts val="600"/>
              </a:spcBef>
              <a:spcAft>
                <a:spcPts val="0"/>
              </a:spcAft>
              <a:buSzPts val="3000"/>
              <a:buFont typeface="Calibri"/>
              <a:buChar char="●"/>
            </a:pPr>
            <a:r>
              <a:rPr lang="en-US" sz="3000"/>
              <a:t>Precision tells us out of all the transactions we predicted as fraudulent, what percentage was actually fraudulent</a:t>
            </a:r>
            <a:r>
              <a:rPr lang="en-US" sz="3000">
                <a:solidFill>
                  <a:srgbClr val="212121"/>
                </a:solidFill>
                <a:highlight>
                  <a:srgbClr val="FFFFFF"/>
                </a:highlight>
              </a:rPr>
              <a:t>. </a:t>
            </a:r>
            <a:endParaRPr sz="3000">
              <a:solidFill>
                <a:srgbClr val="212121"/>
              </a:solidFill>
              <a:highlight>
                <a:srgbClr val="FFFFFF"/>
              </a:highlight>
            </a:endParaRPr>
          </a:p>
          <a:p>
            <a:pPr indent="0" lvl="0" marL="0" rtl="0" algn="l">
              <a:lnSpc>
                <a:spcPct val="115000"/>
              </a:lnSpc>
              <a:spcBef>
                <a:spcPts val="600"/>
              </a:spcBef>
              <a:spcAft>
                <a:spcPts val="0"/>
              </a:spcAft>
              <a:buNone/>
            </a:pPr>
            <a:r>
              <a:t/>
            </a:r>
            <a:endParaRPr sz="3000">
              <a:solidFill>
                <a:srgbClr val="212121"/>
              </a:solidFill>
              <a:highlight>
                <a:srgbClr val="FFFFFF"/>
              </a:highlight>
            </a:endParaRPr>
          </a:p>
          <a:p>
            <a:pPr indent="0" lvl="0" marL="0" rtl="0" algn="l">
              <a:lnSpc>
                <a:spcPct val="115000"/>
              </a:lnSpc>
              <a:spcBef>
                <a:spcPts val="600"/>
              </a:spcBef>
              <a:spcAft>
                <a:spcPts val="0"/>
              </a:spcAft>
              <a:buNone/>
            </a:pPr>
            <a:r>
              <a:t/>
            </a:r>
            <a:endParaRPr sz="3000">
              <a:solidFill>
                <a:srgbClr val="212121"/>
              </a:solidFill>
              <a:highlight>
                <a:srgbClr val="FFFFFF"/>
              </a:highlight>
            </a:endParaRPr>
          </a:p>
          <a:p>
            <a:pPr indent="0" lvl="0" marL="0" rtl="0" algn="l">
              <a:spcBef>
                <a:spcPts val="1000"/>
              </a:spcBef>
              <a:spcAft>
                <a:spcPts val="2100"/>
              </a:spcAft>
              <a:buNone/>
            </a:pPr>
            <a:r>
              <a:t/>
            </a:r>
            <a:endParaRPr/>
          </a:p>
        </p:txBody>
      </p:sp>
      <p:pic>
        <p:nvPicPr>
          <p:cNvPr id="276" name="Google Shape;276;g6fcd2c8723_1_158"/>
          <p:cNvPicPr preferRelativeResize="0"/>
          <p:nvPr/>
        </p:nvPicPr>
        <p:blipFill>
          <a:blip r:embed="rId3">
            <a:alphaModFix/>
          </a:blip>
          <a:stretch>
            <a:fillRect/>
          </a:stretch>
        </p:blipFill>
        <p:spPr>
          <a:xfrm>
            <a:off x="3548050" y="1789338"/>
            <a:ext cx="5095875" cy="1647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g6fcd2c8723_1_16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sp>
        <p:nvSpPr>
          <p:cNvPr id="282" name="Google Shape;282;g6fcd2c8723_1_167"/>
          <p:cNvSpPr txBox="1"/>
          <p:nvPr>
            <p:ph idx="1" type="body"/>
          </p:nvPr>
        </p:nvSpPr>
        <p:spPr>
          <a:xfrm>
            <a:off x="838200" y="3100450"/>
            <a:ext cx="10515600" cy="3187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600"/>
              </a:spcBef>
              <a:spcAft>
                <a:spcPts val="0"/>
              </a:spcAft>
              <a:buSzPts val="3000"/>
              <a:buFont typeface="Calibri"/>
              <a:buChar char="●"/>
            </a:pPr>
            <a:r>
              <a:rPr lang="en-US" sz="3000">
                <a:highlight>
                  <a:srgbClr val="FFFFFF"/>
                </a:highlight>
              </a:rPr>
              <a:t>Recall tells us out of all the fraudulent transactions, what percentage was correctly identified by our model. </a:t>
            </a:r>
            <a:endParaRPr sz="3000">
              <a:highlight>
                <a:srgbClr val="FFFFFF"/>
              </a:highlight>
            </a:endParaRPr>
          </a:p>
          <a:p>
            <a:pPr indent="-419100" lvl="0" marL="457200" rtl="0" algn="l">
              <a:lnSpc>
                <a:spcPct val="115000"/>
              </a:lnSpc>
              <a:spcBef>
                <a:spcPts val="0"/>
              </a:spcBef>
              <a:spcAft>
                <a:spcPts val="0"/>
              </a:spcAft>
              <a:buSzPts val="3000"/>
              <a:buFont typeface="Calibri"/>
              <a:buChar char="●"/>
            </a:pPr>
            <a:r>
              <a:rPr lang="en-US" sz="3000">
                <a:highlight>
                  <a:srgbClr val="FFFFFF"/>
                </a:highlight>
              </a:rPr>
              <a:t>This metric is more important than precision, as it is more crucial to detect fraudulent transactions and not let them slip by, than reducing the number of false positives detected. </a:t>
            </a:r>
            <a:endParaRPr sz="3000">
              <a:highlight>
                <a:srgbClr val="FFFFFF"/>
              </a:highlight>
            </a:endParaRPr>
          </a:p>
          <a:p>
            <a:pPr indent="0" lvl="0" marL="0" rtl="0" algn="l">
              <a:spcBef>
                <a:spcPts val="1000"/>
              </a:spcBef>
              <a:spcAft>
                <a:spcPts val="2100"/>
              </a:spcAft>
              <a:buNone/>
            </a:pPr>
            <a:r>
              <a:t/>
            </a:r>
            <a:endParaRPr/>
          </a:p>
        </p:txBody>
      </p:sp>
      <p:pic>
        <p:nvPicPr>
          <p:cNvPr id="283" name="Google Shape;283;g6fcd2c8723_1_167"/>
          <p:cNvPicPr preferRelativeResize="0"/>
          <p:nvPr/>
        </p:nvPicPr>
        <p:blipFill>
          <a:blip r:embed="rId3">
            <a:alphaModFix/>
          </a:blip>
          <a:stretch>
            <a:fillRect/>
          </a:stretch>
        </p:blipFill>
        <p:spPr>
          <a:xfrm>
            <a:off x="4019550" y="1690813"/>
            <a:ext cx="4152900" cy="141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g6fcd2c8723_1_18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sp>
        <p:nvSpPr>
          <p:cNvPr id="289" name="Google Shape;289;g6fcd2c8723_1_180"/>
          <p:cNvSpPr txBox="1"/>
          <p:nvPr>
            <p:ph idx="1" type="body"/>
          </p:nvPr>
        </p:nvSpPr>
        <p:spPr>
          <a:xfrm>
            <a:off x="838200" y="3100450"/>
            <a:ext cx="10515600" cy="3187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600"/>
              </a:spcBef>
              <a:spcAft>
                <a:spcPts val="0"/>
              </a:spcAft>
              <a:buSzPts val="3000"/>
              <a:buChar char="●"/>
            </a:pPr>
            <a:r>
              <a:rPr lang="en-US" sz="3000">
                <a:highlight>
                  <a:srgbClr val="FFFFFF"/>
                </a:highlight>
              </a:rPr>
              <a:t>F1 Score considers both recall and precision.</a:t>
            </a:r>
            <a:endParaRPr sz="3000">
              <a:highlight>
                <a:srgbClr val="FFFFFF"/>
              </a:highlight>
            </a:endParaRPr>
          </a:p>
          <a:p>
            <a:pPr indent="-419100" lvl="0" marL="457200" rtl="0" algn="l">
              <a:lnSpc>
                <a:spcPct val="115000"/>
              </a:lnSpc>
              <a:spcBef>
                <a:spcPts val="0"/>
              </a:spcBef>
              <a:spcAft>
                <a:spcPts val="0"/>
              </a:spcAft>
              <a:buSzPts val="3000"/>
              <a:buChar char="●"/>
            </a:pPr>
            <a:r>
              <a:rPr lang="en-US" sz="3000">
                <a:highlight>
                  <a:srgbClr val="FFFFFF"/>
                </a:highlight>
              </a:rPr>
              <a:t>This takes both false positives and false negatives into consideration, and is much more useful as an indicator of the model's performance than accuracy, especially because of the highly skewed data. </a:t>
            </a:r>
            <a:endParaRPr sz="3000">
              <a:highlight>
                <a:srgbClr val="FFFFFF"/>
              </a:highlight>
            </a:endParaRPr>
          </a:p>
          <a:p>
            <a:pPr indent="0" lvl="0" marL="457200" rtl="0" algn="l">
              <a:lnSpc>
                <a:spcPct val="115000"/>
              </a:lnSpc>
              <a:spcBef>
                <a:spcPts val="600"/>
              </a:spcBef>
              <a:spcAft>
                <a:spcPts val="0"/>
              </a:spcAft>
              <a:buNone/>
            </a:pPr>
            <a:r>
              <a:t/>
            </a:r>
            <a:endParaRPr sz="3000">
              <a:solidFill>
                <a:srgbClr val="212121"/>
              </a:solidFill>
              <a:highlight>
                <a:srgbClr val="FFFFFF"/>
              </a:highlight>
            </a:endParaRPr>
          </a:p>
          <a:p>
            <a:pPr indent="0" lvl="0" marL="0" rtl="0" algn="l">
              <a:spcBef>
                <a:spcPts val="1000"/>
              </a:spcBef>
              <a:spcAft>
                <a:spcPts val="2100"/>
              </a:spcAft>
              <a:buNone/>
            </a:pPr>
            <a:r>
              <a:t/>
            </a:r>
            <a:endParaRPr/>
          </a:p>
        </p:txBody>
      </p:sp>
      <p:pic>
        <p:nvPicPr>
          <p:cNvPr id="290" name="Google Shape;290;g6fcd2c8723_1_180"/>
          <p:cNvPicPr preferRelativeResize="0"/>
          <p:nvPr/>
        </p:nvPicPr>
        <p:blipFill>
          <a:blip r:embed="rId3">
            <a:alphaModFix/>
          </a:blip>
          <a:stretch>
            <a:fillRect/>
          </a:stretch>
        </p:blipFill>
        <p:spPr>
          <a:xfrm>
            <a:off x="3073075" y="1690825"/>
            <a:ext cx="6045847" cy="1104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g744988bd69_0_56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sp>
        <p:nvSpPr>
          <p:cNvPr id="296" name="Google Shape;296;g744988bd69_0_565"/>
          <p:cNvSpPr txBox="1"/>
          <p:nvPr>
            <p:ph idx="1" type="body"/>
          </p:nvPr>
        </p:nvSpPr>
        <p:spPr>
          <a:xfrm>
            <a:off x="838200" y="3393050"/>
            <a:ext cx="10515600" cy="3187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600"/>
              </a:spcBef>
              <a:spcAft>
                <a:spcPts val="0"/>
              </a:spcAft>
              <a:buSzPts val="3000"/>
              <a:buFont typeface="Calibri"/>
              <a:buChar char="●"/>
            </a:pPr>
            <a:r>
              <a:rPr lang="en-US" sz="3000">
                <a:highlight>
                  <a:srgbClr val="FFFFFF"/>
                </a:highlight>
              </a:rPr>
              <a:t>Weighted</a:t>
            </a:r>
            <a:r>
              <a:rPr lang="en-US" sz="3000">
                <a:highlight>
                  <a:srgbClr val="FFFFFF"/>
                </a:highlight>
              </a:rPr>
              <a:t> average takes the average of F1 scores for both classes with respect to their support.</a:t>
            </a:r>
            <a:endParaRPr sz="3000">
              <a:highlight>
                <a:srgbClr val="FFFFFF"/>
              </a:highlight>
            </a:endParaRPr>
          </a:p>
          <a:p>
            <a:pPr indent="-419100" lvl="0" marL="457200" rtl="0" algn="l">
              <a:lnSpc>
                <a:spcPct val="115000"/>
              </a:lnSpc>
              <a:spcBef>
                <a:spcPts val="0"/>
              </a:spcBef>
              <a:spcAft>
                <a:spcPts val="0"/>
              </a:spcAft>
              <a:buSzPts val="3000"/>
              <a:buChar char="●"/>
            </a:pPr>
            <a:r>
              <a:rPr lang="en-US" sz="3000">
                <a:highlight>
                  <a:srgbClr val="FFFFFF"/>
                </a:highlight>
              </a:rPr>
              <a:t>This gives a greater importance to the higher represented class.</a:t>
            </a:r>
            <a:endParaRPr sz="3000">
              <a:highlight>
                <a:srgbClr val="FFFFFF"/>
              </a:highlight>
            </a:endParaRPr>
          </a:p>
          <a:p>
            <a:pPr indent="0" lvl="0" marL="0" rtl="0" algn="l">
              <a:spcBef>
                <a:spcPts val="1000"/>
              </a:spcBef>
              <a:spcAft>
                <a:spcPts val="2100"/>
              </a:spcAft>
              <a:buNone/>
            </a:pPr>
            <a:r>
              <a:t/>
            </a:r>
            <a:endParaRPr/>
          </a:p>
        </p:txBody>
      </p:sp>
      <p:pic>
        <p:nvPicPr>
          <p:cNvPr id="297" name="Google Shape;297;g744988bd69_0_565"/>
          <p:cNvPicPr preferRelativeResize="0"/>
          <p:nvPr/>
        </p:nvPicPr>
        <p:blipFill>
          <a:blip r:embed="rId3">
            <a:alphaModFix/>
          </a:blip>
          <a:stretch>
            <a:fillRect/>
          </a:stretch>
        </p:blipFill>
        <p:spPr>
          <a:xfrm>
            <a:off x="2009775" y="2054100"/>
            <a:ext cx="8172450" cy="847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g744988bd69_0_56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sp>
        <p:nvSpPr>
          <p:cNvPr id="303" name="Google Shape;303;g744988bd69_0_560"/>
          <p:cNvSpPr txBox="1"/>
          <p:nvPr>
            <p:ph idx="1" type="body"/>
          </p:nvPr>
        </p:nvSpPr>
        <p:spPr>
          <a:xfrm>
            <a:off x="838200" y="3100450"/>
            <a:ext cx="10515600" cy="31872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600"/>
              </a:spcBef>
              <a:spcAft>
                <a:spcPts val="0"/>
              </a:spcAft>
              <a:buSzPts val="3000"/>
              <a:buFont typeface="Calibri"/>
              <a:buChar char="●"/>
            </a:pPr>
            <a:r>
              <a:rPr lang="en-US" sz="3000">
                <a:highlight>
                  <a:srgbClr val="FFFFFF"/>
                </a:highlight>
              </a:rPr>
              <a:t>Macro average takes the average of F1 scores for both classes.</a:t>
            </a:r>
            <a:endParaRPr sz="3000">
              <a:highlight>
                <a:srgbClr val="FFFFFF"/>
              </a:highlight>
            </a:endParaRPr>
          </a:p>
          <a:p>
            <a:pPr indent="0" lvl="0" marL="0" rtl="0" algn="l">
              <a:spcBef>
                <a:spcPts val="1000"/>
              </a:spcBef>
              <a:spcAft>
                <a:spcPts val="2100"/>
              </a:spcAft>
              <a:buNone/>
            </a:pPr>
            <a:r>
              <a:t/>
            </a:r>
            <a:endParaRPr/>
          </a:p>
        </p:txBody>
      </p:sp>
      <p:pic>
        <p:nvPicPr>
          <p:cNvPr id="304" name="Google Shape;304;g744988bd69_0_560"/>
          <p:cNvPicPr preferRelativeResize="0"/>
          <p:nvPr/>
        </p:nvPicPr>
        <p:blipFill>
          <a:blip r:embed="rId3">
            <a:alphaModFix/>
          </a:blip>
          <a:stretch>
            <a:fillRect/>
          </a:stretch>
        </p:blipFill>
        <p:spPr>
          <a:xfrm>
            <a:off x="2717021" y="1787825"/>
            <a:ext cx="6757950" cy="983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7418e5b130_0_21"/>
          <p:cNvSpPr txBox="1"/>
          <p:nvPr>
            <p:ph type="title"/>
          </p:nvPr>
        </p:nvSpPr>
        <p:spPr>
          <a:xfrm>
            <a:off x="838200" y="4312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sp>
        <p:nvSpPr>
          <p:cNvPr id="310" name="Google Shape;310;g7418e5b130_0_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000">
                <a:solidFill>
                  <a:srgbClr val="000000"/>
                </a:solidFill>
                <a:latin typeface="Raleway"/>
                <a:ea typeface="Raleway"/>
                <a:cs typeface="Raleway"/>
                <a:sym typeface="Raleway"/>
              </a:rPr>
              <a:t>AUC - ROC (Receiver Operating characteristic) curve</a:t>
            </a:r>
            <a:endParaRPr b="1" sz="3000">
              <a:solidFill>
                <a:srgbClr val="000000"/>
              </a:solidFill>
              <a:latin typeface="Raleway"/>
              <a:ea typeface="Raleway"/>
              <a:cs typeface="Raleway"/>
              <a:sym typeface="Raleway"/>
            </a:endParaRPr>
          </a:p>
          <a:p>
            <a:pPr indent="-419100" lvl="0" marL="457200" rtl="0" algn="l">
              <a:spcBef>
                <a:spcPts val="1000"/>
              </a:spcBef>
              <a:spcAft>
                <a:spcPts val="0"/>
              </a:spcAft>
              <a:buSzPts val="3000"/>
              <a:buChar char="●"/>
            </a:pPr>
            <a:r>
              <a:rPr lang="en-US" sz="3000"/>
              <a:t>P</a:t>
            </a:r>
            <a:r>
              <a:rPr lang="en-US" sz="3000"/>
              <a:t>erformance measurement for binary classification at different thresholds</a:t>
            </a:r>
            <a:endParaRPr sz="3000"/>
          </a:p>
          <a:p>
            <a:pPr indent="-419100" lvl="0" marL="457200" rtl="0" algn="l">
              <a:spcBef>
                <a:spcPts val="0"/>
              </a:spcBef>
              <a:spcAft>
                <a:spcPts val="0"/>
              </a:spcAft>
              <a:buSzPts val="3000"/>
              <a:buChar char="●"/>
            </a:pPr>
            <a:r>
              <a:rPr lang="en-US" sz="3000"/>
              <a:t>Plots False Positive Rate against True Positive Rate</a:t>
            </a:r>
            <a:endParaRPr sz="3000"/>
          </a:p>
          <a:p>
            <a:pPr indent="-419100" lvl="0" marL="457200" rtl="0" algn="l">
              <a:spcBef>
                <a:spcPts val="0"/>
              </a:spcBef>
              <a:spcAft>
                <a:spcPts val="0"/>
              </a:spcAft>
              <a:buSzPts val="3000"/>
              <a:buChar char="●"/>
            </a:pPr>
            <a:r>
              <a:rPr lang="en-US" sz="3000"/>
              <a:t>Performance of the model is indicated by the area under the curve</a:t>
            </a:r>
            <a:endParaRPr sz="3000"/>
          </a:p>
        </p:txBody>
      </p:sp>
      <p:pic>
        <p:nvPicPr>
          <p:cNvPr id="311" name="Google Shape;311;g7418e5b130_0_21"/>
          <p:cNvPicPr preferRelativeResize="0"/>
          <p:nvPr/>
        </p:nvPicPr>
        <p:blipFill>
          <a:blip r:embed="rId3">
            <a:alphaModFix/>
          </a:blip>
          <a:stretch>
            <a:fillRect/>
          </a:stretch>
        </p:blipFill>
        <p:spPr>
          <a:xfrm>
            <a:off x="4705112" y="4172250"/>
            <a:ext cx="2781775" cy="2542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g744988bd69_0_5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3500">
                <a:solidFill>
                  <a:schemeClr val="dk2"/>
                </a:solidFill>
              </a:rPr>
              <a:t>Practical Motivation</a:t>
            </a:r>
            <a:endParaRPr/>
          </a:p>
        </p:txBody>
      </p:sp>
      <p:sp>
        <p:nvSpPr>
          <p:cNvPr id="105" name="Google Shape;105;g744988bd69_0_5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SzPts val="3000"/>
              <a:buChar char="●"/>
            </a:pPr>
            <a:r>
              <a:rPr lang="en-US" sz="3000"/>
              <a:t>Despite the introduction of EMV chip technology, credit card fraud remains a concern for both banks and customers. </a:t>
            </a:r>
            <a:endParaRPr sz="3000"/>
          </a:p>
          <a:p>
            <a:pPr indent="-419100" lvl="0" marL="457200" rtl="0" algn="l">
              <a:spcBef>
                <a:spcPts val="0"/>
              </a:spcBef>
              <a:spcAft>
                <a:spcPts val="0"/>
              </a:spcAft>
              <a:buSzPts val="3000"/>
              <a:buChar char="●"/>
            </a:pPr>
            <a:r>
              <a:rPr lang="en-US" sz="3000"/>
              <a:t>In 2016, global card fraud losses equaled $22.8 billion, with 15.4 million consumers becoming victims of identity theft or fraud.</a:t>
            </a:r>
            <a:endParaRPr sz="3000"/>
          </a:p>
          <a:p>
            <a:pPr indent="0" lvl="0" marL="0" rtl="0" algn="l">
              <a:spcBef>
                <a:spcPts val="1000"/>
              </a:spcBef>
              <a:spcAft>
                <a:spcPts val="0"/>
              </a:spcAft>
              <a:buNone/>
            </a:pPr>
            <a:r>
              <a:t/>
            </a:r>
            <a:endParaRPr sz="3600"/>
          </a:p>
          <a:p>
            <a:pPr indent="-50800" lvl="0" marL="228600" rtl="0" algn="l">
              <a:spcBef>
                <a:spcPts val="1000"/>
              </a:spcBef>
              <a:spcAft>
                <a:spcPts val="0"/>
              </a:spcAft>
              <a:buNone/>
            </a:pPr>
            <a:r>
              <a:t/>
            </a:r>
            <a:endParaRPr sz="3600"/>
          </a:p>
          <a:p>
            <a:pPr indent="0" lvl="0" marL="0" rtl="0" algn="l">
              <a:lnSpc>
                <a:spcPct val="115000"/>
              </a:lnSpc>
              <a:spcBef>
                <a:spcPts val="2100"/>
              </a:spcBef>
              <a:spcAft>
                <a:spcPts val="0"/>
              </a:spcAft>
              <a:buNone/>
            </a:pPr>
            <a:r>
              <a:t/>
            </a:r>
            <a:endParaRPr/>
          </a:p>
          <a:p>
            <a:pPr indent="-50800" lvl="0" marL="228600" rtl="0" algn="l">
              <a:lnSpc>
                <a:spcPct val="90000"/>
              </a:lnSpc>
              <a:spcBef>
                <a:spcPts val="2100"/>
              </a:spcBef>
              <a:spcAft>
                <a:spcPts val="2100"/>
              </a:spcAft>
              <a:buClr>
                <a:schemeClr val="dk1"/>
              </a:buClr>
              <a:buSzPts val="2800"/>
              <a:buNone/>
            </a:pPr>
            <a:r>
              <a:t/>
            </a:r>
            <a:endParaRPr b="1"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g74480500d6_0_184"/>
          <p:cNvSpPr txBox="1"/>
          <p:nvPr>
            <p:ph type="title"/>
          </p:nvPr>
        </p:nvSpPr>
        <p:spPr>
          <a:xfrm>
            <a:off x="838200" y="4312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Evaluation</a:t>
            </a:r>
            <a:endParaRPr/>
          </a:p>
        </p:txBody>
      </p:sp>
      <p:sp>
        <p:nvSpPr>
          <p:cNvPr id="317" name="Google Shape;317;g74480500d6_0_18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600">
                <a:solidFill>
                  <a:srgbClr val="000000"/>
                </a:solidFill>
                <a:latin typeface="Raleway"/>
                <a:ea typeface="Raleway"/>
                <a:cs typeface="Raleway"/>
                <a:sym typeface="Raleway"/>
              </a:rPr>
              <a:t>AUC - Precision Recall curve</a:t>
            </a:r>
            <a:endParaRPr sz="3600"/>
          </a:p>
          <a:p>
            <a:pPr indent="-419100" lvl="0" marL="457200" rtl="0" algn="l">
              <a:spcBef>
                <a:spcPts val="1000"/>
              </a:spcBef>
              <a:spcAft>
                <a:spcPts val="0"/>
              </a:spcAft>
              <a:buSzPts val="3000"/>
              <a:buChar char="●"/>
            </a:pPr>
            <a:r>
              <a:rPr lang="en-US" sz="3000"/>
              <a:t>Plots Precision against Recall</a:t>
            </a:r>
            <a:endParaRPr sz="3000"/>
          </a:p>
          <a:p>
            <a:pPr indent="-419100" lvl="0" marL="457200" rtl="0" algn="l">
              <a:spcBef>
                <a:spcPts val="0"/>
              </a:spcBef>
              <a:spcAft>
                <a:spcPts val="0"/>
              </a:spcAft>
              <a:buSzPts val="3000"/>
              <a:buChar char="●"/>
            </a:pPr>
            <a:r>
              <a:rPr lang="en-US" sz="3000"/>
              <a:t>Trade off between the two; Eg. if we predict all transactions to be fraudulent, recall will be high but precision will be low.</a:t>
            </a:r>
            <a:endParaRPr sz="3000"/>
          </a:p>
          <a:p>
            <a:pPr indent="-419100" lvl="0" marL="457200" rtl="0" algn="l">
              <a:spcBef>
                <a:spcPts val="0"/>
              </a:spcBef>
              <a:spcAft>
                <a:spcPts val="0"/>
              </a:spcAft>
              <a:buSzPts val="3000"/>
              <a:buChar char="●"/>
            </a:pPr>
            <a:r>
              <a:rPr lang="en-US" sz="3000"/>
              <a:t>Performance of the model is indicated by the area under the curve</a:t>
            </a:r>
            <a:endParaRPr sz="3000"/>
          </a:p>
        </p:txBody>
      </p:sp>
      <p:pic>
        <p:nvPicPr>
          <p:cNvPr id="318" name="Google Shape;318;g74480500d6_0_184"/>
          <p:cNvPicPr preferRelativeResize="0"/>
          <p:nvPr/>
        </p:nvPicPr>
        <p:blipFill>
          <a:blip r:embed="rId3">
            <a:alphaModFix/>
          </a:blip>
          <a:stretch>
            <a:fillRect/>
          </a:stretch>
        </p:blipFill>
        <p:spPr>
          <a:xfrm>
            <a:off x="4467088" y="4276525"/>
            <a:ext cx="3257824" cy="2443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7418e5b130_0_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324" name="Google Shape;324;g7418e5b130_0_26"/>
          <p:cNvSpPr txBox="1"/>
          <p:nvPr>
            <p:ph idx="1" type="body"/>
          </p:nvPr>
        </p:nvSpPr>
        <p:spPr>
          <a:xfrm>
            <a:off x="838200" y="4595075"/>
            <a:ext cx="10515600" cy="8745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b="1" lang="en-US" sz="1800"/>
              <a:t>Table of Macro Average of F1 scores</a:t>
            </a:r>
            <a:endParaRPr b="1" sz="1800"/>
          </a:p>
        </p:txBody>
      </p:sp>
      <p:graphicFrame>
        <p:nvGraphicFramePr>
          <p:cNvPr id="325" name="Google Shape;325;g7418e5b130_0_26"/>
          <p:cNvGraphicFramePr/>
          <p:nvPr/>
        </p:nvGraphicFramePr>
        <p:xfrm>
          <a:off x="376225" y="2042688"/>
          <a:ext cx="3000000" cy="3000000"/>
        </p:xfrm>
        <a:graphic>
          <a:graphicData uri="http://schemas.openxmlformats.org/drawingml/2006/table">
            <a:tbl>
              <a:tblPr>
                <a:noFill/>
                <a:tableStyleId>{03F4762D-CF30-47ED-82B1-7CA064E4925B}</a:tableStyleId>
              </a:tblPr>
              <a:tblGrid>
                <a:gridCol w="1867900"/>
                <a:gridCol w="1522975"/>
                <a:gridCol w="1597475"/>
                <a:gridCol w="1548525"/>
                <a:gridCol w="1634225"/>
                <a:gridCol w="1634225"/>
                <a:gridCol w="1634225"/>
              </a:tblGrid>
              <a:tr h="1018475">
                <a:tc>
                  <a:txBody>
                    <a:bodyPr/>
                    <a:lstStyle/>
                    <a:p>
                      <a:pPr indent="0" lvl="0" marL="0" rtl="0" algn="l">
                        <a:spcBef>
                          <a:spcPts val="0"/>
                        </a:spcBef>
                        <a:spcAft>
                          <a:spcPts val="0"/>
                        </a:spcAft>
                        <a:buNone/>
                      </a:pPr>
                      <a:r>
                        <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Logistic Regression</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K Nearest Neighbours</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Decision Tree</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LightGBM</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Random Forest</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Neural Networks</a:t>
                      </a:r>
                      <a:endParaRPr sz="1800">
                        <a:latin typeface="Lato"/>
                        <a:ea typeface="Lato"/>
                        <a:cs typeface="Lato"/>
                        <a:sym typeface="Lato"/>
                      </a:endParaRPr>
                    </a:p>
                  </a:txBody>
                  <a:tcPr marT="91425" marB="91425" marR="91425" marL="91425"/>
                </a:tc>
              </a:tr>
              <a:tr h="635875">
                <a:tc>
                  <a:txBody>
                    <a:bodyPr/>
                    <a:lstStyle/>
                    <a:p>
                      <a:pPr indent="0" lvl="0" marL="0" rtl="0" algn="l">
                        <a:spcBef>
                          <a:spcPts val="0"/>
                        </a:spcBef>
                        <a:spcAft>
                          <a:spcPts val="0"/>
                        </a:spcAft>
                        <a:buNone/>
                      </a:pPr>
                      <a:r>
                        <a:rPr lang="en-US" sz="1800">
                          <a:latin typeface="Lato"/>
                          <a:ea typeface="Lato"/>
                          <a:cs typeface="Lato"/>
                          <a:sym typeface="Lato"/>
                        </a:rPr>
                        <a:t>Undersampled</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0.49</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0.56</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0.48</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0.52</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0.53</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800">
                        <a:latin typeface="Lato"/>
                        <a:ea typeface="Lato"/>
                        <a:cs typeface="Lato"/>
                        <a:sym typeface="Lato"/>
                      </a:endParaRPr>
                    </a:p>
                  </a:txBody>
                  <a:tcPr marT="91425" marB="91425" marR="91425" marL="91425">
                    <a:solidFill>
                      <a:srgbClr val="000000"/>
                    </a:solidFill>
                  </a:tcPr>
                </a:tc>
              </a:tr>
              <a:tr h="635875">
                <a:tc>
                  <a:txBody>
                    <a:bodyPr/>
                    <a:lstStyle/>
                    <a:p>
                      <a:pPr indent="0" lvl="0" marL="0" rtl="0" algn="l">
                        <a:spcBef>
                          <a:spcPts val="0"/>
                        </a:spcBef>
                        <a:spcAft>
                          <a:spcPts val="0"/>
                        </a:spcAft>
                        <a:buNone/>
                      </a:pPr>
                      <a:r>
                        <a:rPr lang="en-US" sz="1800">
                          <a:latin typeface="Lato"/>
                          <a:ea typeface="Lato"/>
                          <a:cs typeface="Lato"/>
                          <a:sym typeface="Lato"/>
                        </a:rPr>
                        <a:t>Oversampled</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0.50</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0.89</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0.74</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0.80</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0.94</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800">
                          <a:latin typeface="Lato"/>
                          <a:ea typeface="Lato"/>
                          <a:cs typeface="Lato"/>
                          <a:sym typeface="Lato"/>
                        </a:rPr>
                        <a:t>0.88</a:t>
                      </a:r>
                      <a:endParaRPr sz="1800">
                        <a:latin typeface="Lato"/>
                        <a:ea typeface="Lato"/>
                        <a:cs typeface="Lato"/>
                        <a:sym typeface="Lato"/>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g74480500d6_0_19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ROC Curves</a:t>
            </a:r>
            <a:endParaRPr/>
          </a:p>
        </p:txBody>
      </p:sp>
      <p:pic>
        <p:nvPicPr>
          <p:cNvPr id="331" name="Google Shape;331;g74480500d6_0_199"/>
          <p:cNvPicPr preferRelativeResize="0"/>
          <p:nvPr/>
        </p:nvPicPr>
        <p:blipFill>
          <a:blip r:embed="rId3">
            <a:alphaModFix/>
          </a:blip>
          <a:stretch>
            <a:fillRect/>
          </a:stretch>
        </p:blipFill>
        <p:spPr>
          <a:xfrm>
            <a:off x="1276350" y="1419950"/>
            <a:ext cx="9639300" cy="5162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g7418e5b130_0_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Precision-Recall Curves</a:t>
            </a:r>
            <a:endParaRPr/>
          </a:p>
        </p:txBody>
      </p:sp>
      <p:sp>
        <p:nvSpPr>
          <p:cNvPr id="337" name="Google Shape;337;g7418e5b130_0_3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pic>
        <p:nvPicPr>
          <p:cNvPr id="338" name="Google Shape;338;g7418e5b130_0_31"/>
          <p:cNvPicPr preferRelativeResize="0"/>
          <p:nvPr/>
        </p:nvPicPr>
        <p:blipFill>
          <a:blip r:embed="rId3">
            <a:alphaModFix/>
          </a:blip>
          <a:stretch>
            <a:fillRect/>
          </a:stretch>
        </p:blipFill>
        <p:spPr>
          <a:xfrm>
            <a:off x="1295400" y="1487125"/>
            <a:ext cx="9601200" cy="5105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g74480500d6_0_189"/>
          <p:cNvSpPr txBox="1"/>
          <p:nvPr>
            <p:ph type="title"/>
          </p:nvPr>
        </p:nvSpPr>
        <p:spPr>
          <a:xfrm>
            <a:off x="838200" y="4312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 Of Results</a:t>
            </a:r>
            <a:endParaRPr/>
          </a:p>
        </p:txBody>
      </p:sp>
      <p:sp>
        <p:nvSpPr>
          <p:cNvPr id="344" name="Google Shape;344;g74480500d6_0_189"/>
          <p:cNvSpPr txBox="1"/>
          <p:nvPr>
            <p:ph idx="1" type="body"/>
          </p:nvPr>
        </p:nvSpPr>
        <p:spPr>
          <a:xfrm>
            <a:off x="838200" y="1825625"/>
            <a:ext cx="5262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rgbClr val="000000"/>
                </a:solidFill>
                <a:latin typeface="Raleway"/>
                <a:ea typeface="Raleway"/>
                <a:cs typeface="Raleway"/>
                <a:sym typeface="Raleway"/>
              </a:rPr>
              <a:t>ROC C</a:t>
            </a:r>
            <a:r>
              <a:rPr b="1" lang="en-US" sz="2400">
                <a:solidFill>
                  <a:srgbClr val="000000"/>
                </a:solidFill>
                <a:latin typeface="Raleway"/>
                <a:ea typeface="Raleway"/>
                <a:cs typeface="Raleway"/>
                <a:sym typeface="Raleway"/>
              </a:rPr>
              <a:t>urve</a:t>
            </a:r>
            <a:endParaRPr sz="2400"/>
          </a:p>
          <a:p>
            <a:pPr indent="-381000" lvl="0" marL="457200" rtl="0" algn="l">
              <a:spcBef>
                <a:spcPts val="1000"/>
              </a:spcBef>
              <a:spcAft>
                <a:spcPts val="0"/>
              </a:spcAft>
              <a:buSzPts val="2400"/>
              <a:buChar char="●"/>
            </a:pPr>
            <a:r>
              <a:rPr lang="en-US" sz="2400"/>
              <a:t>N</a:t>
            </a:r>
            <a:r>
              <a:rPr lang="en-US" sz="2400"/>
              <a:t>umber of true negatives are extremely large and would cause the FPR to become very small</a:t>
            </a:r>
            <a:endParaRPr sz="2400"/>
          </a:p>
          <a:p>
            <a:pPr indent="-381000" lvl="0" marL="457200" rtl="0" algn="l">
              <a:spcBef>
                <a:spcPts val="0"/>
              </a:spcBef>
              <a:spcAft>
                <a:spcPts val="0"/>
              </a:spcAft>
              <a:buSzPts val="2400"/>
              <a:buChar char="●"/>
            </a:pPr>
            <a:r>
              <a:rPr lang="en-US" sz="2400"/>
              <a:t>Not useful when comparing between different models all with very small FPRs</a:t>
            </a:r>
            <a:endParaRPr sz="2400"/>
          </a:p>
          <a:p>
            <a:pPr indent="-381000" lvl="0" marL="457200" rtl="0" algn="l">
              <a:spcBef>
                <a:spcPts val="0"/>
              </a:spcBef>
              <a:spcAft>
                <a:spcPts val="0"/>
              </a:spcAft>
              <a:buSzPts val="2400"/>
              <a:buChar char="●"/>
            </a:pPr>
            <a:r>
              <a:rPr lang="en-US" sz="2400"/>
              <a:t>FPR is also less important as we want to focus more on the fraudulent transactions, rather than the non-fraudulent ones</a:t>
            </a:r>
            <a:endParaRPr sz="2400"/>
          </a:p>
          <a:p>
            <a:pPr indent="0" lvl="0" marL="457200" rtl="0" algn="l">
              <a:spcBef>
                <a:spcPts val="2100"/>
              </a:spcBef>
              <a:spcAft>
                <a:spcPts val="2100"/>
              </a:spcAft>
              <a:buNone/>
            </a:pPr>
            <a:r>
              <a:t/>
            </a:r>
            <a:endParaRPr sz="2400"/>
          </a:p>
        </p:txBody>
      </p:sp>
      <p:sp>
        <p:nvSpPr>
          <p:cNvPr id="345" name="Google Shape;345;g74480500d6_0_189"/>
          <p:cNvSpPr txBox="1"/>
          <p:nvPr>
            <p:ph idx="1" type="body"/>
          </p:nvPr>
        </p:nvSpPr>
        <p:spPr>
          <a:xfrm>
            <a:off x="6091200" y="1825625"/>
            <a:ext cx="5262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rgbClr val="000000"/>
                </a:solidFill>
                <a:latin typeface="Raleway"/>
                <a:ea typeface="Raleway"/>
                <a:cs typeface="Raleway"/>
                <a:sym typeface="Raleway"/>
              </a:rPr>
              <a:t>Precision-Recall curve</a:t>
            </a:r>
            <a:endParaRPr sz="2400"/>
          </a:p>
          <a:p>
            <a:pPr indent="-381000" lvl="0" marL="457200" rtl="0" algn="l">
              <a:spcBef>
                <a:spcPts val="1000"/>
              </a:spcBef>
              <a:spcAft>
                <a:spcPts val="0"/>
              </a:spcAft>
              <a:buSzPts val="2400"/>
              <a:buChar char="●"/>
            </a:pPr>
            <a:r>
              <a:rPr lang="en-US" sz="2400"/>
              <a:t>Precision, on the other hand, highlights how correct our fraudulent predictions are. This is a more useful metric than false positive rate</a:t>
            </a:r>
            <a:endParaRPr sz="2400"/>
          </a:p>
          <a:p>
            <a:pPr indent="-381000" lvl="0" marL="457200" rtl="0" algn="l">
              <a:spcBef>
                <a:spcPts val="0"/>
              </a:spcBef>
              <a:spcAft>
                <a:spcPts val="0"/>
              </a:spcAft>
              <a:buSzPts val="2400"/>
              <a:buChar char="●"/>
            </a:pPr>
            <a:r>
              <a:rPr lang="en-US" sz="2400"/>
              <a:t>Hence, PR curve will be better suited to evaluate our model than ROC curve</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g744988bd69_0_5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351" name="Google Shape;351;g744988bd69_0_53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sz="3000"/>
              <a:t>Sampling was helpful in dealing with the highly unbalanced dataset</a:t>
            </a:r>
            <a:endParaRPr sz="3000"/>
          </a:p>
          <a:p>
            <a:pPr indent="-419100" lvl="0" marL="457200" rtl="0" algn="l">
              <a:spcBef>
                <a:spcPts val="0"/>
              </a:spcBef>
              <a:spcAft>
                <a:spcPts val="0"/>
              </a:spcAft>
              <a:buSzPts val="3000"/>
              <a:buChar char="●"/>
            </a:pPr>
            <a:r>
              <a:rPr lang="en-US" sz="3000"/>
              <a:t>Oversampling was able to produce better results</a:t>
            </a:r>
            <a:endParaRPr sz="3000"/>
          </a:p>
          <a:p>
            <a:pPr indent="-419100" lvl="0" marL="457200" rtl="0" algn="l">
              <a:spcBef>
                <a:spcPts val="0"/>
              </a:spcBef>
              <a:spcAft>
                <a:spcPts val="0"/>
              </a:spcAft>
              <a:buSzPts val="3000"/>
              <a:buChar char="●"/>
            </a:pPr>
            <a:r>
              <a:rPr lang="en-US" sz="3000"/>
              <a:t>Random forest produced the best results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g744988bd69_0_5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Team Members</a:t>
            </a:r>
            <a:endParaRPr/>
          </a:p>
        </p:txBody>
      </p:sp>
      <p:sp>
        <p:nvSpPr>
          <p:cNvPr id="357" name="Google Shape;357;g744988bd69_0_543"/>
          <p:cNvSpPr txBox="1"/>
          <p:nvPr>
            <p:ph idx="1" type="body"/>
          </p:nvPr>
        </p:nvSpPr>
        <p:spPr>
          <a:xfrm>
            <a:off x="5417300" y="5139075"/>
            <a:ext cx="1481100" cy="6471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lang="en-US"/>
              <a:t>Vincent Yong</a:t>
            </a:r>
            <a:endParaRPr/>
          </a:p>
        </p:txBody>
      </p:sp>
      <p:pic>
        <p:nvPicPr>
          <p:cNvPr id="358" name="Google Shape;358;g744988bd69_0_543"/>
          <p:cNvPicPr preferRelativeResize="0"/>
          <p:nvPr/>
        </p:nvPicPr>
        <p:blipFill rotWithShape="1">
          <a:blip r:embed="rId3">
            <a:alphaModFix/>
          </a:blip>
          <a:srcRect b="6506" l="0" r="-290" t="18271"/>
          <a:stretch/>
        </p:blipFill>
        <p:spPr>
          <a:xfrm>
            <a:off x="4724400" y="1998450"/>
            <a:ext cx="2743200" cy="2743200"/>
          </a:xfrm>
          <a:prstGeom prst="flowChartConnector">
            <a:avLst/>
          </a:prstGeom>
          <a:noFill/>
          <a:ln>
            <a:noFill/>
          </a:ln>
        </p:spPr>
      </p:pic>
      <p:sp>
        <p:nvSpPr>
          <p:cNvPr id="359" name="Google Shape;359;g744988bd69_0_543"/>
          <p:cNvSpPr txBox="1"/>
          <p:nvPr>
            <p:ph idx="1" type="body"/>
          </p:nvPr>
        </p:nvSpPr>
        <p:spPr>
          <a:xfrm>
            <a:off x="1535575" y="5139075"/>
            <a:ext cx="1481100" cy="6471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lang="en-US"/>
              <a:t>Jervis Chan</a:t>
            </a:r>
            <a:endParaRPr/>
          </a:p>
        </p:txBody>
      </p:sp>
      <p:sp>
        <p:nvSpPr>
          <p:cNvPr id="360" name="Google Shape;360;g744988bd69_0_543"/>
          <p:cNvSpPr txBox="1"/>
          <p:nvPr>
            <p:ph idx="1" type="body"/>
          </p:nvPr>
        </p:nvSpPr>
        <p:spPr>
          <a:xfrm>
            <a:off x="9175325" y="5139075"/>
            <a:ext cx="1481100" cy="6471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lang="en-US"/>
              <a:t>Jovan Chan</a:t>
            </a:r>
            <a:endParaRPr/>
          </a:p>
        </p:txBody>
      </p:sp>
      <p:pic>
        <p:nvPicPr>
          <p:cNvPr id="361" name="Google Shape;361;g744988bd69_0_543"/>
          <p:cNvPicPr preferRelativeResize="0"/>
          <p:nvPr/>
        </p:nvPicPr>
        <p:blipFill>
          <a:blip r:embed="rId4">
            <a:alphaModFix/>
          </a:blip>
          <a:stretch>
            <a:fillRect/>
          </a:stretch>
        </p:blipFill>
        <p:spPr>
          <a:xfrm>
            <a:off x="8544275" y="1922250"/>
            <a:ext cx="2743200" cy="2743200"/>
          </a:xfrm>
          <a:prstGeom prst="flowChartConnector">
            <a:avLst/>
          </a:prstGeom>
          <a:noFill/>
          <a:ln>
            <a:noFill/>
          </a:ln>
        </p:spPr>
      </p:pic>
      <p:pic>
        <p:nvPicPr>
          <p:cNvPr id="362" name="Google Shape;362;g744988bd69_0_543"/>
          <p:cNvPicPr preferRelativeResize="0"/>
          <p:nvPr/>
        </p:nvPicPr>
        <p:blipFill rotWithShape="1">
          <a:blip r:embed="rId5">
            <a:alphaModFix/>
          </a:blip>
          <a:srcRect b="5036" l="20007" r="20001" t="5027"/>
          <a:stretch/>
        </p:blipFill>
        <p:spPr>
          <a:xfrm>
            <a:off x="904525" y="2057400"/>
            <a:ext cx="2743200" cy="2743200"/>
          </a:xfrm>
          <a:prstGeom prst="flowChartConnector">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g744988bd69_0_5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Practical Motivation</a:t>
            </a:r>
            <a:endParaRPr/>
          </a:p>
        </p:txBody>
      </p:sp>
      <p:sp>
        <p:nvSpPr>
          <p:cNvPr id="111" name="Google Shape;111;g744988bd69_0_50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3000"/>
              <a:t>Loss to customers</a:t>
            </a:r>
            <a:endParaRPr sz="3000"/>
          </a:p>
          <a:p>
            <a:pPr indent="-419100" lvl="0" marL="457200" rtl="0" algn="l">
              <a:lnSpc>
                <a:spcPct val="90000"/>
              </a:lnSpc>
              <a:spcBef>
                <a:spcPts val="1000"/>
              </a:spcBef>
              <a:spcAft>
                <a:spcPts val="0"/>
              </a:spcAft>
              <a:buSzPts val="3000"/>
              <a:buChar char="●"/>
            </a:pPr>
            <a:r>
              <a:rPr lang="en-US" sz="3000"/>
              <a:t>Customers lose money as a result from credit card frauds. The average U.S. consumer lost a median of $429 from credit card fraud in 2017.</a:t>
            </a:r>
            <a:endParaRPr sz="3000"/>
          </a:p>
          <a:p>
            <a:pPr indent="-419100" lvl="0" marL="457200" rtl="0" algn="l">
              <a:lnSpc>
                <a:spcPct val="90000"/>
              </a:lnSpc>
              <a:spcBef>
                <a:spcPts val="0"/>
              </a:spcBef>
              <a:spcAft>
                <a:spcPts val="0"/>
              </a:spcAft>
              <a:buSzPts val="3000"/>
              <a:buChar char="●"/>
            </a:pPr>
            <a:r>
              <a:rPr lang="en-US" sz="3000"/>
              <a:t>Customers also experience identity theft which can result in inconveniences such as account seizures.</a:t>
            </a:r>
            <a:endParaRPr sz="3000"/>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Practical Motivation</a:t>
            </a:r>
            <a:endParaRPr/>
          </a:p>
        </p:txBody>
      </p:sp>
      <p:sp>
        <p:nvSpPr>
          <p:cNvPr id="117" name="Google Shape;11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3000"/>
              <a:t>Loss to banks</a:t>
            </a:r>
            <a:endParaRPr sz="3000"/>
          </a:p>
          <a:p>
            <a:pPr indent="-419100" lvl="0" marL="457200" rtl="0" algn="l">
              <a:lnSpc>
                <a:spcPct val="90000"/>
              </a:lnSpc>
              <a:spcBef>
                <a:spcPts val="1000"/>
              </a:spcBef>
              <a:spcAft>
                <a:spcPts val="0"/>
              </a:spcAft>
              <a:buSzPts val="3000"/>
              <a:buChar char="●"/>
            </a:pPr>
            <a:r>
              <a:rPr lang="en-US" sz="3000"/>
              <a:t>Most of the financial loss is not attributed to the customers but to the financial institutions (79% of credit card fraud losses are paid by the financial institutions).</a:t>
            </a:r>
            <a:endParaRPr sz="3000"/>
          </a:p>
          <a:p>
            <a:pPr indent="-419100" lvl="0" marL="457200" rtl="0" algn="l">
              <a:lnSpc>
                <a:spcPct val="90000"/>
              </a:lnSpc>
              <a:spcBef>
                <a:spcPts val="0"/>
              </a:spcBef>
              <a:spcAft>
                <a:spcPts val="0"/>
              </a:spcAft>
              <a:buSzPts val="3000"/>
              <a:buChar char="●"/>
            </a:pPr>
            <a:r>
              <a:rPr lang="en-US" sz="3000"/>
              <a:t>Banks may also face penalties if they fail to curb the high frequencies of credit card fraud. This is practiced in Australia where the new Australia Payments Network sets a minimum loss thresholds and intervention trigger points for financial institutions and imposes penalties if they fail to meet these thresholds.</a:t>
            </a:r>
            <a:endParaRPr sz="3000"/>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Problem Formulation</a:t>
            </a:r>
            <a:endParaRPr sz="3959"/>
          </a:p>
        </p:txBody>
      </p:sp>
      <p:sp>
        <p:nvSpPr>
          <p:cNvPr id="123" name="Google Shape;1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000"/>
              <a:t>Dataset </a:t>
            </a:r>
            <a:r>
              <a:rPr lang="en-US" sz="3000"/>
              <a:t>consists of continuous variables V1-V28, transaction amount, transaction time and the class</a:t>
            </a:r>
            <a:endParaRPr sz="3000"/>
          </a:p>
        </p:txBody>
      </p:sp>
      <p:pic>
        <p:nvPicPr>
          <p:cNvPr id="124" name="Google Shape;124;p5"/>
          <p:cNvPicPr preferRelativeResize="0"/>
          <p:nvPr/>
        </p:nvPicPr>
        <p:blipFill rotWithShape="1">
          <a:blip r:embed="rId3">
            <a:alphaModFix/>
          </a:blip>
          <a:srcRect b="0" l="0" r="0" t="0"/>
          <a:stretch/>
        </p:blipFill>
        <p:spPr>
          <a:xfrm>
            <a:off x="449580" y="2792388"/>
            <a:ext cx="11353800" cy="1702384"/>
          </a:xfrm>
          <a:prstGeom prst="rect">
            <a:avLst/>
          </a:prstGeom>
          <a:noFill/>
          <a:ln>
            <a:noFill/>
          </a:ln>
        </p:spPr>
      </p:pic>
      <p:pic>
        <p:nvPicPr>
          <p:cNvPr id="125" name="Google Shape;125;p5"/>
          <p:cNvPicPr preferRelativeResize="0"/>
          <p:nvPr/>
        </p:nvPicPr>
        <p:blipFill rotWithShape="1">
          <a:blip r:embed="rId4">
            <a:alphaModFix/>
          </a:blip>
          <a:srcRect b="0" l="0" r="0" t="0"/>
          <a:stretch/>
        </p:blipFill>
        <p:spPr>
          <a:xfrm>
            <a:off x="1062990" y="4526767"/>
            <a:ext cx="10290810" cy="16728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Problem Formulation</a:t>
            </a:r>
            <a:endParaRPr sz="3959"/>
          </a:p>
        </p:txBody>
      </p:sp>
      <p:sp>
        <p:nvSpPr>
          <p:cNvPr id="131" name="Google Shape;131;p6"/>
          <p:cNvSpPr txBox="1"/>
          <p:nvPr>
            <p:ph idx="1" type="body"/>
          </p:nvPr>
        </p:nvSpPr>
        <p:spPr>
          <a:xfrm>
            <a:off x="838200" y="1825625"/>
            <a:ext cx="10778100" cy="4351500"/>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000"/>
              <a:t>‘Class’  is a binary of 0 or 1 </a:t>
            </a:r>
            <a:endParaRPr sz="3000"/>
          </a:p>
          <a:p>
            <a:pPr indent="-419100" lvl="0" marL="457200" rtl="0" algn="l">
              <a:lnSpc>
                <a:spcPct val="90000"/>
              </a:lnSpc>
              <a:spcBef>
                <a:spcPts val="0"/>
              </a:spcBef>
              <a:spcAft>
                <a:spcPts val="0"/>
              </a:spcAft>
              <a:buSzPts val="3000"/>
              <a:buChar char="●"/>
            </a:pPr>
            <a:r>
              <a:rPr lang="en-US" sz="3000"/>
              <a:t>0 - Not Fraudulent, </a:t>
            </a:r>
            <a:r>
              <a:rPr lang="en-US" sz="3000"/>
              <a:t>1 - Fraudulent</a:t>
            </a:r>
            <a:endParaRPr/>
          </a:p>
        </p:txBody>
      </p:sp>
      <p:pic>
        <p:nvPicPr>
          <p:cNvPr id="132" name="Google Shape;132;p6"/>
          <p:cNvPicPr preferRelativeResize="0"/>
          <p:nvPr/>
        </p:nvPicPr>
        <p:blipFill rotWithShape="1">
          <a:blip r:embed="rId3">
            <a:alphaModFix/>
          </a:blip>
          <a:srcRect b="0" l="0" r="0" t="0"/>
          <a:stretch/>
        </p:blipFill>
        <p:spPr>
          <a:xfrm>
            <a:off x="449580" y="2792388"/>
            <a:ext cx="11353800" cy="1702384"/>
          </a:xfrm>
          <a:prstGeom prst="rect">
            <a:avLst/>
          </a:prstGeom>
          <a:noFill/>
          <a:ln>
            <a:noFill/>
          </a:ln>
        </p:spPr>
      </p:pic>
      <p:pic>
        <p:nvPicPr>
          <p:cNvPr id="133" name="Google Shape;133;p6"/>
          <p:cNvPicPr preferRelativeResize="0"/>
          <p:nvPr/>
        </p:nvPicPr>
        <p:blipFill rotWithShape="1">
          <a:blip r:embed="rId4">
            <a:alphaModFix/>
          </a:blip>
          <a:srcRect b="0" l="0" r="0" t="0"/>
          <a:stretch/>
        </p:blipFill>
        <p:spPr>
          <a:xfrm>
            <a:off x="1062990" y="4526767"/>
            <a:ext cx="10290810" cy="1672857"/>
          </a:xfrm>
          <a:prstGeom prst="rect">
            <a:avLst/>
          </a:prstGeom>
          <a:noFill/>
          <a:ln>
            <a:noFill/>
          </a:ln>
        </p:spPr>
      </p:pic>
      <p:sp>
        <p:nvSpPr>
          <p:cNvPr id="134" name="Google Shape;134;p6"/>
          <p:cNvSpPr/>
          <p:nvPr/>
        </p:nvSpPr>
        <p:spPr>
          <a:xfrm>
            <a:off x="10881360" y="4526767"/>
            <a:ext cx="472440" cy="167285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Problem Formulation</a:t>
            </a:r>
            <a:endParaRPr sz="3959"/>
          </a:p>
        </p:txBody>
      </p:sp>
      <p:sp>
        <p:nvSpPr>
          <p:cNvPr id="140" name="Google Shape;140;p7"/>
          <p:cNvSpPr txBox="1"/>
          <p:nvPr>
            <p:ph idx="1" type="body"/>
          </p:nvPr>
        </p:nvSpPr>
        <p:spPr>
          <a:xfrm>
            <a:off x="838200" y="2054225"/>
            <a:ext cx="10515600" cy="4351200"/>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000"/>
              <a:t>Binary Classification on Transactions </a:t>
            </a:r>
            <a:endParaRPr sz="3000"/>
          </a:p>
          <a:p>
            <a:pPr indent="-381000" lvl="1" marL="914400" rtl="0" algn="l">
              <a:lnSpc>
                <a:spcPct val="90000"/>
              </a:lnSpc>
              <a:spcBef>
                <a:spcPts val="0"/>
              </a:spcBef>
              <a:spcAft>
                <a:spcPts val="0"/>
              </a:spcAft>
              <a:buSzPts val="2400"/>
              <a:buChar char="○"/>
            </a:pPr>
            <a:r>
              <a:rPr lang="en-US" sz="2400"/>
              <a:t>D</a:t>
            </a:r>
            <a:r>
              <a:rPr lang="en-US" sz="2400"/>
              <a:t>etermine if that particular transaction is fraudulent g</a:t>
            </a:r>
            <a:r>
              <a:rPr lang="en-US" sz="2400"/>
              <a:t>iven a test dataset without the Class column</a:t>
            </a:r>
            <a:endParaRPr sz="2400"/>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Statistical Description</a:t>
            </a:r>
            <a:endParaRPr/>
          </a:p>
        </p:txBody>
      </p:sp>
      <p:sp>
        <p:nvSpPr>
          <p:cNvPr id="146" name="Google Shape;146;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000"/>
              <a:t>Check for Null Values</a:t>
            </a:r>
            <a:endParaRPr sz="3000"/>
          </a:p>
          <a:p>
            <a:pPr indent="-419100" lvl="0" marL="457200" rtl="0" algn="l">
              <a:lnSpc>
                <a:spcPct val="90000"/>
              </a:lnSpc>
              <a:spcBef>
                <a:spcPts val="0"/>
              </a:spcBef>
              <a:spcAft>
                <a:spcPts val="0"/>
              </a:spcAft>
              <a:buSzPts val="3000"/>
              <a:buChar char="●"/>
            </a:pPr>
            <a:r>
              <a:rPr lang="en-US" sz="3000"/>
              <a:t>Check Data Types</a:t>
            </a:r>
            <a:endParaRPr sz="3000"/>
          </a:p>
          <a:p>
            <a:pPr indent="-419100" lvl="0" marL="457200" rtl="0" algn="l">
              <a:lnSpc>
                <a:spcPct val="90000"/>
              </a:lnSpc>
              <a:spcBef>
                <a:spcPts val="0"/>
              </a:spcBef>
              <a:spcAft>
                <a:spcPts val="0"/>
              </a:spcAft>
              <a:buSzPts val="3000"/>
              <a:buChar char="●"/>
            </a:pPr>
            <a:r>
              <a:rPr lang="en-US" sz="3000"/>
              <a:t>Statistical Summary </a:t>
            </a:r>
            <a:endParaRPr sz="3000"/>
          </a:p>
          <a:p>
            <a:pPr indent="-381000" lvl="1" marL="914400" rtl="0" algn="l">
              <a:lnSpc>
                <a:spcPct val="90000"/>
              </a:lnSpc>
              <a:spcBef>
                <a:spcPts val="0"/>
              </a:spcBef>
              <a:spcAft>
                <a:spcPts val="0"/>
              </a:spcAft>
              <a:buSzPts val="2400"/>
              <a:buChar char="○"/>
            </a:pPr>
            <a:r>
              <a:rPr lang="en-US" sz="2400"/>
              <a:t>Mean</a:t>
            </a:r>
            <a:endParaRPr sz="2400"/>
          </a:p>
          <a:p>
            <a:pPr indent="-381000" lvl="1" marL="914400" rtl="0" algn="l">
              <a:lnSpc>
                <a:spcPct val="90000"/>
              </a:lnSpc>
              <a:spcBef>
                <a:spcPts val="0"/>
              </a:spcBef>
              <a:spcAft>
                <a:spcPts val="0"/>
              </a:spcAft>
              <a:buSzPts val="2400"/>
              <a:buChar char="○"/>
            </a:pPr>
            <a:r>
              <a:rPr lang="en-US" sz="2400"/>
              <a:t>Standard Deviation</a:t>
            </a:r>
            <a:endParaRPr sz="2400"/>
          </a:p>
          <a:p>
            <a:pPr indent="-381000" lvl="1" marL="914400" rtl="0" algn="l">
              <a:lnSpc>
                <a:spcPct val="90000"/>
              </a:lnSpc>
              <a:spcBef>
                <a:spcPts val="0"/>
              </a:spcBef>
              <a:spcAft>
                <a:spcPts val="0"/>
              </a:spcAft>
              <a:buSzPts val="2400"/>
              <a:buChar char="○"/>
            </a:pPr>
            <a:r>
              <a:rPr lang="en-US" sz="2400"/>
              <a:t>Interquartile Values</a:t>
            </a:r>
            <a:endParaRPr sz="2400"/>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2019-11-02T06:52:05Z</dcterms:created>
  <dc:creator>Jovan Chan</dc:creator>
</cp:coreProperties>
</file>