
<file path=[Content_Types].xml><?xml version="1.0" encoding="utf-8"?>
<Types xmlns="http://schemas.openxmlformats.org/package/2006/content-types"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55"/>
  </p:notesMasterIdLst>
  <p:handoutMasterIdLst>
    <p:handoutMasterId r:id="rId56"/>
  </p:handoutMasterIdLst>
  <p:sldIdLst>
    <p:sldId id="376" r:id="rId5"/>
    <p:sldId id="402" r:id="rId6"/>
    <p:sldId id="378" r:id="rId7"/>
    <p:sldId id="418" r:id="rId8"/>
    <p:sldId id="419" r:id="rId9"/>
    <p:sldId id="407" r:id="rId10"/>
    <p:sldId id="420" r:id="rId11"/>
    <p:sldId id="421" r:id="rId12"/>
    <p:sldId id="422" r:id="rId13"/>
    <p:sldId id="434" r:id="rId14"/>
    <p:sldId id="423" r:id="rId15"/>
    <p:sldId id="424" r:id="rId16"/>
    <p:sldId id="425" r:id="rId17"/>
    <p:sldId id="426" r:id="rId18"/>
    <p:sldId id="427" r:id="rId19"/>
    <p:sldId id="429" r:id="rId20"/>
    <p:sldId id="428" r:id="rId21"/>
    <p:sldId id="430" r:id="rId22"/>
    <p:sldId id="431" r:id="rId23"/>
    <p:sldId id="432" r:id="rId24"/>
    <p:sldId id="433" r:id="rId25"/>
    <p:sldId id="450" r:id="rId26"/>
    <p:sldId id="438" r:id="rId27"/>
    <p:sldId id="435" r:id="rId28"/>
    <p:sldId id="439" r:id="rId29"/>
    <p:sldId id="441" r:id="rId30"/>
    <p:sldId id="440" r:id="rId31"/>
    <p:sldId id="442" r:id="rId32"/>
    <p:sldId id="443" r:id="rId33"/>
    <p:sldId id="411" r:id="rId34"/>
    <p:sldId id="444" r:id="rId35"/>
    <p:sldId id="445" r:id="rId36"/>
    <p:sldId id="452" r:id="rId37"/>
    <p:sldId id="453" r:id="rId38"/>
    <p:sldId id="459" r:id="rId39"/>
    <p:sldId id="455" r:id="rId40"/>
    <p:sldId id="461" r:id="rId41"/>
    <p:sldId id="456" r:id="rId42"/>
    <p:sldId id="457" r:id="rId43"/>
    <p:sldId id="437" r:id="rId44"/>
    <p:sldId id="451" r:id="rId45"/>
    <p:sldId id="436" r:id="rId46"/>
    <p:sldId id="446" r:id="rId47"/>
    <p:sldId id="447" r:id="rId48"/>
    <p:sldId id="448" r:id="rId49"/>
    <p:sldId id="449" r:id="rId50"/>
    <p:sldId id="460" r:id="rId51"/>
    <p:sldId id="458" r:id="rId52"/>
    <p:sldId id="454" r:id="rId53"/>
    <p:sldId id="40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6D8A"/>
    <a:srgbClr val="78A3E2"/>
    <a:srgbClr val="E3E9ED"/>
    <a:srgbClr val="87A7FF"/>
    <a:srgbClr val="667E92"/>
    <a:srgbClr val="A5B7C5"/>
    <a:srgbClr val="4C5A65"/>
    <a:srgbClr val="A5B7C6"/>
    <a:srgbClr val="445D73"/>
    <a:srgbClr val="B8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388" autoAdjust="0"/>
  </p:normalViewPr>
  <p:slideViewPr>
    <p:cSldViewPr snapToGrid="0" showGuides="1">
      <p:cViewPr varScale="1">
        <p:scale>
          <a:sx n="77" d="100"/>
          <a:sy n="77" d="100"/>
        </p:scale>
        <p:origin x="36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commentAuthors" Target="commentAuthor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D7FDF-D68A-4B87-95E3-F5DBD170B24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E1FFA-2062-4126-BA89-95C9DDBAC920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TRIM</a:t>
          </a:r>
        </a:p>
      </dgm:t>
    </dgm:pt>
    <dgm:pt modelId="{1835EDFF-B824-451B-A5C8-F9E40B850A08}" type="parTrans" cxnId="{7E8D9769-B2CC-4862-8A20-5E5EAD5D30D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800236-78CA-42DA-912F-7B91CE308C26}" type="sibTrans" cxnId="{7E8D9769-B2CC-4862-8A20-5E5EAD5D30D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02110C-BAE2-4BE8-A5C0-22DC15E58F18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gm:t>
    </dgm:pt>
    <dgm:pt modelId="{4A44A05E-4221-4436-A575-85FE2E55B2E7}" type="parTrans" cxnId="{AAEBC12F-751B-46BE-8BAC-D228B9A0C8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D88C25-2EA0-41CB-88CD-F275F9F07C88}" type="sibTrans" cxnId="{AAEBC12F-751B-46BE-8BAC-D228B9A0C8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2F970C-6E12-4B06-9B9F-B03D5D0C271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Removes extra spaces from text, except for single spaces between words.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E606E8A-4E27-4925-939A-DAB8B737EA20}" type="parTrans" cxnId="{AC86259E-0145-424E-89CC-B51C67F6FA6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3577A2-3576-417D-BDBA-0FAC42C0A63C}" type="sibTrans" cxnId="{AC86259E-0145-424E-89CC-B51C67F6FA6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FA92F4-F946-46CC-A310-7901F6F9776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LEFT</a:t>
          </a:r>
        </a:p>
      </dgm:t>
    </dgm:pt>
    <dgm:pt modelId="{19499966-3CAE-4E48-A579-247512581667}" type="parTrans" cxnId="{6558B944-8962-4287-A8C5-3A624104774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D881D5-19E6-456D-AFEB-B7A750D71E96}" type="sibTrans" cxnId="{6558B944-8962-4287-A8C5-3A624104774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9D05EDD-D8BF-4175-BC97-ECCCBA2A835E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(text, 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num_chars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02E350-D674-4829-988F-F7E906D37A2C}" type="parTrans" cxnId="{85928031-BC95-47B8-8ADD-5278F09B405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D7F853-BC7D-49FE-869A-95ECF94AAE06}" type="sibTrans" cxnId="{85928031-BC95-47B8-8ADD-5278F09B405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4639FC-87FF-4200-91EF-FD061E33B50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a specified number of characters from the beginning (left) of a text string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39F227-14F8-4F4A-BBD0-93FA22FDD004}" type="parTrans" cxnId="{D94EED03-11E3-48F1-9076-04911F458F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6FA6F9-4A75-4C49-9C15-801B83212EFB}" type="sibTrans" cxnId="{D94EED03-11E3-48F1-9076-04911F458F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54FB25-42F5-47E0-966D-1FB83F302C0D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RIGHT</a:t>
          </a:r>
        </a:p>
      </dgm:t>
    </dgm:pt>
    <dgm:pt modelId="{C5BCBC7B-FB8F-4FF7-B67A-D36547E5D7CC}" type="parTrans" cxnId="{2C564E32-5D16-443D-BA93-59F2A786F89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C553EC-77CE-4CFB-9B6E-30F5737D0B1C}" type="sibTrans" cxnId="{2C564E32-5D16-443D-BA93-59F2A786F89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692A06-C956-48AD-8F44-C953C95F4CDD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(text, 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num_chars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9F04D2-479F-4473-8DCA-F2081DAF04E4}" type="parTrans" cxnId="{90F99058-E42D-4EE8-8CE6-4C7B084A7BE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28E534-6768-46C2-BC0F-ADCB0952D0C3}" type="sibTrans" cxnId="{90F99058-E42D-4EE8-8CE6-4C7B084A7BE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90C4A16-46FF-4A21-A0A7-B5CC5BB984CC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a specified number of characters from the end (right) of a text string.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FA78B0-FAEF-4B30-BCEF-59BCF6E929E1}" type="parTrans" cxnId="{E46177E5-7A2D-4F90-AD29-7336DC0B10C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33C1374-BBCC-459D-B5D4-D986822DE03D}" type="sibTrans" cxnId="{E46177E5-7A2D-4F90-AD29-7336DC0B10C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BDA00E-2FCC-468C-9641-2EE46809ECC5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CONCATENATE</a:t>
          </a:r>
        </a:p>
      </dgm:t>
    </dgm:pt>
    <dgm:pt modelId="{D0ABF02B-3A61-4709-A793-9A3649F7C927}" type="parTrans" cxnId="{8A14886B-B9F9-452B-A9EB-173EE271ED1C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7863B67-3BC4-48FF-A209-7214773B58B6}" type="sibTrans" cxnId="{8A14886B-B9F9-452B-A9EB-173EE271ED1C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C08ECA3-4440-48AE-84A9-0613E19834F6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(text1, text2,…)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926138-4E3E-4421-A55F-A80EE29AB59E}" type="parTrans" cxnId="{E1E06BBD-A2B6-42D5-A1AD-1B73658AB82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840F6D-F9BE-4E75-893B-CF1AE98F8F87}" type="sibTrans" cxnId="{E1E06BBD-A2B6-42D5-A1AD-1B73658AB82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5907CC-36EE-4A96-9A6B-572B6790C94C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Joins several text strings into one.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70BF2-F5CA-4506-88EC-23A042D0A5B0}" type="parTrans" cxnId="{97B50645-6803-4199-9662-94743B0F5B9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A3466-33DB-4300-AD40-05197E462AAD}" type="sibTrans" cxnId="{97B50645-6803-4199-9662-94743B0F5B9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D55425-9D2F-41FD-94B0-3D11457B7FE4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LEN</a:t>
          </a:r>
        </a:p>
      </dgm:t>
    </dgm:pt>
    <dgm:pt modelId="{9D700A90-C993-4193-8D21-12518EB204DD}" type="parTrans" cxnId="{D64DAB2C-E23E-4DB4-8C8D-DE5661F59AD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7352C0-E7EC-4E03-864D-6FEE4DB50541}" type="sibTrans" cxnId="{D64DAB2C-E23E-4DB4-8C8D-DE5661F59AD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5F5767-8858-4F21-84A0-09CBA2BE9BFB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gm:t>
    </dgm:pt>
    <dgm:pt modelId="{F01F115E-C01D-4FF3-BB54-FA7A81C21A6C}" type="parTrans" cxnId="{B8B57174-24F7-4A90-B9D8-B38D1A5121E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1EE73D-B581-4FC4-8934-C89FE04DC7C6}" type="sibTrans" cxnId="{B8B57174-24F7-4A90-B9D8-B38D1A5121E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78AAB3-D909-4C7E-99D4-DE6DBD0A017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alt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Returns the number of characters in a text string.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E182A0B-0683-4F21-BE94-7EEF45186A32}" type="parTrans" cxnId="{756E01D6-DA87-48E5-90E1-F0AFF633BA14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DA65E8-0BB3-45D0-9A14-D9AA2C7A15D1}" type="sibTrans" cxnId="{756E01D6-DA87-48E5-90E1-F0AFF633BA14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EDFFF9-E4B8-4B07-8153-17A3C0DB386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UPPER, LOWER, PROPER</a:t>
          </a:r>
        </a:p>
      </dgm:t>
    </dgm:pt>
    <dgm:pt modelId="{B0AA57EA-A6B4-4B58-80F2-58501064FD64}" type="parTrans" cxnId="{D56BED6E-50E7-41C4-AFC2-FEAD56B8FDC5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E7179D-367C-4F88-8E8F-24B4DA9CEC55}" type="sibTrans" cxnId="{D56BED6E-50E7-41C4-AFC2-FEAD56B8FDC5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4CAE5A-F16E-47DE-B1D7-9B038B3239F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gm:t>
    </dgm:pt>
    <dgm:pt modelId="{D48017A5-34C3-431F-82D6-2C275C736951}" type="parTrans" cxnId="{F18421BF-1475-4787-9425-53B0C21B966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6B9978-BBEA-465F-86E7-9B404D5B9708}" type="sibTrans" cxnId="{F18421BF-1475-4787-9425-53B0C21B966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1E6C4E-BAD7-4833-85CE-E5170E1DFFD0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Change text to all uppercase, all lowercase, or proper case (first letter capitalized).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C7A3C9-41C0-4C21-AC2D-2C63F06FDC5D}" type="parTrans" cxnId="{D9C28EB0-0CA2-46CC-B906-419E3C073A28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6496A2-470A-4229-9504-487FC01375BF}" type="sibTrans" cxnId="{D9C28EB0-0CA2-46CC-B906-419E3C073A28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559758B-23F3-4B4A-BC4B-55DF77C1BCE9}" type="pres">
      <dgm:prSet presAssocID="{1A1D7FDF-D68A-4B87-95E3-F5DBD170B24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C317E6D-5595-459B-A133-7751A652DE18}" type="pres">
      <dgm:prSet presAssocID="{E1DE1FFA-2062-4126-BA89-95C9DDBAC920}" presName="composite" presStyleCnt="0"/>
      <dgm:spPr/>
    </dgm:pt>
    <dgm:pt modelId="{C9ECDD6E-13D6-49DD-ADD0-B12F67EE9132}" type="pres">
      <dgm:prSet presAssocID="{E1DE1FFA-2062-4126-BA89-95C9DDBAC920}" presName="FirstChild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04E6BE86-64F7-40FC-B740-3084A157E99A}" type="pres">
      <dgm:prSet presAssocID="{E1DE1FFA-2062-4126-BA89-95C9DDBAC920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B497978D-F0D5-4E1A-B015-7EE77F1717F7}" type="pres">
      <dgm:prSet presAssocID="{E1DE1FFA-2062-4126-BA89-95C9DDBAC920}" presName="Accent" presStyleLbl="parChTrans1D1" presStyleIdx="0" presStyleCnt="6"/>
      <dgm:spPr/>
    </dgm:pt>
    <dgm:pt modelId="{EBBFB14D-7654-4F98-AADA-E48843B10173}" type="pres">
      <dgm:prSet presAssocID="{E1DE1FFA-2062-4126-BA89-95C9DDBAC920}" presName="Child" presStyleLbl="revTx" presStyleIdx="1" presStyleCnt="12" custLinFactY="5203" custLinFactNeighborY="100000">
        <dgm:presLayoutVars>
          <dgm:chMax val="0"/>
          <dgm:chPref val="0"/>
          <dgm:bulletEnabled val="1"/>
        </dgm:presLayoutVars>
      </dgm:prSet>
      <dgm:spPr/>
    </dgm:pt>
    <dgm:pt modelId="{6C8C5BE6-ECCA-4032-9435-C33920FD878B}" type="pres">
      <dgm:prSet presAssocID="{B8800236-78CA-42DA-912F-7B91CE308C26}" presName="sibTrans" presStyleCnt="0"/>
      <dgm:spPr/>
    </dgm:pt>
    <dgm:pt modelId="{00412B76-8CAF-49DD-B7F7-B9E7A250241E}" type="pres">
      <dgm:prSet presAssocID="{A5FA92F4-F946-46CC-A310-7901F6F97769}" presName="composite" presStyleCnt="0"/>
      <dgm:spPr/>
    </dgm:pt>
    <dgm:pt modelId="{575733C0-59EB-411E-A519-7FD694864426}" type="pres">
      <dgm:prSet presAssocID="{A5FA92F4-F946-46CC-A310-7901F6F97769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7F8322C8-9292-4799-97A1-7B1C38BC2C07}" type="pres">
      <dgm:prSet presAssocID="{A5FA92F4-F946-46CC-A310-7901F6F97769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</dgm:pt>
    <dgm:pt modelId="{E8A88551-392A-4528-BCC6-D538C20904C9}" type="pres">
      <dgm:prSet presAssocID="{A5FA92F4-F946-46CC-A310-7901F6F97769}" presName="Accent" presStyleLbl="parChTrans1D1" presStyleIdx="1" presStyleCnt="6"/>
      <dgm:spPr/>
    </dgm:pt>
    <dgm:pt modelId="{639EFA22-7CDB-44E4-929F-FB0C5EA4A024}" type="pres">
      <dgm:prSet presAssocID="{A5FA92F4-F946-46CC-A310-7901F6F97769}" presName="Child" presStyleLbl="revTx" presStyleIdx="3" presStyleCnt="12" custLinFactY="9054" custLinFactNeighborY="100000">
        <dgm:presLayoutVars>
          <dgm:chMax val="0"/>
          <dgm:chPref val="0"/>
          <dgm:bulletEnabled val="1"/>
        </dgm:presLayoutVars>
      </dgm:prSet>
      <dgm:spPr/>
    </dgm:pt>
    <dgm:pt modelId="{D9562AB4-8007-4F29-A626-5BFAB936BDEF}" type="pres">
      <dgm:prSet presAssocID="{FAD881D5-19E6-456D-AFEB-B7A750D71E96}" presName="sibTrans" presStyleCnt="0"/>
      <dgm:spPr/>
    </dgm:pt>
    <dgm:pt modelId="{7B08AC49-3BB8-4AB3-8EA2-447342AC2792}" type="pres">
      <dgm:prSet presAssocID="{8F54FB25-42F5-47E0-966D-1FB83F302C0D}" presName="composite" presStyleCnt="0"/>
      <dgm:spPr/>
    </dgm:pt>
    <dgm:pt modelId="{3875F46D-D73E-42FF-8F2B-66679B787122}" type="pres">
      <dgm:prSet presAssocID="{8F54FB25-42F5-47E0-966D-1FB83F302C0D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C7CD8F38-1D4B-410F-83D2-B292B7C4056B}" type="pres">
      <dgm:prSet presAssocID="{8F54FB25-42F5-47E0-966D-1FB83F302C0D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</dgm:pt>
    <dgm:pt modelId="{93903BD1-09AA-450A-BACA-B9ED29C58CA1}" type="pres">
      <dgm:prSet presAssocID="{8F54FB25-42F5-47E0-966D-1FB83F302C0D}" presName="Accent" presStyleLbl="parChTrans1D1" presStyleIdx="2" presStyleCnt="6"/>
      <dgm:spPr/>
    </dgm:pt>
    <dgm:pt modelId="{7CC17896-4F42-40E5-BB20-6BC072CD2D36}" type="pres">
      <dgm:prSet presAssocID="{8F54FB25-42F5-47E0-966D-1FB83F302C0D}" presName="Child" presStyleLbl="revTx" presStyleIdx="5" presStyleCnt="12" custLinFactY="10736" custLinFactNeighborY="100000">
        <dgm:presLayoutVars>
          <dgm:chMax val="0"/>
          <dgm:chPref val="0"/>
          <dgm:bulletEnabled val="1"/>
        </dgm:presLayoutVars>
      </dgm:prSet>
      <dgm:spPr/>
    </dgm:pt>
    <dgm:pt modelId="{91C245E9-3064-464D-983F-5FA0EB57C78A}" type="pres">
      <dgm:prSet presAssocID="{66C553EC-77CE-4CFB-9B6E-30F5737D0B1C}" presName="sibTrans" presStyleCnt="0"/>
      <dgm:spPr/>
    </dgm:pt>
    <dgm:pt modelId="{93858C2B-8A19-42F6-BFA5-6063F00EEA52}" type="pres">
      <dgm:prSet presAssocID="{DDBDA00E-2FCC-468C-9641-2EE46809ECC5}" presName="composite" presStyleCnt="0"/>
      <dgm:spPr/>
    </dgm:pt>
    <dgm:pt modelId="{5E022763-AF3F-4706-8716-67B403A55189}" type="pres">
      <dgm:prSet presAssocID="{DDBDA00E-2FCC-468C-9641-2EE46809ECC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94248A7E-C36B-459A-ABDF-AE4BC9736A76}" type="pres">
      <dgm:prSet presAssocID="{DDBDA00E-2FCC-468C-9641-2EE46809ECC5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</dgm:pt>
    <dgm:pt modelId="{E1C97AF9-97D0-422F-9949-A6B9A13DC1E2}" type="pres">
      <dgm:prSet presAssocID="{DDBDA00E-2FCC-468C-9641-2EE46809ECC5}" presName="Accent" presStyleLbl="parChTrans1D1" presStyleIdx="3" presStyleCnt="6"/>
      <dgm:spPr/>
    </dgm:pt>
    <dgm:pt modelId="{5AF52502-3FA4-46E4-9670-EDF0FBEFA251}" type="pres">
      <dgm:prSet presAssocID="{DDBDA00E-2FCC-468C-9641-2EE46809ECC5}" presName="Child" presStyleLbl="revTx" presStyleIdx="7" presStyleCnt="12" custLinFactY="7770" custLinFactNeighborY="100000">
        <dgm:presLayoutVars>
          <dgm:chMax val="0"/>
          <dgm:chPref val="0"/>
          <dgm:bulletEnabled val="1"/>
        </dgm:presLayoutVars>
      </dgm:prSet>
      <dgm:spPr/>
    </dgm:pt>
    <dgm:pt modelId="{1C0DBDF1-5A17-483B-B2AB-951BB17BEB68}" type="pres">
      <dgm:prSet presAssocID="{F7863B67-3BC4-48FF-A209-7214773B58B6}" presName="sibTrans" presStyleCnt="0"/>
      <dgm:spPr/>
    </dgm:pt>
    <dgm:pt modelId="{E4C3CF67-1F2B-446F-A689-D30BC1D2187A}" type="pres">
      <dgm:prSet presAssocID="{77D55425-9D2F-41FD-94B0-3D11457B7FE4}" presName="composite" presStyleCnt="0"/>
      <dgm:spPr/>
    </dgm:pt>
    <dgm:pt modelId="{72C0DC66-A6D0-4896-B4C9-3BB4F4DA15E4}" type="pres">
      <dgm:prSet presAssocID="{77D55425-9D2F-41FD-94B0-3D11457B7FE4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BB9425B7-57F1-4486-99C9-590331F9A5E8}" type="pres">
      <dgm:prSet presAssocID="{77D55425-9D2F-41FD-94B0-3D11457B7FE4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2B295A5E-E9BF-4629-8D86-903DB4659AA8}" type="pres">
      <dgm:prSet presAssocID="{77D55425-9D2F-41FD-94B0-3D11457B7FE4}" presName="Accent" presStyleLbl="parChTrans1D1" presStyleIdx="4" presStyleCnt="6"/>
      <dgm:spPr/>
    </dgm:pt>
    <dgm:pt modelId="{30058492-B158-4129-95D8-AFADFFAD96BD}" type="pres">
      <dgm:prSet presAssocID="{77D55425-9D2F-41FD-94B0-3D11457B7FE4}" presName="Child" presStyleLbl="revTx" presStyleIdx="9" presStyleCnt="12" custLinFactY="5203" custLinFactNeighborY="100000">
        <dgm:presLayoutVars>
          <dgm:chMax val="0"/>
          <dgm:chPref val="0"/>
          <dgm:bulletEnabled val="1"/>
        </dgm:presLayoutVars>
      </dgm:prSet>
      <dgm:spPr/>
    </dgm:pt>
    <dgm:pt modelId="{241BE237-499D-43D1-9D82-BB284F2D5FC3}" type="pres">
      <dgm:prSet presAssocID="{B97352C0-E7EC-4E03-864D-6FEE4DB50541}" presName="sibTrans" presStyleCnt="0"/>
      <dgm:spPr/>
    </dgm:pt>
    <dgm:pt modelId="{1571B676-6098-4608-AB60-D65E0CC2546B}" type="pres">
      <dgm:prSet presAssocID="{24EDFFF9-E4B8-4B07-8153-17A3C0DB3867}" presName="composite" presStyleCnt="0"/>
      <dgm:spPr/>
    </dgm:pt>
    <dgm:pt modelId="{B900C613-0C40-44AF-AFDA-9DD743FD4EA6}" type="pres">
      <dgm:prSet presAssocID="{24EDFFF9-E4B8-4B07-8153-17A3C0DB3867}" presName="FirstChild" presStyleLbl="revTx" presStyleIdx="10" presStyleCnt="12" custScaleX="92833" custLinFactNeighborX="7392" custLinFactNeighborY="5654">
        <dgm:presLayoutVars>
          <dgm:chMax val="0"/>
          <dgm:chPref val="0"/>
          <dgm:bulletEnabled val="1"/>
        </dgm:presLayoutVars>
      </dgm:prSet>
      <dgm:spPr/>
    </dgm:pt>
    <dgm:pt modelId="{A5D784DA-23AA-4BE4-B26D-E88012D5DE63}" type="pres">
      <dgm:prSet presAssocID="{24EDFFF9-E4B8-4B07-8153-17A3C0DB3867}" presName="Parent" presStyleLbl="alignNode1" presStyleIdx="5" presStyleCnt="6" custScaleX="120162" custLinFactNeighborX="5256" custLinFactNeighborY="1223">
        <dgm:presLayoutVars>
          <dgm:chMax val="3"/>
          <dgm:chPref val="3"/>
          <dgm:bulletEnabled val="1"/>
        </dgm:presLayoutVars>
      </dgm:prSet>
      <dgm:spPr/>
    </dgm:pt>
    <dgm:pt modelId="{EEE24F28-2071-440E-9A23-3E257EB97770}" type="pres">
      <dgm:prSet presAssocID="{24EDFFF9-E4B8-4B07-8153-17A3C0DB3867}" presName="Accent" presStyleLbl="parChTrans1D1" presStyleIdx="5" presStyleCnt="6"/>
      <dgm:spPr/>
    </dgm:pt>
    <dgm:pt modelId="{BB57DFB4-CEB3-4F94-9C71-29B87EF05331}" type="pres">
      <dgm:prSet presAssocID="{24EDFFF9-E4B8-4B07-8153-17A3C0DB3867}" presName="Child" presStyleLbl="revTx" presStyleIdx="11" presStyleCnt="12" custLinFactNeighborY="1991">
        <dgm:presLayoutVars>
          <dgm:chMax val="0"/>
          <dgm:chPref val="0"/>
          <dgm:bulletEnabled val="1"/>
        </dgm:presLayoutVars>
      </dgm:prSet>
      <dgm:spPr/>
    </dgm:pt>
  </dgm:ptLst>
  <dgm:cxnLst>
    <dgm:cxn modelId="{D94EED03-11E3-48F1-9076-04911F458FA6}" srcId="{A5FA92F4-F946-46CC-A310-7901F6F97769}" destId="{3C4639FC-87FF-4200-91EF-FD061E33B500}" srcOrd="1" destOrd="0" parTransId="{E339F227-14F8-4F4A-BBD0-93FA22FDD004}" sibTransId="{A16FA6F9-4A75-4C49-9C15-801B83212EFB}"/>
    <dgm:cxn modelId="{C1E76706-7E0C-49D6-8BB0-1ABE350CDA2F}" type="presOf" srcId="{8F54FB25-42F5-47E0-966D-1FB83F302C0D}" destId="{C7CD8F38-1D4B-410F-83D2-B292B7C4056B}" srcOrd="0" destOrd="0" presId="urn:microsoft.com/office/officeart/2011/layout/TabList"/>
    <dgm:cxn modelId="{F884CE10-BD2E-48DA-B52B-DEBDD8A4DE6C}" type="presOf" srcId="{1A1D7FDF-D68A-4B87-95E3-F5DBD170B248}" destId="{D559758B-23F3-4B4A-BC4B-55DF77C1BCE9}" srcOrd="0" destOrd="0" presId="urn:microsoft.com/office/officeart/2011/layout/TabList"/>
    <dgm:cxn modelId="{BEC60321-E14B-4925-87D7-A1667A870AA8}" type="presOf" srcId="{3A78AAB3-D909-4C7E-99D4-DE6DBD0A017A}" destId="{30058492-B158-4129-95D8-AFADFFAD96BD}" srcOrd="0" destOrd="0" presId="urn:microsoft.com/office/officeart/2011/layout/TabList"/>
    <dgm:cxn modelId="{D64DAB2C-E23E-4DB4-8C8D-DE5661F59AD9}" srcId="{1A1D7FDF-D68A-4B87-95E3-F5DBD170B248}" destId="{77D55425-9D2F-41FD-94B0-3D11457B7FE4}" srcOrd="4" destOrd="0" parTransId="{9D700A90-C993-4193-8D21-12518EB204DD}" sibTransId="{B97352C0-E7EC-4E03-864D-6FEE4DB50541}"/>
    <dgm:cxn modelId="{AAEBC12F-751B-46BE-8BAC-D228B9A0C8DF}" srcId="{E1DE1FFA-2062-4126-BA89-95C9DDBAC920}" destId="{3802110C-BAE2-4BE8-A5C0-22DC15E58F18}" srcOrd="0" destOrd="0" parTransId="{4A44A05E-4221-4436-A575-85FE2E55B2E7}" sibTransId="{73D88C25-2EA0-41CB-88CD-F275F9F07C88}"/>
    <dgm:cxn modelId="{85928031-BC95-47B8-8ADD-5278F09B4055}" srcId="{A5FA92F4-F946-46CC-A310-7901F6F97769}" destId="{29D05EDD-D8BF-4175-BC97-ECCCBA2A835E}" srcOrd="0" destOrd="0" parTransId="{E202E350-D674-4829-988F-F7E906D37A2C}" sibTransId="{4CD7F853-BC7D-49FE-869A-95ECF94AAE06}"/>
    <dgm:cxn modelId="{2C564E32-5D16-443D-BA93-59F2A786F89C}" srcId="{1A1D7FDF-D68A-4B87-95E3-F5DBD170B248}" destId="{8F54FB25-42F5-47E0-966D-1FB83F302C0D}" srcOrd="2" destOrd="0" parTransId="{C5BCBC7B-FB8F-4FF7-B67A-D36547E5D7CC}" sibTransId="{66C553EC-77CE-4CFB-9B6E-30F5737D0B1C}"/>
    <dgm:cxn modelId="{4FF9C536-88D6-44BD-8F9D-2C174512424E}" type="presOf" srcId="{65692A06-C956-48AD-8F44-C953C95F4CDD}" destId="{3875F46D-D73E-42FF-8F2B-66679B787122}" srcOrd="0" destOrd="0" presId="urn:microsoft.com/office/officeart/2011/layout/TabList"/>
    <dgm:cxn modelId="{53939B38-B217-4F7E-A172-2F0B6B9A2590}" type="presOf" srcId="{775F5767-8858-4F21-84A0-09CBA2BE9BFB}" destId="{72C0DC66-A6D0-4896-B4C9-3BB4F4DA15E4}" srcOrd="0" destOrd="0" presId="urn:microsoft.com/office/officeart/2011/layout/TabList"/>
    <dgm:cxn modelId="{6558B944-8962-4287-A8C5-3A6241047745}" srcId="{1A1D7FDF-D68A-4B87-95E3-F5DBD170B248}" destId="{A5FA92F4-F946-46CC-A310-7901F6F97769}" srcOrd="1" destOrd="0" parTransId="{19499966-3CAE-4E48-A579-247512581667}" sibTransId="{FAD881D5-19E6-456D-AFEB-B7A750D71E96}"/>
    <dgm:cxn modelId="{97B50645-6803-4199-9662-94743B0F5B9F}" srcId="{DDBDA00E-2FCC-468C-9641-2EE46809ECC5}" destId="{085907CC-36EE-4A96-9A6B-572B6790C94C}" srcOrd="1" destOrd="0" parTransId="{EA770BF2-F5CA-4506-88EC-23A042D0A5B0}" sibTransId="{13AA3466-33DB-4300-AD40-05197E462AAD}"/>
    <dgm:cxn modelId="{56382066-62A3-4C38-A93C-CF2BF320DE3C}" type="presOf" srcId="{3802110C-BAE2-4BE8-A5C0-22DC15E58F18}" destId="{C9ECDD6E-13D6-49DD-ADD0-B12F67EE9132}" srcOrd="0" destOrd="0" presId="urn:microsoft.com/office/officeart/2011/layout/TabList"/>
    <dgm:cxn modelId="{5FBEF568-DAC8-444B-B7C8-550CA65B79E6}" type="presOf" srcId="{24EDFFF9-E4B8-4B07-8153-17A3C0DB3867}" destId="{A5D784DA-23AA-4BE4-B26D-E88012D5DE63}" srcOrd="0" destOrd="0" presId="urn:microsoft.com/office/officeart/2011/layout/TabList"/>
    <dgm:cxn modelId="{7E8D9769-B2CC-4862-8A20-5E5EAD5D30DD}" srcId="{1A1D7FDF-D68A-4B87-95E3-F5DBD170B248}" destId="{E1DE1FFA-2062-4126-BA89-95C9DDBAC920}" srcOrd="0" destOrd="0" parTransId="{1835EDFF-B824-451B-A5C8-F9E40B850A08}" sibTransId="{B8800236-78CA-42DA-912F-7B91CE308C26}"/>
    <dgm:cxn modelId="{8A14886B-B9F9-452B-A9EB-173EE271ED1C}" srcId="{1A1D7FDF-D68A-4B87-95E3-F5DBD170B248}" destId="{DDBDA00E-2FCC-468C-9641-2EE46809ECC5}" srcOrd="3" destOrd="0" parTransId="{D0ABF02B-3A61-4709-A793-9A3649F7C927}" sibTransId="{F7863B67-3BC4-48FF-A209-7214773B58B6}"/>
    <dgm:cxn modelId="{BD0C884D-A295-4465-BE5C-57D7BD9D4BCF}" type="presOf" srcId="{77D55425-9D2F-41FD-94B0-3D11457B7FE4}" destId="{BB9425B7-57F1-4486-99C9-590331F9A5E8}" srcOrd="0" destOrd="0" presId="urn:microsoft.com/office/officeart/2011/layout/TabList"/>
    <dgm:cxn modelId="{D56BED6E-50E7-41C4-AFC2-FEAD56B8FDC5}" srcId="{1A1D7FDF-D68A-4B87-95E3-F5DBD170B248}" destId="{24EDFFF9-E4B8-4B07-8153-17A3C0DB3867}" srcOrd="5" destOrd="0" parTransId="{B0AA57EA-A6B4-4B58-80F2-58501064FD64}" sibTransId="{A4E7179D-367C-4F88-8E8F-24B4DA9CEC55}"/>
    <dgm:cxn modelId="{B8B57174-24F7-4A90-B9D8-B38D1A5121E9}" srcId="{77D55425-9D2F-41FD-94B0-3D11457B7FE4}" destId="{775F5767-8858-4F21-84A0-09CBA2BE9BFB}" srcOrd="0" destOrd="0" parTransId="{F01F115E-C01D-4FF3-BB54-FA7A81C21A6C}" sibTransId="{981EE73D-B581-4FC4-8934-C89FE04DC7C6}"/>
    <dgm:cxn modelId="{BD92D756-FAF6-4568-9506-A108EC35F000}" type="presOf" srcId="{572F970C-6E12-4B06-9B9F-B03D5D0C2710}" destId="{EBBFB14D-7654-4F98-AADA-E48843B10173}" srcOrd="0" destOrd="0" presId="urn:microsoft.com/office/officeart/2011/layout/TabList"/>
    <dgm:cxn modelId="{529DAD77-486C-4BE8-A015-F45C09C2B833}" type="presOf" srcId="{A5FA92F4-F946-46CC-A310-7901F6F97769}" destId="{7F8322C8-9292-4799-97A1-7B1C38BC2C07}" srcOrd="0" destOrd="0" presId="urn:microsoft.com/office/officeart/2011/layout/TabList"/>
    <dgm:cxn modelId="{90F99058-E42D-4EE8-8CE6-4C7B084A7BE4}" srcId="{8F54FB25-42F5-47E0-966D-1FB83F302C0D}" destId="{65692A06-C956-48AD-8F44-C953C95F4CDD}" srcOrd="0" destOrd="0" parTransId="{609F04D2-479F-4473-8DCA-F2081DAF04E4}" sibTransId="{0128E534-6768-46C2-BC0F-ADCB0952D0C3}"/>
    <dgm:cxn modelId="{D40C368A-7236-46DC-8317-5569F9EA086D}" type="presOf" srcId="{E1DE1FFA-2062-4126-BA89-95C9DDBAC920}" destId="{04E6BE86-64F7-40FC-B740-3084A157E99A}" srcOrd="0" destOrd="0" presId="urn:microsoft.com/office/officeart/2011/layout/TabList"/>
    <dgm:cxn modelId="{A4F92893-6326-4A29-A6B9-AFD9C221030B}" type="presOf" srcId="{990C4A16-46FF-4A21-A0A7-B5CC5BB984CC}" destId="{7CC17896-4F42-40E5-BB20-6BC072CD2D36}" srcOrd="0" destOrd="0" presId="urn:microsoft.com/office/officeart/2011/layout/TabList"/>
    <dgm:cxn modelId="{AC86259E-0145-424E-89CC-B51C67F6FA6A}" srcId="{E1DE1FFA-2062-4126-BA89-95C9DDBAC920}" destId="{572F970C-6E12-4B06-9B9F-B03D5D0C2710}" srcOrd="1" destOrd="0" parTransId="{6E606E8A-4E27-4925-939A-DAB8B737EA20}" sibTransId="{463577A2-3576-417D-BDBA-0FAC42C0A63C}"/>
    <dgm:cxn modelId="{D9C28EB0-0CA2-46CC-B906-419E3C073A28}" srcId="{24EDFFF9-E4B8-4B07-8153-17A3C0DB3867}" destId="{E71E6C4E-BAD7-4833-85CE-E5170E1DFFD0}" srcOrd="1" destOrd="0" parTransId="{8AC7A3C9-41C0-4C21-AC2D-2C63F06FDC5D}" sibTransId="{CA6496A2-470A-4229-9504-487FC01375BF}"/>
    <dgm:cxn modelId="{BE1485B9-05CB-47EA-8C6B-20B39878C711}" type="presOf" srcId="{DDBDA00E-2FCC-468C-9641-2EE46809ECC5}" destId="{94248A7E-C36B-459A-ABDF-AE4BC9736A76}" srcOrd="0" destOrd="0" presId="urn:microsoft.com/office/officeart/2011/layout/TabList"/>
    <dgm:cxn modelId="{E1E06BBD-A2B6-42D5-A1AD-1B73658AB829}" srcId="{DDBDA00E-2FCC-468C-9641-2EE46809ECC5}" destId="{1C08ECA3-4440-48AE-84A9-0613E19834F6}" srcOrd="0" destOrd="0" parTransId="{AE926138-4E3E-4421-A55F-A80EE29AB59E}" sibTransId="{13840F6D-F9BE-4E75-893B-CF1AE98F8F87}"/>
    <dgm:cxn modelId="{F18421BF-1475-4787-9425-53B0C21B966A}" srcId="{24EDFFF9-E4B8-4B07-8153-17A3C0DB3867}" destId="{FE4CAE5A-F16E-47DE-B1D7-9B038B3239FB}" srcOrd="0" destOrd="0" parTransId="{D48017A5-34C3-431F-82D6-2C275C736951}" sibTransId="{266B9978-BBEA-465F-86E7-9B404D5B9708}"/>
    <dgm:cxn modelId="{756E01D6-DA87-48E5-90E1-F0AFF633BA14}" srcId="{77D55425-9D2F-41FD-94B0-3D11457B7FE4}" destId="{3A78AAB3-D909-4C7E-99D4-DE6DBD0A017A}" srcOrd="1" destOrd="0" parTransId="{0E182A0B-0683-4F21-BE94-7EEF45186A32}" sibTransId="{B9DA65E8-0BB3-45D0-9A14-D9AA2C7A15D1}"/>
    <dgm:cxn modelId="{22868DD7-A02C-45BF-8BBC-4634854C0CE6}" type="presOf" srcId="{FE4CAE5A-F16E-47DE-B1D7-9B038B3239FB}" destId="{B900C613-0C40-44AF-AFDA-9DD743FD4EA6}" srcOrd="0" destOrd="0" presId="urn:microsoft.com/office/officeart/2011/layout/TabList"/>
    <dgm:cxn modelId="{B26EA4E2-6A38-477A-83BE-B8B4414F6188}" type="presOf" srcId="{085907CC-36EE-4A96-9A6B-572B6790C94C}" destId="{5AF52502-3FA4-46E4-9670-EDF0FBEFA251}" srcOrd="0" destOrd="0" presId="urn:microsoft.com/office/officeart/2011/layout/TabList"/>
    <dgm:cxn modelId="{E46177E5-7A2D-4F90-AD29-7336DC0B10CD}" srcId="{8F54FB25-42F5-47E0-966D-1FB83F302C0D}" destId="{990C4A16-46FF-4A21-A0A7-B5CC5BB984CC}" srcOrd="1" destOrd="0" parTransId="{90FA78B0-FAEF-4B30-BCEF-59BCF6E929E1}" sibTransId="{333C1374-BBCC-459D-B5D4-D986822DE03D}"/>
    <dgm:cxn modelId="{B9A1A8F5-0776-4F03-BCEF-49678A961B80}" type="presOf" srcId="{3C4639FC-87FF-4200-91EF-FD061E33B500}" destId="{639EFA22-7CDB-44E4-929F-FB0C5EA4A024}" srcOrd="0" destOrd="0" presId="urn:microsoft.com/office/officeart/2011/layout/TabList"/>
    <dgm:cxn modelId="{931F09F9-AD02-4910-BDA8-883E0EC23CA2}" type="presOf" srcId="{1C08ECA3-4440-48AE-84A9-0613E19834F6}" destId="{5E022763-AF3F-4706-8716-67B403A55189}" srcOrd="0" destOrd="0" presId="urn:microsoft.com/office/officeart/2011/layout/TabList"/>
    <dgm:cxn modelId="{847B0DF9-F98F-46E8-ABF0-726E93B59A61}" type="presOf" srcId="{E71E6C4E-BAD7-4833-85CE-E5170E1DFFD0}" destId="{BB57DFB4-CEB3-4F94-9C71-29B87EF05331}" srcOrd="0" destOrd="0" presId="urn:microsoft.com/office/officeart/2011/layout/TabList"/>
    <dgm:cxn modelId="{C3823FFB-02E7-4248-94BC-9E770E32A4FC}" type="presOf" srcId="{29D05EDD-D8BF-4175-BC97-ECCCBA2A835E}" destId="{575733C0-59EB-411E-A519-7FD694864426}" srcOrd="0" destOrd="0" presId="urn:microsoft.com/office/officeart/2011/layout/TabList"/>
    <dgm:cxn modelId="{BCA3F554-A603-4C5D-A75B-104B23B9CF89}" type="presParOf" srcId="{D559758B-23F3-4B4A-BC4B-55DF77C1BCE9}" destId="{BC317E6D-5595-459B-A133-7751A652DE18}" srcOrd="0" destOrd="0" presId="urn:microsoft.com/office/officeart/2011/layout/TabList"/>
    <dgm:cxn modelId="{BFCE4310-374E-493D-99CF-8F1E161F85F3}" type="presParOf" srcId="{BC317E6D-5595-459B-A133-7751A652DE18}" destId="{C9ECDD6E-13D6-49DD-ADD0-B12F67EE9132}" srcOrd="0" destOrd="0" presId="urn:microsoft.com/office/officeart/2011/layout/TabList"/>
    <dgm:cxn modelId="{1FADDD69-CEBE-43D0-ACA3-02D8ECEC8C84}" type="presParOf" srcId="{BC317E6D-5595-459B-A133-7751A652DE18}" destId="{04E6BE86-64F7-40FC-B740-3084A157E99A}" srcOrd="1" destOrd="0" presId="urn:microsoft.com/office/officeart/2011/layout/TabList"/>
    <dgm:cxn modelId="{2A9C23FF-634B-438F-94BB-E64F805E92B7}" type="presParOf" srcId="{BC317E6D-5595-459B-A133-7751A652DE18}" destId="{B497978D-F0D5-4E1A-B015-7EE77F1717F7}" srcOrd="2" destOrd="0" presId="urn:microsoft.com/office/officeart/2011/layout/TabList"/>
    <dgm:cxn modelId="{9BFD7D51-E467-4636-AAAF-3F8174A31493}" type="presParOf" srcId="{D559758B-23F3-4B4A-BC4B-55DF77C1BCE9}" destId="{EBBFB14D-7654-4F98-AADA-E48843B10173}" srcOrd="1" destOrd="0" presId="urn:microsoft.com/office/officeart/2011/layout/TabList"/>
    <dgm:cxn modelId="{3448F471-B5A0-4A07-834F-C2730CF8D7E7}" type="presParOf" srcId="{D559758B-23F3-4B4A-BC4B-55DF77C1BCE9}" destId="{6C8C5BE6-ECCA-4032-9435-C33920FD878B}" srcOrd="2" destOrd="0" presId="urn:microsoft.com/office/officeart/2011/layout/TabList"/>
    <dgm:cxn modelId="{B74D0548-1F86-4137-9E79-AC1E68DC5CBE}" type="presParOf" srcId="{D559758B-23F3-4B4A-BC4B-55DF77C1BCE9}" destId="{00412B76-8CAF-49DD-B7F7-B9E7A250241E}" srcOrd="3" destOrd="0" presId="urn:microsoft.com/office/officeart/2011/layout/TabList"/>
    <dgm:cxn modelId="{DBAF638C-1D38-4940-A647-D6AB09B0AA07}" type="presParOf" srcId="{00412B76-8CAF-49DD-B7F7-B9E7A250241E}" destId="{575733C0-59EB-411E-A519-7FD694864426}" srcOrd="0" destOrd="0" presId="urn:microsoft.com/office/officeart/2011/layout/TabList"/>
    <dgm:cxn modelId="{AFA386A3-1281-4F39-823A-8FCC559ABA97}" type="presParOf" srcId="{00412B76-8CAF-49DD-B7F7-B9E7A250241E}" destId="{7F8322C8-9292-4799-97A1-7B1C38BC2C07}" srcOrd="1" destOrd="0" presId="urn:microsoft.com/office/officeart/2011/layout/TabList"/>
    <dgm:cxn modelId="{656246F6-2350-404A-A758-B59247F1F97F}" type="presParOf" srcId="{00412B76-8CAF-49DD-B7F7-B9E7A250241E}" destId="{E8A88551-392A-4528-BCC6-D538C20904C9}" srcOrd="2" destOrd="0" presId="urn:microsoft.com/office/officeart/2011/layout/TabList"/>
    <dgm:cxn modelId="{9AB31DB1-F9C6-4047-80A1-C1E4EAF01C67}" type="presParOf" srcId="{D559758B-23F3-4B4A-BC4B-55DF77C1BCE9}" destId="{639EFA22-7CDB-44E4-929F-FB0C5EA4A024}" srcOrd="4" destOrd="0" presId="urn:microsoft.com/office/officeart/2011/layout/TabList"/>
    <dgm:cxn modelId="{0D757B1E-0265-4766-B358-FA3B129BF8C1}" type="presParOf" srcId="{D559758B-23F3-4B4A-BC4B-55DF77C1BCE9}" destId="{D9562AB4-8007-4F29-A626-5BFAB936BDEF}" srcOrd="5" destOrd="0" presId="urn:microsoft.com/office/officeart/2011/layout/TabList"/>
    <dgm:cxn modelId="{6CEB4EC3-5337-493E-B6C4-5AFBBB622E05}" type="presParOf" srcId="{D559758B-23F3-4B4A-BC4B-55DF77C1BCE9}" destId="{7B08AC49-3BB8-4AB3-8EA2-447342AC2792}" srcOrd="6" destOrd="0" presId="urn:microsoft.com/office/officeart/2011/layout/TabList"/>
    <dgm:cxn modelId="{01469B54-3D79-4D71-BCF9-EEABA6CD746B}" type="presParOf" srcId="{7B08AC49-3BB8-4AB3-8EA2-447342AC2792}" destId="{3875F46D-D73E-42FF-8F2B-66679B787122}" srcOrd="0" destOrd="0" presId="urn:microsoft.com/office/officeart/2011/layout/TabList"/>
    <dgm:cxn modelId="{D9114AE3-5B06-474C-A3A9-FEA0E74ED6CC}" type="presParOf" srcId="{7B08AC49-3BB8-4AB3-8EA2-447342AC2792}" destId="{C7CD8F38-1D4B-410F-83D2-B292B7C4056B}" srcOrd="1" destOrd="0" presId="urn:microsoft.com/office/officeart/2011/layout/TabList"/>
    <dgm:cxn modelId="{03B93C26-C676-4935-8E01-1EE6593333DB}" type="presParOf" srcId="{7B08AC49-3BB8-4AB3-8EA2-447342AC2792}" destId="{93903BD1-09AA-450A-BACA-B9ED29C58CA1}" srcOrd="2" destOrd="0" presId="urn:microsoft.com/office/officeart/2011/layout/TabList"/>
    <dgm:cxn modelId="{D7143CD3-B9C6-4926-80A6-79B21904FA3C}" type="presParOf" srcId="{D559758B-23F3-4B4A-BC4B-55DF77C1BCE9}" destId="{7CC17896-4F42-40E5-BB20-6BC072CD2D36}" srcOrd="7" destOrd="0" presId="urn:microsoft.com/office/officeart/2011/layout/TabList"/>
    <dgm:cxn modelId="{606190D8-A731-4CC6-B335-4C1CA802C768}" type="presParOf" srcId="{D559758B-23F3-4B4A-BC4B-55DF77C1BCE9}" destId="{91C245E9-3064-464D-983F-5FA0EB57C78A}" srcOrd="8" destOrd="0" presId="urn:microsoft.com/office/officeart/2011/layout/TabList"/>
    <dgm:cxn modelId="{34B381BC-EE8B-4E01-AE98-1F3BC13D0BA9}" type="presParOf" srcId="{D559758B-23F3-4B4A-BC4B-55DF77C1BCE9}" destId="{93858C2B-8A19-42F6-BFA5-6063F00EEA52}" srcOrd="9" destOrd="0" presId="urn:microsoft.com/office/officeart/2011/layout/TabList"/>
    <dgm:cxn modelId="{17947237-AFA2-4337-8C0D-3AFFD7ED5176}" type="presParOf" srcId="{93858C2B-8A19-42F6-BFA5-6063F00EEA52}" destId="{5E022763-AF3F-4706-8716-67B403A55189}" srcOrd="0" destOrd="0" presId="urn:microsoft.com/office/officeart/2011/layout/TabList"/>
    <dgm:cxn modelId="{F0B68A50-824A-466F-AB92-0BC3E34E058B}" type="presParOf" srcId="{93858C2B-8A19-42F6-BFA5-6063F00EEA52}" destId="{94248A7E-C36B-459A-ABDF-AE4BC9736A76}" srcOrd="1" destOrd="0" presId="urn:microsoft.com/office/officeart/2011/layout/TabList"/>
    <dgm:cxn modelId="{30F66193-C36A-4B22-A2B5-822AA9276EDE}" type="presParOf" srcId="{93858C2B-8A19-42F6-BFA5-6063F00EEA52}" destId="{E1C97AF9-97D0-422F-9949-A6B9A13DC1E2}" srcOrd="2" destOrd="0" presId="urn:microsoft.com/office/officeart/2011/layout/TabList"/>
    <dgm:cxn modelId="{102E636B-3FAC-441C-9A5A-3E3D372181AF}" type="presParOf" srcId="{D559758B-23F3-4B4A-BC4B-55DF77C1BCE9}" destId="{5AF52502-3FA4-46E4-9670-EDF0FBEFA251}" srcOrd="10" destOrd="0" presId="urn:microsoft.com/office/officeart/2011/layout/TabList"/>
    <dgm:cxn modelId="{E13D5EF4-7CF4-4FFB-96B2-074A955DB172}" type="presParOf" srcId="{D559758B-23F3-4B4A-BC4B-55DF77C1BCE9}" destId="{1C0DBDF1-5A17-483B-B2AB-951BB17BEB68}" srcOrd="11" destOrd="0" presId="urn:microsoft.com/office/officeart/2011/layout/TabList"/>
    <dgm:cxn modelId="{426AA7CF-D7F3-48FB-BE0A-CDDF7DA4E440}" type="presParOf" srcId="{D559758B-23F3-4B4A-BC4B-55DF77C1BCE9}" destId="{E4C3CF67-1F2B-446F-A689-D30BC1D2187A}" srcOrd="12" destOrd="0" presId="urn:microsoft.com/office/officeart/2011/layout/TabList"/>
    <dgm:cxn modelId="{EFAEA8E8-82FE-44FB-BDB0-4F6BFB7374A1}" type="presParOf" srcId="{E4C3CF67-1F2B-446F-A689-D30BC1D2187A}" destId="{72C0DC66-A6D0-4896-B4C9-3BB4F4DA15E4}" srcOrd="0" destOrd="0" presId="urn:microsoft.com/office/officeart/2011/layout/TabList"/>
    <dgm:cxn modelId="{C2691D61-5898-4A1E-9AE7-FDC19D96EB62}" type="presParOf" srcId="{E4C3CF67-1F2B-446F-A689-D30BC1D2187A}" destId="{BB9425B7-57F1-4486-99C9-590331F9A5E8}" srcOrd="1" destOrd="0" presId="urn:microsoft.com/office/officeart/2011/layout/TabList"/>
    <dgm:cxn modelId="{BCEA007F-FD58-4ECA-A8D3-5CC2F6B15B3B}" type="presParOf" srcId="{E4C3CF67-1F2B-446F-A689-D30BC1D2187A}" destId="{2B295A5E-E9BF-4629-8D86-903DB4659AA8}" srcOrd="2" destOrd="0" presId="urn:microsoft.com/office/officeart/2011/layout/TabList"/>
    <dgm:cxn modelId="{B43FB447-4BAC-49DD-BF9B-F2A2839D27BF}" type="presParOf" srcId="{D559758B-23F3-4B4A-BC4B-55DF77C1BCE9}" destId="{30058492-B158-4129-95D8-AFADFFAD96BD}" srcOrd="13" destOrd="0" presId="urn:microsoft.com/office/officeart/2011/layout/TabList"/>
    <dgm:cxn modelId="{3034C9F9-71BA-406D-888B-7B17168F2B92}" type="presParOf" srcId="{D559758B-23F3-4B4A-BC4B-55DF77C1BCE9}" destId="{241BE237-499D-43D1-9D82-BB284F2D5FC3}" srcOrd="14" destOrd="0" presId="urn:microsoft.com/office/officeart/2011/layout/TabList"/>
    <dgm:cxn modelId="{C9A49A32-923B-4382-A3A7-DAAC05EE9BC6}" type="presParOf" srcId="{D559758B-23F3-4B4A-BC4B-55DF77C1BCE9}" destId="{1571B676-6098-4608-AB60-D65E0CC2546B}" srcOrd="15" destOrd="0" presId="urn:microsoft.com/office/officeart/2011/layout/TabList"/>
    <dgm:cxn modelId="{6D471030-B973-47F1-B025-DAA383628726}" type="presParOf" srcId="{1571B676-6098-4608-AB60-D65E0CC2546B}" destId="{B900C613-0C40-44AF-AFDA-9DD743FD4EA6}" srcOrd="0" destOrd="0" presId="urn:microsoft.com/office/officeart/2011/layout/TabList"/>
    <dgm:cxn modelId="{6F3A5650-3926-47E3-9C71-C00AF1091077}" type="presParOf" srcId="{1571B676-6098-4608-AB60-D65E0CC2546B}" destId="{A5D784DA-23AA-4BE4-B26D-E88012D5DE63}" srcOrd="1" destOrd="0" presId="urn:microsoft.com/office/officeart/2011/layout/TabList"/>
    <dgm:cxn modelId="{7E678AF3-4D88-4326-8AB2-80AF76D9F0DF}" type="presParOf" srcId="{1571B676-6098-4608-AB60-D65E0CC2546B}" destId="{EEE24F28-2071-440E-9A23-3E257EB97770}" srcOrd="2" destOrd="0" presId="urn:microsoft.com/office/officeart/2011/layout/TabList"/>
    <dgm:cxn modelId="{D2ACACA4-3927-45D8-A49B-3689B000ED13}" type="presParOf" srcId="{D559758B-23F3-4B4A-BC4B-55DF77C1BCE9}" destId="{BB57DFB4-CEB3-4F94-9C71-29B87EF05331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D7FDF-D68A-4B87-95E3-F5DBD170B248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1DE1FFA-2062-4126-BA89-95C9DDBAC920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TODAY()</a:t>
          </a:r>
        </a:p>
      </dgm:t>
    </dgm:pt>
    <dgm:pt modelId="{1835EDFF-B824-451B-A5C8-F9E40B850A08}" type="parTrans" cxnId="{7E8D9769-B2CC-4862-8A20-5E5EAD5D30D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8800236-78CA-42DA-912F-7B91CE308C26}" type="sibTrans" cxnId="{7E8D9769-B2CC-4862-8A20-5E5EAD5D30D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802110C-BAE2-4BE8-A5C0-22DC15E58F18}">
      <dgm:prSet phldrT="[Text]" custT="1"/>
      <dgm:spPr/>
      <dgm:t>
        <a:bodyPr/>
        <a:lstStyle/>
        <a:p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A44A05E-4221-4436-A575-85FE2E55B2E7}" type="parTrans" cxnId="{AAEBC12F-751B-46BE-8BAC-D228B9A0C8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3D88C25-2EA0-41CB-88CD-F275F9F07C88}" type="sibTrans" cxnId="{AAEBC12F-751B-46BE-8BAC-D228B9A0C8DF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572F970C-6E12-4B06-9B9F-B03D5D0C271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Returns the current date (updates automatically).</a:t>
          </a:r>
        </a:p>
      </dgm:t>
    </dgm:pt>
    <dgm:pt modelId="{6E606E8A-4E27-4925-939A-DAB8B737EA20}" type="parTrans" cxnId="{AC86259E-0145-424E-89CC-B51C67F6FA6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63577A2-3576-417D-BDBA-0FAC42C0A63C}" type="sibTrans" cxnId="{AC86259E-0145-424E-89CC-B51C67F6FA6A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5FA92F4-F946-46CC-A310-7901F6F97769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NOW()</a:t>
          </a:r>
        </a:p>
      </dgm:t>
    </dgm:pt>
    <dgm:pt modelId="{19499966-3CAE-4E48-A579-247512581667}" type="parTrans" cxnId="{6558B944-8962-4287-A8C5-3A624104774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AD881D5-19E6-456D-AFEB-B7A750D71E96}" type="sibTrans" cxnId="{6558B944-8962-4287-A8C5-3A624104774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9D05EDD-D8BF-4175-BC97-ECCCBA2A835E}">
      <dgm:prSet phldrT="[Text]" custT="1"/>
      <dgm:spPr/>
      <dgm:t>
        <a:bodyPr/>
        <a:lstStyle/>
        <a:p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202E350-D674-4829-988F-F7E906D37A2C}" type="parTrans" cxnId="{85928031-BC95-47B8-8ADD-5278F09B405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CD7F853-BC7D-49FE-869A-95ECF94AAE06}" type="sibTrans" cxnId="{85928031-BC95-47B8-8ADD-5278F09B4055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C4639FC-87FF-4200-91EF-FD061E33B50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Returns the current date and time (updates automatically).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339F227-14F8-4F4A-BBD0-93FA22FDD004}" type="parTrans" cxnId="{D94EED03-11E3-48F1-9076-04911F458F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16FA6F9-4A75-4C49-9C15-801B83212EFB}" type="sibTrans" cxnId="{D94EED03-11E3-48F1-9076-04911F458FA6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F54FB25-42F5-47E0-966D-1FB83F302C0D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DAY</a:t>
          </a:r>
        </a:p>
      </dgm:t>
    </dgm:pt>
    <dgm:pt modelId="{C5BCBC7B-FB8F-4FF7-B67A-D36547E5D7CC}" type="parTrans" cxnId="{2C564E32-5D16-443D-BA93-59F2A786F89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6C553EC-77CE-4CFB-9B6E-30F5737D0B1C}" type="sibTrans" cxnId="{2C564E32-5D16-443D-BA93-59F2A786F89C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5692A06-C956-48AD-8F44-C953C95F4CDD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09F04D2-479F-4473-8DCA-F2081DAF04E4}" type="parTrans" cxnId="{90F99058-E42D-4EE8-8CE6-4C7B084A7BE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128E534-6768-46C2-BC0F-ADCB0952D0C3}" type="sibTrans" cxnId="{90F99058-E42D-4EE8-8CE6-4C7B084A7BE4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90C4A16-46FF-4A21-A0A7-B5CC5BB984CC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the day of the month (1-31).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0FA78B0-FAEF-4B30-BCEF-59BCF6E929E1}" type="parTrans" cxnId="{E46177E5-7A2D-4F90-AD29-7336DC0B10C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33C1374-BBCC-459D-B5D4-D986822DE03D}" type="sibTrans" cxnId="{E46177E5-7A2D-4F90-AD29-7336DC0B10CD}">
      <dgm:prSet/>
      <dgm:spPr/>
      <dgm:t>
        <a:bodyPr/>
        <a:lstStyle/>
        <a:p>
          <a:endParaRPr lang="en-US" sz="200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DBDA00E-2FCC-468C-9641-2EE46809ECC5}">
      <dgm:prSet phldrT="[Text]" custT="1"/>
      <dgm:spPr/>
      <dgm:t>
        <a:bodyPr/>
        <a:lstStyle/>
        <a:p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MONTH</a:t>
          </a:r>
        </a:p>
      </dgm:t>
    </dgm:pt>
    <dgm:pt modelId="{D0ABF02B-3A61-4709-A793-9A3649F7C927}" type="parTrans" cxnId="{8A14886B-B9F9-452B-A9EB-173EE271ED1C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7863B67-3BC4-48FF-A209-7214773B58B6}" type="sibTrans" cxnId="{8A14886B-B9F9-452B-A9EB-173EE271ED1C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C08ECA3-4440-48AE-84A9-0613E19834F6}">
      <dgm:prSet phldrT="[Text]" custT="1"/>
      <dgm:spPr/>
      <dgm:t>
        <a:bodyPr/>
        <a:lstStyle/>
        <a:p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E926138-4E3E-4421-A55F-A80EE29AB59E}" type="parTrans" cxnId="{E1E06BBD-A2B6-42D5-A1AD-1B73658AB82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840F6D-F9BE-4E75-893B-CF1AE98F8F87}" type="sibTrans" cxnId="{E1E06BBD-A2B6-42D5-A1AD-1B73658AB82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85907CC-36EE-4A96-9A6B-572B6790C94C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the Month number (1-12).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A770BF2-F5CA-4506-88EC-23A042D0A5B0}" type="parTrans" cxnId="{97B50645-6803-4199-9662-94743B0F5B9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13AA3466-33DB-4300-AD40-05197E462AAD}" type="sibTrans" cxnId="{97B50645-6803-4199-9662-94743B0F5B9F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D55425-9D2F-41FD-94B0-3D11457B7FE4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YEAR</a:t>
          </a:r>
        </a:p>
      </dgm:t>
    </dgm:pt>
    <dgm:pt modelId="{9D700A90-C993-4193-8D21-12518EB204DD}" type="parTrans" cxnId="{D64DAB2C-E23E-4DB4-8C8D-DE5661F59AD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7352C0-E7EC-4E03-864D-6FEE4DB50541}" type="sibTrans" cxnId="{D64DAB2C-E23E-4DB4-8C8D-DE5661F59AD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75F5767-8858-4F21-84A0-09CBA2BE9BFB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01F115E-C01D-4FF3-BB54-FA7A81C21A6C}" type="parTrans" cxnId="{B8B57174-24F7-4A90-B9D8-B38D1A5121E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81EE73D-B581-4FC4-8934-C89FE04DC7C6}" type="sibTrans" cxnId="{B8B57174-24F7-4A90-B9D8-B38D1A5121E9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3A78AAB3-D909-4C7E-99D4-DE6DBD0A017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Extract the year.</a:t>
          </a:r>
        </a:p>
      </dgm:t>
    </dgm:pt>
    <dgm:pt modelId="{0E182A0B-0683-4F21-BE94-7EEF45186A32}" type="parTrans" cxnId="{756E01D6-DA87-48E5-90E1-F0AFF633BA14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9DA65E8-0BB3-45D0-9A14-D9AA2C7A15D1}" type="sibTrans" cxnId="{756E01D6-DA87-48E5-90E1-F0AFF633BA14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4EDFFF9-E4B8-4B07-8153-17A3C0DB386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WEEKDAY</a:t>
          </a:r>
        </a:p>
      </dgm:t>
    </dgm:pt>
    <dgm:pt modelId="{B0AA57EA-A6B4-4B58-80F2-58501064FD64}" type="parTrans" cxnId="{D56BED6E-50E7-41C4-AFC2-FEAD56B8FDC5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A4E7179D-367C-4F88-8E8F-24B4DA9CEC55}" type="sibTrans" cxnId="{D56BED6E-50E7-41C4-AFC2-FEAD56B8FDC5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FE4CAE5A-F16E-47DE-B1D7-9B038B3239FB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gm:t>
    </dgm:pt>
    <dgm:pt modelId="{D48017A5-34C3-431F-82D6-2C275C736951}" type="parTrans" cxnId="{F18421BF-1475-4787-9425-53B0C21B966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66B9978-BBEA-465F-86E7-9B404D5B9708}" type="sibTrans" cxnId="{F18421BF-1475-4787-9425-53B0C21B966A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E71E6C4E-BAD7-4833-85CE-E5170E1DFFD0}">
      <dgm:prSet phldrT="[Text]" custT="1"/>
      <dgm:spPr/>
      <dgm:t>
        <a:bodyPr/>
        <a:lstStyle/>
        <a:p>
          <a:pPr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Returns the day of the week (1-7).</a:t>
          </a:r>
          <a:endParaRPr lang="en-US" sz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AC7A3C9-41C0-4C21-AC2D-2C63F06FDC5D}" type="parTrans" cxnId="{D9C28EB0-0CA2-46CC-B906-419E3C073A28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CA6496A2-470A-4229-9504-487FC01375BF}" type="sibTrans" cxnId="{D9C28EB0-0CA2-46CC-B906-419E3C073A28}">
      <dgm:prSet/>
      <dgm:spPr/>
      <dgm:t>
        <a:bodyPr/>
        <a:lstStyle/>
        <a:p>
          <a:endParaRPr lang="en-US" sz="2000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559758B-23F3-4B4A-BC4B-55DF77C1BCE9}" type="pres">
      <dgm:prSet presAssocID="{1A1D7FDF-D68A-4B87-95E3-F5DBD170B248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BC317E6D-5595-459B-A133-7751A652DE18}" type="pres">
      <dgm:prSet presAssocID="{E1DE1FFA-2062-4126-BA89-95C9DDBAC920}" presName="composite" presStyleCnt="0"/>
      <dgm:spPr/>
    </dgm:pt>
    <dgm:pt modelId="{C9ECDD6E-13D6-49DD-ADD0-B12F67EE9132}" type="pres">
      <dgm:prSet presAssocID="{E1DE1FFA-2062-4126-BA89-95C9DDBAC920}" presName="FirstChild" presStyleLbl="revTx" presStyleIdx="0" presStyleCnt="12">
        <dgm:presLayoutVars>
          <dgm:chMax val="0"/>
          <dgm:chPref val="0"/>
          <dgm:bulletEnabled val="1"/>
        </dgm:presLayoutVars>
      </dgm:prSet>
      <dgm:spPr/>
    </dgm:pt>
    <dgm:pt modelId="{04E6BE86-64F7-40FC-B740-3084A157E99A}" type="pres">
      <dgm:prSet presAssocID="{E1DE1FFA-2062-4126-BA89-95C9DDBAC920}" presName="Parent" presStyleLbl="alignNode1" presStyleIdx="0" presStyleCnt="6">
        <dgm:presLayoutVars>
          <dgm:chMax val="3"/>
          <dgm:chPref val="3"/>
          <dgm:bulletEnabled val="1"/>
        </dgm:presLayoutVars>
      </dgm:prSet>
      <dgm:spPr/>
    </dgm:pt>
    <dgm:pt modelId="{B497978D-F0D5-4E1A-B015-7EE77F1717F7}" type="pres">
      <dgm:prSet presAssocID="{E1DE1FFA-2062-4126-BA89-95C9DDBAC920}" presName="Accent" presStyleLbl="parChTrans1D1" presStyleIdx="0" presStyleCnt="6"/>
      <dgm:spPr/>
    </dgm:pt>
    <dgm:pt modelId="{EBBFB14D-7654-4F98-AADA-E48843B10173}" type="pres">
      <dgm:prSet presAssocID="{E1DE1FFA-2062-4126-BA89-95C9DDBAC920}" presName="Child" presStyleLbl="revTx" presStyleIdx="1" presStyleCnt="12" custLinFactY="5203" custLinFactNeighborY="100000">
        <dgm:presLayoutVars>
          <dgm:chMax val="0"/>
          <dgm:chPref val="0"/>
          <dgm:bulletEnabled val="1"/>
        </dgm:presLayoutVars>
      </dgm:prSet>
      <dgm:spPr/>
    </dgm:pt>
    <dgm:pt modelId="{6C8C5BE6-ECCA-4032-9435-C33920FD878B}" type="pres">
      <dgm:prSet presAssocID="{B8800236-78CA-42DA-912F-7B91CE308C26}" presName="sibTrans" presStyleCnt="0"/>
      <dgm:spPr/>
    </dgm:pt>
    <dgm:pt modelId="{00412B76-8CAF-49DD-B7F7-B9E7A250241E}" type="pres">
      <dgm:prSet presAssocID="{A5FA92F4-F946-46CC-A310-7901F6F97769}" presName="composite" presStyleCnt="0"/>
      <dgm:spPr/>
    </dgm:pt>
    <dgm:pt modelId="{575733C0-59EB-411E-A519-7FD694864426}" type="pres">
      <dgm:prSet presAssocID="{A5FA92F4-F946-46CC-A310-7901F6F97769}" presName="First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7F8322C8-9292-4799-97A1-7B1C38BC2C07}" type="pres">
      <dgm:prSet presAssocID="{A5FA92F4-F946-46CC-A310-7901F6F97769}" presName="Parent" presStyleLbl="alignNode1" presStyleIdx="1" presStyleCnt="6">
        <dgm:presLayoutVars>
          <dgm:chMax val="3"/>
          <dgm:chPref val="3"/>
          <dgm:bulletEnabled val="1"/>
        </dgm:presLayoutVars>
      </dgm:prSet>
      <dgm:spPr/>
    </dgm:pt>
    <dgm:pt modelId="{E8A88551-392A-4528-BCC6-D538C20904C9}" type="pres">
      <dgm:prSet presAssocID="{A5FA92F4-F946-46CC-A310-7901F6F97769}" presName="Accent" presStyleLbl="parChTrans1D1" presStyleIdx="1" presStyleCnt="6"/>
      <dgm:spPr/>
    </dgm:pt>
    <dgm:pt modelId="{639EFA22-7CDB-44E4-929F-FB0C5EA4A024}" type="pres">
      <dgm:prSet presAssocID="{A5FA92F4-F946-46CC-A310-7901F6F97769}" presName="Child" presStyleLbl="revTx" presStyleIdx="3" presStyleCnt="12" custLinFactY="9054" custLinFactNeighborY="100000">
        <dgm:presLayoutVars>
          <dgm:chMax val="0"/>
          <dgm:chPref val="0"/>
          <dgm:bulletEnabled val="1"/>
        </dgm:presLayoutVars>
      </dgm:prSet>
      <dgm:spPr/>
    </dgm:pt>
    <dgm:pt modelId="{D9562AB4-8007-4F29-A626-5BFAB936BDEF}" type="pres">
      <dgm:prSet presAssocID="{FAD881D5-19E6-456D-AFEB-B7A750D71E96}" presName="sibTrans" presStyleCnt="0"/>
      <dgm:spPr/>
    </dgm:pt>
    <dgm:pt modelId="{7B08AC49-3BB8-4AB3-8EA2-447342AC2792}" type="pres">
      <dgm:prSet presAssocID="{8F54FB25-42F5-47E0-966D-1FB83F302C0D}" presName="composite" presStyleCnt="0"/>
      <dgm:spPr/>
    </dgm:pt>
    <dgm:pt modelId="{3875F46D-D73E-42FF-8F2B-66679B787122}" type="pres">
      <dgm:prSet presAssocID="{8F54FB25-42F5-47E0-966D-1FB83F302C0D}" presName="FirstChild" presStyleLbl="revTx" presStyleIdx="4" presStyleCnt="12">
        <dgm:presLayoutVars>
          <dgm:chMax val="0"/>
          <dgm:chPref val="0"/>
          <dgm:bulletEnabled val="1"/>
        </dgm:presLayoutVars>
      </dgm:prSet>
      <dgm:spPr/>
    </dgm:pt>
    <dgm:pt modelId="{C7CD8F38-1D4B-410F-83D2-B292B7C4056B}" type="pres">
      <dgm:prSet presAssocID="{8F54FB25-42F5-47E0-966D-1FB83F302C0D}" presName="Parent" presStyleLbl="alignNode1" presStyleIdx="2" presStyleCnt="6">
        <dgm:presLayoutVars>
          <dgm:chMax val="3"/>
          <dgm:chPref val="3"/>
          <dgm:bulletEnabled val="1"/>
        </dgm:presLayoutVars>
      </dgm:prSet>
      <dgm:spPr/>
    </dgm:pt>
    <dgm:pt modelId="{93903BD1-09AA-450A-BACA-B9ED29C58CA1}" type="pres">
      <dgm:prSet presAssocID="{8F54FB25-42F5-47E0-966D-1FB83F302C0D}" presName="Accent" presStyleLbl="parChTrans1D1" presStyleIdx="2" presStyleCnt="6"/>
      <dgm:spPr/>
    </dgm:pt>
    <dgm:pt modelId="{7CC17896-4F42-40E5-BB20-6BC072CD2D36}" type="pres">
      <dgm:prSet presAssocID="{8F54FB25-42F5-47E0-966D-1FB83F302C0D}" presName="Child" presStyleLbl="revTx" presStyleIdx="5" presStyleCnt="12" custLinFactY="10736" custLinFactNeighborY="100000">
        <dgm:presLayoutVars>
          <dgm:chMax val="0"/>
          <dgm:chPref val="0"/>
          <dgm:bulletEnabled val="1"/>
        </dgm:presLayoutVars>
      </dgm:prSet>
      <dgm:spPr/>
    </dgm:pt>
    <dgm:pt modelId="{91C245E9-3064-464D-983F-5FA0EB57C78A}" type="pres">
      <dgm:prSet presAssocID="{66C553EC-77CE-4CFB-9B6E-30F5737D0B1C}" presName="sibTrans" presStyleCnt="0"/>
      <dgm:spPr/>
    </dgm:pt>
    <dgm:pt modelId="{93858C2B-8A19-42F6-BFA5-6063F00EEA52}" type="pres">
      <dgm:prSet presAssocID="{DDBDA00E-2FCC-468C-9641-2EE46809ECC5}" presName="composite" presStyleCnt="0"/>
      <dgm:spPr/>
    </dgm:pt>
    <dgm:pt modelId="{5E022763-AF3F-4706-8716-67B403A55189}" type="pres">
      <dgm:prSet presAssocID="{DDBDA00E-2FCC-468C-9641-2EE46809ECC5}" presName="First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94248A7E-C36B-459A-ABDF-AE4BC9736A76}" type="pres">
      <dgm:prSet presAssocID="{DDBDA00E-2FCC-468C-9641-2EE46809ECC5}" presName="Parent" presStyleLbl="alignNode1" presStyleIdx="3" presStyleCnt="6">
        <dgm:presLayoutVars>
          <dgm:chMax val="3"/>
          <dgm:chPref val="3"/>
          <dgm:bulletEnabled val="1"/>
        </dgm:presLayoutVars>
      </dgm:prSet>
      <dgm:spPr/>
    </dgm:pt>
    <dgm:pt modelId="{E1C97AF9-97D0-422F-9949-A6B9A13DC1E2}" type="pres">
      <dgm:prSet presAssocID="{DDBDA00E-2FCC-468C-9641-2EE46809ECC5}" presName="Accent" presStyleLbl="parChTrans1D1" presStyleIdx="3" presStyleCnt="6"/>
      <dgm:spPr/>
    </dgm:pt>
    <dgm:pt modelId="{5AF52502-3FA4-46E4-9670-EDF0FBEFA251}" type="pres">
      <dgm:prSet presAssocID="{DDBDA00E-2FCC-468C-9641-2EE46809ECC5}" presName="Child" presStyleLbl="revTx" presStyleIdx="7" presStyleCnt="12" custLinFactY="7770" custLinFactNeighborY="100000">
        <dgm:presLayoutVars>
          <dgm:chMax val="0"/>
          <dgm:chPref val="0"/>
          <dgm:bulletEnabled val="1"/>
        </dgm:presLayoutVars>
      </dgm:prSet>
      <dgm:spPr/>
    </dgm:pt>
    <dgm:pt modelId="{1C0DBDF1-5A17-483B-B2AB-951BB17BEB68}" type="pres">
      <dgm:prSet presAssocID="{F7863B67-3BC4-48FF-A209-7214773B58B6}" presName="sibTrans" presStyleCnt="0"/>
      <dgm:spPr/>
    </dgm:pt>
    <dgm:pt modelId="{E4C3CF67-1F2B-446F-A689-D30BC1D2187A}" type="pres">
      <dgm:prSet presAssocID="{77D55425-9D2F-41FD-94B0-3D11457B7FE4}" presName="composite" presStyleCnt="0"/>
      <dgm:spPr/>
    </dgm:pt>
    <dgm:pt modelId="{72C0DC66-A6D0-4896-B4C9-3BB4F4DA15E4}" type="pres">
      <dgm:prSet presAssocID="{77D55425-9D2F-41FD-94B0-3D11457B7FE4}" presName="First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BB9425B7-57F1-4486-99C9-590331F9A5E8}" type="pres">
      <dgm:prSet presAssocID="{77D55425-9D2F-41FD-94B0-3D11457B7FE4}" presName="Parent" presStyleLbl="alignNode1" presStyleIdx="4" presStyleCnt="6">
        <dgm:presLayoutVars>
          <dgm:chMax val="3"/>
          <dgm:chPref val="3"/>
          <dgm:bulletEnabled val="1"/>
        </dgm:presLayoutVars>
      </dgm:prSet>
      <dgm:spPr/>
    </dgm:pt>
    <dgm:pt modelId="{2B295A5E-E9BF-4629-8D86-903DB4659AA8}" type="pres">
      <dgm:prSet presAssocID="{77D55425-9D2F-41FD-94B0-3D11457B7FE4}" presName="Accent" presStyleLbl="parChTrans1D1" presStyleIdx="4" presStyleCnt="6"/>
      <dgm:spPr/>
    </dgm:pt>
    <dgm:pt modelId="{30058492-B158-4129-95D8-AFADFFAD96BD}" type="pres">
      <dgm:prSet presAssocID="{77D55425-9D2F-41FD-94B0-3D11457B7FE4}" presName="Child" presStyleLbl="revTx" presStyleIdx="9" presStyleCnt="12" custLinFactY="5203" custLinFactNeighborY="100000">
        <dgm:presLayoutVars>
          <dgm:chMax val="0"/>
          <dgm:chPref val="0"/>
          <dgm:bulletEnabled val="1"/>
        </dgm:presLayoutVars>
      </dgm:prSet>
      <dgm:spPr/>
    </dgm:pt>
    <dgm:pt modelId="{241BE237-499D-43D1-9D82-BB284F2D5FC3}" type="pres">
      <dgm:prSet presAssocID="{B97352C0-E7EC-4E03-864D-6FEE4DB50541}" presName="sibTrans" presStyleCnt="0"/>
      <dgm:spPr/>
    </dgm:pt>
    <dgm:pt modelId="{1571B676-6098-4608-AB60-D65E0CC2546B}" type="pres">
      <dgm:prSet presAssocID="{24EDFFF9-E4B8-4B07-8153-17A3C0DB3867}" presName="composite" presStyleCnt="0"/>
      <dgm:spPr/>
    </dgm:pt>
    <dgm:pt modelId="{B900C613-0C40-44AF-AFDA-9DD743FD4EA6}" type="pres">
      <dgm:prSet presAssocID="{24EDFFF9-E4B8-4B07-8153-17A3C0DB3867}" presName="FirstChild" presStyleLbl="revTx" presStyleIdx="10" presStyleCnt="12" custScaleX="92833" custLinFactNeighborX="7392" custLinFactNeighborY="5654">
        <dgm:presLayoutVars>
          <dgm:chMax val="0"/>
          <dgm:chPref val="0"/>
          <dgm:bulletEnabled val="1"/>
        </dgm:presLayoutVars>
      </dgm:prSet>
      <dgm:spPr/>
    </dgm:pt>
    <dgm:pt modelId="{A5D784DA-23AA-4BE4-B26D-E88012D5DE63}" type="pres">
      <dgm:prSet presAssocID="{24EDFFF9-E4B8-4B07-8153-17A3C0DB3867}" presName="Parent" presStyleLbl="alignNode1" presStyleIdx="5" presStyleCnt="6" custScaleX="120162" custLinFactNeighborX="5256" custLinFactNeighborY="1223">
        <dgm:presLayoutVars>
          <dgm:chMax val="3"/>
          <dgm:chPref val="3"/>
          <dgm:bulletEnabled val="1"/>
        </dgm:presLayoutVars>
      </dgm:prSet>
      <dgm:spPr/>
    </dgm:pt>
    <dgm:pt modelId="{EEE24F28-2071-440E-9A23-3E257EB97770}" type="pres">
      <dgm:prSet presAssocID="{24EDFFF9-E4B8-4B07-8153-17A3C0DB3867}" presName="Accent" presStyleLbl="parChTrans1D1" presStyleIdx="5" presStyleCnt="6"/>
      <dgm:spPr/>
    </dgm:pt>
    <dgm:pt modelId="{BB57DFB4-CEB3-4F94-9C71-29B87EF05331}" type="pres">
      <dgm:prSet presAssocID="{24EDFFF9-E4B8-4B07-8153-17A3C0DB3867}" presName="Child" presStyleLbl="revTx" presStyleIdx="11" presStyleCnt="12" custLinFactNeighborY="1991">
        <dgm:presLayoutVars>
          <dgm:chMax val="0"/>
          <dgm:chPref val="0"/>
          <dgm:bulletEnabled val="1"/>
        </dgm:presLayoutVars>
      </dgm:prSet>
      <dgm:spPr/>
    </dgm:pt>
  </dgm:ptLst>
  <dgm:cxnLst>
    <dgm:cxn modelId="{D94EED03-11E3-48F1-9076-04911F458FA6}" srcId="{A5FA92F4-F946-46CC-A310-7901F6F97769}" destId="{3C4639FC-87FF-4200-91EF-FD061E33B500}" srcOrd="1" destOrd="0" parTransId="{E339F227-14F8-4F4A-BBD0-93FA22FDD004}" sibTransId="{A16FA6F9-4A75-4C49-9C15-801B83212EFB}"/>
    <dgm:cxn modelId="{C1E76706-7E0C-49D6-8BB0-1ABE350CDA2F}" type="presOf" srcId="{8F54FB25-42F5-47E0-966D-1FB83F302C0D}" destId="{C7CD8F38-1D4B-410F-83D2-B292B7C4056B}" srcOrd="0" destOrd="0" presId="urn:microsoft.com/office/officeart/2011/layout/TabList"/>
    <dgm:cxn modelId="{F884CE10-BD2E-48DA-B52B-DEBDD8A4DE6C}" type="presOf" srcId="{1A1D7FDF-D68A-4B87-95E3-F5DBD170B248}" destId="{D559758B-23F3-4B4A-BC4B-55DF77C1BCE9}" srcOrd="0" destOrd="0" presId="urn:microsoft.com/office/officeart/2011/layout/TabList"/>
    <dgm:cxn modelId="{BEC60321-E14B-4925-87D7-A1667A870AA8}" type="presOf" srcId="{3A78AAB3-D909-4C7E-99D4-DE6DBD0A017A}" destId="{30058492-B158-4129-95D8-AFADFFAD96BD}" srcOrd="0" destOrd="0" presId="urn:microsoft.com/office/officeart/2011/layout/TabList"/>
    <dgm:cxn modelId="{D64DAB2C-E23E-4DB4-8C8D-DE5661F59AD9}" srcId="{1A1D7FDF-D68A-4B87-95E3-F5DBD170B248}" destId="{77D55425-9D2F-41FD-94B0-3D11457B7FE4}" srcOrd="4" destOrd="0" parTransId="{9D700A90-C993-4193-8D21-12518EB204DD}" sibTransId="{B97352C0-E7EC-4E03-864D-6FEE4DB50541}"/>
    <dgm:cxn modelId="{AAEBC12F-751B-46BE-8BAC-D228B9A0C8DF}" srcId="{E1DE1FFA-2062-4126-BA89-95C9DDBAC920}" destId="{3802110C-BAE2-4BE8-A5C0-22DC15E58F18}" srcOrd="0" destOrd="0" parTransId="{4A44A05E-4221-4436-A575-85FE2E55B2E7}" sibTransId="{73D88C25-2EA0-41CB-88CD-F275F9F07C88}"/>
    <dgm:cxn modelId="{85928031-BC95-47B8-8ADD-5278F09B4055}" srcId="{A5FA92F4-F946-46CC-A310-7901F6F97769}" destId="{29D05EDD-D8BF-4175-BC97-ECCCBA2A835E}" srcOrd="0" destOrd="0" parTransId="{E202E350-D674-4829-988F-F7E906D37A2C}" sibTransId="{4CD7F853-BC7D-49FE-869A-95ECF94AAE06}"/>
    <dgm:cxn modelId="{2C564E32-5D16-443D-BA93-59F2A786F89C}" srcId="{1A1D7FDF-D68A-4B87-95E3-F5DBD170B248}" destId="{8F54FB25-42F5-47E0-966D-1FB83F302C0D}" srcOrd="2" destOrd="0" parTransId="{C5BCBC7B-FB8F-4FF7-B67A-D36547E5D7CC}" sibTransId="{66C553EC-77CE-4CFB-9B6E-30F5737D0B1C}"/>
    <dgm:cxn modelId="{4FF9C536-88D6-44BD-8F9D-2C174512424E}" type="presOf" srcId="{65692A06-C956-48AD-8F44-C953C95F4CDD}" destId="{3875F46D-D73E-42FF-8F2B-66679B787122}" srcOrd="0" destOrd="0" presId="urn:microsoft.com/office/officeart/2011/layout/TabList"/>
    <dgm:cxn modelId="{53939B38-B217-4F7E-A172-2F0B6B9A2590}" type="presOf" srcId="{775F5767-8858-4F21-84A0-09CBA2BE9BFB}" destId="{72C0DC66-A6D0-4896-B4C9-3BB4F4DA15E4}" srcOrd="0" destOrd="0" presId="urn:microsoft.com/office/officeart/2011/layout/TabList"/>
    <dgm:cxn modelId="{6558B944-8962-4287-A8C5-3A6241047745}" srcId="{1A1D7FDF-D68A-4B87-95E3-F5DBD170B248}" destId="{A5FA92F4-F946-46CC-A310-7901F6F97769}" srcOrd="1" destOrd="0" parTransId="{19499966-3CAE-4E48-A579-247512581667}" sibTransId="{FAD881D5-19E6-456D-AFEB-B7A750D71E96}"/>
    <dgm:cxn modelId="{97B50645-6803-4199-9662-94743B0F5B9F}" srcId="{DDBDA00E-2FCC-468C-9641-2EE46809ECC5}" destId="{085907CC-36EE-4A96-9A6B-572B6790C94C}" srcOrd="1" destOrd="0" parTransId="{EA770BF2-F5CA-4506-88EC-23A042D0A5B0}" sibTransId="{13AA3466-33DB-4300-AD40-05197E462AAD}"/>
    <dgm:cxn modelId="{56382066-62A3-4C38-A93C-CF2BF320DE3C}" type="presOf" srcId="{3802110C-BAE2-4BE8-A5C0-22DC15E58F18}" destId="{C9ECDD6E-13D6-49DD-ADD0-B12F67EE9132}" srcOrd="0" destOrd="0" presId="urn:microsoft.com/office/officeart/2011/layout/TabList"/>
    <dgm:cxn modelId="{5FBEF568-DAC8-444B-B7C8-550CA65B79E6}" type="presOf" srcId="{24EDFFF9-E4B8-4B07-8153-17A3C0DB3867}" destId="{A5D784DA-23AA-4BE4-B26D-E88012D5DE63}" srcOrd="0" destOrd="0" presId="urn:microsoft.com/office/officeart/2011/layout/TabList"/>
    <dgm:cxn modelId="{7E8D9769-B2CC-4862-8A20-5E5EAD5D30DD}" srcId="{1A1D7FDF-D68A-4B87-95E3-F5DBD170B248}" destId="{E1DE1FFA-2062-4126-BA89-95C9DDBAC920}" srcOrd="0" destOrd="0" parTransId="{1835EDFF-B824-451B-A5C8-F9E40B850A08}" sibTransId="{B8800236-78CA-42DA-912F-7B91CE308C26}"/>
    <dgm:cxn modelId="{8A14886B-B9F9-452B-A9EB-173EE271ED1C}" srcId="{1A1D7FDF-D68A-4B87-95E3-F5DBD170B248}" destId="{DDBDA00E-2FCC-468C-9641-2EE46809ECC5}" srcOrd="3" destOrd="0" parTransId="{D0ABF02B-3A61-4709-A793-9A3649F7C927}" sibTransId="{F7863B67-3BC4-48FF-A209-7214773B58B6}"/>
    <dgm:cxn modelId="{BD0C884D-A295-4465-BE5C-57D7BD9D4BCF}" type="presOf" srcId="{77D55425-9D2F-41FD-94B0-3D11457B7FE4}" destId="{BB9425B7-57F1-4486-99C9-590331F9A5E8}" srcOrd="0" destOrd="0" presId="urn:microsoft.com/office/officeart/2011/layout/TabList"/>
    <dgm:cxn modelId="{D56BED6E-50E7-41C4-AFC2-FEAD56B8FDC5}" srcId="{1A1D7FDF-D68A-4B87-95E3-F5DBD170B248}" destId="{24EDFFF9-E4B8-4B07-8153-17A3C0DB3867}" srcOrd="5" destOrd="0" parTransId="{B0AA57EA-A6B4-4B58-80F2-58501064FD64}" sibTransId="{A4E7179D-367C-4F88-8E8F-24B4DA9CEC55}"/>
    <dgm:cxn modelId="{B8B57174-24F7-4A90-B9D8-B38D1A5121E9}" srcId="{77D55425-9D2F-41FD-94B0-3D11457B7FE4}" destId="{775F5767-8858-4F21-84A0-09CBA2BE9BFB}" srcOrd="0" destOrd="0" parTransId="{F01F115E-C01D-4FF3-BB54-FA7A81C21A6C}" sibTransId="{981EE73D-B581-4FC4-8934-C89FE04DC7C6}"/>
    <dgm:cxn modelId="{BD92D756-FAF6-4568-9506-A108EC35F000}" type="presOf" srcId="{572F970C-6E12-4B06-9B9F-B03D5D0C2710}" destId="{EBBFB14D-7654-4F98-AADA-E48843B10173}" srcOrd="0" destOrd="0" presId="urn:microsoft.com/office/officeart/2011/layout/TabList"/>
    <dgm:cxn modelId="{529DAD77-486C-4BE8-A015-F45C09C2B833}" type="presOf" srcId="{A5FA92F4-F946-46CC-A310-7901F6F97769}" destId="{7F8322C8-9292-4799-97A1-7B1C38BC2C07}" srcOrd="0" destOrd="0" presId="urn:microsoft.com/office/officeart/2011/layout/TabList"/>
    <dgm:cxn modelId="{90F99058-E42D-4EE8-8CE6-4C7B084A7BE4}" srcId="{8F54FB25-42F5-47E0-966D-1FB83F302C0D}" destId="{65692A06-C956-48AD-8F44-C953C95F4CDD}" srcOrd="0" destOrd="0" parTransId="{609F04D2-479F-4473-8DCA-F2081DAF04E4}" sibTransId="{0128E534-6768-46C2-BC0F-ADCB0952D0C3}"/>
    <dgm:cxn modelId="{D40C368A-7236-46DC-8317-5569F9EA086D}" type="presOf" srcId="{E1DE1FFA-2062-4126-BA89-95C9DDBAC920}" destId="{04E6BE86-64F7-40FC-B740-3084A157E99A}" srcOrd="0" destOrd="0" presId="urn:microsoft.com/office/officeart/2011/layout/TabList"/>
    <dgm:cxn modelId="{A4F92893-6326-4A29-A6B9-AFD9C221030B}" type="presOf" srcId="{990C4A16-46FF-4A21-A0A7-B5CC5BB984CC}" destId="{7CC17896-4F42-40E5-BB20-6BC072CD2D36}" srcOrd="0" destOrd="0" presId="urn:microsoft.com/office/officeart/2011/layout/TabList"/>
    <dgm:cxn modelId="{AC86259E-0145-424E-89CC-B51C67F6FA6A}" srcId="{E1DE1FFA-2062-4126-BA89-95C9DDBAC920}" destId="{572F970C-6E12-4B06-9B9F-B03D5D0C2710}" srcOrd="1" destOrd="0" parTransId="{6E606E8A-4E27-4925-939A-DAB8B737EA20}" sibTransId="{463577A2-3576-417D-BDBA-0FAC42C0A63C}"/>
    <dgm:cxn modelId="{D9C28EB0-0CA2-46CC-B906-419E3C073A28}" srcId="{24EDFFF9-E4B8-4B07-8153-17A3C0DB3867}" destId="{E71E6C4E-BAD7-4833-85CE-E5170E1DFFD0}" srcOrd="1" destOrd="0" parTransId="{8AC7A3C9-41C0-4C21-AC2D-2C63F06FDC5D}" sibTransId="{CA6496A2-470A-4229-9504-487FC01375BF}"/>
    <dgm:cxn modelId="{BE1485B9-05CB-47EA-8C6B-20B39878C711}" type="presOf" srcId="{DDBDA00E-2FCC-468C-9641-2EE46809ECC5}" destId="{94248A7E-C36B-459A-ABDF-AE4BC9736A76}" srcOrd="0" destOrd="0" presId="urn:microsoft.com/office/officeart/2011/layout/TabList"/>
    <dgm:cxn modelId="{E1E06BBD-A2B6-42D5-A1AD-1B73658AB829}" srcId="{DDBDA00E-2FCC-468C-9641-2EE46809ECC5}" destId="{1C08ECA3-4440-48AE-84A9-0613E19834F6}" srcOrd="0" destOrd="0" parTransId="{AE926138-4E3E-4421-A55F-A80EE29AB59E}" sibTransId="{13840F6D-F9BE-4E75-893B-CF1AE98F8F87}"/>
    <dgm:cxn modelId="{F18421BF-1475-4787-9425-53B0C21B966A}" srcId="{24EDFFF9-E4B8-4B07-8153-17A3C0DB3867}" destId="{FE4CAE5A-F16E-47DE-B1D7-9B038B3239FB}" srcOrd="0" destOrd="0" parTransId="{D48017A5-34C3-431F-82D6-2C275C736951}" sibTransId="{266B9978-BBEA-465F-86E7-9B404D5B9708}"/>
    <dgm:cxn modelId="{756E01D6-DA87-48E5-90E1-F0AFF633BA14}" srcId="{77D55425-9D2F-41FD-94B0-3D11457B7FE4}" destId="{3A78AAB3-D909-4C7E-99D4-DE6DBD0A017A}" srcOrd="1" destOrd="0" parTransId="{0E182A0B-0683-4F21-BE94-7EEF45186A32}" sibTransId="{B9DA65E8-0BB3-45D0-9A14-D9AA2C7A15D1}"/>
    <dgm:cxn modelId="{22868DD7-A02C-45BF-8BBC-4634854C0CE6}" type="presOf" srcId="{FE4CAE5A-F16E-47DE-B1D7-9B038B3239FB}" destId="{B900C613-0C40-44AF-AFDA-9DD743FD4EA6}" srcOrd="0" destOrd="0" presId="urn:microsoft.com/office/officeart/2011/layout/TabList"/>
    <dgm:cxn modelId="{B26EA4E2-6A38-477A-83BE-B8B4414F6188}" type="presOf" srcId="{085907CC-36EE-4A96-9A6B-572B6790C94C}" destId="{5AF52502-3FA4-46E4-9670-EDF0FBEFA251}" srcOrd="0" destOrd="0" presId="urn:microsoft.com/office/officeart/2011/layout/TabList"/>
    <dgm:cxn modelId="{E46177E5-7A2D-4F90-AD29-7336DC0B10CD}" srcId="{8F54FB25-42F5-47E0-966D-1FB83F302C0D}" destId="{990C4A16-46FF-4A21-A0A7-B5CC5BB984CC}" srcOrd="1" destOrd="0" parTransId="{90FA78B0-FAEF-4B30-BCEF-59BCF6E929E1}" sibTransId="{333C1374-BBCC-459D-B5D4-D986822DE03D}"/>
    <dgm:cxn modelId="{B9A1A8F5-0776-4F03-BCEF-49678A961B80}" type="presOf" srcId="{3C4639FC-87FF-4200-91EF-FD061E33B500}" destId="{639EFA22-7CDB-44E4-929F-FB0C5EA4A024}" srcOrd="0" destOrd="0" presId="urn:microsoft.com/office/officeart/2011/layout/TabList"/>
    <dgm:cxn modelId="{931F09F9-AD02-4910-BDA8-883E0EC23CA2}" type="presOf" srcId="{1C08ECA3-4440-48AE-84A9-0613E19834F6}" destId="{5E022763-AF3F-4706-8716-67B403A55189}" srcOrd="0" destOrd="0" presId="urn:microsoft.com/office/officeart/2011/layout/TabList"/>
    <dgm:cxn modelId="{847B0DF9-F98F-46E8-ABF0-726E93B59A61}" type="presOf" srcId="{E71E6C4E-BAD7-4833-85CE-E5170E1DFFD0}" destId="{BB57DFB4-CEB3-4F94-9C71-29B87EF05331}" srcOrd="0" destOrd="0" presId="urn:microsoft.com/office/officeart/2011/layout/TabList"/>
    <dgm:cxn modelId="{C3823FFB-02E7-4248-94BC-9E770E32A4FC}" type="presOf" srcId="{29D05EDD-D8BF-4175-BC97-ECCCBA2A835E}" destId="{575733C0-59EB-411E-A519-7FD694864426}" srcOrd="0" destOrd="0" presId="urn:microsoft.com/office/officeart/2011/layout/TabList"/>
    <dgm:cxn modelId="{BCA3F554-A603-4C5D-A75B-104B23B9CF89}" type="presParOf" srcId="{D559758B-23F3-4B4A-BC4B-55DF77C1BCE9}" destId="{BC317E6D-5595-459B-A133-7751A652DE18}" srcOrd="0" destOrd="0" presId="urn:microsoft.com/office/officeart/2011/layout/TabList"/>
    <dgm:cxn modelId="{BFCE4310-374E-493D-99CF-8F1E161F85F3}" type="presParOf" srcId="{BC317E6D-5595-459B-A133-7751A652DE18}" destId="{C9ECDD6E-13D6-49DD-ADD0-B12F67EE9132}" srcOrd="0" destOrd="0" presId="urn:microsoft.com/office/officeart/2011/layout/TabList"/>
    <dgm:cxn modelId="{1FADDD69-CEBE-43D0-ACA3-02D8ECEC8C84}" type="presParOf" srcId="{BC317E6D-5595-459B-A133-7751A652DE18}" destId="{04E6BE86-64F7-40FC-B740-3084A157E99A}" srcOrd="1" destOrd="0" presId="urn:microsoft.com/office/officeart/2011/layout/TabList"/>
    <dgm:cxn modelId="{2A9C23FF-634B-438F-94BB-E64F805E92B7}" type="presParOf" srcId="{BC317E6D-5595-459B-A133-7751A652DE18}" destId="{B497978D-F0D5-4E1A-B015-7EE77F1717F7}" srcOrd="2" destOrd="0" presId="urn:microsoft.com/office/officeart/2011/layout/TabList"/>
    <dgm:cxn modelId="{9BFD7D51-E467-4636-AAAF-3F8174A31493}" type="presParOf" srcId="{D559758B-23F3-4B4A-BC4B-55DF77C1BCE9}" destId="{EBBFB14D-7654-4F98-AADA-E48843B10173}" srcOrd="1" destOrd="0" presId="urn:microsoft.com/office/officeart/2011/layout/TabList"/>
    <dgm:cxn modelId="{3448F471-B5A0-4A07-834F-C2730CF8D7E7}" type="presParOf" srcId="{D559758B-23F3-4B4A-BC4B-55DF77C1BCE9}" destId="{6C8C5BE6-ECCA-4032-9435-C33920FD878B}" srcOrd="2" destOrd="0" presId="urn:microsoft.com/office/officeart/2011/layout/TabList"/>
    <dgm:cxn modelId="{B74D0548-1F86-4137-9E79-AC1E68DC5CBE}" type="presParOf" srcId="{D559758B-23F3-4B4A-BC4B-55DF77C1BCE9}" destId="{00412B76-8CAF-49DD-B7F7-B9E7A250241E}" srcOrd="3" destOrd="0" presId="urn:microsoft.com/office/officeart/2011/layout/TabList"/>
    <dgm:cxn modelId="{DBAF638C-1D38-4940-A647-D6AB09B0AA07}" type="presParOf" srcId="{00412B76-8CAF-49DD-B7F7-B9E7A250241E}" destId="{575733C0-59EB-411E-A519-7FD694864426}" srcOrd="0" destOrd="0" presId="urn:microsoft.com/office/officeart/2011/layout/TabList"/>
    <dgm:cxn modelId="{AFA386A3-1281-4F39-823A-8FCC559ABA97}" type="presParOf" srcId="{00412B76-8CAF-49DD-B7F7-B9E7A250241E}" destId="{7F8322C8-9292-4799-97A1-7B1C38BC2C07}" srcOrd="1" destOrd="0" presId="urn:microsoft.com/office/officeart/2011/layout/TabList"/>
    <dgm:cxn modelId="{656246F6-2350-404A-A758-B59247F1F97F}" type="presParOf" srcId="{00412B76-8CAF-49DD-B7F7-B9E7A250241E}" destId="{E8A88551-392A-4528-BCC6-D538C20904C9}" srcOrd="2" destOrd="0" presId="urn:microsoft.com/office/officeart/2011/layout/TabList"/>
    <dgm:cxn modelId="{9AB31DB1-F9C6-4047-80A1-C1E4EAF01C67}" type="presParOf" srcId="{D559758B-23F3-4B4A-BC4B-55DF77C1BCE9}" destId="{639EFA22-7CDB-44E4-929F-FB0C5EA4A024}" srcOrd="4" destOrd="0" presId="urn:microsoft.com/office/officeart/2011/layout/TabList"/>
    <dgm:cxn modelId="{0D757B1E-0265-4766-B358-FA3B129BF8C1}" type="presParOf" srcId="{D559758B-23F3-4B4A-BC4B-55DF77C1BCE9}" destId="{D9562AB4-8007-4F29-A626-5BFAB936BDEF}" srcOrd="5" destOrd="0" presId="urn:microsoft.com/office/officeart/2011/layout/TabList"/>
    <dgm:cxn modelId="{6CEB4EC3-5337-493E-B6C4-5AFBBB622E05}" type="presParOf" srcId="{D559758B-23F3-4B4A-BC4B-55DF77C1BCE9}" destId="{7B08AC49-3BB8-4AB3-8EA2-447342AC2792}" srcOrd="6" destOrd="0" presId="urn:microsoft.com/office/officeart/2011/layout/TabList"/>
    <dgm:cxn modelId="{01469B54-3D79-4D71-BCF9-EEABA6CD746B}" type="presParOf" srcId="{7B08AC49-3BB8-4AB3-8EA2-447342AC2792}" destId="{3875F46D-D73E-42FF-8F2B-66679B787122}" srcOrd="0" destOrd="0" presId="urn:microsoft.com/office/officeart/2011/layout/TabList"/>
    <dgm:cxn modelId="{D9114AE3-5B06-474C-A3A9-FEA0E74ED6CC}" type="presParOf" srcId="{7B08AC49-3BB8-4AB3-8EA2-447342AC2792}" destId="{C7CD8F38-1D4B-410F-83D2-B292B7C4056B}" srcOrd="1" destOrd="0" presId="urn:microsoft.com/office/officeart/2011/layout/TabList"/>
    <dgm:cxn modelId="{03B93C26-C676-4935-8E01-1EE6593333DB}" type="presParOf" srcId="{7B08AC49-3BB8-4AB3-8EA2-447342AC2792}" destId="{93903BD1-09AA-450A-BACA-B9ED29C58CA1}" srcOrd="2" destOrd="0" presId="urn:microsoft.com/office/officeart/2011/layout/TabList"/>
    <dgm:cxn modelId="{D7143CD3-B9C6-4926-80A6-79B21904FA3C}" type="presParOf" srcId="{D559758B-23F3-4B4A-BC4B-55DF77C1BCE9}" destId="{7CC17896-4F42-40E5-BB20-6BC072CD2D36}" srcOrd="7" destOrd="0" presId="urn:microsoft.com/office/officeart/2011/layout/TabList"/>
    <dgm:cxn modelId="{606190D8-A731-4CC6-B335-4C1CA802C768}" type="presParOf" srcId="{D559758B-23F3-4B4A-BC4B-55DF77C1BCE9}" destId="{91C245E9-3064-464D-983F-5FA0EB57C78A}" srcOrd="8" destOrd="0" presId="urn:microsoft.com/office/officeart/2011/layout/TabList"/>
    <dgm:cxn modelId="{34B381BC-EE8B-4E01-AE98-1F3BC13D0BA9}" type="presParOf" srcId="{D559758B-23F3-4B4A-BC4B-55DF77C1BCE9}" destId="{93858C2B-8A19-42F6-BFA5-6063F00EEA52}" srcOrd="9" destOrd="0" presId="urn:microsoft.com/office/officeart/2011/layout/TabList"/>
    <dgm:cxn modelId="{17947237-AFA2-4337-8C0D-3AFFD7ED5176}" type="presParOf" srcId="{93858C2B-8A19-42F6-BFA5-6063F00EEA52}" destId="{5E022763-AF3F-4706-8716-67B403A55189}" srcOrd="0" destOrd="0" presId="urn:microsoft.com/office/officeart/2011/layout/TabList"/>
    <dgm:cxn modelId="{F0B68A50-824A-466F-AB92-0BC3E34E058B}" type="presParOf" srcId="{93858C2B-8A19-42F6-BFA5-6063F00EEA52}" destId="{94248A7E-C36B-459A-ABDF-AE4BC9736A76}" srcOrd="1" destOrd="0" presId="urn:microsoft.com/office/officeart/2011/layout/TabList"/>
    <dgm:cxn modelId="{30F66193-C36A-4B22-A2B5-822AA9276EDE}" type="presParOf" srcId="{93858C2B-8A19-42F6-BFA5-6063F00EEA52}" destId="{E1C97AF9-97D0-422F-9949-A6B9A13DC1E2}" srcOrd="2" destOrd="0" presId="urn:microsoft.com/office/officeart/2011/layout/TabList"/>
    <dgm:cxn modelId="{102E636B-3FAC-441C-9A5A-3E3D372181AF}" type="presParOf" srcId="{D559758B-23F3-4B4A-BC4B-55DF77C1BCE9}" destId="{5AF52502-3FA4-46E4-9670-EDF0FBEFA251}" srcOrd="10" destOrd="0" presId="urn:microsoft.com/office/officeart/2011/layout/TabList"/>
    <dgm:cxn modelId="{E13D5EF4-7CF4-4FFB-96B2-074A955DB172}" type="presParOf" srcId="{D559758B-23F3-4B4A-BC4B-55DF77C1BCE9}" destId="{1C0DBDF1-5A17-483B-B2AB-951BB17BEB68}" srcOrd="11" destOrd="0" presId="urn:microsoft.com/office/officeart/2011/layout/TabList"/>
    <dgm:cxn modelId="{426AA7CF-D7F3-48FB-BE0A-CDDF7DA4E440}" type="presParOf" srcId="{D559758B-23F3-4B4A-BC4B-55DF77C1BCE9}" destId="{E4C3CF67-1F2B-446F-A689-D30BC1D2187A}" srcOrd="12" destOrd="0" presId="urn:microsoft.com/office/officeart/2011/layout/TabList"/>
    <dgm:cxn modelId="{EFAEA8E8-82FE-44FB-BDB0-4F6BFB7374A1}" type="presParOf" srcId="{E4C3CF67-1F2B-446F-A689-D30BC1D2187A}" destId="{72C0DC66-A6D0-4896-B4C9-3BB4F4DA15E4}" srcOrd="0" destOrd="0" presId="urn:microsoft.com/office/officeart/2011/layout/TabList"/>
    <dgm:cxn modelId="{C2691D61-5898-4A1E-9AE7-FDC19D96EB62}" type="presParOf" srcId="{E4C3CF67-1F2B-446F-A689-D30BC1D2187A}" destId="{BB9425B7-57F1-4486-99C9-590331F9A5E8}" srcOrd="1" destOrd="0" presId="urn:microsoft.com/office/officeart/2011/layout/TabList"/>
    <dgm:cxn modelId="{BCEA007F-FD58-4ECA-A8D3-5CC2F6B15B3B}" type="presParOf" srcId="{E4C3CF67-1F2B-446F-A689-D30BC1D2187A}" destId="{2B295A5E-E9BF-4629-8D86-903DB4659AA8}" srcOrd="2" destOrd="0" presId="urn:microsoft.com/office/officeart/2011/layout/TabList"/>
    <dgm:cxn modelId="{B43FB447-4BAC-49DD-BF9B-F2A2839D27BF}" type="presParOf" srcId="{D559758B-23F3-4B4A-BC4B-55DF77C1BCE9}" destId="{30058492-B158-4129-95D8-AFADFFAD96BD}" srcOrd="13" destOrd="0" presId="urn:microsoft.com/office/officeart/2011/layout/TabList"/>
    <dgm:cxn modelId="{3034C9F9-71BA-406D-888B-7B17168F2B92}" type="presParOf" srcId="{D559758B-23F3-4B4A-BC4B-55DF77C1BCE9}" destId="{241BE237-499D-43D1-9D82-BB284F2D5FC3}" srcOrd="14" destOrd="0" presId="urn:microsoft.com/office/officeart/2011/layout/TabList"/>
    <dgm:cxn modelId="{C9A49A32-923B-4382-A3A7-DAAC05EE9BC6}" type="presParOf" srcId="{D559758B-23F3-4B4A-BC4B-55DF77C1BCE9}" destId="{1571B676-6098-4608-AB60-D65E0CC2546B}" srcOrd="15" destOrd="0" presId="urn:microsoft.com/office/officeart/2011/layout/TabList"/>
    <dgm:cxn modelId="{6D471030-B973-47F1-B025-DAA383628726}" type="presParOf" srcId="{1571B676-6098-4608-AB60-D65E0CC2546B}" destId="{B900C613-0C40-44AF-AFDA-9DD743FD4EA6}" srcOrd="0" destOrd="0" presId="urn:microsoft.com/office/officeart/2011/layout/TabList"/>
    <dgm:cxn modelId="{6F3A5650-3926-47E3-9C71-C00AF1091077}" type="presParOf" srcId="{1571B676-6098-4608-AB60-D65E0CC2546B}" destId="{A5D784DA-23AA-4BE4-B26D-E88012D5DE63}" srcOrd="1" destOrd="0" presId="urn:microsoft.com/office/officeart/2011/layout/TabList"/>
    <dgm:cxn modelId="{7E678AF3-4D88-4326-8AB2-80AF76D9F0DF}" type="presParOf" srcId="{1571B676-6098-4608-AB60-D65E0CC2546B}" destId="{EEE24F28-2071-440E-9A23-3E257EB97770}" srcOrd="2" destOrd="0" presId="urn:microsoft.com/office/officeart/2011/layout/TabList"/>
    <dgm:cxn modelId="{D2ACACA4-3927-45D8-A49B-3689B000ED13}" type="presParOf" srcId="{D559758B-23F3-4B4A-BC4B-55DF77C1BCE9}" destId="{BB57DFB4-CEB3-4F94-9C71-29B87EF05331}" srcOrd="16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24F28-2071-440E-9A23-3E257EB97770}">
      <dsp:nvSpPr>
        <dsp:cNvPr id="0" name=""/>
        <dsp:cNvSpPr/>
      </dsp:nvSpPr>
      <dsp:spPr>
        <a:xfrm>
          <a:off x="106519" y="4955995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95A5E-E9BF-4629-8D86-903DB4659AA8}">
      <dsp:nvSpPr>
        <dsp:cNvPr id="0" name=""/>
        <dsp:cNvSpPr/>
      </dsp:nvSpPr>
      <dsp:spPr>
        <a:xfrm>
          <a:off x="0" y="402603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97AF9-97D0-422F-9949-A6B9A13DC1E2}">
      <dsp:nvSpPr>
        <dsp:cNvPr id="0" name=""/>
        <dsp:cNvSpPr/>
      </dsp:nvSpPr>
      <dsp:spPr>
        <a:xfrm>
          <a:off x="0" y="3096070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03BD1-09AA-450A-BACA-B9ED29C58CA1}">
      <dsp:nvSpPr>
        <dsp:cNvPr id="0" name=""/>
        <dsp:cNvSpPr/>
      </dsp:nvSpPr>
      <dsp:spPr>
        <a:xfrm>
          <a:off x="0" y="2166107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88551-392A-4528-BCC6-D538C20904C9}">
      <dsp:nvSpPr>
        <dsp:cNvPr id="0" name=""/>
        <dsp:cNvSpPr/>
      </dsp:nvSpPr>
      <dsp:spPr>
        <a:xfrm>
          <a:off x="0" y="1236144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7978D-F0D5-4E1A-B015-7EE77F1717F7}">
      <dsp:nvSpPr>
        <dsp:cNvPr id="0" name=""/>
        <dsp:cNvSpPr/>
      </dsp:nvSpPr>
      <dsp:spPr>
        <a:xfrm>
          <a:off x="0" y="30618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CDD6E-13D6-49DD-ADD0-B12F67EE9132}">
      <dsp:nvSpPr>
        <dsp:cNvPr id="0" name=""/>
        <dsp:cNvSpPr/>
      </dsp:nvSpPr>
      <dsp:spPr>
        <a:xfrm>
          <a:off x="2113279" y="1306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sp:txBody>
      <dsp:txXfrm>
        <a:off x="2113279" y="1306"/>
        <a:ext cx="6014720" cy="304875"/>
      </dsp:txXfrm>
    </dsp:sp>
    <dsp:sp modelId="{04E6BE86-64F7-40FC-B740-3084A157E99A}">
      <dsp:nvSpPr>
        <dsp:cNvPr id="0" name=""/>
        <dsp:cNvSpPr/>
      </dsp:nvSpPr>
      <dsp:spPr>
        <a:xfrm>
          <a:off x="0" y="1306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TRIM</a:t>
          </a:r>
        </a:p>
      </dsp:txBody>
      <dsp:txXfrm>
        <a:off x="14885" y="16191"/>
        <a:ext cx="2083510" cy="289990"/>
      </dsp:txXfrm>
    </dsp:sp>
    <dsp:sp modelId="{EBBFB14D-7654-4F98-AADA-E48843B10173}">
      <dsp:nvSpPr>
        <dsp:cNvPr id="0" name=""/>
        <dsp:cNvSpPr/>
      </dsp:nvSpPr>
      <dsp:spPr>
        <a:xfrm>
          <a:off x="0" y="353156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Removes extra spaces from text, except for single spaces between words.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53156"/>
        <a:ext cx="8128000" cy="609843"/>
      </dsp:txXfrm>
    </dsp:sp>
    <dsp:sp modelId="{575733C0-59EB-411E-A519-7FD694864426}">
      <dsp:nvSpPr>
        <dsp:cNvPr id="0" name=""/>
        <dsp:cNvSpPr/>
      </dsp:nvSpPr>
      <dsp:spPr>
        <a:xfrm>
          <a:off x="2113279" y="931269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(text, 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num_chars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931269"/>
        <a:ext cx="6014720" cy="304875"/>
      </dsp:txXfrm>
    </dsp:sp>
    <dsp:sp modelId="{7F8322C8-9292-4799-97A1-7B1C38BC2C07}">
      <dsp:nvSpPr>
        <dsp:cNvPr id="0" name=""/>
        <dsp:cNvSpPr/>
      </dsp:nvSpPr>
      <dsp:spPr>
        <a:xfrm>
          <a:off x="0" y="931269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LEFT</a:t>
          </a:r>
        </a:p>
      </dsp:txBody>
      <dsp:txXfrm>
        <a:off x="14885" y="946154"/>
        <a:ext cx="2083510" cy="289990"/>
      </dsp:txXfrm>
    </dsp:sp>
    <dsp:sp modelId="{639EFA22-7CDB-44E4-929F-FB0C5EA4A024}">
      <dsp:nvSpPr>
        <dsp:cNvPr id="0" name=""/>
        <dsp:cNvSpPr/>
      </dsp:nvSpPr>
      <dsp:spPr>
        <a:xfrm>
          <a:off x="0" y="1306603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a specified number of characters from the beginning (left) of a text string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306603"/>
        <a:ext cx="8128000" cy="609843"/>
      </dsp:txXfrm>
    </dsp:sp>
    <dsp:sp modelId="{3875F46D-D73E-42FF-8F2B-66679B787122}">
      <dsp:nvSpPr>
        <dsp:cNvPr id="0" name=""/>
        <dsp:cNvSpPr/>
      </dsp:nvSpPr>
      <dsp:spPr>
        <a:xfrm>
          <a:off x="2113279" y="1861231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(text, 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num_chars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1861231"/>
        <a:ext cx="6014720" cy="304875"/>
      </dsp:txXfrm>
    </dsp:sp>
    <dsp:sp modelId="{C7CD8F38-1D4B-410F-83D2-B292B7C4056B}">
      <dsp:nvSpPr>
        <dsp:cNvPr id="0" name=""/>
        <dsp:cNvSpPr/>
      </dsp:nvSpPr>
      <dsp:spPr>
        <a:xfrm>
          <a:off x="0" y="1861231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RIGHT</a:t>
          </a:r>
        </a:p>
      </dsp:txBody>
      <dsp:txXfrm>
        <a:off x="14885" y="1876116"/>
        <a:ext cx="2083510" cy="289990"/>
      </dsp:txXfrm>
    </dsp:sp>
    <dsp:sp modelId="{7CC17896-4F42-40E5-BB20-6BC072CD2D36}">
      <dsp:nvSpPr>
        <dsp:cNvPr id="0" name=""/>
        <dsp:cNvSpPr/>
      </dsp:nvSpPr>
      <dsp:spPr>
        <a:xfrm>
          <a:off x="0" y="2246824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a specified number of characters from the end (right) of a text string.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246824"/>
        <a:ext cx="8128000" cy="609843"/>
      </dsp:txXfrm>
    </dsp:sp>
    <dsp:sp modelId="{5E022763-AF3F-4706-8716-67B403A55189}">
      <dsp:nvSpPr>
        <dsp:cNvPr id="0" name=""/>
        <dsp:cNvSpPr/>
      </dsp:nvSpPr>
      <dsp:spPr>
        <a:xfrm>
          <a:off x="2113279" y="2791194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(text1, text2,…)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2791194"/>
        <a:ext cx="6014720" cy="304875"/>
      </dsp:txXfrm>
    </dsp:sp>
    <dsp:sp modelId="{94248A7E-C36B-459A-ABDF-AE4BC9736A76}">
      <dsp:nvSpPr>
        <dsp:cNvPr id="0" name=""/>
        <dsp:cNvSpPr/>
      </dsp:nvSpPr>
      <dsp:spPr>
        <a:xfrm>
          <a:off x="0" y="2791194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CONCATENATE</a:t>
          </a:r>
        </a:p>
      </dsp:txBody>
      <dsp:txXfrm>
        <a:off x="14885" y="2806079"/>
        <a:ext cx="2083510" cy="289990"/>
      </dsp:txXfrm>
    </dsp:sp>
    <dsp:sp modelId="{5AF52502-3FA4-46E4-9670-EDF0FBEFA251}">
      <dsp:nvSpPr>
        <dsp:cNvPr id="0" name=""/>
        <dsp:cNvSpPr/>
      </dsp:nvSpPr>
      <dsp:spPr>
        <a:xfrm>
          <a:off x="0" y="3158698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Joins several text strings into one.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158698"/>
        <a:ext cx="8128000" cy="609843"/>
      </dsp:txXfrm>
    </dsp:sp>
    <dsp:sp modelId="{72C0DC66-A6D0-4896-B4C9-3BB4F4DA15E4}">
      <dsp:nvSpPr>
        <dsp:cNvPr id="0" name=""/>
        <dsp:cNvSpPr/>
      </dsp:nvSpPr>
      <dsp:spPr>
        <a:xfrm>
          <a:off x="2113279" y="3721157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sp:txBody>
      <dsp:txXfrm>
        <a:off x="2113279" y="3721157"/>
        <a:ext cx="6014720" cy="304875"/>
      </dsp:txXfrm>
    </dsp:sp>
    <dsp:sp modelId="{BB9425B7-57F1-4486-99C9-590331F9A5E8}">
      <dsp:nvSpPr>
        <dsp:cNvPr id="0" name=""/>
        <dsp:cNvSpPr/>
      </dsp:nvSpPr>
      <dsp:spPr>
        <a:xfrm>
          <a:off x="0" y="3721157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LEN</a:t>
          </a:r>
        </a:p>
      </dsp:txBody>
      <dsp:txXfrm>
        <a:off x="14885" y="3736042"/>
        <a:ext cx="2083510" cy="289990"/>
      </dsp:txXfrm>
    </dsp:sp>
    <dsp:sp modelId="{30058492-B158-4129-95D8-AFADFFAD96BD}">
      <dsp:nvSpPr>
        <dsp:cNvPr id="0" name=""/>
        <dsp:cNvSpPr/>
      </dsp:nvSpPr>
      <dsp:spPr>
        <a:xfrm>
          <a:off x="0" y="4073006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altLang="en-US" sz="12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Returns the number of characters in a text string.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073006"/>
        <a:ext cx="8128000" cy="609843"/>
      </dsp:txXfrm>
    </dsp:sp>
    <dsp:sp modelId="{B900C613-0C40-44AF-AFDA-9DD743FD4EA6}">
      <dsp:nvSpPr>
        <dsp:cNvPr id="0" name=""/>
        <dsp:cNvSpPr/>
      </dsp:nvSpPr>
      <dsp:spPr>
        <a:xfrm>
          <a:off x="2544354" y="4668357"/>
          <a:ext cx="5583645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(text)</a:t>
          </a:r>
        </a:p>
      </dsp:txBody>
      <dsp:txXfrm>
        <a:off x="2544354" y="4668357"/>
        <a:ext cx="5583645" cy="304875"/>
      </dsp:txXfrm>
    </dsp:sp>
    <dsp:sp modelId="{A5D784DA-23AA-4BE4-B26D-E88012D5DE63}">
      <dsp:nvSpPr>
        <dsp:cNvPr id="0" name=""/>
        <dsp:cNvSpPr/>
      </dsp:nvSpPr>
      <dsp:spPr>
        <a:xfrm>
          <a:off x="4554" y="4654848"/>
          <a:ext cx="2539359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UPPER, LOWER, PROPER</a:t>
          </a:r>
        </a:p>
      </dsp:txBody>
      <dsp:txXfrm>
        <a:off x="19439" y="4669733"/>
        <a:ext cx="2509589" cy="289990"/>
      </dsp:txXfrm>
    </dsp:sp>
    <dsp:sp modelId="{BB57DFB4-CEB3-4F94-9C71-29B87EF05331}">
      <dsp:nvSpPr>
        <dsp:cNvPr id="0" name=""/>
        <dsp:cNvSpPr/>
      </dsp:nvSpPr>
      <dsp:spPr>
        <a:xfrm>
          <a:off x="0" y="4957301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Change text to all uppercase, all lowercase, or proper case (first letter capitalized).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957301"/>
        <a:ext cx="8128000" cy="60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24F28-2071-440E-9A23-3E257EB97770}">
      <dsp:nvSpPr>
        <dsp:cNvPr id="0" name=""/>
        <dsp:cNvSpPr/>
      </dsp:nvSpPr>
      <dsp:spPr>
        <a:xfrm>
          <a:off x="106519" y="4955995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295A5E-E9BF-4629-8D86-903DB4659AA8}">
      <dsp:nvSpPr>
        <dsp:cNvPr id="0" name=""/>
        <dsp:cNvSpPr/>
      </dsp:nvSpPr>
      <dsp:spPr>
        <a:xfrm>
          <a:off x="0" y="402603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C97AF9-97D0-422F-9949-A6B9A13DC1E2}">
      <dsp:nvSpPr>
        <dsp:cNvPr id="0" name=""/>
        <dsp:cNvSpPr/>
      </dsp:nvSpPr>
      <dsp:spPr>
        <a:xfrm>
          <a:off x="0" y="3096070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03BD1-09AA-450A-BACA-B9ED29C58CA1}">
      <dsp:nvSpPr>
        <dsp:cNvPr id="0" name=""/>
        <dsp:cNvSpPr/>
      </dsp:nvSpPr>
      <dsp:spPr>
        <a:xfrm>
          <a:off x="0" y="2166107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A88551-392A-4528-BCC6-D538C20904C9}">
      <dsp:nvSpPr>
        <dsp:cNvPr id="0" name=""/>
        <dsp:cNvSpPr/>
      </dsp:nvSpPr>
      <dsp:spPr>
        <a:xfrm>
          <a:off x="0" y="1236144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97978D-F0D5-4E1A-B015-7EE77F1717F7}">
      <dsp:nvSpPr>
        <dsp:cNvPr id="0" name=""/>
        <dsp:cNvSpPr/>
      </dsp:nvSpPr>
      <dsp:spPr>
        <a:xfrm>
          <a:off x="0" y="306182"/>
          <a:ext cx="8128000" cy="0"/>
        </a:xfrm>
        <a:prstGeom prst="line">
          <a:avLst/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ECDD6E-13D6-49DD-ADD0-B12F67EE9132}">
      <dsp:nvSpPr>
        <dsp:cNvPr id="0" name=""/>
        <dsp:cNvSpPr/>
      </dsp:nvSpPr>
      <dsp:spPr>
        <a:xfrm>
          <a:off x="2113279" y="1306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1306"/>
        <a:ext cx="6014720" cy="304875"/>
      </dsp:txXfrm>
    </dsp:sp>
    <dsp:sp modelId="{04E6BE86-64F7-40FC-B740-3084A157E99A}">
      <dsp:nvSpPr>
        <dsp:cNvPr id="0" name=""/>
        <dsp:cNvSpPr/>
      </dsp:nvSpPr>
      <dsp:spPr>
        <a:xfrm>
          <a:off x="0" y="1306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TODAY()</a:t>
          </a:r>
        </a:p>
      </dsp:txBody>
      <dsp:txXfrm>
        <a:off x="14885" y="16191"/>
        <a:ext cx="2083510" cy="289990"/>
      </dsp:txXfrm>
    </dsp:sp>
    <dsp:sp modelId="{EBBFB14D-7654-4F98-AADA-E48843B10173}">
      <dsp:nvSpPr>
        <dsp:cNvPr id="0" name=""/>
        <dsp:cNvSpPr/>
      </dsp:nvSpPr>
      <dsp:spPr>
        <a:xfrm>
          <a:off x="0" y="353156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Returns the current date (updates automatically).</a:t>
          </a:r>
        </a:p>
      </dsp:txBody>
      <dsp:txXfrm>
        <a:off x="0" y="353156"/>
        <a:ext cx="8128000" cy="609843"/>
      </dsp:txXfrm>
    </dsp:sp>
    <dsp:sp modelId="{575733C0-59EB-411E-A519-7FD694864426}">
      <dsp:nvSpPr>
        <dsp:cNvPr id="0" name=""/>
        <dsp:cNvSpPr/>
      </dsp:nvSpPr>
      <dsp:spPr>
        <a:xfrm>
          <a:off x="2113279" y="931269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931269"/>
        <a:ext cx="6014720" cy="304875"/>
      </dsp:txXfrm>
    </dsp:sp>
    <dsp:sp modelId="{7F8322C8-9292-4799-97A1-7B1C38BC2C07}">
      <dsp:nvSpPr>
        <dsp:cNvPr id="0" name=""/>
        <dsp:cNvSpPr/>
      </dsp:nvSpPr>
      <dsp:spPr>
        <a:xfrm>
          <a:off x="0" y="931269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NOW()</a:t>
          </a:r>
        </a:p>
      </dsp:txBody>
      <dsp:txXfrm>
        <a:off x="14885" y="946154"/>
        <a:ext cx="2083510" cy="289990"/>
      </dsp:txXfrm>
    </dsp:sp>
    <dsp:sp modelId="{639EFA22-7CDB-44E4-929F-FB0C5EA4A024}">
      <dsp:nvSpPr>
        <dsp:cNvPr id="0" name=""/>
        <dsp:cNvSpPr/>
      </dsp:nvSpPr>
      <dsp:spPr>
        <a:xfrm>
          <a:off x="0" y="1306603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Returns the current date and time (updates automatically).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1306603"/>
        <a:ext cx="8128000" cy="609843"/>
      </dsp:txXfrm>
    </dsp:sp>
    <dsp:sp modelId="{3875F46D-D73E-42FF-8F2B-66679B787122}">
      <dsp:nvSpPr>
        <dsp:cNvPr id="0" name=""/>
        <dsp:cNvSpPr/>
      </dsp:nvSpPr>
      <dsp:spPr>
        <a:xfrm>
          <a:off x="2113279" y="1861231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1861231"/>
        <a:ext cx="6014720" cy="304875"/>
      </dsp:txXfrm>
    </dsp:sp>
    <dsp:sp modelId="{C7CD8F38-1D4B-410F-83D2-B292B7C4056B}">
      <dsp:nvSpPr>
        <dsp:cNvPr id="0" name=""/>
        <dsp:cNvSpPr/>
      </dsp:nvSpPr>
      <dsp:spPr>
        <a:xfrm>
          <a:off x="0" y="1861231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DAY</a:t>
          </a:r>
        </a:p>
      </dsp:txBody>
      <dsp:txXfrm>
        <a:off x="14885" y="1876116"/>
        <a:ext cx="2083510" cy="289990"/>
      </dsp:txXfrm>
    </dsp:sp>
    <dsp:sp modelId="{7CC17896-4F42-40E5-BB20-6BC072CD2D36}">
      <dsp:nvSpPr>
        <dsp:cNvPr id="0" name=""/>
        <dsp:cNvSpPr/>
      </dsp:nvSpPr>
      <dsp:spPr>
        <a:xfrm>
          <a:off x="0" y="2246824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the day of the month (1-31).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2246824"/>
        <a:ext cx="8128000" cy="609843"/>
      </dsp:txXfrm>
    </dsp:sp>
    <dsp:sp modelId="{5E022763-AF3F-4706-8716-67B403A55189}">
      <dsp:nvSpPr>
        <dsp:cNvPr id="0" name=""/>
        <dsp:cNvSpPr/>
      </dsp:nvSpPr>
      <dsp:spPr>
        <a:xfrm>
          <a:off x="2113279" y="2791194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2791194"/>
        <a:ext cx="6014720" cy="304875"/>
      </dsp:txXfrm>
    </dsp:sp>
    <dsp:sp modelId="{94248A7E-C36B-459A-ABDF-AE4BC9736A76}">
      <dsp:nvSpPr>
        <dsp:cNvPr id="0" name=""/>
        <dsp:cNvSpPr/>
      </dsp:nvSpPr>
      <dsp:spPr>
        <a:xfrm>
          <a:off x="0" y="2791194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MONTH</a:t>
          </a:r>
        </a:p>
      </dsp:txBody>
      <dsp:txXfrm>
        <a:off x="14885" y="2806079"/>
        <a:ext cx="2083510" cy="289990"/>
      </dsp:txXfrm>
    </dsp:sp>
    <dsp:sp modelId="{5AF52502-3FA4-46E4-9670-EDF0FBEFA251}">
      <dsp:nvSpPr>
        <dsp:cNvPr id="0" name=""/>
        <dsp:cNvSpPr/>
      </dsp:nvSpPr>
      <dsp:spPr>
        <a:xfrm>
          <a:off x="0" y="3158698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Extracts the Month number (1-12).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3158698"/>
        <a:ext cx="8128000" cy="609843"/>
      </dsp:txXfrm>
    </dsp:sp>
    <dsp:sp modelId="{72C0DC66-A6D0-4896-B4C9-3BB4F4DA15E4}">
      <dsp:nvSpPr>
        <dsp:cNvPr id="0" name=""/>
        <dsp:cNvSpPr/>
      </dsp:nvSpPr>
      <dsp:spPr>
        <a:xfrm>
          <a:off x="2113279" y="3721157"/>
          <a:ext cx="6014720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)</a:t>
          </a:r>
          <a:endParaRPr lang="en-US" sz="16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2113279" y="3721157"/>
        <a:ext cx="6014720" cy="304875"/>
      </dsp:txXfrm>
    </dsp:sp>
    <dsp:sp modelId="{BB9425B7-57F1-4486-99C9-590331F9A5E8}">
      <dsp:nvSpPr>
        <dsp:cNvPr id="0" name=""/>
        <dsp:cNvSpPr/>
      </dsp:nvSpPr>
      <dsp:spPr>
        <a:xfrm>
          <a:off x="0" y="3721157"/>
          <a:ext cx="2113280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YEAR</a:t>
          </a:r>
        </a:p>
      </dsp:txBody>
      <dsp:txXfrm>
        <a:off x="14885" y="3736042"/>
        <a:ext cx="2083510" cy="289990"/>
      </dsp:txXfrm>
    </dsp:sp>
    <dsp:sp modelId="{30058492-B158-4129-95D8-AFADFFAD96BD}">
      <dsp:nvSpPr>
        <dsp:cNvPr id="0" name=""/>
        <dsp:cNvSpPr/>
      </dsp:nvSpPr>
      <dsp:spPr>
        <a:xfrm>
          <a:off x="0" y="4073006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2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Extract the year.</a:t>
          </a:r>
        </a:p>
      </dsp:txBody>
      <dsp:txXfrm>
        <a:off x="0" y="4073006"/>
        <a:ext cx="8128000" cy="609843"/>
      </dsp:txXfrm>
    </dsp:sp>
    <dsp:sp modelId="{B900C613-0C40-44AF-AFDA-9DD743FD4EA6}">
      <dsp:nvSpPr>
        <dsp:cNvPr id="0" name=""/>
        <dsp:cNvSpPr/>
      </dsp:nvSpPr>
      <dsp:spPr>
        <a:xfrm>
          <a:off x="2544354" y="4668357"/>
          <a:ext cx="5583645" cy="3048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kumimoji="0" lang="en-US" altLang="en-US" sz="16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(</a:t>
          </a:r>
          <a:r>
            <a:rPr kumimoji="0" lang="en-US" altLang="en-US" sz="1600" b="0" i="0" u="none" strike="noStrike" kern="1200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date_serial</a:t>
          </a: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)</a:t>
          </a:r>
        </a:p>
      </dsp:txBody>
      <dsp:txXfrm>
        <a:off x="2544354" y="4668357"/>
        <a:ext cx="5583645" cy="304875"/>
      </dsp:txXfrm>
    </dsp:sp>
    <dsp:sp modelId="{A5D784DA-23AA-4BE4-B26D-E88012D5DE63}">
      <dsp:nvSpPr>
        <dsp:cNvPr id="0" name=""/>
        <dsp:cNvSpPr/>
      </dsp:nvSpPr>
      <dsp:spPr>
        <a:xfrm>
          <a:off x="4554" y="4654848"/>
          <a:ext cx="2539359" cy="304875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600" kern="1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rPr>
            <a:t>WEEKDAY</a:t>
          </a:r>
        </a:p>
      </dsp:txBody>
      <dsp:txXfrm>
        <a:off x="19439" y="4669733"/>
        <a:ext cx="2509589" cy="289990"/>
      </dsp:txXfrm>
    </dsp:sp>
    <dsp:sp modelId="{BB57DFB4-CEB3-4F94-9C71-29B87EF05331}">
      <dsp:nvSpPr>
        <dsp:cNvPr id="0" name=""/>
        <dsp:cNvSpPr/>
      </dsp:nvSpPr>
      <dsp:spPr>
        <a:xfrm>
          <a:off x="0" y="4957301"/>
          <a:ext cx="8128000" cy="60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 typeface="Wingdings" panose="05000000000000000000" pitchFamily="2" charset="2"/>
            <a:buChar char="Ø"/>
          </a:pPr>
          <a:r>
            <a:rPr kumimoji="0" lang="en-US" altLang="en-US" sz="1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rPr>
            <a:t>Returns the day of the week (1-7).</a:t>
          </a:r>
          <a:endParaRPr lang="en-US" sz="1200" kern="1200" dirty="0">
            <a:solidFill>
              <a:schemeClr val="bg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sp:txBody>
      <dsp:txXfrm>
        <a:off x="0" y="4957301"/>
        <a:ext cx="8128000" cy="60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8/20/2025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B875E-E39F-A28E-A787-80882494D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BAC3D-AD82-58E8-25C9-A6DBEB6B43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B6DC5-1C83-EE6B-D54E-B21B151DC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292A7-4698-B74B-6022-A2DBB08AF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40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5F08-1503-C7F8-3744-FE191B2FE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A7BB0-89B4-C180-B69C-1D06229FF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8C3344-DA01-75BE-089A-954D7A806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1EBDC-0A0C-9E34-19AA-6D3E863DA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5122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842DE-67ED-58B8-6DB1-F2A74BEE7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691E2-CB4A-B960-F016-6FC4E4B2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ADD9C-87C2-A0D8-7AA0-201D3D31B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570F-FF43-E18D-61EC-536DBF8DD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715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0965-1972-86FA-9E17-42186A8A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2EF4F-3CF8-003A-2A95-807813950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E5922-56F0-3C61-E9E1-9119A1ED7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A4131-BA06-4D4C-AEED-D853BDD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7996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2F4FE-A586-97FB-3AEE-0179A723B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FF6D34-B945-799B-E98C-7B3382B06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6CEBA-D5FB-D86F-BACC-490AF166A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CD2F5-5000-9DBD-BCF7-F09C0C9AC8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3771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B1E71-381E-8083-E5AB-563562E08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E95FD-60C0-4886-D829-696B0C95B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D0574B-BB6A-4673-D672-EEAC1F710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B5CE2-D1F9-50DC-3453-B502D7952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610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EFD5-E649-E628-DD8B-E2D6684D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CC7F0-1A9F-B63B-7F34-625CE1726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2E974-7876-C060-E95B-6DEAED936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7FA3-9F15-CB0D-E347-BB0ED8634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69A7EF-9C9C-8AD0-AFD2-1381D3F8F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0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91E70-8519-9346-3719-42B3DA3F56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9480C-F898-63D4-F7D9-AC2A27D16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D99BE-B737-2A0F-132A-D5BAFB028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78A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62F7C-91D9-72D0-D84B-BEE801997E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C9ADF-5C8F-A643-7E4C-2AAE6DB9B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BE993-13E3-719F-B8BD-BE9A0D2B3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FB295-52D1-55CA-E7EA-2ED388A740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69A7EF-9C9C-8AD0-AFD2-1381D3F8F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211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D50B1-970B-DA7D-79A3-C36BDAB82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0E283-6B3F-0D67-C0F0-7105E263E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CC9F4-D40F-73B2-93DE-EA8AA0337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CD71F-36FA-1B11-B27F-42A8247483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1154-5AA5-48E5-27BF-7C063796CE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E9D75-B17F-6C06-8DBA-6B155FBFF4BD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11621920" y="6154267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59" r:id="rId2"/>
    <p:sldLayoutId id="2147483743" r:id="rId3"/>
    <p:sldLayoutId id="2147483744" r:id="rId4"/>
    <p:sldLayoutId id="2147483757" r:id="rId5"/>
    <p:sldLayoutId id="2147483745" r:id="rId6"/>
    <p:sldLayoutId id="2147483749" r:id="rId7"/>
    <p:sldLayoutId id="2147483746" r:id="rId8"/>
    <p:sldLayoutId id="2147483747" r:id="rId9"/>
    <p:sldLayoutId id="2147483748" r:id="rId10"/>
    <p:sldLayoutId id="2147483758" r:id="rId11"/>
    <p:sldLayoutId id="2147483750" r:id="rId12"/>
    <p:sldLayoutId id="2147483756" r:id="rId13"/>
    <p:sldLayoutId id="2147483751" r:id="rId14"/>
    <p:sldLayoutId id="2147483752" r:id="rId15"/>
    <p:sldLayoutId id="2147483754" r:id="rId16"/>
    <p:sldLayoutId id="2147483755" r:id="rId17"/>
    <p:sldLayoutId id="2147483753" r:id="rId1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40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42920" y="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rgbClr val="78A3E2"/>
          </a:solidFill>
          <a:ln w="9116" cap="flat">
            <a:solidFill>
              <a:srgbClr val="78A3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B7CF0-2A8A-1A46-BBED-C83AE3DF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44A6BB8-01E9-792A-000A-8DFAE892D531}"/>
              </a:ext>
            </a:extLst>
          </p:cNvPr>
          <p:cNvSpPr txBox="1">
            <a:spLocks/>
          </p:cNvSpPr>
          <p:nvPr/>
        </p:nvSpPr>
        <p:spPr>
          <a:xfrm>
            <a:off x="7119890" y="1659015"/>
            <a:ext cx="4722705" cy="2579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Data Career</a:t>
            </a:r>
            <a:b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Kickstarter</a:t>
            </a:r>
          </a:p>
        </p:txBody>
      </p:sp>
      <p:sp>
        <p:nvSpPr>
          <p:cNvPr id="22" name="Subtitle 95">
            <a:extLst>
              <a:ext uri="{FF2B5EF4-FFF2-40B4-BE49-F238E27FC236}">
                <a16:creationId xmlns:a16="http://schemas.microsoft.com/office/drawing/2014/main" id="{9229820C-9A46-6995-6EEE-B986B2AA54D8}"/>
              </a:ext>
            </a:extLst>
          </p:cNvPr>
          <p:cNvSpPr txBox="1">
            <a:spLocks/>
          </p:cNvSpPr>
          <p:nvPr/>
        </p:nvSpPr>
        <p:spPr>
          <a:xfrm>
            <a:off x="7119890" y="4619513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With Microsoft excel</a:t>
            </a:r>
            <a:b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&amp; Power bi</a:t>
            </a:r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1FBA1-153C-9DC1-2FA2-8F6CFC514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9647337-6DC5-B694-33E2-AE2C834B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1 – Formatting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9D920E3-CE09-3FF0-7D88-5EB32C2AEBB8}"/>
              </a:ext>
            </a:extLst>
          </p:cNvPr>
          <p:cNvSpPr txBox="1">
            <a:spLocks/>
          </p:cNvSpPr>
          <p:nvPr/>
        </p:nvSpPr>
        <p:spPr>
          <a:xfrm>
            <a:off x="835596" y="1741667"/>
            <a:ext cx="10799934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Format the numbers in the “Sales” sheet to their appropriate formatting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Format column headers to be more structured and professional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Highlight duplicated values in State/Region column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Find a way to visualize the Revenues column so that user can compare between cities easily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5 – Highlight Operating Expenses that exceeds 100,000 $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6 – Highlight Top 10 highest depreciation amounts</a:t>
            </a:r>
          </a:p>
        </p:txBody>
      </p:sp>
    </p:spTree>
    <p:extLst>
      <p:ext uri="{BB962C8B-B14F-4D97-AF65-F5344CB8AC3E}">
        <p14:creationId xmlns:p14="http://schemas.microsoft.com/office/powerpoint/2010/main" val="1563133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3DC84-6D10-1F3C-C364-367799EE7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75BC969-DC83-4283-49B5-A45286B6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1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AC78A820-5837-2F66-7978-F8CE613B307C}"/>
              </a:ext>
            </a:extLst>
          </p:cNvPr>
          <p:cNvSpPr txBox="1">
            <a:spLocks/>
          </p:cNvSpPr>
          <p:nvPr/>
        </p:nvSpPr>
        <p:spPr>
          <a:xfrm>
            <a:off x="827208" y="11874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foundation is built!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35F5D46-489F-74FC-411E-8E30339DF994}"/>
              </a:ext>
            </a:extLst>
          </p:cNvPr>
          <p:cNvSpPr txBox="1">
            <a:spLocks/>
          </p:cNvSpPr>
          <p:nvPr/>
        </p:nvSpPr>
        <p:spPr>
          <a:xfrm>
            <a:off x="827208" y="1951392"/>
            <a:ext cx="7618292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explored the Excel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Interface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learned efficient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Navigation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understood different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Types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their impact on analysis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mastered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Basic Formatting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make data readable and professional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introduced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Formatting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dynamic highlighting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learned to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 Worksheets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for better organization.</a:t>
            </a:r>
          </a:p>
        </p:txBody>
      </p:sp>
    </p:spTree>
    <p:extLst>
      <p:ext uri="{BB962C8B-B14F-4D97-AF65-F5344CB8AC3E}">
        <p14:creationId xmlns:p14="http://schemas.microsoft.com/office/powerpoint/2010/main" val="110742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8F5CE-20DB-D618-AAC4-2581A0F37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6D5A79E-343F-6883-90AB-5FFDDDD3F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1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942B9872-62FC-4ADF-AF3F-57DCC9B1C5B6}"/>
              </a:ext>
            </a:extLst>
          </p:cNvPr>
          <p:cNvSpPr txBox="1">
            <a:spLocks/>
          </p:cNvSpPr>
          <p:nvPr/>
        </p:nvSpPr>
        <p:spPr>
          <a:xfrm>
            <a:off x="726616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Started from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54B125-F14E-2E56-85F3-F597F452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7" y="1951392"/>
            <a:ext cx="4786877" cy="37670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1E99D-EB8C-1BE0-D017-581D36B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77454"/>
            <a:ext cx="5096437" cy="3741002"/>
          </a:xfrm>
          <a:prstGeom prst="rect">
            <a:avLst/>
          </a:prstGeom>
        </p:spPr>
      </p:pic>
      <p:sp>
        <p:nvSpPr>
          <p:cNvPr id="9" name="Subtitle 13">
            <a:extLst>
              <a:ext uri="{FF2B5EF4-FFF2-40B4-BE49-F238E27FC236}">
                <a16:creationId xmlns:a16="http://schemas.microsoft.com/office/drawing/2014/main" id="{38D0FB16-1584-43BC-12D8-8FCD6C2572BB}"/>
              </a:ext>
            </a:extLst>
          </p:cNvPr>
          <p:cNvSpPr txBox="1">
            <a:spLocks/>
          </p:cNvSpPr>
          <p:nvPr/>
        </p:nvSpPr>
        <p:spPr>
          <a:xfrm>
            <a:off x="6250778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we are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6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630AC-EEA1-5399-ADBC-3C404845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0CDA6991-DE78-3498-8868-27836E6F6804}"/>
              </a:ext>
            </a:extLst>
          </p:cNvPr>
          <p:cNvSpPr txBox="1">
            <a:spLocks/>
          </p:cNvSpPr>
          <p:nvPr/>
        </p:nvSpPr>
        <p:spPr>
          <a:xfrm>
            <a:off x="790819" y="1539159"/>
            <a:ext cx="10135491" cy="3779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2 – </a:t>
            </a:r>
            <a:b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Organizing and Calculating Data - Sorting, Filtering, Formulas, and Functions</a:t>
            </a:r>
          </a:p>
        </p:txBody>
      </p:sp>
    </p:spTree>
    <p:extLst>
      <p:ext uri="{BB962C8B-B14F-4D97-AF65-F5344CB8AC3E}">
        <p14:creationId xmlns:p14="http://schemas.microsoft.com/office/powerpoint/2010/main" val="1904012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9A63C-61F8-FDAC-89FE-F1C098DA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219B03E-E3C6-AFC5-0392-C8D61EF5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Sorting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AEB69F4-F4D9-5834-C630-6060F86D3813}"/>
              </a:ext>
            </a:extLst>
          </p:cNvPr>
          <p:cNvSpPr txBox="1"/>
          <p:nvPr/>
        </p:nvSpPr>
        <p:spPr>
          <a:xfrm>
            <a:off x="1827335" y="6422233"/>
            <a:ext cx="8582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It's crucial for finding trends, identifying highs/lows, or simply making data easier to read.</a:t>
            </a:r>
          </a:p>
        </p:txBody>
      </p:sp>
      <p:grpSp>
        <p:nvGrpSpPr>
          <p:cNvPr id="75" name="Google Shape;7372;p65">
            <a:extLst>
              <a:ext uri="{FF2B5EF4-FFF2-40B4-BE49-F238E27FC236}">
                <a16:creationId xmlns:a16="http://schemas.microsoft.com/office/drawing/2014/main" id="{9A6175CD-EF35-AA92-DF3C-19B43E0F7B7C}"/>
              </a:ext>
            </a:extLst>
          </p:cNvPr>
          <p:cNvGrpSpPr/>
          <p:nvPr/>
        </p:nvGrpSpPr>
        <p:grpSpPr>
          <a:xfrm>
            <a:off x="1495767" y="6449974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76" name="Google Shape;7373;p65">
              <a:extLst>
                <a:ext uri="{FF2B5EF4-FFF2-40B4-BE49-F238E27FC236}">
                  <a16:creationId xmlns:a16="http://schemas.microsoft.com/office/drawing/2014/main" id="{0E518E19-505B-6497-C0D9-8CECEDF76498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74;p65">
              <a:extLst>
                <a:ext uri="{FF2B5EF4-FFF2-40B4-BE49-F238E27FC236}">
                  <a16:creationId xmlns:a16="http://schemas.microsoft.com/office/drawing/2014/main" id="{6A8E2A64-29A4-CDAC-BBB1-9C30D7EC4092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75;p65">
              <a:extLst>
                <a:ext uri="{FF2B5EF4-FFF2-40B4-BE49-F238E27FC236}">
                  <a16:creationId xmlns:a16="http://schemas.microsoft.com/office/drawing/2014/main" id="{01988056-4CC8-61F3-BE36-7C08C1C49BB0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76;p65">
              <a:extLst>
                <a:ext uri="{FF2B5EF4-FFF2-40B4-BE49-F238E27FC236}">
                  <a16:creationId xmlns:a16="http://schemas.microsoft.com/office/drawing/2014/main" id="{274A4F19-59C8-1BA2-D264-AAD2C6C01DDF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77;p65">
              <a:extLst>
                <a:ext uri="{FF2B5EF4-FFF2-40B4-BE49-F238E27FC236}">
                  <a16:creationId xmlns:a16="http://schemas.microsoft.com/office/drawing/2014/main" id="{204786D6-8CDE-D4AD-4746-250D2510A475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78;p65">
              <a:extLst>
                <a:ext uri="{FF2B5EF4-FFF2-40B4-BE49-F238E27FC236}">
                  <a16:creationId xmlns:a16="http://schemas.microsoft.com/office/drawing/2014/main" id="{8E975FBB-D24C-C0F7-4B36-8EA46E96E050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79;p65">
              <a:extLst>
                <a:ext uri="{FF2B5EF4-FFF2-40B4-BE49-F238E27FC236}">
                  <a16:creationId xmlns:a16="http://schemas.microsoft.com/office/drawing/2014/main" id="{B837542B-E89A-598C-D5DC-30FDEC9D9196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80;p65">
              <a:extLst>
                <a:ext uri="{FF2B5EF4-FFF2-40B4-BE49-F238E27FC236}">
                  <a16:creationId xmlns:a16="http://schemas.microsoft.com/office/drawing/2014/main" id="{8EE4CD6F-CB12-2E0B-687C-088045282D81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81;p65">
              <a:extLst>
                <a:ext uri="{FF2B5EF4-FFF2-40B4-BE49-F238E27FC236}">
                  <a16:creationId xmlns:a16="http://schemas.microsoft.com/office/drawing/2014/main" id="{13B97FBB-67BD-87E6-0D5B-609DCAAAE09C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82;p65">
              <a:extLst>
                <a:ext uri="{FF2B5EF4-FFF2-40B4-BE49-F238E27FC236}">
                  <a16:creationId xmlns:a16="http://schemas.microsoft.com/office/drawing/2014/main" id="{FC85946A-3326-2226-C834-5024682A64F6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3;p65">
              <a:extLst>
                <a:ext uri="{FF2B5EF4-FFF2-40B4-BE49-F238E27FC236}">
                  <a16:creationId xmlns:a16="http://schemas.microsoft.com/office/drawing/2014/main" id="{1A215FA6-7AD6-A330-D378-79D815905B34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BDDD522D-DEA1-FA5D-B8F1-9330535F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7" y="1237098"/>
            <a:ext cx="6039972" cy="2715519"/>
          </a:xfrm>
          <a:prstGeom prst="rect">
            <a:avLst/>
          </a:prstGeom>
        </p:spPr>
      </p:pic>
      <p:sp>
        <p:nvSpPr>
          <p:cNvPr id="95" name="Arrow: Right 94">
            <a:extLst>
              <a:ext uri="{FF2B5EF4-FFF2-40B4-BE49-F238E27FC236}">
                <a16:creationId xmlns:a16="http://schemas.microsoft.com/office/drawing/2014/main" id="{3BB1C996-2047-B0E2-D3CF-CD910B78BA64}"/>
              </a:ext>
            </a:extLst>
          </p:cNvPr>
          <p:cNvSpPr/>
          <p:nvPr/>
        </p:nvSpPr>
        <p:spPr>
          <a:xfrm rot="5400000">
            <a:off x="656976" y="951603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603EDBC1-F669-FC39-783F-20B64FC96DE6}"/>
              </a:ext>
            </a:extLst>
          </p:cNvPr>
          <p:cNvSpPr/>
          <p:nvPr/>
        </p:nvSpPr>
        <p:spPr>
          <a:xfrm rot="5400000">
            <a:off x="4912229" y="1273124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4787;p59">
            <a:extLst>
              <a:ext uri="{FF2B5EF4-FFF2-40B4-BE49-F238E27FC236}">
                <a16:creationId xmlns:a16="http://schemas.microsoft.com/office/drawing/2014/main" id="{6A8BE761-B7BB-1594-D9C2-DC91ED1E43E5}"/>
              </a:ext>
            </a:extLst>
          </p:cNvPr>
          <p:cNvSpPr/>
          <p:nvPr/>
        </p:nvSpPr>
        <p:spPr>
          <a:xfrm rot="5400000">
            <a:off x="6773377" y="1294077"/>
            <a:ext cx="5094143" cy="49249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9C499F7-C624-42F3-9921-CB0AFBD0BFB9}"/>
              </a:ext>
            </a:extLst>
          </p:cNvPr>
          <p:cNvSpPr txBox="1"/>
          <p:nvPr/>
        </p:nvSpPr>
        <p:spPr>
          <a:xfrm>
            <a:off x="7597299" y="1276902"/>
            <a:ext cx="4185600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Types of Sorts: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Alphabetical: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to Z, Z to A (for text).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Numerical: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Smallest to Largest, Largest to Smallest (for numbers).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Chronological: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Oldest to Newest, Newest to Oldest (for dates/times).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 Lists: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b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Sort by your own defined order (e.g., Low, Medium, High; Jan, Feb, Mar).</a:t>
            </a:r>
          </a:p>
        </p:txBody>
      </p:sp>
    </p:spTree>
    <p:extLst>
      <p:ext uri="{BB962C8B-B14F-4D97-AF65-F5344CB8AC3E}">
        <p14:creationId xmlns:p14="http://schemas.microsoft.com/office/powerpoint/2010/main" val="3388533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8581-5546-F6ED-15D2-79D29C02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EFB4172-598A-CBB7-BE48-94699BFAA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Filtering Data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B57B2E-A237-6BA5-8AD8-B12B9DA16E43}"/>
              </a:ext>
            </a:extLst>
          </p:cNvPr>
          <p:cNvSpPr txBox="1"/>
          <p:nvPr/>
        </p:nvSpPr>
        <p:spPr>
          <a:xfrm>
            <a:off x="1827335" y="6422233"/>
            <a:ext cx="3296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Focusing on relevant information.</a:t>
            </a:r>
          </a:p>
        </p:txBody>
      </p:sp>
      <p:grpSp>
        <p:nvGrpSpPr>
          <p:cNvPr id="75" name="Google Shape;7372;p65">
            <a:extLst>
              <a:ext uri="{FF2B5EF4-FFF2-40B4-BE49-F238E27FC236}">
                <a16:creationId xmlns:a16="http://schemas.microsoft.com/office/drawing/2014/main" id="{131010C2-521E-B736-ADFF-C3B1961551FA}"/>
              </a:ext>
            </a:extLst>
          </p:cNvPr>
          <p:cNvGrpSpPr/>
          <p:nvPr/>
        </p:nvGrpSpPr>
        <p:grpSpPr>
          <a:xfrm>
            <a:off x="1495767" y="6449974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76" name="Google Shape;7373;p65">
              <a:extLst>
                <a:ext uri="{FF2B5EF4-FFF2-40B4-BE49-F238E27FC236}">
                  <a16:creationId xmlns:a16="http://schemas.microsoft.com/office/drawing/2014/main" id="{919969CE-86A2-8E2F-250E-EC9F76A3C21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74;p65">
              <a:extLst>
                <a:ext uri="{FF2B5EF4-FFF2-40B4-BE49-F238E27FC236}">
                  <a16:creationId xmlns:a16="http://schemas.microsoft.com/office/drawing/2014/main" id="{7163351D-50BA-9079-18B0-1914E2FC47A2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75;p65">
              <a:extLst>
                <a:ext uri="{FF2B5EF4-FFF2-40B4-BE49-F238E27FC236}">
                  <a16:creationId xmlns:a16="http://schemas.microsoft.com/office/drawing/2014/main" id="{07A8D998-F226-9A7E-DB44-F46D66B3DA0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76;p65">
              <a:extLst>
                <a:ext uri="{FF2B5EF4-FFF2-40B4-BE49-F238E27FC236}">
                  <a16:creationId xmlns:a16="http://schemas.microsoft.com/office/drawing/2014/main" id="{F8AF4340-475B-CF65-DF0F-5B9B88DBB95A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77;p65">
              <a:extLst>
                <a:ext uri="{FF2B5EF4-FFF2-40B4-BE49-F238E27FC236}">
                  <a16:creationId xmlns:a16="http://schemas.microsoft.com/office/drawing/2014/main" id="{30746951-7722-4D82-485F-749A8A1B3566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78;p65">
              <a:extLst>
                <a:ext uri="{FF2B5EF4-FFF2-40B4-BE49-F238E27FC236}">
                  <a16:creationId xmlns:a16="http://schemas.microsoft.com/office/drawing/2014/main" id="{EB1CF083-D2E6-E832-C778-33E24034B791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79;p65">
              <a:extLst>
                <a:ext uri="{FF2B5EF4-FFF2-40B4-BE49-F238E27FC236}">
                  <a16:creationId xmlns:a16="http://schemas.microsoft.com/office/drawing/2014/main" id="{904F7074-A808-5AD7-E395-27DB3080858A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80;p65">
              <a:extLst>
                <a:ext uri="{FF2B5EF4-FFF2-40B4-BE49-F238E27FC236}">
                  <a16:creationId xmlns:a16="http://schemas.microsoft.com/office/drawing/2014/main" id="{BD6714BE-8273-2642-01F9-75828D52D40C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81;p65">
              <a:extLst>
                <a:ext uri="{FF2B5EF4-FFF2-40B4-BE49-F238E27FC236}">
                  <a16:creationId xmlns:a16="http://schemas.microsoft.com/office/drawing/2014/main" id="{4366EAF5-B749-6FF2-3054-2EB94E60DB7A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82;p65">
              <a:extLst>
                <a:ext uri="{FF2B5EF4-FFF2-40B4-BE49-F238E27FC236}">
                  <a16:creationId xmlns:a16="http://schemas.microsoft.com/office/drawing/2014/main" id="{2AF15B93-2872-C701-CC2E-5D4608D2E701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3;p65">
              <a:extLst>
                <a:ext uri="{FF2B5EF4-FFF2-40B4-BE49-F238E27FC236}">
                  <a16:creationId xmlns:a16="http://schemas.microsoft.com/office/drawing/2014/main" id="{BCD7CB61-B64F-2F8B-251D-AFC41049657D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7AA28260-BE88-FA75-2C84-7358B01D4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7" y="1237098"/>
            <a:ext cx="6039972" cy="2715519"/>
          </a:xfrm>
          <a:prstGeom prst="rect">
            <a:avLst/>
          </a:prstGeom>
        </p:spPr>
      </p:pic>
      <p:sp>
        <p:nvSpPr>
          <p:cNvPr id="95" name="Arrow: Right 94">
            <a:extLst>
              <a:ext uri="{FF2B5EF4-FFF2-40B4-BE49-F238E27FC236}">
                <a16:creationId xmlns:a16="http://schemas.microsoft.com/office/drawing/2014/main" id="{6211213A-A7F8-25FC-9D31-B88C37FEC9DD}"/>
              </a:ext>
            </a:extLst>
          </p:cNvPr>
          <p:cNvSpPr/>
          <p:nvPr/>
        </p:nvSpPr>
        <p:spPr>
          <a:xfrm rot="5400000">
            <a:off x="656976" y="951603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A85DFDCB-AFFB-AEAE-D2F7-2D9942FB4568}"/>
              </a:ext>
            </a:extLst>
          </p:cNvPr>
          <p:cNvSpPr/>
          <p:nvPr/>
        </p:nvSpPr>
        <p:spPr>
          <a:xfrm rot="5400000">
            <a:off x="5331329" y="1216287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Google Shape;4787;p59">
            <a:extLst>
              <a:ext uri="{FF2B5EF4-FFF2-40B4-BE49-F238E27FC236}">
                <a16:creationId xmlns:a16="http://schemas.microsoft.com/office/drawing/2014/main" id="{3E8D6EC7-1B70-B924-96FE-0ED6EFCB8BE3}"/>
              </a:ext>
            </a:extLst>
          </p:cNvPr>
          <p:cNvSpPr/>
          <p:nvPr/>
        </p:nvSpPr>
        <p:spPr>
          <a:xfrm rot="5400000">
            <a:off x="6773377" y="1294077"/>
            <a:ext cx="5094143" cy="4924901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39B09C8-6801-F9C2-4B5D-11F9506E107F}"/>
              </a:ext>
            </a:extLst>
          </p:cNvPr>
          <p:cNvSpPr txBox="1"/>
          <p:nvPr/>
        </p:nvSpPr>
        <p:spPr>
          <a:xfrm>
            <a:off x="7457260" y="1276902"/>
            <a:ext cx="4185600" cy="5026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Text Filters: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Equals, Does Not Equal, Contains, Begins With, Ends With. You can also select specific items from a list.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Number Filters: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Greater Than, Less Than, Between, Top 10, Above/Below Average.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Date Filters: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Equals, Before, After, Between, Next Week, This Month, Year to Date, All Dates in the Period.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Search Box:</a:t>
            </a:r>
            <a:r>
              <a:rPr lang="en-US" altLang="en-US" dirty="0">
                <a:latin typeface="Segoe UI" panose="020B0502040204020203" pitchFamily="34" charset="0"/>
                <a:cs typeface="Segoe UI" panose="020B0502040204020203" pitchFamily="34" charset="0"/>
              </a:rPr>
              <a:t> Quickly type to find specific text or numbers within the filter dropdown.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370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6E482-DB91-F7B3-98B4-DC1634418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CA73905-5482-B360-7692-D2209D99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Calculations with Formulas</a:t>
            </a:r>
          </a:p>
        </p:txBody>
      </p:sp>
      <p:grpSp>
        <p:nvGrpSpPr>
          <p:cNvPr id="5" name="Google Shape;7372;p65">
            <a:extLst>
              <a:ext uri="{FF2B5EF4-FFF2-40B4-BE49-F238E27FC236}">
                <a16:creationId xmlns:a16="http://schemas.microsoft.com/office/drawing/2014/main" id="{42D8903E-2FBF-7443-2697-73E8CC01170F}"/>
              </a:ext>
            </a:extLst>
          </p:cNvPr>
          <p:cNvGrpSpPr/>
          <p:nvPr/>
        </p:nvGrpSpPr>
        <p:grpSpPr>
          <a:xfrm>
            <a:off x="1019225" y="2179055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6" name="Google Shape;7373;p65">
              <a:extLst>
                <a:ext uri="{FF2B5EF4-FFF2-40B4-BE49-F238E27FC236}">
                  <a16:creationId xmlns:a16="http://schemas.microsoft.com/office/drawing/2014/main" id="{BB86740E-D17C-85C4-C816-0FFFE60BE54C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4;p65">
              <a:extLst>
                <a:ext uri="{FF2B5EF4-FFF2-40B4-BE49-F238E27FC236}">
                  <a16:creationId xmlns:a16="http://schemas.microsoft.com/office/drawing/2014/main" id="{345BC2BB-1408-242B-1F7E-85BAD60207BF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5;p65">
              <a:extLst>
                <a:ext uri="{FF2B5EF4-FFF2-40B4-BE49-F238E27FC236}">
                  <a16:creationId xmlns:a16="http://schemas.microsoft.com/office/drawing/2014/main" id="{A82FD8E8-C660-11E3-3A99-B64143A98349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6;p65">
              <a:extLst>
                <a:ext uri="{FF2B5EF4-FFF2-40B4-BE49-F238E27FC236}">
                  <a16:creationId xmlns:a16="http://schemas.microsoft.com/office/drawing/2014/main" id="{02F15565-3268-C8E8-E35F-1009D2328463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7;p65">
              <a:extLst>
                <a:ext uri="{FF2B5EF4-FFF2-40B4-BE49-F238E27FC236}">
                  <a16:creationId xmlns:a16="http://schemas.microsoft.com/office/drawing/2014/main" id="{4D5FAC47-2E50-CDEF-A7EB-1DF18D3F2E16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78;p65">
              <a:extLst>
                <a:ext uri="{FF2B5EF4-FFF2-40B4-BE49-F238E27FC236}">
                  <a16:creationId xmlns:a16="http://schemas.microsoft.com/office/drawing/2014/main" id="{7981B37A-9D9D-4203-9E9D-A98600C5CC3C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9;p65">
              <a:extLst>
                <a:ext uri="{FF2B5EF4-FFF2-40B4-BE49-F238E27FC236}">
                  <a16:creationId xmlns:a16="http://schemas.microsoft.com/office/drawing/2014/main" id="{C91BDE44-E1F7-50B8-CC7F-0AE41235C1A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0;p65">
              <a:extLst>
                <a:ext uri="{FF2B5EF4-FFF2-40B4-BE49-F238E27FC236}">
                  <a16:creationId xmlns:a16="http://schemas.microsoft.com/office/drawing/2014/main" id="{83750CC9-7EE8-083D-F320-E0009C0CB7FB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81;p65">
              <a:extLst>
                <a:ext uri="{FF2B5EF4-FFF2-40B4-BE49-F238E27FC236}">
                  <a16:creationId xmlns:a16="http://schemas.microsoft.com/office/drawing/2014/main" id="{DAF648F3-CE8E-5C10-D35E-7C6708B17C74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82;p65">
              <a:extLst>
                <a:ext uri="{FF2B5EF4-FFF2-40B4-BE49-F238E27FC236}">
                  <a16:creationId xmlns:a16="http://schemas.microsoft.com/office/drawing/2014/main" id="{0A55A4C4-00DE-E865-5872-F849FBAFDEE3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83;p65">
              <a:extLst>
                <a:ext uri="{FF2B5EF4-FFF2-40B4-BE49-F238E27FC236}">
                  <a16:creationId xmlns:a16="http://schemas.microsoft.com/office/drawing/2014/main" id="{B5F85C43-D3E3-7C1E-CF0C-5E5758B4E042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EEECE6-D908-1592-ADBF-ED1A766A46A7}"/>
              </a:ext>
            </a:extLst>
          </p:cNvPr>
          <p:cNvSpPr txBox="1"/>
          <p:nvPr/>
        </p:nvSpPr>
        <p:spPr>
          <a:xfrm>
            <a:off x="1759823" y="2273709"/>
            <a:ext cx="3304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formula?</a:t>
            </a:r>
            <a:endParaRPr lang="en-US" sz="2400" dirty="0"/>
          </a:p>
        </p:txBody>
      </p:sp>
      <p:sp>
        <p:nvSpPr>
          <p:cNvPr id="19" name="Google Shape;1687;p55">
            <a:extLst>
              <a:ext uri="{FF2B5EF4-FFF2-40B4-BE49-F238E27FC236}">
                <a16:creationId xmlns:a16="http://schemas.microsoft.com/office/drawing/2014/main" id="{747F05B5-2DF4-C3D8-B395-62E113680C35}"/>
              </a:ext>
            </a:extLst>
          </p:cNvPr>
          <p:cNvSpPr/>
          <p:nvPr/>
        </p:nvSpPr>
        <p:spPr>
          <a:xfrm rot="10800000" flipH="1">
            <a:off x="692209" y="2935325"/>
            <a:ext cx="3979819" cy="1996048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F84C0-44D0-2319-F4FA-D24321817735}"/>
              </a:ext>
            </a:extLst>
          </p:cNvPr>
          <p:cNvSpPr txBox="1"/>
          <p:nvPr/>
        </p:nvSpPr>
        <p:spPr>
          <a:xfrm>
            <a:off x="409098" y="3509586"/>
            <a:ext cx="4203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Formulas are expressions that perform calculations, return information, or modify cell contents.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6711AE43-235B-D436-1C41-DE60BCF7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248" y="2313057"/>
            <a:ext cx="6102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All formulas start with an equals sign </a:t>
            </a: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( = 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60E7C26-D5FA-654F-B198-800203CF9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208" y="3378581"/>
            <a:ext cx="5858693" cy="1552792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E7F7A67-6036-1FA2-DE14-3E69DCA9ADC2}"/>
              </a:ext>
            </a:extLst>
          </p:cNvPr>
          <p:cNvSpPr/>
          <p:nvPr/>
        </p:nvSpPr>
        <p:spPr>
          <a:xfrm rot="5400000">
            <a:off x="9844801" y="3433588"/>
            <a:ext cx="1332082" cy="33555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04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B8D62-BEB9-6908-2631-F9DC1808A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B7E35E0-E02E-C29B-7598-E4D4583E1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Calculations with Formulas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CCCABC0-B306-A58F-C579-80B7A0C5AC6B}"/>
              </a:ext>
            </a:extLst>
          </p:cNvPr>
          <p:cNvGrpSpPr/>
          <p:nvPr/>
        </p:nvGrpSpPr>
        <p:grpSpPr>
          <a:xfrm>
            <a:off x="801060" y="1364083"/>
            <a:ext cx="4799543" cy="4557745"/>
            <a:chOff x="917174" y="1088312"/>
            <a:chExt cx="4799543" cy="2539156"/>
          </a:xfrm>
        </p:grpSpPr>
        <p:sp>
          <p:nvSpPr>
            <p:cNvPr id="26" name="Google Shape;4787;p59">
              <a:extLst>
                <a:ext uri="{FF2B5EF4-FFF2-40B4-BE49-F238E27FC236}">
                  <a16:creationId xmlns:a16="http://schemas.microsoft.com/office/drawing/2014/main" id="{CAF7C94C-41B7-C2F4-AD63-1E0523AF0AAD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164A632-AD62-C7B8-EE24-410BA1754BCD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C8720C3-3ACB-A658-09DB-F50281D50D15}"/>
              </a:ext>
            </a:extLst>
          </p:cNvPr>
          <p:cNvGrpSpPr/>
          <p:nvPr/>
        </p:nvGrpSpPr>
        <p:grpSpPr>
          <a:xfrm>
            <a:off x="6591399" y="1364084"/>
            <a:ext cx="4799543" cy="4557745"/>
            <a:chOff x="917174" y="1088312"/>
            <a:chExt cx="4799543" cy="2539156"/>
          </a:xfrm>
        </p:grpSpPr>
        <p:sp>
          <p:nvSpPr>
            <p:cNvPr id="30" name="Google Shape;4787;p59">
              <a:extLst>
                <a:ext uri="{FF2B5EF4-FFF2-40B4-BE49-F238E27FC236}">
                  <a16:creationId xmlns:a16="http://schemas.microsoft.com/office/drawing/2014/main" id="{90A415EB-1E87-E1D7-6C72-7408F4B22909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8BC3F18-3BC1-3F93-7106-23D7826E3A3F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E29EB9A-3C90-DAEE-1631-D99A1E144B12}"/>
              </a:ext>
            </a:extLst>
          </p:cNvPr>
          <p:cNvSpPr txBox="1"/>
          <p:nvPr/>
        </p:nvSpPr>
        <p:spPr>
          <a:xfrm>
            <a:off x="1115765" y="1591537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Arithmetic Operators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5D85B50D-9836-6622-3B46-4DD13323A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267" y="2446928"/>
            <a:ext cx="2799164" cy="27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+ (Addition)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- (Subtraction)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* (Multiplication)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/ (Division)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^ (Exponentiation)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00D11F-4008-49A7-BB02-021045C1CD90}"/>
              </a:ext>
            </a:extLst>
          </p:cNvPr>
          <p:cNvSpPr txBox="1"/>
          <p:nvPr/>
        </p:nvSpPr>
        <p:spPr>
          <a:xfrm>
            <a:off x="6906104" y="1591537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Order of Operations</a:t>
            </a:r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7312759A-960D-3044-5DC9-E6159091C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3225" y="2446928"/>
            <a:ext cx="445588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arentheses () (expressions inside are calculated first)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xponents ^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ultiplication *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ivision / (from left to right)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ddition +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ubtraction - (from left to right)</a:t>
            </a:r>
          </a:p>
        </p:txBody>
      </p:sp>
    </p:spTree>
    <p:extLst>
      <p:ext uri="{BB962C8B-B14F-4D97-AF65-F5344CB8AC3E}">
        <p14:creationId xmlns:p14="http://schemas.microsoft.com/office/powerpoint/2010/main" val="582542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8E24D-0261-651D-B04B-4AE609E3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D061FAB-935F-8869-050C-F4809F6D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Calculations with Formulas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4DFEC6-BDFA-D686-A446-26E6915AA88F}"/>
              </a:ext>
            </a:extLst>
          </p:cNvPr>
          <p:cNvGrpSpPr/>
          <p:nvPr/>
        </p:nvGrpSpPr>
        <p:grpSpPr>
          <a:xfrm>
            <a:off x="801061" y="1364083"/>
            <a:ext cx="6874866" cy="4557745"/>
            <a:chOff x="917174" y="1088312"/>
            <a:chExt cx="4799543" cy="2539156"/>
          </a:xfrm>
        </p:grpSpPr>
        <p:sp>
          <p:nvSpPr>
            <p:cNvPr id="26" name="Google Shape;4787;p59">
              <a:extLst>
                <a:ext uri="{FF2B5EF4-FFF2-40B4-BE49-F238E27FC236}">
                  <a16:creationId xmlns:a16="http://schemas.microsoft.com/office/drawing/2014/main" id="{376F083D-4661-8ED1-05BE-B720414BE710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3F495E9-3D26-C806-B3A1-E87351A30806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074BCC8D-EE02-EE6D-BBAA-95C611502F5F}"/>
              </a:ext>
            </a:extLst>
          </p:cNvPr>
          <p:cNvSpPr txBox="1"/>
          <p:nvPr/>
        </p:nvSpPr>
        <p:spPr>
          <a:xfrm>
            <a:off x="958412" y="1576335"/>
            <a:ext cx="4484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Understanding Cell 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C51278-CFCE-ABD2-8EBC-BF8F97034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411" y="2573660"/>
            <a:ext cx="6717515" cy="2793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Relative </a:t>
            </a:r>
            <a:r>
              <a:rPr lang="en-US" altLang="en-US" sz="2400" dirty="0">
                <a:solidFill>
                  <a:srgbClr val="FE6D8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(A1)</a:t>
            </a: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Changes when copied.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Absolute </a:t>
            </a:r>
            <a:r>
              <a:rPr lang="en-US" altLang="en-US" sz="2400" dirty="0">
                <a:solidFill>
                  <a:srgbClr val="FE6D8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($A$1)</a:t>
            </a: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Stays fixed when copied.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Mixed </a:t>
            </a:r>
            <a:r>
              <a:rPr lang="en-US" altLang="en-US" sz="2400" dirty="0">
                <a:solidFill>
                  <a:srgbClr val="FE6D8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($A1, A$1)</a:t>
            </a:r>
            <a:r>
              <a:rPr lang="en-US" alt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Partially fixed when copied.</a:t>
            </a:r>
          </a:p>
        </p:txBody>
      </p:sp>
    </p:spTree>
    <p:extLst>
      <p:ext uri="{BB962C8B-B14F-4D97-AF65-F5344CB8AC3E}">
        <p14:creationId xmlns:p14="http://schemas.microsoft.com/office/powerpoint/2010/main" val="2889916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28765-3280-B6ED-BB09-5A06E997C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762D713-C7F7-6357-0438-D751CD05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131" y="3407722"/>
            <a:ext cx="6339527" cy="1348836"/>
          </a:xfrm>
          <a:prstGeom prst="rect">
            <a:avLst/>
          </a:prstGeom>
        </p:spPr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1C37ED6E-4827-6B79-11CF-BA1697C2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Functions</a:t>
            </a:r>
          </a:p>
        </p:txBody>
      </p:sp>
      <p:grpSp>
        <p:nvGrpSpPr>
          <p:cNvPr id="3" name="Google Shape;7372;p65">
            <a:extLst>
              <a:ext uri="{FF2B5EF4-FFF2-40B4-BE49-F238E27FC236}">
                <a16:creationId xmlns:a16="http://schemas.microsoft.com/office/drawing/2014/main" id="{85AB3F4E-C9B0-BF9F-65F6-667908C0722A}"/>
              </a:ext>
            </a:extLst>
          </p:cNvPr>
          <p:cNvGrpSpPr/>
          <p:nvPr/>
        </p:nvGrpSpPr>
        <p:grpSpPr>
          <a:xfrm>
            <a:off x="1019225" y="2179055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" name="Google Shape;7373;p65">
              <a:extLst>
                <a:ext uri="{FF2B5EF4-FFF2-40B4-BE49-F238E27FC236}">
                  <a16:creationId xmlns:a16="http://schemas.microsoft.com/office/drawing/2014/main" id="{43A801C1-A468-624C-66EA-CA9B80036029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4;p65">
              <a:extLst>
                <a:ext uri="{FF2B5EF4-FFF2-40B4-BE49-F238E27FC236}">
                  <a16:creationId xmlns:a16="http://schemas.microsoft.com/office/drawing/2014/main" id="{71111D67-B05F-BDAF-640A-09474B1BE48C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5;p65">
              <a:extLst>
                <a:ext uri="{FF2B5EF4-FFF2-40B4-BE49-F238E27FC236}">
                  <a16:creationId xmlns:a16="http://schemas.microsoft.com/office/drawing/2014/main" id="{874D453C-9F69-BA5D-E63D-D102BE3C6F95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6;p65">
              <a:extLst>
                <a:ext uri="{FF2B5EF4-FFF2-40B4-BE49-F238E27FC236}">
                  <a16:creationId xmlns:a16="http://schemas.microsoft.com/office/drawing/2014/main" id="{AF7FC099-3575-FADF-4157-10663A6DC6B3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7;p65">
              <a:extLst>
                <a:ext uri="{FF2B5EF4-FFF2-40B4-BE49-F238E27FC236}">
                  <a16:creationId xmlns:a16="http://schemas.microsoft.com/office/drawing/2014/main" id="{3D6F9890-B1B4-CCFB-2204-411876E3BEB3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8;p65">
              <a:extLst>
                <a:ext uri="{FF2B5EF4-FFF2-40B4-BE49-F238E27FC236}">
                  <a16:creationId xmlns:a16="http://schemas.microsoft.com/office/drawing/2014/main" id="{F8B75BFA-5C88-A75A-4307-9ECF29CD4DCE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9;p65">
              <a:extLst>
                <a:ext uri="{FF2B5EF4-FFF2-40B4-BE49-F238E27FC236}">
                  <a16:creationId xmlns:a16="http://schemas.microsoft.com/office/drawing/2014/main" id="{188AE71C-E730-AC06-3425-2031340ED4F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0;p65">
              <a:extLst>
                <a:ext uri="{FF2B5EF4-FFF2-40B4-BE49-F238E27FC236}">
                  <a16:creationId xmlns:a16="http://schemas.microsoft.com/office/drawing/2014/main" id="{591DDBC3-7D2F-FD82-CA42-750914483D1F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1;p65">
              <a:extLst>
                <a:ext uri="{FF2B5EF4-FFF2-40B4-BE49-F238E27FC236}">
                  <a16:creationId xmlns:a16="http://schemas.microsoft.com/office/drawing/2014/main" id="{3C6A0134-B7E5-7518-0668-A0D1A0FF8CF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2;p65">
              <a:extLst>
                <a:ext uri="{FF2B5EF4-FFF2-40B4-BE49-F238E27FC236}">
                  <a16:creationId xmlns:a16="http://schemas.microsoft.com/office/drawing/2014/main" id="{4D7E93D4-6141-5913-F018-25DB5FC1A9A5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83;p65">
              <a:extLst>
                <a:ext uri="{FF2B5EF4-FFF2-40B4-BE49-F238E27FC236}">
                  <a16:creationId xmlns:a16="http://schemas.microsoft.com/office/drawing/2014/main" id="{F2E9F00D-DFA5-AF0C-EC38-5A0D0D081039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86B1A49-204F-450B-D82C-F1068CAA3E1A}"/>
              </a:ext>
            </a:extLst>
          </p:cNvPr>
          <p:cNvSpPr txBox="1"/>
          <p:nvPr/>
        </p:nvSpPr>
        <p:spPr>
          <a:xfrm>
            <a:off x="1759823" y="2273709"/>
            <a:ext cx="3304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function?</a:t>
            </a:r>
            <a:endParaRPr lang="en-US" sz="2400" dirty="0"/>
          </a:p>
        </p:txBody>
      </p:sp>
      <p:sp>
        <p:nvSpPr>
          <p:cNvPr id="17" name="Google Shape;1687;p55">
            <a:extLst>
              <a:ext uri="{FF2B5EF4-FFF2-40B4-BE49-F238E27FC236}">
                <a16:creationId xmlns:a16="http://schemas.microsoft.com/office/drawing/2014/main" id="{15A5D28C-6A6C-D8F0-01B9-81C5BCD5E0A9}"/>
              </a:ext>
            </a:extLst>
          </p:cNvPr>
          <p:cNvSpPr/>
          <p:nvPr/>
        </p:nvSpPr>
        <p:spPr>
          <a:xfrm rot="10800000" flipH="1">
            <a:off x="692209" y="2935325"/>
            <a:ext cx="3979819" cy="1996048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4577AF-1B8D-9DFB-CB69-26A2CDCD2EB9}"/>
              </a:ext>
            </a:extLst>
          </p:cNvPr>
          <p:cNvSpPr txBox="1"/>
          <p:nvPr/>
        </p:nvSpPr>
        <p:spPr>
          <a:xfrm>
            <a:off x="409098" y="3407722"/>
            <a:ext cx="4203153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Pre-defined formulas by excel that perform specific calculations.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2F47C84-437D-1CBB-3541-A39585786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6290" y="2128391"/>
            <a:ext cx="651661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Function syntax: FUNCTIONNAME(argument1, argument2, ...)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47AA10C-AC36-86AA-E7C5-31F4822D4BBA}"/>
              </a:ext>
            </a:extLst>
          </p:cNvPr>
          <p:cNvSpPr/>
          <p:nvPr/>
        </p:nvSpPr>
        <p:spPr>
          <a:xfrm rot="5400000">
            <a:off x="9520941" y="3431100"/>
            <a:ext cx="1157680" cy="335559"/>
          </a:xfrm>
          <a:prstGeom prst="rightArrow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7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AC4F-633E-45C7-7729-1DDBDE23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B700-8559-D0C2-62B2-D41EE1FB6A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190" y="1007254"/>
            <a:ext cx="11203619" cy="5313647"/>
          </a:xfrm>
          <a:prstGeom prst="roundRect">
            <a:avLst>
              <a:gd name="adj" fmla="val 9855"/>
            </a:avLst>
          </a:prstGeo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0FA632-4086-9C59-81C9-62907C5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9" y="184642"/>
            <a:ext cx="3319522" cy="720651"/>
          </a:xfrm>
        </p:spPr>
        <p:txBody>
          <a:bodyPr/>
          <a:lstStyle/>
          <a:p>
            <a:pPr algn="l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Course Outline</a:t>
            </a:r>
          </a:p>
        </p:txBody>
      </p:sp>
      <p:sp>
        <p:nvSpPr>
          <p:cNvPr id="11" name="Subtitle 13">
            <a:extLst>
              <a:ext uri="{FF2B5EF4-FFF2-40B4-BE49-F238E27FC236}">
                <a16:creationId xmlns:a16="http://schemas.microsoft.com/office/drawing/2014/main" id="{AA8DBCA0-7F80-20CB-49E3-85F34287EB54}"/>
              </a:ext>
            </a:extLst>
          </p:cNvPr>
          <p:cNvSpPr txBox="1">
            <a:spLocks/>
          </p:cNvSpPr>
          <p:nvPr/>
        </p:nvSpPr>
        <p:spPr>
          <a:xfrm>
            <a:off x="769399" y="1275561"/>
            <a:ext cx="7083469" cy="3695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1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Data Analytics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BD55C817-EF49-EA16-6F11-5BA8939F7E8C}"/>
              </a:ext>
            </a:extLst>
          </p:cNvPr>
          <p:cNvSpPr txBox="1">
            <a:spLocks/>
          </p:cNvSpPr>
          <p:nvPr/>
        </p:nvSpPr>
        <p:spPr>
          <a:xfrm>
            <a:off x="769399" y="1759294"/>
            <a:ext cx="5311806" cy="48477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2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Excel for Data Analysts ( 8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8" name="Subtitle 13">
            <a:extLst>
              <a:ext uri="{FF2B5EF4-FFF2-40B4-BE49-F238E27FC236}">
                <a16:creationId xmlns:a16="http://schemas.microsoft.com/office/drawing/2014/main" id="{3FC6656F-6ED7-E803-A792-6CC96795C1D9}"/>
              </a:ext>
            </a:extLst>
          </p:cNvPr>
          <p:cNvSpPr txBox="1">
            <a:spLocks/>
          </p:cNvSpPr>
          <p:nvPr/>
        </p:nvSpPr>
        <p:spPr>
          <a:xfrm>
            <a:off x="769399" y="2358269"/>
            <a:ext cx="5311806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3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ETL with Power Query ( 4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70E8306E-F1E6-5CA8-E10F-BA9C963858EE}"/>
              </a:ext>
            </a:extLst>
          </p:cNvPr>
          <p:cNvSpPr txBox="1">
            <a:spLocks/>
          </p:cNvSpPr>
          <p:nvPr/>
        </p:nvSpPr>
        <p:spPr>
          <a:xfrm>
            <a:off x="769399" y="2990169"/>
            <a:ext cx="6061985" cy="551739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4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Modeling Concepts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0" name="Subtitle 13">
            <a:extLst>
              <a:ext uri="{FF2B5EF4-FFF2-40B4-BE49-F238E27FC236}">
                <a16:creationId xmlns:a16="http://schemas.microsoft.com/office/drawing/2014/main" id="{97FADEA8-5FB4-B865-11F3-6FEACD5DB974}"/>
              </a:ext>
            </a:extLst>
          </p:cNvPr>
          <p:cNvSpPr txBox="1">
            <a:spLocks/>
          </p:cNvSpPr>
          <p:nvPr/>
        </p:nvSpPr>
        <p:spPr>
          <a:xfrm>
            <a:off x="769399" y="3656111"/>
            <a:ext cx="8891259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5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in Power BI with DAX ( 8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1" name="Subtitle 13">
            <a:extLst>
              <a:ext uri="{FF2B5EF4-FFF2-40B4-BE49-F238E27FC236}">
                <a16:creationId xmlns:a16="http://schemas.microsoft.com/office/drawing/2014/main" id="{526A8883-4B8A-A1DD-06C7-577F6938EED6}"/>
              </a:ext>
            </a:extLst>
          </p:cNvPr>
          <p:cNvSpPr txBox="1">
            <a:spLocks/>
          </p:cNvSpPr>
          <p:nvPr/>
        </p:nvSpPr>
        <p:spPr>
          <a:xfrm>
            <a:off x="769399" y="4288011"/>
            <a:ext cx="7356310" cy="55643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6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 and report design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2" name="Subtitle 13">
            <a:extLst>
              <a:ext uri="{FF2B5EF4-FFF2-40B4-BE49-F238E27FC236}">
                <a16:creationId xmlns:a16="http://schemas.microsoft.com/office/drawing/2014/main" id="{77E818E8-C7EA-A1DA-3F93-6EDBAD9E92F9}"/>
              </a:ext>
            </a:extLst>
          </p:cNvPr>
          <p:cNvSpPr txBox="1">
            <a:spLocks/>
          </p:cNvSpPr>
          <p:nvPr/>
        </p:nvSpPr>
        <p:spPr>
          <a:xfrm>
            <a:off x="769399" y="4958646"/>
            <a:ext cx="10614131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7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 and maintain Power BI Assets in Power BI Service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3" name="Subtitle 13">
            <a:extLst>
              <a:ext uri="{FF2B5EF4-FFF2-40B4-BE49-F238E27FC236}">
                <a16:creationId xmlns:a16="http://schemas.microsoft.com/office/drawing/2014/main" id="{BFB77EA2-603C-2CDE-77FF-B2BFCBB8D351}"/>
              </a:ext>
            </a:extLst>
          </p:cNvPr>
          <p:cNvSpPr txBox="1">
            <a:spLocks/>
          </p:cNvSpPr>
          <p:nvPr/>
        </p:nvSpPr>
        <p:spPr>
          <a:xfrm>
            <a:off x="769399" y="5590548"/>
            <a:ext cx="6564582" cy="517697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8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58953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15E24-BBD3-1697-CF9B-D4CEC4389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3C7F2CA-B46A-048A-CD67-568F55C13708}"/>
              </a:ext>
            </a:extLst>
          </p:cNvPr>
          <p:cNvGrpSpPr/>
          <p:nvPr/>
        </p:nvGrpSpPr>
        <p:grpSpPr>
          <a:xfrm>
            <a:off x="801060" y="1364083"/>
            <a:ext cx="4799543" cy="4557745"/>
            <a:chOff x="917174" y="1088312"/>
            <a:chExt cx="4799543" cy="2539156"/>
          </a:xfrm>
        </p:grpSpPr>
        <p:sp>
          <p:nvSpPr>
            <p:cNvPr id="26" name="Google Shape;4787;p59">
              <a:extLst>
                <a:ext uri="{FF2B5EF4-FFF2-40B4-BE49-F238E27FC236}">
                  <a16:creationId xmlns:a16="http://schemas.microsoft.com/office/drawing/2014/main" id="{F8F99257-1DAF-4557-328D-DD41C1CA8C45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CB2ADD9-D102-013A-34DB-2EC762415817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99A9786-B26A-DF85-F0FC-21F9CF424E5F}"/>
              </a:ext>
            </a:extLst>
          </p:cNvPr>
          <p:cNvSpPr txBox="1"/>
          <p:nvPr/>
        </p:nvSpPr>
        <p:spPr>
          <a:xfrm>
            <a:off x="1115765" y="1591537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Basic Functions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962E5792-1AEB-C162-ECD2-97E763CBF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156" y="2348568"/>
            <a:ext cx="1716817" cy="324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AVERAGE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COUNT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MIN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MX</a:t>
            </a:r>
          </a:p>
        </p:txBody>
      </p:sp>
      <p:sp>
        <p:nvSpPr>
          <p:cNvPr id="4" name="Title 12">
            <a:extLst>
              <a:ext uri="{FF2B5EF4-FFF2-40B4-BE49-F238E27FC236}">
                <a16:creationId xmlns:a16="http://schemas.microsoft.com/office/drawing/2014/main" id="{940993BF-3793-C25E-7AD8-8DC2DC85C9C5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Introduction to Functions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A599801-3632-1136-D933-34EEBEA13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737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F5980-EE96-0A58-1215-050246EA7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86D5560C-15F7-A515-708F-7DF33D04BDF8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2 – Formula and Functions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B57079-1FDC-E320-5670-CF03F66BA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AVERAGE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88521657-E96B-E410-9297-3B1850A31862}"/>
              </a:ext>
            </a:extLst>
          </p:cNvPr>
          <p:cNvSpPr txBox="1">
            <a:spLocks/>
          </p:cNvSpPr>
          <p:nvPr/>
        </p:nvSpPr>
        <p:spPr>
          <a:xfrm>
            <a:off x="835596" y="1741667"/>
            <a:ext cx="10799934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Sort the data to show highest to lowest Revenues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Use a formula to calculate “Operating Profit” (Profit = Revenue – Expenses)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Calculate values of Total Revenues, Average Operating Expenses, Highest Revenues, Lowest Revenues, and number of cities in the report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Create a new column that shows total revenues converted to MMK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5 – Filter the data to only show “Partner” office type</a:t>
            </a:r>
          </a:p>
        </p:txBody>
      </p:sp>
    </p:spTree>
    <p:extLst>
      <p:ext uri="{BB962C8B-B14F-4D97-AF65-F5344CB8AC3E}">
        <p14:creationId xmlns:p14="http://schemas.microsoft.com/office/powerpoint/2010/main" val="16826820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D3F7D-D804-C29F-ED27-9DE16BDA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995BE94-5D54-5A1C-9110-A2025D923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2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65AA9B3B-42CE-8EC4-CC7C-214983D22A1A}"/>
              </a:ext>
            </a:extLst>
          </p:cNvPr>
          <p:cNvSpPr txBox="1">
            <a:spLocks/>
          </p:cNvSpPr>
          <p:nvPr/>
        </p:nvSpPr>
        <p:spPr>
          <a:xfrm>
            <a:off x="827208" y="11874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You're Mastering Your Data!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6A02A6D2-8332-5DBF-E20A-20B8EEB8C6E6}"/>
              </a:ext>
            </a:extLst>
          </p:cNvPr>
          <p:cNvSpPr txBox="1">
            <a:spLocks/>
          </p:cNvSpPr>
          <p:nvPr/>
        </p:nvSpPr>
        <p:spPr>
          <a:xfrm>
            <a:off x="827207" y="1951392"/>
            <a:ext cx="9818421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learned how to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Sort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data for effective organization.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mastered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focus on specific data subsets.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built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Formulas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with arithmetic operators and understood the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Order of Operations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learned about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Cell References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(relative, absolute)</a:t>
            </a:r>
          </a:p>
          <a:p>
            <a:pPr>
              <a:lnSpc>
                <a:spcPct val="150000"/>
              </a:lnSpc>
            </a:pP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started using common </a:t>
            </a:r>
            <a:r>
              <a:rPr lang="en-US" alt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Functions</a:t>
            </a:r>
            <a:r>
              <a:rPr lang="en-US" altLang="en-US" sz="1800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(SUM, AVERAGE, COUNT, MIN, MAX) for quick analysis </a:t>
            </a:r>
          </a:p>
        </p:txBody>
      </p:sp>
    </p:spTree>
    <p:extLst>
      <p:ext uri="{BB962C8B-B14F-4D97-AF65-F5344CB8AC3E}">
        <p14:creationId xmlns:p14="http://schemas.microsoft.com/office/powerpoint/2010/main" val="3382781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07F1D-AA9B-7091-A307-5C5FDCB5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3E4F15F-2F4C-8B6D-2943-CC218FBD9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2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726C239B-32DB-81F0-28C6-5FAB188F97AC}"/>
              </a:ext>
            </a:extLst>
          </p:cNvPr>
          <p:cNvSpPr txBox="1">
            <a:spLocks/>
          </p:cNvSpPr>
          <p:nvPr/>
        </p:nvSpPr>
        <p:spPr>
          <a:xfrm>
            <a:off x="726616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Started from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91ED95-1F56-B4E4-E2BC-B063338E1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7" y="1951392"/>
            <a:ext cx="4786877" cy="3767064"/>
          </a:xfrm>
          <a:prstGeom prst="rect">
            <a:avLst/>
          </a:prstGeom>
        </p:spPr>
      </p:pic>
      <p:sp>
        <p:nvSpPr>
          <p:cNvPr id="9" name="Subtitle 13">
            <a:extLst>
              <a:ext uri="{FF2B5EF4-FFF2-40B4-BE49-F238E27FC236}">
                <a16:creationId xmlns:a16="http://schemas.microsoft.com/office/drawing/2014/main" id="{14801DBA-4F52-AE33-B06D-21183B8F06EA}"/>
              </a:ext>
            </a:extLst>
          </p:cNvPr>
          <p:cNvSpPr txBox="1">
            <a:spLocks/>
          </p:cNvSpPr>
          <p:nvPr/>
        </p:nvSpPr>
        <p:spPr>
          <a:xfrm>
            <a:off x="6250778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we are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20DCD3-50EF-0339-EA34-53D2A7C5A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1223" y="1951392"/>
            <a:ext cx="5791974" cy="307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590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C82033-0B1B-B3A6-73A3-69E224D4F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FFC53551-38EB-E855-1157-E4446EA8167F}"/>
              </a:ext>
            </a:extLst>
          </p:cNvPr>
          <p:cNvSpPr txBox="1">
            <a:spLocks/>
          </p:cNvSpPr>
          <p:nvPr/>
        </p:nvSpPr>
        <p:spPr>
          <a:xfrm>
            <a:off x="799208" y="2088417"/>
            <a:ext cx="10135491" cy="26811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3 – Data Cleaning in Excel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Text, Date/Time, and Logical Functions</a:t>
            </a:r>
          </a:p>
        </p:txBody>
      </p:sp>
    </p:spTree>
    <p:extLst>
      <p:ext uri="{BB962C8B-B14F-4D97-AF65-F5344CB8AC3E}">
        <p14:creationId xmlns:p14="http://schemas.microsoft.com/office/powerpoint/2010/main" val="3856011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9A489-F064-F1A1-8320-E7BDA43C3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3CD46AB-BBC8-76F0-7E36-A101C7EFC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7" y="195127"/>
            <a:ext cx="11201265" cy="636675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Text Functions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EA4783E-6EDA-82FB-3D64-2083C5B4613E}"/>
              </a:ext>
            </a:extLst>
          </p:cNvPr>
          <p:cNvSpPr txBox="1"/>
          <p:nvPr/>
        </p:nvSpPr>
        <p:spPr>
          <a:xfrm>
            <a:off x="1827335" y="6422233"/>
            <a:ext cx="7100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Text functions operate on cells containing text, or numbers treated as text</a:t>
            </a:r>
          </a:p>
        </p:txBody>
      </p:sp>
      <p:grpSp>
        <p:nvGrpSpPr>
          <p:cNvPr id="75" name="Google Shape;7372;p65">
            <a:extLst>
              <a:ext uri="{FF2B5EF4-FFF2-40B4-BE49-F238E27FC236}">
                <a16:creationId xmlns:a16="http://schemas.microsoft.com/office/drawing/2014/main" id="{E8AEDBD8-F4BC-BBE4-39EB-E231204C8A2E}"/>
              </a:ext>
            </a:extLst>
          </p:cNvPr>
          <p:cNvGrpSpPr/>
          <p:nvPr/>
        </p:nvGrpSpPr>
        <p:grpSpPr>
          <a:xfrm>
            <a:off x="1495767" y="6449974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76" name="Google Shape;7373;p65">
              <a:extLst>
                <a:ext uri="{FF2B5EF4-FFF2-40B4-BE49-F238E27FC236}">
                  <a16:creationId xmlns:a16="http://schemas.microsoft.com/office/drawing/2014/main" id="{9F67843F-A408-65FB-487F-8254B7FDFB6F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374;p65">
              <a:extLst>
                <a:ext uri="{FF2B5EF4-FFF2-40B4-BE49-F238E27FC236}">
                  <a16:creationId xmlns:a16="http://schemas.microsoft.com/office/drawing/2014/main" id="{551BD61D-626B-F413-A80B-DE73D2274553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375;p65">
              <a:extLst>
                <a:ext uri="{FF2B5EF4-FFF2-40B4-BE49-F238E27FC236}">
                  <a16:creationId xmlns:a16="http://schemas.microsoft.com/office/drawing/2014/main" id="{8CCAE494-3760-9A18-E026-E33CA9DBEF0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376;p65">
              <a:extLst>
                <a:ext uri="{FF2B5EF4-FFF2-40B4-BE49-F238E27FC236}">
                  <a16:creationId xmlns:a16="http://schemas.microsoft.com/office/drawing/2014/main" id="{768493C4-45AF-2FE9-1632-60599532E8FD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7377;p65">
              <a:extLst>
                <a:ext uri="{FF2B5EF4-FFF2-40B4-BE49-F238E27FC236}">
                  <a16:creationId xmlns:a16="http://schemas.microsoft.com/office/drawing/2014/main" id="{B251A99E-78B3-5255-DFFA-A490AF742154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7378;p65">
              <a:extLst>
                <a:ext uri="{FF2B5EF4-FFF2-40B4-BE49-F238E27FC236}">
                  <a16:creationId xmlns:a16="http://schemas.microsoft.com/office/drawing/2014/main" id="{E3E1FA3A-A820-D4AF-3A37-A07786A97395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7379;p65">
              <a:extLst>
                <a:ext uri="{FF2B5EF4-FFF2-40B4-BE49-F238E27FC236}">
                  <a16:creationId xmlns:a16="http://schemas.microsoft.com/office/drawing/2014/main" id="{B3B7C509-3F16-0031-5CE8-599FF1F92201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7380;p65">
              <a:extLst>
                <a:ext uri="{FF2B5EF4-FFF2-40B4-BE49-F238E27FC236}">
                  <a16:creationId xmlns:a16="http://schemas.microsoft.com/office/drawing/2014/main" id="{E4A370E5-DD35-9C4B-BF6D-5E1D08270D6C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7381;p65">
              <a:extLst>
                <a:ext uri="{FF2B5EF4-FFF2-40B4-BE49-F238E27FC236}">
                  <a16:creationId xmlns:a16="http://schemas.microsoft.com/office/drawing/2014/main" id="{AE860832-AE22-7B4A-9727-E747EC7CC7B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7382;p65">
              <a:extLst>
                <a:ext uri="{FF2B5EF4-FFF2-40B4-BE49-F238E27FC236}">
                  <a16:creationId xmlns:a16="http://schemas.microsoft.com/office/drawing/2014/main" id="{BD458A6D-8FE2-B69C-477F-C477C16F5CCC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7383;p65">
              <a:extLst>
                <a:ext uri="{FF2B5EF4-FFF2-40B4-BE49-F238E27FC236}">
                  <a16:creationId xmlns:a16="http://schemas.microsoft.com/office/drawing/2014/main" id="{D12B5DD3-67D3-4526-490E-03C9F79C7243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6BBC8A-799E-36A3-C032-A7484536FC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964862"/>
              </p:ext>
            </p:extLst>
          </p:nvPr>
        </p:nvGraphicFramePr>
        <p:xfrm>
          <a:off x="1527785" y="882113"/>
          <a:ext cx="8128000" cy="556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302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79426-3D3C-75A1-7F6D-2A25C07C7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8ADE1E42-8AD7-B5DC-A6AB-B08F2481988E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3 – Text Functions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5AFC6D7F-0216-8FC2-7361-63494B993F9E}"/>
              </a:ext>
            </a:extLst>
          </p:cNvPr>
          <p:cNvSpPr txBox="1">
            <a:spLocks/>
          </p:cNvSpPr>
          <p:nvPr/>
        </p:nvSpPr>
        <p:spPr>
          <a:xfrm>
            <a:off x="835596" y="1741667"/>
            <a:ext cx="10799934" cy="3351033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Fill the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PaymentType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Column with the data from transaction type, but only take the text before the comma ( , ) sign.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Clean up white spaces and fill the data in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AccountLevel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column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Change city names into the style that only has the initial character in capital letter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Combine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ProductCategory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and “Channel” under “</a:t>
            </a:r>
            <a:r>
              <a:rPr lang="en-US" sz="1800" dirty="0" err="1">
                <a:latin typeface="Segoe UI" panose="020B0502040204020203" pitchFamily="34" charset="0"/>
                <a:cs typeface="Segoe UI" panose="020B0502040204020203" pitchFamily="34" charset="0"/>
              </a:rPr>
              <a:t>CategoryandChannel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” column with a ( _ ) in between.</a:t>
            </a:r>
          </a:p>
        </p:txBody>
      </p:sp>
    </p:spTree>
    <p:extLst>
      <p:ext uri="{BB962C8B-B14F-4D97-AF65-F5344CB8AC3E}">
        <p14:creationId xmlns:p14="http://schemas.microsoft.com/office/powerpoint/2010/main" val="2723385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537FD-62E3-3FA7-BB09-87A3936B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4787;p59">
            <a:extLst>
              <a:ext uri="{FF2B5EF4-FFF2-40B4-BE49-F238E27FC236}">
                <a16:creationId xmlns:a16="http://schemas.microsoft.com/office/drawing/2014/main" id="{11CC8DF5-D0FF-AB1A-C093-20EFCEE1E49F}"/>
              </a:ext>
            </a:extLst>
          </p:cNvPr>
          <p:cNvSpPr/>
          <p:nvPr/>
        </p:nvSpPr>
        <p:spPr>
          <a:xfrm rot="16200000" flipH="1">
            <a:off x="2689747" y="954695"/>
            <a:ext cx="3222336" cy="7119362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367E431-09B8-D891-7ED6-554CADC2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Date/Time Functions</a:t>
            </a:r>
          </a:p>
        </p:txBody>
      </p:sp>
      <p:grpSp>
        <p:nvGrpSpPr>
          <p:cNvPr id="3" name="Google Shape;7372;p65">
            <a:extLst>
              <a:ext uri="{FF2B5EF4-FFF2-40B4-BE49-F238E27FC236}">
                <a16:creationId xmlns:a16="http://schemas.microsoft.com/office/drawing/2014/main" id="{45229672-D5F9-9C3B-B1F3-B954242F3B98}"/>
              </a:ext>
            </a:extLst>
          </p:cNvPr>
          <p:cNvGrpSpPr/>
          <p:nvPr/>
        </p:nvGrpSpPr>
        <p:grpSpPr>
          <a:xfrm>
            <a:off x="8941038" y="937019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" name="Google Shape;7373;p65">
              <a:extLst>
                <a:ext uri="{FF2B5EF4-FFF2-40B4-BE49-F238E27FC236}">
                  <a16:creationId xmlns:a16="http://schemas.microsoft.com/office/drawing/2014/main" id="{AD4F279E-0459-6727-9680-44622BDB6DC1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4;p65">
              <a:extLst>
                <a:ext uri="{FF2B5EF4-FFF2-40B4-BE49-F238E27FC236}">
                  <a16:creationId xmlns:a16="http://schemas.microsoft.com/office/drawing/2014/main" id="{DE73C6CB-4119-DA19-0F47-FDC9453E6376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5;p65">
              <a:extLst>
                <a:ext uri="{FF2B5EF4-FFF2-40B4-BE49-F238E27FC236}">
                  <a16:creationId xmlns:a16="http://schemas.microsoft.com/office/drawing/2014/main" id="{35F4A975-52FC-EDF2-9440-0CC53616C143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6;p65">
              <a:extLst>
                <a:ext uri="{FF2B5EF4-FFF2-40B4-BE49-F238E27FC236}">
                  <a16:creationId xmlns:a16="http://schemas.microsoft.com/office/drawing/2014/main" id="{D5955CAE-27B2-0928-5007-41B093560927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7;p65">
              <a:extLst>
                <a:ext uri="{FF2B5EF4-FFF2-40B4-BE49-F238E27FC236}">
                  <a16:creationId xmlns:a16="http://schemas.microsoft.com/office/drawing/2014/main" id="{4488BA64-6360-5D16-6AD0-F7AD51A6036D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8;p65">
              <a:extLst>
                <a:ext uri="{FF2B5EF4-FFF2-40B4-BE49-F238E27FC236}">
                  <a16:creationId xmlns:a16="http://schemas.microsoft.com/office/drawing/2014/main" id="{F74DE8B1-B0CD-A40B-7660-3558F7C98286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9;p65">
              <a:extLst>
                <a:ext uri="{FF2B5EF4-FFF2-40B4-BE49-F238E27FC236}">
                  <a16:creationId xmlns:a16="http://schemas.microsoft.com/office/drawing/2014/main" id="{14F13104-C554-15A6-E521-2168E4BD3D29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0;p65">
              <a:extLst>
                <a:ext uri="{FF2B5EF4-FFF2-40B4-BE49-F238E27FC236}">
                  <a16:creationId xmlns:a16="http://schemas.microsoft.com/office/drawing/2014/main" id="{4E7554AB-081F-768B-CA55-D3A9E64C5AC6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1;p65">
              <a:extLst>
                <a:ext uri="{FF2B5EF4-FFF2-40B4-BE49-F238E27FC236}">
                  <a16:creationId xmlns:a16="http://schemas.microsoft.com/office/drawing/2014/main" id="{6952A337-02CC-B0EF-B36A-741E8C59E07D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2;p65">
              <a:extLst>
                <a:ext uri="{FF2B5EF4-FFF2-40B4-BE49-F238E27FC236}">
                  <a16:creationId xmlns:a16="http://schemas.microsoft.com/office/drawing/2014/main" id="{32C6CEA5-AB93-A5F9-5F6C-A245CC087C09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83;p65">
              <a:extLst>
                <a:ext uri="{FF2B5EF4-FFF2-40B4-BE49-F238E27FC236}">
                  <a16:creationId xmlns:a16="http://schemas.microsoft.com/office/drawing/2014/main" id="{E7E32833-699B-F614-4470-9A36A5CE9893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8A71FA5-FF77-BFAF-08B5-0A5C93442133}"/>
              </a:ext>
            </a:extLst>
          </p:cNvPr>
          <p:cNvSpPr txBox="1"/>
          <p:nvPr/>
        </p:nvSpPr>
        <p:spPr>
          <a:xfrm>
            <a:off x="8068099" y="1929053"/>
            <a:ext cx="23796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Serial Numbers </a:t>
            </a:r>
          </a:p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 Calculations</a:t>
            </a:r>
            <a:endParaRPr lang="en-US"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7DE5DF-E15B-2157-31F2-084AD91D0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933" y="3223591"/>
            <a:ext cx="6332667" cy="253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Excel stores dates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sequential serial 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starting from January 1, 1900, as 1.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Times are stored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fractions of a 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This serial number system allows you to perform arithmetic operations on dates (e.g., Date1 - Date2 gives days between).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6A3DF5-FFD9-3C4B-C1EF-A26F84A5C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9994" y="2903210"/>
            <a:ext cx="2235905" cy="322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465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98A8B-ADFB-4C9B-C1CE-2068A7E9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C1AE222-C20B-08C1-76C3-8DB130EC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Date/Time Functions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6F0896F-7F51-C8BA-BA19-46BBCB0F2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2987075"/>
              </p:ext>
            </p:extLst>
          </p:nvPr>
        </p:nvGraphicFramePr>
        <p:xfrm>
          <a:off x="1527785" y="882113"/>
          <a:ext cx="8128000" cy="5567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6CEB304-3D6A-A990-DF84-DB906C9A3990}"/>
              </a:ext>
            </a:extLst>
          </p:cNvPr>
          <p:cNvSpPr txBox="1"/>
          <p:nvPr/>
        </p:nvSpPr>
        <p:spPr>
          <a:xfrm>
            <a:off x="1827335" y="6422233"/>
            <a:ext cx="71007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Remember to change the date data locale into English (United Kingdom)</a:t>
            </a:r>
          </a:p>
        </p:txBody>
      </p:sp>
      <p:grpSp>
        <p:nvGrpSpPr>
          <p:cNvPr id="9" name="Google Shape;7372;p65">
            <a:extLst>
              <a:ext uri="{FF2B5EF4-FFF2-40B4-BE49-F238E27FC236}">
                <a16:creationId xmlns:a16="http://schemas.microsoft.com/office/drawing/2014/main" id="{129081F6-725C-77F7-1DFD-7234095D3DB1}"/>
              </a:ext>
            </a:extLst>
          </p:cNvPr>
          <p:cNvGrpSpPr/>
          <p:nvPr/>
        </p:nvGrpSpPr>
        <p:grpSpPr>
          <a:xfrm>
            <a:off x="1495767" y="6449974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10" name="Google Shape;7373;p65">
              <a:extLst>
                <a:ext uri="{FF2B5EF4-FFF2-40B4-BE49-F238E27FC236}">
                  <a16:creationId xmlns:a16="http://schemas.microsoft.com/office/drawing/2014/main" id="{BD8B3E05-5703-8B0D-41D3-C5ADFE77C30A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74;p65">
              <a:extLst>
                <a:ext uri="{FF2B5EF4-FFF2-40B4-BE49-F238E27FC236}">
                  <a16:creationId xmlns:a16="http://schemas.microsoft.com/office/drawing/2014/main" id="{20D7CCAB-07FE-2101-9FFF-96C7FBB5B1EE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5;p65">
              <a:extLst>
                <a:ext uri="{FF2B5EF4-FFF2-40B4-BE49-F238E27FC236}">
                  <a16:creationId xmlns:a16="http://schemas.microsoft.com/office/drawing/2014/main" id="{109639A4-C423-992A-96EB-CDED17DC66F4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76;p65">
              <a:extLst>
                <a:ext uri="{FF2B5EF4-FFF2-40B4-BE49-F238E27FC236}">
                  <a16:creationId xmlns:a16="http://schemas.microsoft.com/office/drawing/2014/main" id="{3C804247-ACDF-054E-F1EF-33F532D5160C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77;p65">
              <a:extLst>
                <a:ext uri="{FF2B5EF4-FFF2-40B4-BE49-F238E27FC236}">
                  <a16:creationId xmlns:a16="http://schemas.microsoft.com/office/drawing/2014/main" id="{86016FDF-6A82-26ED-9914-FE01E0CBEDDE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78;p65">
              <a:extLst>
                <a:ext uri="{FF2B5EF4-FFF2-40B4-BE49-F238E27FC236}">
                  <a16:creationId xmlns:a16="http://schemas.microsoft.com/office/drawing/2014/main" id="{FC1B40F5-094F-5466-B930-BB29800F74E0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79;p65">
              <a:extLst>
                <a:ext uri="{FF2B5EF4-FFF2-40B4-BE49-F238E27FC236}">
                  <a16:creationId xmlns:a16="http://schemas.microsoft.com/office/drawing/2014/main" id="{56DDE581-0BF5-93B5-5379-15D7B6616F2E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80;p65">
              <a:extLst>
                <a:ext uri="{FF2B5EF4-FFF2-40B4-BE49-F238E27FC236}">
                  <a16:creationId xmlns:a16="http://schemas.microsoft.com/office/drawing/2014/main" id="{44763693-E496-5223-275B-3E9A00E14EA2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381;p65">
              <a:extLst>
                <a:ext uri="{FF2B5EF4-FFF2-40B4-BE49-F238E27FC236}">
                  <a16:creationId xmlns:a16="http://schemas.microsoft.com/office/drawing/2014/main" id="{BF91C8AC-D5B2-A516-7AB7-90E0B0F6DBF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382;p65">
              <a:extLst>
                <a:ext uri="{FF2B5EF4-FFF2-40B4-BE49-F238E27FC236}">
                  <a16:creationId xmlns:a16="http://schemas.microsoft.com/office/drawing/2014/main" id="{BB081546-0B33-0BF4-390D-0B44B7BA7C58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7383;p65">
              <a:extLst>
                <a:ext uri="{FF2B5EF4-FFF2-40B4-BE49-F238E27FC236}">
                  <a16:creationId xmlns:a16="http://schemas.microsoft.com/office/drawing/2014/main" id="{DC9A3375-6F3F-121B-A9D6-71FD7924C31A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90441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D0FD1-356A-ECB1-50CD-70DCC02F7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3C4FA5B8-EBB1-CDB1-67A7-F3913F39EAAA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4 – Date Functions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372C72D5-DDA4-59C9-17D0-5C5640D91F08}"/>
              </a:ext>
            </a:extLst>
          </p:cNvPr>
          <p:cNvSpPr txBox="1">
            <a:spLocks/>
          </p:cNvSpPr>
          <p:nvPr/>
        </p:nvSpPr>
        <p:spPr>
          <a:xfrm>
            <a:off x="843985" y="1632610"/>
            <a:ext cx="10799934" cy="3351033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In cell B1, fill the current date as the reporting date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Find out how many days each supplier take to fill the stock after getting the order in Lead Time column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Extract Order Year and fill for each supplier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Extract Order Month and fill for each supplier</a:t>
            </a:r>
          </a:p>
        </p:txBody>
      </p:sp>
    </p:spTree>
    <p:extLst>
      <p:ext uri="{BB962C8B-B14F-4D97-AF65-F5344CB8AC3E}">
        <p14:creationId xmlns:p14="http://schemas.microsoft.com/office/powerpoint/2010/main" val="2169068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5708" y="396058"/>
            <a:ext cx="5840730" cy="151831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2 –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Excel for Data Analysts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A498B66-C42E-029B-6F9F-FF45F4C14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5708" y="1987593"/>
            <a:ext cx="4786877" cy="763899"/>
          </a:xfrm>
        </p:spPr>
        <p:txBody>
          <a:bodyPr/>
          <a:lstStyle/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We will learn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16" name="Picture Placeholder 10" descr="A person with his hand on his chin">
            <a:extLst>
              <a:ext uri="{FF2B5EF4-FFF2-40B4-BE49-F238E27FC236}">
                <a16:creationId xmlns:a16="http://schemas.microsoft.com/office/drawing/2014/main" id="{317D2408-4D6D-AB52-8A7A-D297474698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2" r="172"/>
          <a:stretch/>
        </p:blipFill>
        <p:spPr>
          <a:xfrm>
            <a:off x="0" y="-2235"/>
            <a:ext cx="5840730" cy="6862275"/>
          </a:xfrm>
        </p:spPr>
      </p:pic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CBED8F60-D304-21A8-8803-E13BF2BF06D4}"/>
              </a:ext>
            </a:extLst>
          </p:cNvPr>
          <p:cNvSpPr txBox="1">
            <a:spLocks/>
          </p:cNvSpPr>
          <p:nvPr/>
        </p:nvSpPr>
        <p:spPr>
          <a:xfrm>
            <a:off x="6605708" y="2751492"/>
            <a:ext cx="5311806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Types, Formatting Data, Worksheets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Sorting and filtering data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Formulas and Functions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Pivot Tables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Text, Date Time and Logical functions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Nested logic formulas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Lookup functions (VLOOKUP, INDEX)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Bonus : Common issues in workplaces with excel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94042-9B0B-CEF2-DC52-74C503B8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8756458F-08E4-F2E1-4E5C-0A1C05118A68}"/>
              </a:ext>
            </a:extLst>
          </p:cNvPr>
          <p:cNvSpPr txBox="1">
            <a:spLocks/>
          </p:cNvSpPr>
          <p:nvPr/>
        </p:nvSpPr>
        <p:spPr>
          <a:xfrm>
            <a:off x="782686" y="2678356"/>
            <a:ext cx="4517283" cy="150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 Time – (5 Minutes)</a:t>
            </a:r>
          </a:p>
        </p:txBody>
      </p:sp>
    </p:spTree>
    <p:extLst>
      <p:ext uri="{BB962C8B-B14F-4D97-AF65-F5344CB8AC3E}">
        <p14:creationId xmlns:p14="http://schemas.microsoft.com/office/powerpoint/2010/main" val="1690740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5AEE-EF74-5582-19CB-D43E0491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3A86645-0259-36E5-620C-93068F10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Logical Functions</a:t>
            </a:r>
          </a:p>
        </p:txBody>
      </p:sp>
      <p:grpSp>
        <p:nvGrpSpPr>
          <p:cNvPr id="3" name="Google Shape;7372;p65">
            <a:extLst>
              <a:ext uri="{FF2B5EF4-FFF2-40B4-BE49-F238E27FC236}">
                <a16:creationId xmlns:a16="http://schemas.microsoft.com/office/drawing/2014/main" id="{D52AF60C-D5D4-BA93-97CE-19F46CC1E83B}"/>
              </a:ext>
            </a:extLst>
          </p:cNvPr>
          <p:cNvGrpSpPr/>
          <p:nvPr/>
        </p:nvGrpSpPr>
        <p:grpSpPr>
          <a:xfrm>
            <a:off x="1019225" y="2179055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" name="Google Shape;7373;p65">
              <a:extLst>
                <a:ext uri="{FF2B5EF4-FFF2-40B4-BE49-F238E27FC236}">
                  <a16:creationId xmlns:a16="http://schemas.microsoft.com/office/drawing/2014/main" id="{545A9322-6968-81B3-94C6-469A0828FCCE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4;p65">
              <a:extLst>
                <a:ext uri="{FF2B5EF4-FFF2-40B4-BE49-F238E27FC236}">
                  <a16:creationId xmlns:a16="http://schemas.microsoft.com/office/drawing/2014/main" id="{EE01F16C-333D-C09E-5EEE-7C3EECAFE32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5;p65">
              <a:extLst>
                <a:ext uri="{FF2B5EF4-FFF2-40B4-BE49-F238E27FC236}">
                  <a16:creationId xmlns:a16="http://schemas.microsoft.com/office/drawing/2014/main" id="{6CFFA484-8EE5-D99E-0CC7-25E3AC3ADF35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6;p65">
              <a:extLst>
                <a:ext uri="{FF2B5EF4-FFF2-40B4-BE49-F238E27FC236}">
                  <a16:creationId xmlns:a16="http://schemas.microsoft.com/office/drawing/2014/main" id="{CEA43E82-45AA-25F9-19B3-D00D882E50FD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7377;p65">
              <a:extLst>
                <a:ext uri="{FF2B5EF4-FFF2-40B4-BE49-F238E27FC236}">
                  <a16:creationId xmlns:a16="http://schemas.microsoft.com/office/drawing/2014/main" id="{D245F067-8562-849D-EFC2-3572A0822CB0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378;p65">
              <a:extLst>
                <a:ext uri="{FF2B5EF4-FFF2-40B4-BE49-F238E27FC236}">
                  <a16:creationId xmlns:a16="http://schemas.microsoft.com/office/drawing/2014/main" id="{A6248F59-76E2-9A78-45D8-E3A61A2C38F9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379;p65">
              <a:extLst>
                <a:ext uri="{FF2B5EF4-FFF2-40B4-BE49-F238E27FC236}">
                  <a16:creationId xmlns:a16="http://schemas.microsoft.com/office/drawing/2014/main" id="{3D88C6F6-7E46-A11F-D3ED-9ADD78B1E4A7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380;p65">
              <a:extLst>
                <a:ext uri="{FF2B5EF4-FFF2-40B4-BE49-F238E27FC236}">
                  <a16:creationId xmlns:a16="http://schemas.microsoft.com/office/drawing/2014/main" id="{F613D0C4-B71D-7A77-ECDF-03A8E2816D76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381;p65">
              <a:extLst>
                <a:ext uri="{FF2B5EF4-FFF2-40B4-BE49-F238E27FC236}">
                  <a16:creationId xmlns:a16="http://schemas.microsoft.com/office/drawing/2014/main" id="{C2EB987C-5358-1830-862F-5B1562AE7996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7382;p65">
              <a:extLst>
                <a:ext uri="{FF2B5EF4-FFF2-40B4-BE49-F238E27FC236}">
                  <a16:creationId xmlns:a16="http://schemas.microsoft.com/office/drawing/2014/main" id="{25F0EC73-888B-E19B-B1A3-654C0928F884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383;p65">
              <a:extLst>
                <a:ext uri="{FF2B5EF4-FFF2-40B4-BE49-F238E27FC236}">
                  <a16:creationId xmlns:a16="http://schemas.microsoft.com/office/drawing/2014/main" id="{6F59A571-E5EC-1C06-8E31-B859C1FEDCDA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32C0A59-4653-C426-DF1A-A9D850A69111}"/>
              </a:ext>
            </a:extLst>
          </p:cNvPr>
          <p:cNvSpPr txBox="1"/>
          <p:nvPr/>
        </p:nvSpPr>
        <p:spPr>
          <a:xfrm>
            <a:off x="1944959" y="2087029"/>
            <a:ext cx="36335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logical function?</a:t>
            </a:r>
            <a:endParaRPr lang="en-US" sz="2400" dirty="0"/>
          </a:p>
        </p:txBody>
      </p:sp>
      <p:sp>
        <p:nvSpPr>
          <p:cNvPr id="30" name="Google Shape;1687;p55">
            <a:extLst>
              <a:ext uri="{FF2B5EF4-FFF2-40B4-BE49-F238E27FC236}">
                <a16:creationId xmlns:a16="http://schemas.microsoft.com/office/drawing/2014/main" id="{B4FFEFDB-E688-8E56-1F43-CF878D2420DF}"/>
              </a:ext>
            </a:extLst>
          </p:cNvPr>
          <p:cNvSpPr/>
          <p:nvPr/>
        </p:nvSpPr>
        <p:spPr>
          <a:xfrm rot="10800000" flipH="1">
            <a:off x="692209" y="2935325"/>
            <a:ext cx="3979819" cy="1996048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4421C9-55EE-D8E7-F162-73C0A9BEBD3C}"/>
              </a:ext>
            </a:extLst>
          </p:cNvPr>
          <p:cNvSpPr txBox="1"/>
          <p:nvPr/>
        </p:nvSpPr>
        <p:spPr>
          <a:xfrm>
            <a:off x="409098" y="3493257"/>
            <a:ext cx="42031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It checks if a condition is </a:t>
            </a:r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TRUE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or </a:t>
            </a:r>
            <a:r>
              <a:rPr lang="en-US" sz="2000" dirty="0">
                <a:solidFill>
                  <a:srgbClr val="FE6D8A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FALSE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and returns one value if true, and another if false. </a:t>
            </a: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3D156FAC-05D4-96F6-6468-6EC2A84B0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248" y="2096345"/>
            <a:ext cx="610265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 Logical Functions in Excel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0E622BF-86C5-C275-C138-CF463BF68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81" y="2918026"/>
            <a:ext cx="3839111" cy="79068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CBB3BD8-43F1-7EAD-CB50-383662515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81" y="3899885"/>
            <a:ext cx="2829320" cy="80021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B2DDB90C-1A51-72D2-D546-59DCC3D73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681" y="4891271"/>
            <a:ext cx="2257740" cy="790685"/>
          </a:xfrm>
          <a:prstGeom prst="rect">
            <a:avLst/>
          </a:prstGeom>
        </p:spPr>
      </p:pic>
      <p:sp>
        <p:nvSpPr>
          <p:cNvPr id="42" name="Rectangle 1">
            <a:extLst>
              <a:ext uri="{FF2B5EF4-FFF2-40B4-BE49-F238E27FC236}">
                <a16:creationId xmlns:a16="http://schemas.microsoft.com/office/drawing/2014/main" id="{41918EBF-C4F1-DCE6-296F-9A0FDDCB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8008" y="3031592"/>
            <a:ext cx="10320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A58417D8-0815-9441-EA46-8DC38D81D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0" y="4069158"/>
            <a:ext cx="1631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IFERROR</a:t>
            </a:r>
          </a:p>
        </p:txBody>
      </p:sp>
      <p:sp>
        <p:nvSpPr>
          <p:cNvPr id="44" name="Rectangle 1">
            <a:extLst>
              <a:ext uri="{FF2B5EF4-FFF2-40B4-BE49-F238E27FC236}">
                <a16:creationId xmlns:a16="http://schemas.microsoft.com/office/drawing/2014/main" id="{C51D064D-E7C1-BD08-BA05-8BAFFB753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0" y="5004405"/>
            <a:ext cx="163139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IFNA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985B4B9-41CF-57C8-362B-32EC2BCBA0AA}"/>
              </a:ext>
            </a:extLst>
          </p:cNvPr>
          <p:cNvGrpSpPr/>
          <p:nvPr/>
        </p:nvGrpSpPr>
        <p:grpSpPr>
          <a:xfrm>
            <a:off x="580128" y="1392848"/>
            <a:ext cx="7464914" cy="4583992"/>
            <a:chOff x="580128" y="1392848"/>
            <a:chExt cx="7464914" cy="4583992"/>
          </a:xfrm>
        </p:grpSpPr>
        <p:sp>
          <p:nvSpPr>
            <p:cNvPr id="45" name="Google Shape;4787;p59">
              <a:extLst>
                <a:ext uri="{FF2B5EF4-FFF2-40B4-BE49-F238E27FC236}">
                  <a16:creationId xmlns:a16="http://schemas.microsoft.com/office/drawing/2014/main" id="{9ABCE0C6-4D81-1AE0-6990-6F160DC05EF6}"/>
                </a:ext>
              </a:extLst>
            </p:cNvPr>
            <p:cNvSpPr/>
            <p:nvPr/>
          </p:nvSpPr>
          <p:spPr>
            <a:xfrm rot="16200000" flipH="1">
              <a:off x="2020589" y="-47613"/>
              <a:ext cx="4583992" cy="7464914"/>
            </a:xfrm>
            <a:custGeom>
              <a:avLst/>
              <a:gdLst>
                <a:gd name="connsiteX0" fmla="*/ 729 w 9996"/>
                <a:gd name="connsiteY0" fmla="*/ 0 h 13322"/>
                <a:gd name="connsiteX1" fmla="*/ 0 w 9996"/>
                <a:gd name="connsiteY1" fmla="*/ 637 h 13322"/>
                <a:gd name="connsiteX2" fmla="*/ 0 w 9996"/>
                <a:gd name="connsiteY2" fmla="*/ 8465 h 13322"/>
                <a:gd name="connsiteX3" fmla="*/ 729 w 9996"/>
                <a:gd name="connsiteY3" fmla="*/ 9102 h 13322"/>
                <a:gd name="connsiteX4" fmla="*/ 4321 w 9996"/>
                <a:gd name="connsiteY4" fmla="*/ 9102 h 13322"/>
                <a:gd name="connsiteX5" fmla="*/ 4631 w 9996"/>
                <a:gd name="connsiteY5" fmla="*/ 13322 h 13322"/>
                <a:gd name="connsiteX6" fmla="*/ 5648 w 9996"/>
                <a:gd name="connsiteY6" fmla="*/ 9102 h 13322"/>
                <a:gd name="connsiteX7" fmla="*/ 9267 w 9996"/>
                <a:gd name="connsiteY7" fmla="*/ 9102 h 13322"/>
                <a:gd name="connsiteX8" fmla="*/ 9309 w 9996"/>
                <a:gd name="connsiteY8" fmla="*/ 9104 h 13322"/>
                <a:gd name="connsiteX9" fmla="*/ 9996 w 9996"/>
                <a:gd name="connsiteY9" fmla="*/ 8465 h 13322"/>
                <a:gd name="connsiteX10" fmla="*/ 9996 w 9996"/>
                <a:gd name="connsiteY10" fmla="*/ 637 h 13322"/>
                <a:gd name="connsiteX11" fmla="*/ 9267 w 9996"/>
                <a:gd name="connsiteY11" fmla="*/ 0 h 13322"/>
                <a:gd name="connsiteX12" fmla="*/ 729 w 9996"/>
                <a:gd name="connsiteY12" fmla="*/ 0 h 1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96" h="13322" extrusionOk="0">
                  <a:moveTo>
                    <a:pt x="729" y="0"/>
                  </a:moveTo>
                  <a:cubicBezTo>
                    <a:pt x="311" y="0"/>
                    <a:pt x="0" y="283"/>
                    <a:pt x="0" y="637"/>
                  </a:cubicBezTo>
                  <a:lnTo>
                    <a:pt x="0" y="8465"/>
                  </a:lnTo>
                  <a:cubicBezTo>
                    <a:pt x="0" y="8819"/>
                    <a:pt x="311" y="9102"/>
                    <a:pt x="729" y="9102"/>
                  </a:cubicBezTo>
                  <a:lnTo>
                    <a:pt x="4321" y="9102"/>
                  </a:lnTo>
                  <a:cubicBezTo>
                    <a:pt x="4424" y="10509"/>
                    <a:pt x="4528" y="11915"/>
                    <a:pt x="4631" y="13322"/>
                  </a:cubicBezTo>
                  <a:lnTo>
                    <a:pt x="5648" y="9102"/>
                  </a:lnTo>
                  <a:lnTo>
                    <a:pt x="9267" y="9102"/>
                  </a:lnTo>
                  <a:cubicBezTo>
                    <a:pt x="9282" y="9104"/>
                    <a:pt x="9294" y="9104"/>
                    <a:pt x="9309" y="9104"/>
                  </a:cubicBezTo>
                  <a:cubicBezTo>
                    <a:pt x="9681" y="9104"/>
                    <a:pt x="9996" y="8808"/>
                    <a:pt x="9996" y="8465"/>
                  </a:cubicBezTo>
                  <a:lnTo>
                    <a:pt x="9996" y="637"/>
                  </a:lnTo>
                  <a:cubicBezTo>
                    <a:pt x="9996" y="283"/>
                    <a:pt x="9658" y="0"/>
                    <a:pt x="9267" y="0"/>
                  </a:cubicBezTo>
                  <a:lnTo>
                    <a:pt x="729" y="0"/>
                  </a:ln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accent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Rectangle 2">
              <a:extLst>
                <a:ext uri="{FF2B5EF4-FFF2-40B4-BE49-F238E27FC236}">
                  <a16:creationId xmlns:a16="http://schemas.microsoft.com/office/drawing/2014/main" id="{CA7CAA5C-0D47-5356-FDC0-B13A0BBE6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123" y="1489513"/>
              <a:ext cx="3296352" cy="44383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Uses </a:t>
              </a:r>
              <a:r>
                <a:rPr kumimoji="0" lang="en-US" altLang="en-US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comparison operators</a:t>
              </a: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: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= (Equals)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&gt; (Greater Than)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&lt; (Less Than)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&gt;= (Greater Than or Equal 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&lt;= (Less Than or Equal To)</a:t>
              </a:r>
            </a:p>
            <a:p>
              <a:pPr marL="0" marR="0" lvl="0" indent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egoe UI" panose="020B0502040204020203" pitchFamily="34" charset="0"/>
                  <a:cs typeface="Segoe UI" panose="020B0502040204020203" pitchFamily="34" charset="0"/>
                </a:rPr>
                <a:t>&lt;&gt; (Not Equal To)</a:t>
              </a:r>
            </a:p>
            <a:p>
              <a:pPr marR="0" lvl="0" algn="l" defTabSz="914400" rtl="0" eaLnBrk="0" fontAlgn="base" latinLnBrk="0" hangingPunct="0">
                <a:lnSpc>
                  <a:spcPct val="2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7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753E0-A0DC-48FF-B0B6-79D37D2B0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701E3D4B-7D2A-944E-CC51-AB929FC0756E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5 – Logical Functions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320794C-A0CA-C3FA-8B96-D6B74540D9E9}"/>
              </a:ext>
            </a:extLst>
          </p:cNvPr>
          <p:cNvSpPr txBox="1">
            <a:spLocks/>
          </p:cNvSpPr>
          <p:nvPr/>
        </p:nvSpPr>
        <p:spPr>
          <a:xfrm>
            <a:off x="843985" y="1632610"/>
            <a:ext cx="10799934" cy="3351033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Add a new column called “Order Period” , and fill the cells with “H1” if Order Month is within the first half of the year and “H2” if Order Month is in the second half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Add a new column called “Lead Time Category” , and fill the cells with “Normal” if the lead time is less than 20 days and “Slow” if the lead time is higher than 20 days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Format the new columns to be consistent with “Lead Time” , “Order Year” and “Order Month” columns</a:t>
            </a:r>
          </a:p>
        </p:txBody>
      </p:sp>
    </p:spTree>
    <p:extLst>
      <p:ext uri="{BB962C8B-B14F-4D97-AF65-F5344CB8AC3E}">
        <p14:creationId xmlns:p14="http://schemas.microsoft.com/office/powerpoint/2010/main" val="31255049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CBC6-3AC7-F677-3A39-64C4FD5BE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FFD8CDE-F57C-3F40-FAD6-93662D8D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253156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Nested IF Functions</a:t>
            </a:r>
          </a:p>
        </p:txBody>
      </p:sp>
      <p:sp>
        <p:nvSpPr>
          <p:cNvPr id="2" name="Google Shape;1687;p55">
            <a:extLst>
              <a:ext uri="{FF2B5EF4-FFF2-40B4-BE49-F238E27FC236}">
                <a16:creationId xmlns:a16="http://schemas.microsoft.com/office/drawing/2014/main" id="{7B3567CC-DC48-E669-10DB-A6D20CE8EF80}"/>
              </a:ext>
            </a:extLst>
          </p:cNvPr>
          <p:cNvSpPr/>
          <p:nvPr/>
        </p:nvSpPr>
        <p:spPr>
          <a:xfrm rot="10800000" flipH="1">
            <a:off x="662498" y="2573319"/>
            <a:ext cx="4345711" cy="2371357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7372;p65">
            <a:extLst>
              <a:ext uri="{FF2B5EF4-FFF2-40B4-BE49-F238E27FC236}">
                <a16:creationId xmlns:a16="http://schemas.microsoft.com/office/drawing/2014/main" id="{D0F09D74-878E-F7A3-CE19-CCC17BE810C9}"/>
              </a:ext>
            </a:extLst>
          </p:cNvPr>
          <p:cNvGrpSpPr/>
          <p:nvPr/>
        </p:nvGrpSpPr>
        <p:grpSpPr>
          <a:xfrm>
            <a:off x="548624" y="1839180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" name="Google Shape;7373;p65">
              <a:extLst>
                <a:ext uri="{FF2B5EF4-FFF2-40B4-BE49-F238E27FC236}">
                  <a16:creationId xmlns:a16="http://schemas.microsoft.com/office/drawing/2014/main" id="{904A5262-5C62-3272-20CE-03612956F561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4;p65">
              <a:extLst>
                <a:ext uri="{FF2B5EF4-FFF2-40B4-BE49-F238E27FC236}">
                  <a16:creationId xmlns:a16="http://schemas.microsoft.com/office/drawing/2014/main" id="{617F9B8A-55F1-F54E-60DD-2105E1E0ED7B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5;p65">
              <a:extLst>
                <a:ext uri="{FF2B5EF4-FFF2-40B4-BE49-F238E27FC236}">
                  <a16:creationId xmlns:a16="http://schemas.microsoft.com/office/drawing/2014/main" id="{2687ED9F-C01E-F061-5E41-9193410CE1E8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6;p65">
              <a:extLst>
                <a:ext uri="{FF2B5EF4-FFF2-40B4-BE49-F238E27FC236}">
                  <a16:creationId xmlns:a16="http://schemas.microsoft.com/office/drawing/2014/main" id="{9AA950D9-CF51-0DFA-0542-F76425F4AD50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7;p65">
              <a:extLst>
                <a:ext uri="{FF2B5EF4-FFF2-40B4-BE49-F238E27FC236}">
                  <a16:creationId xmlns:a16="http://schemas.microsoft.com/office/drawing/2014/main" id="{EC7D7591-DF38-06C8-E5E9-02EA43CEF59E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8;p65">
              <a:extLst>
                <a:ext uri="{FF2B5EF4-FFF2-40B4-BE49-F238E27FC236}">
                  <a16:creationId xmlns:a16="http://schemas.microsoft.com/office/drawing/2014/main" id="{C10FDF84-107E-2502-6E87-00371828AF8E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9;p65">
              <a:extLst>
                <a:ext uri="{FF2B5EF4-FFF2-40B4-BE49-F238E27FC236}">
                  <a16:creationId xmlns:a16="http://schemas.microsoft.com/office/drawing/2014/main" id="{B3376E8E-5D1D-FE26-A7DD-A0911BA3B0DC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0;p65">
              <a:extLst>
                <a:ext uri="{FF2B5EF4-FFF2-40B4-BE49-F238E27FC236}">
                  <a16:creationId xmlns:a16="http://schemas.microsoft.com/office/drawing/2014/main" id="{49250DA0-AF1B-DEF2-77A6-D98141105965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1;p65">
              <a:extLst>
                <a:ext uri="{FF2B5EF4-FFF2-40B4-BE49-F238E27FC236}">
                  <a16:creationId xmlns:a16="http://schemas.microsoft.com/office/drawing/2014/main" id="{E1A699FE-FEA0-E4B6-1233-7AF071AADBAD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2;p65">
              <a:extLst>
                <a:ext uri="{FF2B5EF4-FFF2-40B4-BE49-F238E27FC236}">
                  <a16:creationId xmlns:a16="http://schemas.microsoft.com/office/drawing/2014/main" id="{C7940894-7B86-394D-B0F2-F845FDF9D93D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83;p65">
              <a:extLst>
                <a:ext uri="{FF2B5EF4-FFF2-40B4-BE49-F238E27FC236}">
                  <a16:creationId xmlns:a16="http://schemas.microsoft.com/office/drawing/2014/main" id="{D2F480E1-71F8-39C7-B0D7-97E31E7D8AC6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10976E6-073C-3A81-C30F-58242061AE1C}"/>
              </a:ext>
            </a:extLst>
          </p:cNvPr>
          <p:cNvSpPr txBox="1"/>
          <p:nvPr/>
        </p:nvSpPr>
        <p:spPr>
          <a:xfrm>
            <a:off x="1454583" y="1924511"/>
            <a:ext cx="60946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When One IF Isn't Enough! </a:t>
            </a:r>
          </a:p>
          <a:p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C58DDF7-6D66-92E2-4B87-B8B3D5CF1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003" y="2982454"/>
            <a:ext cx="4420782" cy="189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Sometimes your decision needs to check multiple criteria simultaneously.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Excel's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functions help you build complex logical tests within an IF statement.</a:t>
            </a:r>
          </a:p>
        </p:txBody>
      </p:sp>
      <p:sp>
        <p:nvSpPr>
          <p:cNvPr id="20" name="Google Shape;1522;p55">
            <a:extLst>
              <a:ext uri="{FF2B5EF4-FFF2-40B4-BE49-F238E27FC236}">
                <a16:creationId xmlns:a16="http://schemas.microsoft.com/office/drawing/2014/main" id="{30C078F5-8B95-5EB8-1B70-806A93BC8B98}"/>
              </a:ext>
            </a:extLst>
          </p:cNvPr>
          <p:cNvSpPr/>
          <p:nvPr/>
        </p:nvSpPr>
        <p:spPr>
          <a:xfrm>
            <a:off x="5805413" y="1737444"/>
            <a:ext cx="344304" cy="704945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522;p55">
            <a:extLst>
              <a:ext uri="{FF2B5EF4-FFF2-40B4-BE49-F238E27FC236}">
                <a16:creationId xmlns:a16="http://schemas.microsoft.com/office/drawing/2014/main" id="{0C59EB60-D981-DB70-C323-674EEC894878}"/>
              </a:ext>
            </a:extLst>
          </p:cNvPr>
          <p:cNvSpPr/>
          <p:nvPr/>
        </p:nvSpPr>
        <p:spPr>
          <a:xfrm>
            <a:off x="5805413" y="2475855"/>
            <a:ext cx="344304" cy="704945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522;p55">
            <a:extLst>
              <a:ext uri="{FF2B5EF4-FFF2-40B4-BE49-F238E27FC236}">
                <a16:creationId xmlns:a16="http://schemas.microsoft.com/office/drawing/2014/main" id="{617DA39E-4409-304C-83EB-66DCABD2F59D}"/>
              </a:ext>
            </a:extLst>
          </p:cNvPr>
          <p:cNvSpPr/>
          <p:nvPr/>
        </p:nvSpPr>
        <p:spPr>
          <a:xfrm>
            <a:off x="5805413" y="3999412"/>
            <a:ext cx="344304" cy="704945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522;p55">
            <a:extLst>
              <a:ext uri="{FF2B5EF4-FFF2-40B4-BE49-F238E27FC236}">
                <a16:creationId xmlns:a16="http://schemas.microsoft.com/office/drawing/2014/main" id="{018A7966-A1A0-BBA3-E0B3-A7E6976031BB}"/>
              </a:ext>
            </a:extLst>
          </p:cNvPr>
          <p:cNvSpPr/>
          <p:nvPr/>
        </p:nvSpPr>
        <p:spPr>
          <a:xfrm flipH="1">
            <a:off x="5805413" y="4797765"/>
            <a:ext cx="344304" cy="704945"/>
          </a:xfrm>
          <a:custGeom>
            <a:avLst/>
            <a:gdLst/>
            <a:ahLst/>
            <a:cxnLst/>
            <a:rect l="l" t="t" r="r" b="b"/>
            <a:pathLst>
              <a:path w="1956" h="2684" extrusionOk="0">
                <a:moveTo>
                  <a:pt x="1" y="0"/>
                </a:moveTo>
                <a:lnTo>
                  <a:pt x="787" y="1342"/>
                </a:lnTo>
                <a:lnTo>
                  <a:pt x="1" y="2683"/>
                </a:lnTo>
                <a:lnTo>
                  <a:pt x="1955" y="1342"/>
                </a:lnTo>
                <a:lnTo>
                  <a:pt x="1" y="0"/>
                </a:ln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B35763C-685F-8258-954F-1135A6CB3EA4}"/>
              </a:ext>
            </a:extLst>
          </p:cNvPr>
          <p:cNvSpPr/>
          <p:nvPr/>
        </p:nvSpPr>
        <p:spPr>
          <a:xfrm>
            <a:off x="6370605" y="1511962"/>
            <a:ext cx="5412296" cy="2028192"/>
          </a:xfrm>
          <a:prstGeom prst="roundRect">
            <a:avLst>
              <a:gd name="adj" fmla="val 8504"/>
            </a:avLst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C0A8F703-9B97-D0EF-C327-43C94C926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402" y="1535853"/>
            <a:ext cx="4880172" cy="189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AND(logical1, [logical2], ...)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 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its arguments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 AND(Sales &gt; 10000, Region = "North")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49D7C9-BF42-95C8-322B-C618CBD17524}"/>
              </a:ext>
            </a:extLst>
          </p:cNvPr>
          <p:cNvSpPr/>
          <p:nvPr/>
        </p:nvSpPr>
        <p:spPr>
          <a:xfrm>
            <a:off x="6369762" y="3727221"/>
            <a:ext cx="5412296" cy="2028192"/>
          </a:xfrm>
          <a:prstGeom prst="roundRect">
            <a:avLst>
              <a:gd name="adj" fmla="val 8504"/>
            </a:avLst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4FC31846-F9AF-659E-5B8C-25139B877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559" y="3794743"/>
            <a:ext cx="5246499" cy="189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Function: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OR(logical1, [logical2], ...)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Returns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only 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of its arguments are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Example: OR(Unit Sold &lt; 50, Product Status = “Discontinued”)</a:t>
            </a:r>
          </a:p>
        </p:txBody>
      </p:sp>
    </p:spTree>
    <p:extLst>
      <p:ext uri="{BB962C8B-B14F-4D97-AF65-F5344CB8AC3E}">
        <p14:creationId xmlns:p14="http://schemas.microsoft.com/office/powerpoint/2010/main" val="32875487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81F09-5E3E-399F-4A3C-E1DB9AB62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AB8C9E6-2231-F453-9D0D-9B0CEC70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253156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Nested IF Functions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0D4D0A-1EFE-1436-116A-623DE98D61AD}"/>
              </a:ext>
            </a:extLst>
          </p:cNvPr>
          <p:cNvSpPr/>
          <p:nvPr/>
        </p:nvSpPr>
        <p:spPr>
          <a:xfrm>
            <a:off x="923317" y="1078135"/>
            <a:ext cx="5899119" cy="1616919"/>
          </a:xfrm>
          <a:prstGeom prst="roundRect">
            <a:avLst>
              <a:gd name="adj" fmla="val 8504"/>
            </a:avLst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4A45C452-22E9-C205-D329-E782FD7D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632" y="1007659"/>
            <a:ext cx="5899119" cy="149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Combining IF with AND/OR: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=IF(AND(condition1, condition2),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=IF(OR(condition1, condition2),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26B5402-1CA4-7E63-B7E6-6120098F7AC7}"/>
              </a:ext>
            </a:extLst>
          </p:cNvPr>
          <p:cNvSpPr/>
          <p:nvPr/>
        </p:nvSpPr>
        <p:spPr>
          <a:xfrm>
            <a:off x="926677" y="3135520"/>
            <a:ext cx="5922876" cy="3314698"/>
          </a:xfrm>
          <a:prstGeom prst="roundRect">
            <a:avLst>
              <a:gd name="adj" fmla="val 5668"/>
            </a:avLst>
          </a:prstGeom>
          <a:solidFill>
            <a:srgbClr val="E3E9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oogle Shape;7372;p65">
            <a:extLst>
              <a:ext uri="{FF2B5EF4-FFF2-40B4-BE49-F238E27FC236}">
                <a16:creationId xmlns:a16="http://schemas.microsoft.com/office/drawing/2014/main" id="{8F66C565-A8E2-6AAC-04DA-DF9C894248E6}"/>
              </a:ext>
            </a:extLst>
          </p:cNvPr>
          <p:cNvGrpSpPr/>
          <p:nvPr/>
        </p:nvGrpSpPr>
        <p:grpSpPr>
          <a:xfrm>
            <a:off x="7430899" y="1649856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26" name="Google Shape;7373;p65">
              <a:extLst>
                <a:ext uri="{FF2B5EF4-FFF2-40B4-BE49-F238E27FC236}">
                  <a16:creationId xmlns:a16="http://schemas.microsoft.com/office/drawing/2014/main" id="{727B2B17-B1D6-935B-152F-A31FE4351337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74;p65">
              <a:extLst>
                <a:ext uri="{FF2B5EF4-FFF2-40B4-BE49-F238E27FC236}">
                  <a16:creationId xmlns:a16="http://schemas.microsoft.com/office/drawing/2014/main" id="{A7BA0406-E4BA-01E6-7955-B1867BF8BE8F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75;p65">
              <a:extLst>
                <a:ext uri="{FF2B5EF4-FFF2-40B4-BE49-F238E27FC236}">
                  <a16:creationId xmlns:a16="http://schemas.microsoft.com/office/drawing/2014/main" id="{74191322-2E50-6571-3575-9F75A32EB4D2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76;p65">
              <a:extLst>
                <a:ext uri="{FF2B5EF4-FFF2-40B4-BE49-F238E27FC236}">
                  <a16:creationId xmlns:a16="http://schemas.microsoft.com/office/drawing/2014/main" id="{72663275-4C75-BD85-DEEA-7681EBE04C34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77;p65">
              <a:extLst>
                <a:ext uri="{FF2B5EF4-FFF2-40B4-BE49-F238E27FC236}">
                  <a16:creationId xmlns:a16="http://schemas.microsoft.com/office/drawing/2014/main" id="{463D3CA4-E951-0876-62D2-391925531851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78;p65">
              <a:extLst>
                <a:ext uri="{FF2B5EF4-FFF2-40B4-BE49-F238E27FC236}">
                  <a16:creationId xmlns:a16="http://schemas.microsoft.com/office/drawing/2014/main" id="{F0797B5A-BD56-B985-89F3-6D432BB98D45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9;p65">
              <a:extLst>
                <a:ext uri="{FF2B5EF4-FFF2-40B4-BE49-F238E27FC236}">
                  <a16:creationId xmlns:a16="http://schemas.microsoft.com/office/drawing/2014/main" id="{735D332B-98CB-AEB2-136A-B893933ED55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80;p65">
              <a:extLst>
                <a:ext uri="{FF2B5EF4-FFF2-40B4-BE49-F238E27FC236}">
                  <a16:creationId xmlns:a16="http://schemas.microsoft.com/office/drawing/2014/main" id="{47EEA564-D3DD-A0D6-F9B8-A0400D9A2747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81;p65">
              <a:extLst>
                <a:ext uri="{FF2B5EF4-FFF2-40B4-BE49-F238E27FC236}">
                  <a16:creationId xmlns:a16="http://schemas.microsoft.com/office/drawing/2014/main" id="{15674E57-F66B-2D47-1A08-B4442741C5D6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82;p65">
              <a:extLst>
                <a:ext uri="{FF2B5EF4-FFF2-40B4-BE49-F238E27FC236}">
                  <a16:creationId xmlns:a16="http://schemas.microsoft.com/office/drawing/2014/main" id="{EA7A5CB5-53AA-6AF9-0C33-360D80CF1282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83;p65">
              <a:extLst>
                <a:ext uri="{FF2B5EF4-FFF2-40B4-BE49-F238E27FC236}">
                  <a16:creationId xmlns:a16="http://schemas.microsoft.com/office/drawing/2014/main" id="{20EAD835-DB58-6B00-3B31-87852C7D1807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9111482-9D81-F59E-3C26-B68D151AB4C0}"/>
              </a:ext>
            </a:extLst>
          </p:cNvPr>
          <p:cNvSpPr txBox="1"/>
          <p:nvPr/>
        </p:nvSpPr>
        <p:spPr>
          <a:xfrm>
            <a:off x="8319124" y="1541725"/>
            <a:ext cx="26552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Checks , Two Output! </a:t>
            </a:r>
          </a:p>
        </p:txBody>
      </p:sp>
      <p:grpSp>
        <p:nvGrpSpPr>
          <p:cNvPr id="40" name="Google Shape;7372;p65">
            <a:extLst>
              <a:ext uri="{FF2B5EF4-FFF2-40B4-BE49-F238E27FC236}">
                <a16:creationId xmlns:a16="http://schemas.microsoft.com/office/drawing/2014/main" id="{C696120F-9A55-0DC8-33C5-BD2E9CAD4124}"/>
              </a:ext>
            </a:extLst>
          </p:cNvPr>
          <p:cNvGrpSpPr/>
          <p:nvPr/>
        </p:nvGrpSpPr>
        <p:grpSpPr>
          <a:xfrm>
            <a:off x="7430899" y="4194577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41" name="Google Shape;7373;p65">
              <a:extLst>
                <a:ext uri="{FF2B5EF4-FFF2-40B4-BE49-F238E27FC236}">
                  <a16:creationId xmlns:a16="http://schemas.microsoft.com/office/drawing/2014/main" id="{018637FF-0302-2A78-E57F-FE592901AA81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374;p65">
              <a:extLst>
                <a:ext uri="{FF2B5EF4-FFF2-40B4-BE49-F238E27FC236}">
                  <a16:creationId xmlns:a16="http://schemas.microsoft.com/office/drawing/2014/main" id="{0AEEB378-F3F3-FF11-D427-1B99114F7B2E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7375;p65">
              <a:extLst>
                <a:ext uri="{FF2B5EF4-FFF2-40B4-BE49-F238E27FC236}">
                  <a16:creationId xmlns:a16="http://schemas.microsoft.com/office/drawing/2014/main" id="{F1842F99-7621-F416-0E36-75F851C25DBD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7376;p65">
              <a:extLst>
                <a:ext uri="{FF2B5EF4-FFF2-40B4-BE49-F238E27FC236}">
                  <a16:creationId xmlns:a16="http://schemas.microsoft.com/office/drawing/2014/main" id="{41C5C9F4-BC64-5DD1-63C9-A16CED8E4996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7377;p65">
              <a:extLst>
                <a:ext uri="{FF2B5EF4-FFF2-40B4-BE49-F238E27FC236}">
                  <a16:creationId xmlns:a16="http://schemas.microsoft.com/office/drawing/2014/main" id="{199A524C-2C35-3327-B25D-14827BE3F461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378;p65">
              <a:extLst>
                <a:ext uri="{FF2B5EF4-FFF2-40B4-BE49-F238E27FC236}">
                  <a16:creationId xmlns:a16="http://schemas.microsoft.com/office/drawing/2014/main" id="{D05E8E69-5E7B-750C-0B3D-A19E4BCAE86E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7379;p65">
              <a:extLst>
                <a:ext uri="{FF2B5EF4-FFF2-40B4-BE49-F238E27FC236}">
                  <a16:creationId xmlns:a16="http://schemas.microsoft.com/office/drawing/2014/main" id="{68A65C01-4824-07C4-A9CC-5C8CBE7E6E8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80;p65">
              <a:extLst>
                <a:ext uri="{FF2B5EF4-FFF2-40B4-BE49-F238E27FC236}">
                  <a16:creationId xmlns:a16="http://schemas.microsoft.com/office/drawing/2014/main" id="{9EC7754C-3622-312D-2FF5-632A52D89F5A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1;p65">
              <a:extLst>
                <a:ext uri="{FF2B5EF4-FFF2-40B4-BE49-F238E27FC236}">
                  <a16:creationId xmlns:a16="http://schemas.microsoft.com/office/drawing/2014/main" id="{287B04AB-1380-5766-077D-EFA918BF0354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7382;p65">
              <a:extLst>
                <a:ext uri="{FF2B5EF4-FFF2-40B4-BE49-F238E27FC236}">
                  <a16:creationId xmlns:a16="http://schemas.microsoft.com/office/drawing/2014/main" id="{7627D9CA-F433-6830-9D76-BD15D115B1D8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7383;p65">
              <a:extLst>
                <a:ext uri="{FF2B5EF4-FFF2-40B4-BE49-F238E27FC236}">
                  <a16:creationId xmlns:a16="http://schemas.microsoft.com/office/drawing/2014/main" id="{FF8983D3-6F6C-A923-FA1B-456F331903BB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E17E651-4743-8348-5001-173A04AFA444}"/>
              </a:ext>
            </a:extLst>
          </p:cNvPr>
          <p:cNvSpPr txBox="1"/>
          <p:nvPr/>
        </p:nvSpPr>
        <p:spPr>
          <a:xfrm>
            <a:off x="8319124" y="4086446"/>
            <a:ext cx="26552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Multiple Checks , Multiple Outputs! </a:t>
            </a:r>
          </a:p>
          <a:p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53" name="Rectangle 2">
            <a:extLst>
              <a:ext uri="{FF2B5EF4-FFF2-40B4-BE49-F238E27FC236}">
                <a16:creationId xmlns:a16="http://schemas.microsoft.com/office/drawing/2014/main" id="{17FF1F16-4646-2B68-501A-A86E5958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94" y="3243222"/>
            <a:ext cx="5695981" cy="2949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Nested IF Statements: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When you have more than two possible outcomes (e.g., A, B, C instead of just True/False).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You put another IF function inside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value_if_false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value_if_true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 argument of the first IF.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Syntax: =IF(condition1, outcome1, IF(condition2, outcome2, outcome3))</a:t>
            </a:r>
          </a:p>
        </p:txBody>
      </p:sp>
    </p:spTree>
    <p:extLst>
      <p:ext uri="{BB962C8B-B14F-4D97-AF65-F5344CB8AC3E}">
        <p14:creationId xmlns:p14="http://schemas.microsoft.com/office/powerpoint/2010/main" val="18824436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CA4B-459F-ECED-FC7F-2848265AD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F4F09DEE-D666-DA1C-A2B8-3DFD58A9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253156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Conditional Aggregation</a:t>
            </a:r>
          </a:p>
        </p:txBody>
      </p:sp>
      <p:grpSp>
        <p:nvGrpSpPr>
          <p:cNvPr id="8" name="Google Shape;1689;p55">
            <a:extLst>
              <a:ext uri="{FF2B5EF4-FFF2-40B4-BE49-F238E27FC236}">
                <a16:creationId xmlns:a16="http://schemas.microsoft.com/office/drawing/2014/main" id="{10D2C1DB-C22C-9AE3-928C-562D6068E720}"/>
              </a:ext>
            </a:extLst>
          </p:cNvPr>
          <p:cNvGrpSpPr/>
          <p:nvPr/>
        </p:nvGrpSpPr>
        <p:grpSpPr>
          <a:xfrm>
            <a:off x="1114219" y="1186833"/>
            <a:ext cx="7358662" cy="1168741"/>
            <a:chOff x="4411970" y="2233974"/>
            <a:chExt cx="763574" cy="189068"/>
          </a:xfrm>
        </p:grpSpPr>
        <p:sp>
          <p:nvSpPr>
            <p:cNvPr id="9" name="Google Shape;1690;p55">
              <a:extLst>
                <a:ext uri="{FF2B5EF4-FFF2-40B4-BE49-F238E27FC236}">
                  <a16:creationId xmlns:a16="http://schemas.microsoft.com/office/drawing/2014/main" id="{F62D797B-864F-86C0-F2BA-DFE61F555DBD}"/>
                </a:ext>
              </a:extLst>
            </p:cNvPr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1691;p55">
              <a:extLst>
                <a:ext uri="{FF2B5EF4-FFF2-40B4-BE49-F238E27FC236}">
                  <a16:creationId xmlns:a16="http://schemas.microsoft.com/office/drawing/2014/main" id="{9E82F61A-225D-43E4-B33D-C3CE385E2B85}"/>
                </a:ext>
              </a:extLst>
            </p:cNvPr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SUMIF</a:t>
              </a: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1" name="Google Shape;1689;p55">
            <a:extLst>
              <a:ext uri="{FF2B5EF4-FFF2-40B4-BE49-F238E27FC236}">
                <a16:creationId xmlns:a16="http://schemas.microsoft.com/office/drawing/2014/main" id="{D6AE8BC0-2212-13E1-E1D7-348194A666AB}"/>
              </a:ext>
            </a:extLst>
          </p:cNvPr>
          <p:cNvGrpSpPr/>
          <p:nvPr/>
        </p:nvGrpSpPr>
        <p:grpSpPr>
          <a:xfrm>
            <a:off x="1114219" y="2998888"/>
            <a:ext cx="7417385" cy="1168741"/>
            <a:chOff x="4411970" y="2233974"/>
            <a:chExt cx="763574" cy="189068"/>
          </a:xfrm>
        </p:grpSpPr>
        <p:sp>
          <p:nvSpPr>
            <p:cNvPr id="12" name="Google Shape;1690;p55">
              <a:extLst>
                <a:ext uri="{FF2B5EF4-FFF2-40B4-BE49-F238E27FC236}">
                  <a16:creationId xmlns:a16="http://schemas.microsoft.com/office/drawing/2014/main" id="{A7CB12CD-6743-877E-79F7-CEB0898B4F07}"/>
                </a:ext>
              </a:extLst>
            </p:cNvPr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691;p55">
              <a:extLst>
                <a:ext uri="{FF2B5EF4-FFF2-40B4-BE49-F238E27FC236}">
                  <a16:creationId xmlns:a16="http://schemas.microsoft.com/office/drawing/2014/main" id="{FF8CAD72-A872-A804-2A73-0F7E05513EA4}"/>
                </a:ext>
              </a:extLst>
            </p:cNvPr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COUNTIF</a:t>
              </a: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15" name="Google Shape;1689;p55">
            <a:extLst>
              <a:ext uri="{FF2B5EF4-FFF2-40B4-BE49-F238E27FC236}">
                <a16:creationId xmlns:a16="http://schemas.microsoft.com/office/drawing/2014/main" id="{BBF416F9-91F7-A2F1-C338-7EA440866605}"/>
              </a:ext>
            </a:extLst>
          </p:cNvPr>
          <p:cNvGrpSpPr/>
          <p:nvPr/>
        </p:nvGrpSpPr>
        <p:grpSpPr>
          <a:xfrm>
            <a:off x="1114219" y="4810943"/>
            <a:ext cx="7417385" cy="1168741"/>
            <a:chOff x="4411970" y="2233974"/>
            <a:chExt cx="763574" cy="189068"/>
          </a:xfrm>
        </p:grpSpPr>
        <p:sp>
          <p:nvSpPr>
            <p:cNvPr id="16" name="Google Shape;1690;p55">
              <a:extLst>
                <a:ext uri="{FF2B5EF4-FFF2-40B4-BE49-F238E27FC236}">
                  <a16:creationId xmlns:a16="http://schemas.microsoft.com/office/drawing/2014/main" id="{6C86586D-DDF3-D19E-8429-C84C943FB864}"/>
                </a:ext>
              </a:extLst>
            </p:cNvPr>
            <p:cNvSpPr/>
            <p:nvPr/>
          </p:nvSpPr>
          <p:spPr>
            <a:xfrm>
              <a:off x="4411970" y="2278599"/>
              <a:ext cx="763574" cy="144443"/>
            </a:xfrm>
            <a:custGeom>
              <a:avLst/>
              <a:gdLst/>
              <a:ahLst/>
              <a:cxnLst/>
              <a:rect l="l" t="t" r="r" b="b"/>
              <a:pathLst>
                <a:path w="16911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16911" y="3198"/>
                  </a:lnTo>
                  <a:lnTo>
                    <a:pt x="16911" y="1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1;p55">
              <a:extLst>
                <a:ext uri="{FF2B5EF4-FFF2-40B4-BE49-F238E27FC236}">
                  <a16:creationId xmlns:a16="http://schemas.microsoft.com/office/drawing/2014/main" id="{E52A9877-8D5F-1B72-2E70-99EA4BEADA8A}"/>
                </a:ext>
              </a:extLst>
            </p:cNvPr>
            <p:cNvSpPr/>
            <p:nvPr/>
          </p:nvSpPr>
          <p:spPr>
            <a:xfrm>
              <a:off x="4411970" y="2233974"/>
              <a:ext cx="262291" cy="144443"/>
            </a:xfrm>
            <a:custGeom>
              <a:avLst/>
              <a:gdLst/>
              <a:ahLst/>
              <a:cxnLst/>
              <a:rect l="l" t="t" r="r" b="b"/>
              <a:pathLst>
                <a:path w="5809" h="3199" extrusionOk="0">
                  <a:moveTo>
                    <a:pt x="1" y="1"/>
                  </a:moveTo>
                  <a:lnTo>
                    <a:pt x="1" y="3198"/>
                  </a:lnTo>
                  <a:lnTo>
                    <a:pt x="5809" y="3198"/>
                  </a:lnTo>
                  <a:lnTo>
                    <a:pt x="4195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AVERAGEIF</a:t>
              </a: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9009A37-99A9-FE37-4BED-34509D145DC9}"/>
              </a:ext>
            </a:extLst>
          </p:cNvPr>
          <p:cNvSpPr txBox="1"/>
          <p:nvPr/>
        </p:nvSpPr>
        <p:spPr>
          <a:xfrm>
            <a:off x="3871847" y="1585964"/>
            <a:ext cx="467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sums values that meet your condition.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E08F7E-7602-3D6D-A274-0262AE0AF3E7}"/>
              </a:ext>
            </a:extLst>
          </p:cNvPr>
          <p:cNvSpPr txBox="1"/>
          <p:nvPr/>
        </p:nvSpPr>
        <p:spPr>
          <a:xfrm>
            <a:off x="3871847" y="3398019"/>
            <a:ext cx="4974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Perfect for tracking how many times something appears.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49B52A-0A98-EF10-DAA6-C61AB9B78EC8}"/>
              </a:ext>
            </a:extLst>
          </p:cNvPr>
          <p:cNvSpPr txBox="1"/>
          <p:nvPr/>
        </p:nvSpPr>
        <p:spPr>
          <a:xfrm>
            <a:off x="3871847" y="5210074"/>
            <a:ext cx="4671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Only averages values that meet your condition.</a:t>
            </a:r>
          </a:p>
        </p:txBody>
      </p:sp>
    </p:spTree>
    <p:extLst>
      <p:ext uri="{BB962C8B-B14F-4D97-AF65-F5344CB8AC3E}">
        <p14:creationId xmlns:p14="http://schemas.microsoft.com/office/powerpoint/2010/main" val="25537832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82B51-DE7B-8792-ECBB-03C095B0A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AF066221-A89A-0EE2-8361-1AB1972D6367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6 – Nested IF and SUMIF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D0880FE-4258-A107-6A9E-3C39D5FD50F7}"/>
              </a:ext>
            </a:extLst>
          </p:cNvPr>
          <p:cNvSpPr txBox="1">
            <a:spLocks/>
          </p:cNvSpPr>
          <p:nvPr/>
        </p:nvSpPr>
        <p:spPr>
          <a:xfrm>
            <a:off x="843985" y="1372552"/>
            <a:ext cx="10799934" cy="4650743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Use an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function to create a formula in cell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H7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This formula must check the subtotal amount in column G7. If the amount is greater than $10,000 then the formula should display the result 10%. If the amount is less than $10,000, then the formula should display the result as 0.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Create a formula in cell L7 using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Nested IF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function to calculate the delivery charges. The delivery charges are mentioned in Cell C2 to D4.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Create a formula in cell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M7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that adds together the total (excluding the delivery amount) in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K7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and the delivery charge in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L7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Create a SUMIF formula in cells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H2, H3 and H4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that calculates a sales total (excluding delivery) for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Region A, B and C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respectively</a:t>
            </a:r>
            <a:endParaRPr lang="en-US" sz="1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551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18A43-1A09-CC6F-1DD7-E08AFA63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5F7E999B-51BC-5530-13CF-0CD6C2E90F83}"/>
              </a:ext>
            </a:extLst>
          </p:cNvPr>
          <p:cNvSpPr txBox="1">
            <a:spLocks/>
          </p:cNvSpPr>
          <p:nvPr/>
        </p:nvSpPr>
        <p:spPr>
          <a:xfrm>
            <a:off x="782686" y="2678356"/>
            <a:ext cx="4517283" cy="150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 Time – (5 Minutes)</a:t>
            </a:r>
          </a:p>
        </p:txBody>
      </p:sp>
    </p:spTree>
    <p:extLst>
      <p:ext uri="{BB962C8B-B14F-4D97-AF65-F5344CB8AC3E}">
        <p14:creationId xmlns:p14="http://schemas.microsoft.com/office/powerpoint/2010/main" val="16428075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117C9-0CA8-719B-B45A-A4DFF5A9C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BCEEA0-CCCB-1E8F-2DF7-59C2B7599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253156"/>
            <a:ext cx="11373803" cy="63667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Look Up Functions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4B66D4-9B6D-F118-3AC7-FE9FFF1AB827}"/>
              </a:ext>
            </a:extLst>
          </p:cNvPr>
          <p:cNvGrpSpPr/>
          <p:nvPr/>
        </p:nvGrpSpPr>
        <p:grpSpPr>
          <a:xfrm>
            <a:off x="801060" y="1364083"/>
            <a:ext cx="4799543" cy="4557745"/>
            <a:chOff x="917174" y="1088312"/>
            <a:chExt cx="4799543" cy="2539156"/>
          </a:xfrm>
        </p:grpSpPr>
        <p:sp>
          <p:nvSpPr>
            <p:cNvPr id="19" name="Google Shape;4787;p59">
              <a:extLst>
                <a:ext uri="{FF2B5EF4-FFF2-40B4-BE49-F238E27FC236}">
                  <a16:creationId xmlns:a16="http://schemas.microsoft.com/office/drawing/2014/main" id="{2423D3F5-FA83-DAB5-2757-65C34EFDE088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56D184E-F448-93E7-A2F5-B6020FCC0983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1EB4E30-5757-2CB1-ED7F-1C260CEC6386}"/>
              </a:ext>
            </a:extLst>
          </p:cNvPr>
          <p:cNvGrpSpPr/>
          <p:nvPr/>
        </p:nvGrpSpPr>
        <p:grpSpPr>
          <a:xfrm>
            <a:off x="6591399" y="1364084"/>
            <a:ext cx="4799543" cy="4557745"/>
            <a:chOff x="917174" y="1088312"/>
            <a:chExt cx="4799543" cy="2539156"/>
          </a:xfrm>
        </p:grpSpPr>
        <p:sp>
          <p:nvSpPr>
            <p:cNvPr id="30" name="Google Shape;4787;p59">
              <a:extLst>
                <a:ext uri="{FF2B5EF4-FFF2-40B4-BE49-F238E27FC236}">
                  <a16:creationId xmlns:a16="http://schemas.microsoft.com/office/drawing/2014/main" id="{4141BE56-EBE3-78D6-901B-B574322A998C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DD9BDE6-5440-C47F-BF16-8456AD4A6EFC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8517F5A-5EA2-962A-1242-F3834C9E6821}"/>
              </a:ext>
            </a:extLst>
          </p:cNvPr>
          <p:cNvSpPr txBox="1"/>
          <p:nvPr/>
        </p:nvSpPr>
        <p:spPr>
          <a:xfrm>
            <a:off x="1115765" y="1591537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VLOOKUP</a:t>
            </a: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2EC3CA2C-88E0-A8EA-13ED-25FAFAD28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828" y="2296662"/>
            <a:ext cx="4540002" cy="334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only search left to right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Breaks if you insert or delete columns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Slower on large datasets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BDAAE6-F9DE-4284-18ED-8942EC4396FC}"/>
              </a:ext>
            </a:extLst>
          </p:cNvPr>
          <p:cNvSpPr txBox="1"/>
          <p:nvPr/>
        </p:nvSpPr>
        <p:spPr>
          <a:xfrm>
            <a:off x="6906104" y="1591537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INDEX MATCH</a:t>
            </a:r>
          </a:p>
        </p:txBody>
      </p:sp>
      <p:sp>
        <p:nvSpPr>
          <p:cNvPr id="37" name="Rectangle 2">
            <a:extLst>
              <a:ext uri="{FF2B5EF4-FFF2-40B4-BE49-F238E27FC236}">
                <a16:creationId xmlns:a16="http://schemas.microsoft.com/office/drawing/2014/main" id="{6E48F0C2-28E9-4177-E5C1-670D0A3FE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167" y="2311518"/>
            <a:ext cx="4540002" cy="3347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search both left and right</a:t>
            </a: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Doesn’t break with structural changes</a:t>
            </a:r>
            <a:endParaRPr lang="en-US" altLang="en-US" sz="2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More efficient and faster for large datasets</a:t>
            </a:r>
          </a:p>
        </p:txBody>
      </p:sp>
    </p:spTree>
    <p:extLst>
      <p:ext uri="{BB962C8B-B14F-4D97-AF65-F5344CB8AC3E}">
        <p14:creationId xmlns:p14="http://schemas.microsoft.com/office/powerpoint/2010/main" val="20950758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C9FF-162D-7EBE-8B6F-56604E296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7EC7AFCF-C58A-37FE-E346-0038FBCB434F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7 – VLOOPUP and INDEX + MATCH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78E56CAE-48DE-173F-E25F-5F67B54C3725}"/>
              </a:ext>
            </a:extLst>
          </p:cNvPr>
          <p:cNvSpPr txBox="1">
            <a:spLocks/>
          </p:cNvSpPr>
          <p:nvPr/>
        </p:nvSpPr>
        <p:spPr>
          <a:xfrm>
            <a:off x="843985" y="1372553"/>
            <a:ext cx="10799934" cy="1622318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Search and insert Cost per Units values for each Category using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VLOOKUP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Search and insert Cost per Units values for each Category using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INDEX + MATCH </a:t>
            </a:r>
          </a:p>
        </p:txBody>
      </p:sp>
    </p:spTree>
    <p:extLst>
      <p:ext uri="{BB962C8B-B14F-4D97-AF65-F5344CB8AC3E}">
        <p14:creationId xmlns:p14="http://schemas.microsoft.com/office/powerpoint/2010/main" val="287998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CD17B-8CF5-643A-B88F-0D39835D7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1CA424D2-2100-190C-EBA3-D7E8D5FFB3F5}"/>
              </a:ext>
            </a:extLst>
          </p:cNvPr>
          <p:cNvSpPr txBox="1">
            <a:spLocks/>
          </p:cNvSpPr>
          <p:nvPr/>
        </p:nvSpPr>
        <p:spPr>
          <a:xfrm>
            <a:off x="765419" y="1987574"/>
            <a:ext cx="10031211" cy="288285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1 – Excel basics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types, formatting, 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worksheet management</a:t>
            </a:r>
          </a:p>
        </p:txBody>
      </p:sp>
    </p:spTree>
    <p:extLst>
      <p:ext uri="{BB962C8B-B14F-4D97-AF65-F5344CB8AC3E}">
        <p14:creationId xmlns:p14="http://schemas.microsoft.com/office/powerpoint/2010/main" val="2900492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B6395-5B54-2845-9895-1F568677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A474FBD-6646-1557-BAFA-F8D8D07C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3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AB696A61-734A-5E21-D4CC-06FB341DFDC9}"/>
              </a:ext>
            </a:extLst>
          </p:cNvPr>
          <p:cNvSpPr txBox="1">
            <a:spLocks/>
          </p:cNvSpPr>
          <p:nvPr/>
        </p:nvSpPr>
        <p:spPr>
          <a:xfrm>
            <a:off x="827208" y="1187493"/>
            <a:ext cx="6051764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Your Excel toolkit for Data Analyst is growing!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783EB057-D43A-FDC9-381E-9467DB38736C}"/>
              </a:ext>
            </a:extLst>
          </p:cNvPr>
          <p:cNvSpPr txBox="1">
            <a:spLocks/>
          </p:cNvSpPr>
          <p:nvPr/>
        </p:nvSpPr>
        <p:spPr>
          <a:xfrm>
            <a:off x="827207" y="1951392"/>
            <a:ext cx="10304984" cy="3914322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learned to clean and manipulate text using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Text Functions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like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TRIM, LEFT, RIGHT, CONCAT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explored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Date and Time Functions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to perform duration calculations and extract components.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started making categorization according to conditions using the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Function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built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Complex Logic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with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IF and Nested IF.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used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Conditional Aggregations (SUMIF, COUNTIF, AVERAGEIF)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precise data summarization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mastered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VLOOKUP and INDEX MATCH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for powerful data retrieval.</a:t>
            </a:r>
            <a:endParaRPr lang="en-US" sz="1800" b="1" dirty="0">
              <a:solidFill>
                <a:srgbClr val="FE6D8A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274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1693F-E0DD-19F0-B7BF-61B6C5081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AB093373-FDE4-0965-E352-F9E351309FD5}"/>
              </a:ext>
            </a:extLst>
          </p:cNvPr>
          <p:cNvSpPr txBox="1">
            <a:spLocks/>
          </p:cNvSpPr>
          <p:nvPr/>
        </p:nvSpPr>
        <p:spPr>
          <a:xfrm>
            <a:off x="606260" y="2478726"/>
            <a:ext cx="10135491" cy="1900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Session 4 – Advanced Formulas 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Nested Logic, Lookup Functions</a:t>
            </a:r>
          </a:p>
          <a:p>
            <a:pPr>
              <a:lnSpc>
                <a:spcPct val="150000"/>
              </a:lnSpc>
            </a:pPr>
            <a:r>
              <a:rPr lang="en-US" sz="4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And Pivot Tables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6846479D-9312-B69D-BEC4-96423F02463B}"/>
              </a:ext>
            </a:extLst>
          </p:cNvPr>
          <p:cNvSpPr txBox="1">
            <a:spLocks/>
          </p:cNvSpPr>
          <p:nvPr/>
        </p:nvSpPr>
        <p:spPr>
          <a:xfrm>
            <a:off x="606260" y="4949505"/>
            <a:ext cx="10534320" cy="680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Bonus : Excel Common Issues and trouble shooting</a:t>
            </a:r>
          </a:p>
        </p:txBody>
      </p:sp>
    </p:spTree>
    <p:extLst>
      <p:ext uri="{BB962C8B-B14F-4D97-AF65-F5344CB8AC3E}">
        <p14:creationId xmlns:p14="http://schemas.microsoft.com/office/powerpoint/2010/main" val="2292306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D168-8DC2-927F-CBAB-C88A216B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7DA1DD1-DAEC-90C9-D186-13E2FFC21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67" y="195127"/>
            <a:ext cx="11201265" cy="63667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Tables</a:t>
            </a:r>
          </a:p>
        </p:txBody>
      </p:sp>
      <p:grpSp>
        <p:nvGrpSpPr>
          <p:cNvPr id="2" name="Google Shape;7372;p65">
            <a:extLst>
              <a:ext uri="{FF2B5EF4-FFF2-40B4-BE49-F238E27FC236}">
                <a16:creationId xmlns:a16="http://schemas.microsoft.com/office/drawing/2014/main" id="{312F02FA-F9A8-FA64-7979-46689BEA4D93}"/>
              </a:ext>
            </a:extLst>
          </p:cNvPr>
          <p:cNvGrpSpPr/>
          <p:nvPr/>
        </p:nvGrpSpPr>
        <p:grpSpPr>
          <a:xfrm>
            <a:off x="3500263" y="925667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3" name="Google Shape;7373;p65">
              <a:extLst>
                <a:ext uri="{FF2B5EF4-FFF2-40B4-BE49-F238E27FC236}">
                  <a16:creationId xmlns:a16="http://schemas.microsoft.com/office/drawing/2014/main" id="{6FEE7EB6-3FE0-B7E0-97DA-13461DDD9287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374;p65">
              <a:extLst>
                <a:ext uri="{FF2B5EF4-FFF2-40B4-BE49-F238E27FC236}">
                  <a16:creationId xmlns:a16="http://schemas.microsoft.com/office/drawing/2014/main" id="{0F1B1D54-69D0-1D24-11D7-92C7D3D02C86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375;p65">
              <a:extLst>
                <a:ext uri="{FF2B5EF4-FFF2-40B4-BE49-F238E27FC236}">
                  <a16:creationId xmlns:a16="http://schemas.microsoft.com/office/drawing/2014/main" id="{DB5A2625-DDF0-C094-2EE4-0EE4438ABDDE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376;p65">
              <a:extLst>
                <a:ext uri="{FF2B5EF4-FFF2-40B4-BE49-F238E27FC236}">
                  <a16:creationId xmlns:a16="http://schemas.microsoft.com/office/drawing/2014/main" id="{A8043BE4-4E76-7B70-48BB-0F92E67D6466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7;p65">
              <a:extLst>
                <a:ext uri="{FF2B5EF4-FFF2-40B4-BE49-F238E27FC236}">
                  <a16:creationId xmlns:a16="http://schemas.microsoft.com/office/drawing/2014/main" id="{7D863377-BEBC-4F9A-2792-308EDCEA3703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8;p65">
              <a:extLst>
                <a:ext uri="{FF2B5EF4-FFF2-40B4-BE49-F238E27FC236}">
                  <a16:creationId xmlns:a16="http://schemas.microsoft.com/office/drawing/2014/main" id="{A692C4DB-6B37-9CBE-AF09-7AF86F1EDF0A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9;p65">
              <a:extLst>
                <a:ext uri="{FF2B5EF4-FFF2-40B4-BE49-F238E27FC236}">
                  <a16:creationId xmlns:a16="http://schemas.microsoft.com/office/drawing/2014/main" id="{00CBE26A-23E2-4BCA-9CD1-F1ED9D390962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80;p65">
              <a:extLst>
                <a:ext uri="{FF2B5EF4-FFF2-40B4-BE49-F238E27FC236}">
                  <a16:creationId xmlns:a16="http://schemas.microsoft.com/office/drawing/2014/main" id="{8E2DA3B0-10DA-DEDF-F3EA-E3E445C34D29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81;p65">
              <a:extLst>
                <a:ext uri="{FF2B5EF4-FFF2-40B4-BE49-F238E27FC236}">
                  <a16:creationId xmlns:a16="http://schemas.microsoft.com/office/drawing/2014/main" id="{2F333158-E06F-4D25-03E0-54EC1717058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82;p65">
              <a:extLst>
                <a:ext uri="{FF2B5EF4-FFF2-40B4-BE49-F238E27FC236}">
                  <a16:creationId xmlns:a16="http://schemas.microsoft.com/office/drawing/2014/main" id="{538CEDC2-C8D6-2497-44EB-C2E98C396346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3;p65">
              <a:extLst>
                <a:ext uri="{FF2B5EF4-FFF2-40B4-BE49-F238E27FC236}">
                  <a16:creationId xmlns:a16="http://schemas.microsoft.com/office/drawing/2014/main" id="{A6E123FF-6F7E-B339-1001-7CEE779E9175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20A8BEB-EBEB-9218-32D5-EC7FF5FD5927}"/>
              </a:ext>
            </a:extLst>
          </p:cNvPr>
          <p:cNvSpPr txBox="1"/>
          <p:nvPr/>
        </p:nvSpPr>
        <p:spPr>
          <a:xfrm>
            <a:off x="4106089" y="974154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Your gateway to Power BI!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1DF7D-9C31-25D9-6CAF-D6E9C210DEBA}"/>
              </a:ext>
            </a:extLst>
          </p:cNvPr>
          <p:cNvSpPr txBox="1"/>
          <p:nvPr/>
        </p:nvSpPr>
        <p:spPr>
          <a:xfrm>
            <a:off x="409098" y="3407722"/>
            <a:ext cx="4203153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Pre-defined formulas by excel that perform specific calculations.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C0C4429-E30C-38A7-D389-AE7B3A7A7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28" y="1766501"/>
            <a:ext cx="5903571" cy="30612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5E2801-3445-691E-A0EC-1C231A3DA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927" y="2242497"/>
            <a:ext cx="5543645" cy="233045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0F385BA-F503-1B5B-2B8B-8F5A374BC522}"/>
              </a:ext>
            </a:extLst>
          </p:cNvPr>
          <p:cNvSpPr txBox="1"/>
          <p:nvPr/>
        </p:nvSpPr>
        <p:spPr>
          <a:xfrm>
            <a:off x="1154303" y="5042617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From This</a:t>
            </a:r>
            <a:endParaRPr lang="en-US" sz="2400" dirty="0">
              <a:solidFill>
                <a:srgbClr val="FE6D8A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D9AEBB-7949-4450-E9AD-C628323DDCB0}"/>
              </a:ext>
            </a:extLst>
          </p:cNvPr>
          <p:cNvSpPr txBox="1"/>
          <p:nvPr/>
        </p:nvSpPr>
        <p:spPr>
          <a:xfrm>
            <a:off x="7237839" y="5042616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This</a:t>
            </a:r>
            <a:endParaRPr lang="en-US" sz="2400" dirty="0">
              <a:solidFill>
                <a:srgbClr val="FE6D8A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02B89D-CD6E-ED15-24C4-CD34C365AF12}"/>
              </a:ext>
            </a:extLst>
          </p:cNvPr>
          <p:cNvSpPr txBox="1"/>
          <p:nvPr/>
        </p:nvSpPr>
        <p:spPr>
          <a:xfrm>
            <a:off x="4106089" y="5883846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 1 minute! (or less…)</a:t>
            </a:r>
            <a:endParaRPr lang="en-US" sz="2400" dirty="0">
              <a:solidFill>
                <a:srgbClr val="FE6D8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15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6B2EE-7BE1-8229-2500-AB91FC686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059B207-4FB0-C8DE-7231-8CD2C85B2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65" y="184895"/>
            <a:ext cx="11201265" cy="636675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Components of A Pivot Table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BCDF1D-C246-B29D-5FA3-B90083B65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82" y="1324322"/>
            <a:ext cx="6344535" cy="4410691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33F8CC-B9AA-4CED-9111-370100C62BDF}"/>
              </a:ext>
            </a:extLst>
          </p:cNvPr>
          <p:cNvSpPr/>
          <p:nvPr/>
        </p:nvSpPr>
        <p:spPr>
          <a:xfrm>
            <a:off x="600861" y="2065600"/>
            <a:ext cx="1930728" cy="3669413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A9B13B6-83C0-97C9-109C-6B6661EA7662}"/>
              </a:ext>
            </a:extLst>
          </p:cNvPr>
          <p:cNvSpPr txBox="1"/>
          <p:nvPr/>
        </p:nvSpPr>
        <p:spPr>
          <a:xfrm>
            <a:off x="8743712" y="1354975"/>
            <a:ext cx="2952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endParaRPr lang="en-US" sz="2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F70A9BF9-F8A4-3F26-C57B-71CB0EFB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3712" y="410815"/>
            <a:ext cx="2268097" cy="6252058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FF2C34-0DF1-95C8-5F88-6EC2DD72FA8F}"/>
              </a:ext>
            </a:extLst>
          </p:cNvPr>
          <p:cNvSpPr/>
          <p:nvPr/>
        </p:nvSpPr>
        <p:spPr>
          <a:xfrm>
            <a:off x="8657439" y="5100507"/>
            <a:ext cx="1208013" cy="1207280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7E033CF-5389-1AD4-25F3-70EE2A1312A6}"/>
              </a:ext>
            </a:extLst>
          </p:cNvPr>
          <p:cNvSpPr/>
          <p:nvPr/>
        </p:nvSpPr>
        <p:spPr>
          <a:xfrm>
            <a:off x="2603034" y="1816641"/>
            <a:ext cx="4351439" cy="55744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157816-EC73-49B4-5FEE-B15806A3F65E}"/>
              </a:ext>
            </a:extLst>
          </p:cNvPr>
          <p:cNvSpPr/>
          <p:nvPr/>
        </p:nvSpPr>
        <p:spPr>
          <a:xfrm>
            <a:off x="9875242" y="3900306"/>
            <a:ext cx="1208013" cy="1200200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051AE15-3720-228F-8ACC-1341A4AB54FC}"/>
              </a:ext>
            </a:extLst>
          </p:cNvPr>
          <p:cNvSpPr/>
          <p:nvPr/>
        </p:nvSpPr>
        <p:spPr>
          <a:xfrm>
            <a:off x="2689308" y="2374086"/>
            <a:ext cx="4274956" cy="3360928"/>
          </a:xfrm>
          <a:prstGeom prst="roundRect">
            <a:avLst>
              <a:gd name="adj" fmla="val 4974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BAE8C2D8-3E64-CEDB-CA8C-A61B580FDEC0}"/>
              </a:ext>
            </a:extLst>
          </p:cNvPr>
          <p:cNvSpPr/>
          <p:nvPr/>
        </p:nvSpPr>
        <p:spPr>
          <a:xfrm>
            <a:off x="9880280" y="5162239"/>
            <a:ext cx="1217802" cy="1145547"/>
          </a:xfrm>
          <a:prstGeom prst="roundRect">
            <a:avLst>
              <a:gd name="adj" fmla="val 4974"/>
            </a:avLst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55FC2B2-BD8C-C0D0-3E2A-FCE8D4C072B5}"/>
              </a:ext>
            </a:extLst>
          </p:cNvPr>
          <p:cNvSpPr/>
          <p:nvPr/>
        </p:nvSpPr>
        <p:spPr>
          <a:xfrm>
            <a:off x="600861" y="1324120"/>
            <a:ext cx="3459411" cy="356309"/>
          </a:xfrm>
          <a:prstGeom prst="roundRect">
            <a:avLst>
              <a:gd name="adj" fmla="val 497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DD32492-C033-64CA-5F64-A3F72C935603}"/>
              </a:ext>
            </a:extLst>
          </p:cNvPr>
          <p:cNvSpPr/>
          <p:nvPr/>
        </p:nvSpPr>
        <p:spPr>
          <a:xfrm>
            <a:off x="8687959" y="3876394"/>
            <a:ext cx="1177493" cy="1200200"/>
          </a:xfrm>
          <a:prstGeom prst="roundRect">
            <a:avLst>
              <a:gd name="adj" fmla="val 4974"/>
            </a:avLst>
          </a:prstGeom>
          <a:noFill/>
          <a:ln w="28575">
            <a:solidFill>
              <a:schemeClr val="tx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DEC233F-FC82-14BF-7575-F4C47DB19070}"/>
              </a:ext>
            </a:extLst>
          </p:cNvPr>
          <p:cNvSpPr/>
          <p:nvPr/>
        </p:nvSpPr>
        <p:spPr>
          <a:xfrm rot="5400000">
            <a:off x="9441807" y="3086171"/>
            <a:ext cx="847288" cy="5174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4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EE5C-6AA7-9014-A742-E460B1D29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8D73E07-5D15-B609-82BA-4BF93EDA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65" y="184895"/>
            <a:ext cx="11201265" cy="636675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A Pivot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C114AB-B799-6E19-A978-7B26CB38507C}"/>
              </a:ext>
            </a:extLst>
          </p:cNvPr>
          <p:cNvSpPr txBox="1"/>
          <p:nvPr/>
        </p:nvSpPr>
        <p:spPr>
          <a:xfrm>
            <a:off x="8743712" y="1354975"/>
            <a:ext cx="2952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endParaRPr lang="en-US" sz="2400" dirty="0"/>
          </a:p>
        </p:txBody>
      </p:sp>
      <p:grpSp>
        <p:nvGrpSpPr>
          <p:cNvPr id="2" name="Google Shape;1674;p55">
            <a:extLst>
              <a:ext uri="{FF2B5EF4-FFF2-40B4-BE49-F238E27FC236}">
                <a16:creationId xmlns:a16="http://schemas.microsoft.com/office/drawing/2014/main" id="{9D348DF2-D7AD-814B-DA3A-0619E7ED3C7F}"/>
              </a:ext>
            </a:extLst>
          </p:cNvPr>
          <p:cNvGrpSpPr/>
          <p:nvPr/>
        </p:nvGrpSpPr>
        <p:grpSpPr>
          <a:xfrm>
            <a:off x="598065" y="1377014"/>
            <a:ext cx="5496327" cy="636674"/>
            <a:chOff x="6336019" y="3733725"/>
            <a:chExt cx="2566206" cy="351310"/>
          </a:xfrm>
        </p:grpSpPr>
        <p:sp>
          <p:nvSpPr>
            <p:cNvPr id="3" name="Google Shape;1675;p55">
              <a:extLst>
                <a:ext uri="{FF2B5EF4-FFF2-40B4-BE49-F238E27FC236}">
                  <a16:creationId xmlns:a16="http://schemas.microsoft.com/office/drawing/2014/main" id="{05E80A7E-E990-FFF4-3DA4-A56F78C047E6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76;p55">
              <a:extLst>
                <a:ext uri="{FF2B5EF4-FFF2-40B4-BE49-F238E27FC236}">
                  <a16:creationId xmlns:a16="http://schemas.microsoft.com/office/drawing/2014/main" id="{F35A32C4-8E46-EE5B-D846-A7B8EF951F72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677;p55">
              <a:extLst>
                <a:ext uri="{FF2B5EF4-FFF2-40B4-BE49-F238E27FC236}">
                  <a16:creationId xmlns:a16="http://schemas.microsoft.com/office/drawing/2014/main" id="{E9E0D574-B7C4-A736-D71B-FBF6887CFB94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78;p55">
              <a:extLst>
                <a:ext uri="{FF2B5EF4-FFF2-40B4-BE49-F238E27FC236}">
                  <a16:creationId xmlns:a16="http://schemas.microsoft.com/office/drawing/2014/main" id="{5186A322-B2B6-42AE-942F-2F807AE80499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57F0A54-C776-CC22-9161-6AB3B6CF526D}"/>
              </a:ext>
            </a:extLst>
          </p:cNvPr>
          <p:cNvSpPr txBox="1"/>
          <p:nvPr/>
        </p:nvSpPr>
        <p:spPr>
          <a:xfrm>
            <a:off x="645718" y="1464509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1. Select your data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AEBAC3-1C8F-CA3A-3EE8-42D216798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491" y="971295"/>
            <a:ext cx="5647759" cy="1511846"/>
          </a:xfrm>
          <a:prstGeom prst="rect">
            <a:avLst/>
          </a:prstGeom>
        </p:spPr>
      </p:pic>
      <p:grpSp>
        <p:nvGrpSpPr>
          <p:cNvPr id="17" name="Google Shape;1674;p55">
            <a:extLst>
              <a:ext uri="{FF2B5EF4-FFF2-40B4-BE49-F238E27FC236}">
                <a16:creationId xmlns:a16="http://schemas.microsoft.com/office/drawing/2014/main" id="{9B008AE9-D36B-EC31-4ACB-0DACDC4AA164}"/>
              </a:ext>
            </a:extLst>
          </p:cNvPr>
          <p:cNvGrpSpPr/>
          <p:nvPr/>
        </p:nvGrpSpPr>
        <p:grpSpPr>
          <a:xfrm>
            <a:off x="598065" y="3370312"/>
            <a:ext cx="5496327" cy="636674"/>
            <a:chOff x="6336019" y="3733725"/>
            <a:chExt cx="2566206" cy="351310"/>
          </a:xfrm>
        </p:grpSpPr>
        <p:sp>
          <p:nvSpPr>
            <p:cNvPr id="19" name="Google Shape;1675;p55">
              <a:extLst>
                <a:ext uri="{FF2B5EF4-FFF2-40B4-BE49-F238E27FC236}">
                  <a16:creationId xmlns:a16="http://schemas.microsoft.com/office/drawing/2014/main" id="{4E07A617-08F7-79C9-8E29-382650EF78C3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76;p55">
              <a:extLst>
                <a:ext uri="{FF2B5EF4-FFF2-40B4-BE49-F238E27FC236}">
                  <a16:creationId xmlns:a16="http://schemas.microsoft.com/office/drawing/2014/main" id="{EBC31BD1-DAAC-8C40-4293-A51FD4766506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1677;p55">
              <a:extLst>
                <a:ext uri="{FF2B5EF4-FFF2-40B4-BE49-F238E27FC236}">
                  <a16:creationId xmlns:a16="http://schemas.microsoft.com/office/drawing/2014/main" id="{01FE441E-F807-020C-F401-26DD753539ED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678;p55">
              <a:extLst>
                <a:ext uri="{FF2B5EF4-FFF2-40B4-BE49-F238E27FC236}">
                  <a16:creationId xmlns:a16="http://schemas.microsoft.com/office/drawing/2014/main" id="{0178FB0F-B45E-F5A4-AA73-5BC46526BA7E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0D5F500-1722-DD3C-33A0-FEF9F6FEC21E}"/>
              </a:ext>
            </a:extLst>
          </p:cNvPr>
          <p:cNvSpPr txBox="1"/>
          <p:nvPr/>
        </p:nvSpPr>
        <p:spPr>
          <a:xfrm>
            <a:off x="655259" y="3457807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2. Insert &gt;&gt; PivotTable</a:t>
            </a:r>
            <a:endParaRPr lang="en-US" sz="24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1415E5A-DCDA-E870-6EEF-F96D6723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491" y="2957124"/>
            <a:ext cx="5647759" cy="1300203"/>
          </a:xfrm>
          <a:prstGeom prst="rect">
            <a:avLst/>
          </a:prstGeom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64E123D-0CB5-1F36-7FEB-32487BB928D5}"/>
              </a:ext>
            </a:extLst>
          </p:cNvPr>
          <p:cNvSpPr/>
          <p:nvPr/>
        </p:nvSpPr>
        <p:spPr>
          <a:xfrm>
            <a:off x="7046752" y="2891695"/>
            <a:ext cx="461396" cy="266764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9DDC898-4992-4D31-B85E-B05FF659E7ED}"/>
              </a:ext>
            </a:extLst>
          </p:cNvPr>
          <p:cNvSpPr/>
          <p:nvPr/>
        </p:nvSpPr>
        <p:spPr>
          <a:xfrm>
            <a:off x="6329576" y="3158459"/>
            <a:ext cx="489618" cy="530190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A404CEE-A190-52BB-2352-5CF4A95815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076" y="4603873"/>
            <a:ext cx="3020762" cy="2155556"/>
          </a:xfrm>
          <a:prstGeom prst="rect">
            <a:avLst/>
          </a:prstGeom>
        </p:spPr>
      </p:pic>
      <p:grpSp>
        <p:nvGrpSpPr>
          <p:cNvPr id="41" name="Google Shape;1674;p55">
            <a:extLst>
              <a:ext uri="{FF2B5EF4-FFF2-40B4-BE49-F238E27FC236}">
                <a16:creationId xmlns:a16="http://schemas.microsoft.com/office/drawing/2014/main" id="{6AFF421A-6AA4-A9BB-3FE6-0A089B024B48}"/>
              </a:ext>
            </a:extLst>
          </p:cNvPr>
          <p:cNvGrpSpPr/>
          <p:nvPr/>
        </p:nvGrpSpPr>
        <p:grpSpPr>
          <a:xfrm>
            <a:off x="598065" y="5301178"/>
            <a:ext cx="5496327" cy="636674"/>
            <a:chOff x="6336019" y="3733725"/>
            <a:chExt cx="2566206" cy="351310"/>
          </a:xfrm>
        </p:grpSpPr>
        <p:sp>
          <p:nvSpPr>
            <p:cNvPr id="42" name="Google Shape;1675;p55">
              <a:extLst>
                <a:ext uri="{FF2B5EF4-FFF2-40B4-BE49-F238E27FC236}">
                  <a16:creationId xmlns:a16="http://schemas.microsoft.com/office/drawing/2014/main" id="{4AA30240-F123-679F-DB7E-155E30F3E76B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676;p55">
              <a:extLst>
                <a:ext uri="{FF2B5EF4-FFF2-40B4-BE49-F238E27FC236}">
                  <a16:creationId xmlns:a16="http://schemas.microsoft.com/office/drawing/2014/main" id="{30B1F760-AB1C-5630-33E6-1D501BC4FFA4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1677;p55">
              <a:extLst>
                <a:ext uri="{FF2B5EF4-FFF2-40B4-BE49-F238E27FC236}">
                  <a16:creationId xmlns:a16="http://schemas.microsoft.com/office/drawing/2014/main" id="{C2417E14-5B25-FDC7-C6A0-AD4C1512411B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678;p55">
              <a:extLst>
                <a:ext uri="{FF2B5EF4-FFF2-40B4-BE49-F238E27FC236}">
                  <a16:creationId xmlns:a16="http://schemas.microsoft.com/office/drawing/2014/main" id="{FB5D0658-0F85-209A-B413-0E9ECF719AFC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8F1DA53-0C15-281A-44BC-BEA81E8F99DB}"/>
              </a:ext>
            </a:extLst>
          </p:cNvPr>
          <p:cNvSpPr txBox="1"/>
          <p:nvPr/>
        </p:nvSpPr>
        <p:spPr>
          <a:xfrm>
            <a:off x="655259" y="5388673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3. Choose Destination</a:t>
            </a:r>
            <a:endParaRPr lang="en-US" sz="2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38A60C5-BFB1-E753-B613-764B8CE161DC}"/>
              </a:ext>
            </a:extLst>
          </p:cNvPr>
          <p:cNvSpPr/>
          <p:nvPr/>
        </p:nvSpPr>
        <p:spPr>
          <a:xfrm>
            <a:off x="6557608" y="5486122"/>
            <a:ext cx="950540" cy="364215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16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ED8BE-F464-EB13-F3EF-0D559F48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B5599BA-32D9-4F04-58E0-E2D0A1C46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65" y="184895"/>
            <a:ext cx="11201265" cy="636675"/>
          </a:xfrm>
        </p:spPr>
        <p:txBody>
          <a:bodyPr>
            <a:normAutofit/>
          </a:bodyPr>
          <a:lstStyle/>
          <a:p>
            <a:pPr algn="l"/>
            <a:r>
              <a:rPr lang="en-US" b="1" u="sng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Building A Pivot Table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C00671-9AAB-C575-162F-2E04571F69ED}"/>
              </a:ext>
            </a:extLst>
          </p:cNvPr>
          <p:cNvSpPr txBox="1"/>
          <p:nvPr/>
        </p:nvSpPr>
        <p:spPr>
          <a:xfrm>
            <a:off x="8743712" y="1354975"/>
            <a:ext cx="2952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endParaRPr lang="en-US" sz="2400" dirty="0"/>
          </a:p>
        </p:txBody>
      </p:sp>
      <p:grpSp>
        <p:nvGrpSpPr>
          <p:cNvPr id="2" name="Google Shape;1674;p55">
            <a:extLst>
              <a:ext uri="{FF2B5EF4-FFF2-40B4-BE49-F238E27FC236}">
                <a16:creationId xmlns:a16="http://schemas.microsoft.com/office/drawing/2014/main" id="{F972D20D-52F7-1AE2-A3B4-61E4BF7C9866}"/>
              </a:ext>
            </a:extLst>
          </p:cNvPr>
          <p:cNvGrpSpPr/>
          <p:nvPr/>
        </p:nvGrpSpPr>
        <p:grpSpPr>
          <a:xfrm>
            <a:off x="598065" y="1377014"/>
            <a:ext cx="5496327" cy="636674"/>
            <a:chOff x="6336019" y="3733725"/>
            <a:chExt cx="2566206" cy="351310"/>
          </a:xfrm>
        </p:grpSpPr>
        <p:sp>
          <p:nvSpPr>
            <p:cNvPr id="3" name="Google Shape;1675;p55">
              <a:extLst>
                <a:ext uri="{FF2B5EF4-FFF2-40B4-BE49-F238E27FC236}">
                  <a16:creationId xmlns:a16="http://schemas.microsoft.com/office/drawing/2014/main" id="{7D9566EE-DC37-8744-74D5-CC18ABDF0657}"/>
                </a:ext>
              </a:extLst>
            </p:cNvPr>
            <p:cNvSpPr/>
            <p:nvPr/>
          </p:nvSpPr>
          <p:spPr>
            <a:xfrm>
              <a:off x="6336019" y="3733735"/>
              <a:ext cx="1881300" cy="351300"/>
            </a:xfrm>
            <a:prstGeom prst="homePlate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676;p55">
              <a:extLst>
                <a:ext uri="{FF2B5EF4-FFF2-40B4-BE49-F238E27FC236}">
                  <a16:creationId xmlns:a16="http://schemas.microsoft.com/office/drawing/2014/main" id="{FBD703E5-5015-C41C-DB51-1EDF42CE259C}"/>
                </a:ext>
              </a:extLst>
            </p:cNvPr>
            <p:cNvSpPr/>
            <p:nvPr/>
          </p:nvSpPr>
          <p:spPr>
            <a:xfrm>
              <a:off x="80985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677;p55">
              <a:extLst>
                <a:ext uri="{FF2B5EF4-FFF2-40B4-BE49-F238E27FC236}">
                  <a16:creationId xmlns:a16="http://schemas.microsoft.com/office/drawing/2014/main" id="{169A188D-F837-B94D-4F6C-59938AB35FFD}"/>
                </a:ext>
              </a:extLst>
            </p:cNvPr>
            <p:cNvSpPr/>
            <p:nvPr/>
          </p:nvSpPr>
          <p:spPr>
            <a:xfrm>
              <a:off x="83271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678;p55">
              <a:extLst>
                <a:ext uri="{FF2B5EF4-FFF2-40B4-BE49-F238E27FC236}">
                  <a16:creationId xmlns:a16="http://schemas.microsoft.com/office/drawing/2014/main" id="{9B21382F-CCD6-70CE-BFD0-2B9A9489C6FB}"/>
                </a:ext>
              </a:extLst>
            </p:cNvPr>
            <p:cNvSpPr/>
            <p:nvPr/>
          </p:nvSpPr>
          <p:spPr>
            <a:xfrm>
              <a:off x="8555725" y="3733725"/>
              <a:ext cx="346500" cy="351300"/>
            </a:xfrm>
            <a:prstGeom prst="chevron">
              <a:avLst>
                <a:gd name="adj" fmla="val 50000"/>
              </a:avLst>
            </a:pr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BE2777F-8C91-BCCA-96A7-8EE7CAB876C6}"/>
              </a:ext>
            </a:extLst>
          </p:cNvPr>
          <p:cNvSpPr txBox="1"/>
          <p:nvPr/>
        </p:nvSpPr>
        <p:spPr>
          <a:xfrm>
            <a:off x="645718" y="1464509"/>
            <a:ext cx="39798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4. Drag Fields to Areas</a:t>
            </a:r>
            <a:endParaRPr lang="en-US" sz="2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0FEE97-44FC-91C4-D499-A72A82452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871" y="311360"/>
            <a:ext cx="2268097" cy="6252058"/>
          </a:xfrm>
          <a:prstGeom prst="rect">
            <a:avLst/>
          </a:prstGeom>
        </p:spPr>
      </p:pic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896BC178-9C33-D564-D986-852CE19E3F39}"/>
              </a:ext>
            </a:extLst>
          </p:cNvPr>
          <p:cNvSpPr/>
          <p:nvPr/>
        </p:nvSpPr>
        <p:spPr>
          <a:xfrm>
            <a:off x="8743712" y="1816641"/>
            <a:ext cx="1845625" cy="2746970"/>
          </a:xfrm>
          <a:prstGeom prst="curvedLeftArrow">
            <a:avLst>
              <a:gd name="adj1" fmla="val 12895"/>
              <a:gd name="adj2" fmla="val 35491"/>
              <a:gd name="adj3" fmla="val 20455"/>
            </a:avLst>
          </a:prstGeom>
          <a:solidFill>
            <a:srgbClr val="78A3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Google Shape;1687;p55">
            <a:extLst>
              <a:ext uri="{FF2B5EF4-FFF2-40B4-BE49-F238E27FC236}">
                <a16:creationId xmlns:a16="http://schemas.microsoft.com/office/drawing/2014/main" id="{805BE68A-0B15-1D20-7394-B91EE63FCB5C}"/>
              </a:ext>
            </a:extLst>
          </p:cNvPr>
          <p:cNvSpPr/>
          <p:nvPr/>
        </p:nvSpPr>
        <p:spPr>
          <a:xfrm rot="10800000" flipH="1">
            <a:off x="645719" y="3437388"/>
            <a:ext cx="5448673" cy="2762075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0" name="Google Shape;7372;p65">
            <a:extLst>
              <a:ext uri="{FF2B5EF4-FFF2-40B4-BE49-F238E27FC236}">
                <a16:creationId xmlns:a16="http://schemas.microsoft.com/office/drawing/2014/main" id="{78A19DDD-8770-085F-54B8-95BAB99626E2}"/>
              </a:ext>
            </a:extLst>
          </p:cNvPr>
          <p:cNvGrpSpPr/>
          <p:nvPr/>
        </p:nvGrpSpPr>
        <p:grpSpPr>
          <a:xfrm>
            <a:off x="1068742" y="2647479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31" name="Google Shape;7373;p65">
              <a:extLst>
                <a:ext uri="{FF2B5EF4-FFF2-40B4-BE49-F238E27FC236}">
                  <a16:creationId xmlns:a16="http://schemas.microsoft.com/office/drawing/2014/main" id="{AC2491D6-9756-4A17-BCC6-A826382F9AC9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74;p65">
              <a:extLst>
                <a:ext uri="{FF2B5EF4-FFF2-40B4-BE49-F238E27FC236}">
                  <a16:creationId xmlns:a16="http://schemas.microsoft.com/office/drawing/2014/main" id="{13625D2F-E9B0-0D81-3224-0FF68AD310C2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75;p65">
              <a:extLst>
                <a:ext uri="{FF2B5EF4-FFF2-40B4-BE49-F238E27FC236}">
                  <a16:creationId xmlns:a16="http://schemas.microsoft.com/office/drawing/2014/main" id="{F639E2C3-DC6B-34F1-1C73-0912342A5E6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76;p65">
              <a:extLst>
                <a:ext uri="{FF2B5EF4-FFF2-40B4-BE49-F238E27FC236}">
                  <a16:creationId xmlns:a16="http://schemas.microsoft.com/office/drawing/2014/main" id="{9482F6E4-5F08-A9AE-7365-588CA8ADA53C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77;p65">
              <a:extLst>
                <a:ext uri="{FF2B5EF4-FFF2-40B4-BE49-F238E27FC236}">
                  <a16:creationId xmlns:a16="http://schemas.microsoft.com/office/drawing/2014/main" id="{0C7132A9-1EBC-407E-F6A9-9249EC05E18F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78;p65">
              <a:extLst>
                <a:ext uri="{FF2B5EF4-FFF2-40B4-BE49-F238E27FC236}">
                  <a16:creationId xmlns:a16="http://schemas.microsoft.com/office/drawing/2014/main" id="{2CA86E83-6139-29AD-F399-4B2CC205A1D7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79;p65">
              <a:extLst>
                <a:ext uri="{FF2B5EF4-FFF2-40B4-BE49-F238E27FC236}">
                  <a16:creationId xmlns:a16="http://schemas.microsoft.com/office/drawing/2014/main" id="{6BAF033F-5AC8-0885-0E6B-ECE636C33FBD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80;p65">
              <a:extLst>
                <a:ext uri="{FF2B5EF4-FFF2-40B4-BE49-F238E27FC236}">
                  <a16:creationId xmlns:a16="http://schemas.microsoft.com/office/drawing/2014/main" id="{858A4AD5-75F8-9B6A-9C0A-3B02EA191C71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381;p65">
              <a:extLst>
                <a:ext uri="{FF2B5EF4-FFF2-40B4-BE49-F238E27FC236}">
                  <a16:creationId xmlns:a16="http://schemas.microsoft.com/office/drawing/2014/main" id="{85DD8C43-6203-764C-38A7-DFBAF2CF5803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7382;p65">
              <a:extLst>
                <a:ext uri="{FF2B5EF4-FFF2-40B4-BE49-F238E27FC236}">
                  <a16:creationId xmlns:a16="http://schemas.microsoft.com/office/drawing/2014/main" id="{A0655232-6173-7C12-54C8-F47A9C7BEEE1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7383;p65">
              <a:extLst>
                <a:ext uri="{FF2B5EF4-FFF2-40B4-BE49-F238E27FC236}">
                  <a16:creationId xmlns:a16="http://schemas.microsoft.com/office/drawing/2014/main" id="{20FA27A9-7A3F-3977-27A1-C50A8AE480C0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7D0D29D-6A1F-881D-B25D-CE82F77E0915}"/>
              </a:ext>
            </a:extLst>
          </p:cNvPr>
          <p:cNvSpPr txBox="1"/>
          <p:nvPr/>
        </p:nvSpPr>
        <p:spPr>
          <a:xfrm>
            <a:off x="2176036" y="2669255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Customizing Value Fields</a:t>
            </a: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8B69BE0C-7D3A-1485-9580-C61B2E84A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52" y="4097720"/>
            <a:ext cx="5212882" cy="1893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By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E6D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, Excel often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E6D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SUMs numbers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E6D8A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COUNTs 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/numbers.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To change this: Click the dropdown arrow next to the field in the Values area &gt; Value Field Settings.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Choose Sum, Count, Average, Max, Min, etc.</a:t>
            </a:r>
          </a:p>
        </p:txBody>
      </p:sp>
    </p:spTree>
    <p:extLst>
      <p:ext uri="{BB962C8B-B14F-4D97-AF65-F5344CB8AC3E}">
        <p14:creationId xmlns:p14="http://schemas.microsoft.com/office/powerpoint/2010/main" val="1467131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C60E-0B44-E411-03E8-AB68CE0A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21C4434F-9F44-7646-1607-282DCEF86ADA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Exercise 8 – Pivot Table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C0E66CE-EB15-6EB0-9F8E-1037311AEBD6}"/>
              </a:ext>
            </a:extLst>
          </p:cNvPr>
          <p:cNvSpPr txBox="1">
            <a:spLocks/>
          </p:cNvSpPr>
          <p:nvPr/>
        </p:nvSpPr>
        <p:spPr>
          <a:xfrm>
            <a:off x="843985" y="1632610"/>
            <a:ext cx="10799934" cy="3979625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1 – Create a new Pivot Table on a new worksheet.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2 – Show the total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Amount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(in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Values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) for each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Product Category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(in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Rows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3 – Modify the Pivot Table: Add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Currency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 ( in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Columns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) area to see amount by Product Category and Currency.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4 – Change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Amount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Values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area to show the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Average Amount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instead of the Sum.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Task 5 – Add </a:t>
            </a:r>
            <a:r>
              <a:rPr lang="en-US" sz="18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BranchCity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the </a:t>
            </a:r>
            <a:r>
              <a:rPr lang="en-US" sz="1800" i="1" dirty="0">
                <a:latin typeface="Segoe UI" panose="020B0502040204020203" pitchFamily="34" charset="0"/>
                <a:cs typeface="Segoe UI" panose="020B0502040204020203" pitchFamily="34" charset="0"/>
              </a:rPr>
              <a:t>Filters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area and filter the Pivot Table to show data only for a specific city – (e.g. Barcelona)</a:t>
            </a:r>
          </a:p>
        </p:txBody>
      </p:sp>
    </p:spTree>
    <p:extLst>
      <p:ext uri="{BB962C8B-B14F-4D97-AF65-F5344CB8AC3E}">
        <p14:creationId xmlns:p14="http://schemas.microsoft.com/office/powerpoint/2010/main" val="35352615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EC73A-5780-C16A-A7ED-3D32DE90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2">
            <a:extLst>
              <a:ext uri="{FF2B5EF4-FFF2-40B4-BE49-F238E27FC236}">
                <a16:creationId xmlns:a16="http://schemas.microsoft.com/office/drawing/2014/main" id="{1436129B-2E8E-9FAE-5ACA-A55B429F9EB0}"/>
              </a:ext>
            </a:extLst>
          </p:cNvPr>
          <p:cNvSpPr txBox="1">
            <a:spLocks/>
          </p:cNvSpPr>
          <p:nvPr/>
        </p:nvSpPr>
        <p:spPr>
          <a:xfrm>
            <a:off x="409098" y="186044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Common Excel Issues &amp; Troubleshooting</a:t>
            </a:r>
          </a:p>
        </p:txBody>
      </p:sp>
      <p:pic>
        <p:nvPicPr>
          <p:cNvPr id="2" name="document_6066807241661487264">
            <a:hlinkClick r:id="" action="ppaction://media"/>
            <a:extLst>
              <a:ext uri="{FF2B5EF4-FFF2-40B4-BE49-F238E27FC236}">
                <a16:creationId xmlns:a16="http://schemas.microsoft.com/office/drawing/2014/main" id="{AFB86A95-D41D-40F3-0245-00FBCDBB6AB2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70420" y="1082179"/>
            <a:ext cx="2865758" cy="5094681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CD1DE53-35D2-2651-D73C-32414274A7A4}"/>
              </a:ext>
            </a:extLst>
          </p:cNvPr>
          <p:cNvGrpSpPr/>
          <p:nvPr/>
        </p:nvGrpSpPr>
        <p:grpSpPr>
          <a:xfrm>
            <a:off x="4546834" y="1082179"/>
            <a:ext cx="7236068" cy="5094681"/>
            <a:chOff x="917174" y="1088312"/>
            <a:chExt cx="4799543" cy="2539156"/>
          </a:xfrm>
        </p:grpSpPr>
        <p:sp>
          <p:nvSpPr>
            <p:cNvPr id="5" name="Google Shape;4787;p59">
              <a:extLst>
                <a:ext uri="{FF2B5EF4-FFF2-40B4-BE49-F238E27FC236}">
                  <a16:creationId xmlns:a16="http://schemas.microsoft.com/office/drawing/2014/main" id="{9C24E7FB-6936-AFAA-D12E-2108A7242F6D}"/>
                </a:ext>
              </a:extLst>
            </p:cNvPr>
            <p:cNvSpPr/>
            <p:nvPr/>
          </p:nvSpPr>
          <p:spPr>
            <a:xfrm rot="10800000">
              <a:off x="917180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B8CE014-B702-4DB3-9B6C-809770508997}"/>
                </a:ext>
              </a:extLst>
            </p:cNvPr>
            <p:cNvSpPr/>
            <p:nvPr/>
          </p:nvSpPr>
          <p:spPr>
            <a:xfrm>
              <a:off x="917174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DA9A130-0894-595E-4081-E1F63DB4FE50}"/>
              </a:ext>
            </a:extLst>
          </p:cNvPr>
          <p:cNvSpPr txBox="1"/>
          <p:nvPr/>
        </p:nvSpPr>
        <p:spPr>
          <a:xfrm>
            <a:off x="6534859" y="1242521"/>
            <a:ext cx="4170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Common Error Messages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CFD93C3-939B-829F-60BF-968D385AE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548" y="2251285"/>
            <a:ext cx="4770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Attempting to divide by zero (e.g., 5/0)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7367C9-76CF-B4D4-CAAF-F42AEE6172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8013" y="2287195"/>
            <a:ext cx="981212" cy="333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A64813-151B-40CB-7FEA-020E375BEA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8013" y="2793995"/>
            <a:ext cx="952633" cy="342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5B3BCB1-4A51-2F24-A45C-306D4D79AE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8013" y="3310321"/>
            <a:ext cx="971686" cy="32389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DF1A16-9C52-4FA6-CBEE-9D5BEF9BB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013" y="3807594"/>
            <a:ext cx="990738" cy="371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683FB0-0F77-37E3-2233-9D3557DDE3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8013" y="4352499"/>
            <a:ext cx="952633" cy="3429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D708A38-E624-BC24-AB4E-5A96E648F8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08013" y="4868825"/>
            <a:ext cx="1000265" cy="35247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1918800-D580-ECD9-1631-FD6B86E1CFE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08013" y="5394677"/>
            <a:ext cx="981212" cy="333422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87C48F4-F1FA-BF80-F8E7-22D83F3F1CAE}"/>
              </a:ext>
            </a:extLst>
          </p:cNvPr>
          <p:cNvSpPr/>
          <p:nvPr/>
        </p:nvSpPr>
        <p:spPr>
          <a:xfrm>
            <a:off x="4908013" y="5337739"/>
            <a:ext cx="1000264" cy="438082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E315C519-43A4-D9C0-1DA1-75EC6F385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2771737"/>
            <a:ext cx="47701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Typ</a:t>
            </a: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 in a function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( =AVERAE() ) </a:t>
            </a: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F942B6B-EFB6-473E-5285-EB488CC8C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3292189"/>
            <a:ext cx="6183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Formula contains a type mismatch (e.g., 100+”abc”)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089CA44B-FBC6-D58D-AB5A-D4CAE4395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3804324"/>
            <a:ext cx="6183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Formula refers to a cell that is deleted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36E6C765-C91C-1B14-D835-FE5233D45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4339307"/>
            <a:ext cx="6183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Lookup value not found</a:t>
            </a: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10E3ADDE-1D4D-FC38-1A54-466F560A0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4860396"/>
            <a:ext cx="6183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Column is too narrow to display the number</a:t>
            </a:r>
          </a:p>
        </p:txBody>
      </p:sp>
      <p:sp>
        <p:nvSpPr>
          <p:cNvPr id="42" name="Rectangle 2">
            <a:extLst>
              <a:ext uri="{FF2B5EF4-FFF2-40B4-BE49-F238E27FC236}">
                <a16:creationId xmlns:a16="http://schemas.microsoft.com/office/drawing/2014/main" id="{417432EB-EB67-90F2-2A3C-24DC2A331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8864" y="5372114"/>
            <a:ext cx="61831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Not an error, but the reason for many</a:t>
            </a:r>
          </a:p>
        </p:txBody>
      </p:sp>
    </p:spTree>
    <p:extLst>
      <p:ext uri="{BB962C8B-B14F-4D97-AF65-F5344CB8AC3E}">
        <p14:creationId xmlns:p14="http://schemas.microsoft.com/office/powerpoint/2010/main" val="5307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8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5909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1637C-A11C-770D-93CF-9A468625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55D5CE8-4BE2-A881-CE32-7747056D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4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F1AAA5AD-B9FD-BDDF-DE47-C397BD76404D}"/>
              </a:ext>
            </a:extLst>
          </p:cNvPr>
          <p:cNvSpPr txBox="1">
            <a:spLocks/>
          </p:cNvSpPr>
          <p:nvPr/>
        </p:nvSpPr>
        <p:spPr>
          <a:xfrm>
            <a:off x="827207" y="1187493"/>
            <a:ext cx="85121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Congratulations! You have obtained 1 ingredient in the analyst recipe.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227DA0B-DB0D-BDBF-28B1-46F3C05B600C}"/>
              </a:ext>
            </a:extLst>
          </p:cNvPr>
          <p:cNvSpPr txBox="1">
            <a:spLocks/>
          </p:cNvSpPr>
          <p:nvPr/>
        </p:nvSpPr>
        <p:spPr>
          <a:xfrm>
            <a:off x="827207" y="1951392"/>
            <a:ext cx="9818421" cy="3040058"/>
          </a:xfrm>
          <a:prstGeom prst="rect">
            <a:avLst/>
          </a:prstGeom>
        </p:spPr>
        <p:txBody>
          <a:bodyPr vert="horz" lIns="91440" tIns="0" rIns="0" bIns="45720" rtlCol="0">
            <a:noAutofit/>
          </a:bodyPr>
          <a:lstStyle>
            <a:lvl1pPr marL="274320" indent="-27432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Courier New" panose="02070309020205020404" pitchFamily="49" charset="0"/>
              <a:buChar char="o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74320" indent="-27432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ourier New" panose="02070309020205020404" pitchFamily="49" charset="0"/>
              <a:buChar char="o"/>
              <a:defRPr sz="105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have built </a:t>
            </a:r>
            <a:r>
              <a:rPr lang="en-US" sz="1800" b="1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Pivot Tables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to accelerate data aggregation and analysis.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We learned to </a:t>
            </a:r>
            <a:r>
              <a:rPr lang="en-US" sz="1800" b="1" dirty="0">
                <a:latin typeface="Segoe UI" panose="020B0502040204020203" pitchFamily="34" charset="0"/>
                <a:cs typeface="Segoe UI" panose="020B0502040204020203" pitchFamily="34" charset="0"/>
              </a:rPr>
              <a:t>Troubleshoot Common Issues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and understand Excel error messages.</a:t>
            </a:r>
            <a:endParaRPr lang="en-US" altLang="en-US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3527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D72E-CB46-0C0B-8D3C-F4734C71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5F6E55F-B89E-869A-580F-EC5AFC29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Session 4 Recap</a:t>
            </a:r>
          </a:p>
        </p:txBody>
      </p:sp>
      <p:sp>
        <p:nvSpPr>
          <p:cNvPr id="2" name="Subtitle 13">
            <a:extLst>
              <a:ext uri="{FF2B5EF4-FFF2-40B4-BE49-F238E27FC236}">
                <a16:creationId xmlns:a16="http://schemas.microsoft.com/office/drawing/2014/main" id="{605238E8-7995-9F7F-625E-ACD086DD119B}"/>
              </a:ext>
            </a:extLst>
          </p:cNvPr>
          <p:cNvSpPr txBox="1">
            <a:spLocks/>
          </p:cNvSpPr>
          <p:nvPr/>
        </p:nvSpPr>
        <p:spPr>
          <a:xfrm>
            <a:off x="726616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Started from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C93E4C-8236-F1FC-CA9A-2258E6DA9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17" y="1951392"/>
            <a:ext cx="4786877" cy="3767064"/>
          </a:xfrm>
          <a:prstGeom prst="rect">
            <a:avLst/>
          </a:prstGeom>
        </p:spPr>
      </p:pic>
      <p:sp>
        <p:nvSpPr>
          <p:cNvPr id="9" name="Subtitle 13">
            <a:extLst>
              <a:ext uri="{FF2B5EF4-FFF2-40B4-BE49-F238E27FC236}">
                <a16:creationId xmlns:a16="http://schemas.microsoft.com/office/drawing/2014/main" id="{CED2F5C0-B5D7-1268-DC0B-39DF10AC73F5}"/>
              </a:ext>
            </a:extLst>
          </p:cNvPr>
          <p:cNvSpPr txBox="1">
            <a:spLocks/>
          </p:cNvSpPr>
          <p:nvPr/>
        </p:nvSpPr>
        <p:spPr>
          <a:xfrm>
            <a:off x="6250778" y="1377993"/>
            <a:ext cx="4786877" cy="763899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Now we are here…</a:t>
            </a:r>
          </a:p>
          <a:p>
            <a:pPr algn="ctr"/>
            <a:endParaRPr lang="en-US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786778-24AF-9604-21AC-25B77226B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777" y="1951392"/>
            <a:ext cx="5374040" cy="271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>
            <a:extLst>
              <a:ext uri="{FF2B5EF4-FFF2-40B4-BE49-F238E27FC236}">
                <a16:creationId xmlns:a16="http://schemas.microsoft.com/office/drawing/2014/main" id="{A1D045C9-582E-C8E5-E008-CD921BA97AFB}"/>
              </a:ext>
            </a:extLst>
          </p:cNvPr>
          <p:cNvSpPr txBox="1">
            <a:spLocks/>
          </p:cNvSpPr>
          <p:nvPr/>
        </p:nvSpPr>
        <p:spPr>
          <a:xfrm>
            <a:off x="409098" y="76878"/>
            <a:ext cx="11373803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Excel UI Walkthrough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793B1-4C03-6EA8-B42F-140DCDB78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679" y="923278"/>
            <a:ext cx="10024844" cy="56291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2E6003-BF27-67C2-4E07-5E1665B86717}"/>
              </a:ext>
            </a:extLst>
          </p:cNvPr>
          <p:cNvSpPr/>
          <p:nvPr/>
        </p:nvSpPr>
        <p:spPr>
          <a:xfrm>
            <a:off x="1006678" y="862809"/>
            <a:ext cx="864067" cy="28912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F79AD7-19CC-DE21-D1DF-31FC572F7A87}"/>
              </a:ext>
            </a:extLst>
          </p:cNvPr>
          <p:cNvSpPr/>
          <p:nvPr/>
        </p:nvSpPr>
        <p:spPr>
          <a:xfrm>
            <a:off x="1006678" y="1063451"/>
            <a:ext cx="10024843" cy="69823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C375C1-3333-6B99-E78A-889265AF4737}"/>
              </a:ext>
            </a:extLst>
          </p:cNvPr>
          <p:cNvSpPr/>
          <p:nvPr/>
        </p:nvSpPr>
        <p:spPr>
          <a:xfrm rot="13771630">
            <a:off x="1182848" y="1963024"/>
            <a:ext cx="620785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E0FC1B-8627-0539-A1F0-8B175D52F51D}"/>
              </a:ext>
            </a:extLst>
          </p:cNvPr>
          <p:cNvSpPr/>
          <p:nvPr/>
        </p:nvSpPr>
        <p:spPr>
          <a:xfrm>
            <a:off x="4908957" y="848801"/>
            <a:ext cx="2112628" cy="28912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D362312-EE53-DAAF-96A2-91EA27CB5B3E}"/>
              </a:ext>
            </a:extLst>
          </p:cNvPr>
          <p:cNvSpPr/>
          <p:nvPr/>
        </p:nvSpPr>
        <p:spPr>
          <a:xfrm rot="16885815">
            <a:off x="2075913" y="2071569"/>
            <a:ext cx="620785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6CF72E-243E-50A7-02F6-D3B1C9F78A0D}"/>
              </a:ext>
            </a:extLst>
          </p:cNvPr>
          <p:cNvSpPr/>
          <p:nvPr/>
        </p:nvSpPr>
        <p:spPr>
          <a:xfrm>
            <a:off x="3565333" y="2569020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FE4036F-555C-6DE4-107B-E011398B811F}"/>
              </a:ext>
            </a:extLst>
          </p:cNvPr>
          <p:cNvSpPr/>
          <p:nvPr/>
        </p:nvSpPr>
        <p:spPr>
          <a:xfrm>
            <a:off x="261180" y="3821511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07D6902-51D4-DC12-2058-B257A053FEDC}"/>
              </a:ext>
            </a:extLst>
          </p:cNvPr>
          <p:cNvSpPr/>
          <p:nvPr/>
        </p:nvSpPr>
        <p:spPr>
          <a:xfrm rot="16200000">
            <a:off x="4959793" y="2244909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F86D32C-377A-DF12-5BB1-B75BBF659830}"/>
              </a:ext>
            </a:extLst>
          </p:cNvPr>
          <p:cNvSpPr/>
          <p:nvPr/>
        </p:nvSpPr>
        <p:spPr>
          <a:xfrm rot="5848170">
            <a:off x="1443434" y="5766942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6B9F25E-64DC-3989-27C5-FC6D1B1C1548}"/>
              </a:ext>
            </a:extLst>
          </p:cNvPr>
          <p:cNvSpPr/>
          <p:nvPr/>
        </p:nvSpPr>
        <p:spPr>
          <a:xfrm rot="4927275">
            <a:off x="8078930" y="5901054"/>
            <a:ext cx="757822" cy="335559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1884B-9F8E-2FA4-616E-332E888A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03D9D9-8C9B-D78F-CB93-35F919A2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B85FA1E-8747-CA5D-7932-B266EEA56B45}"/>
              </a:ext>
            </a:extLst>
          </p:cNvPr>
          <p:cNvSpPr txBox="1">
            <a:spLocks/>
          </p:cNvSpPr>
          <p:nvPr/>
        </p:nvSpPr>
        <p:spPr>
          <a:xfrm>
            <a:off x="6560596" y="2224389"/>
            <a:ext cx="4722705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“Exceptional results almost exclusively happen when you work hard on an area where you have some natural aptitude. Play to your strengths”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4" name="Title 94">
            <a:extLst>
              <a:ext uri="{FF2B5EF4-FFF2-40B4-BE49-F238E27FC236}">
                <a16:creationId xmlns:a16="http://schemas.microsoft.com/office/drawing/2014/main" id="{21C52FAB-68BA-DA3E-7340-1D5723734D07}"/>
              </a:ext>
            </a:extLst>
          </p:cNvPr>
          <p:cNvSpPr txBox="1">
            <a:spLocks/>
          </p:cNvSpPr>
          <p:nvPr/>
        </p:nvSpPr>
        <p:spPr>
          <a:xfrm rot="10800000">
            <a:off x="7222985" y="-154293"/>
            <a:ext cx="2067019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chemeClr val="bg1"/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“</a:t>
            </a:r>
            <a:endParaRPr lang="en-US" sz="18000" dirty="0">
              <a:solidFill>
                <a:schemeClr val="bg1"/>
              </a:solidFill>
              <a:latin typeface="Arial Black" panose="020B0A04020102020204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6" name="Subtitle 95">
            <a:extLst>
              <a:ext uri="{FF2B5EF4-FFF2-40B4-BE49-F238E27FC236}">
                <a16:creationId xmlns:a16="http://schemas.microsoft.com/office/drawing/2014/main" id="{E7B98236-C260-C2A5-0800-920034EB4E05}"/>
              </a:ext>
            </a:extLst>
          </p:cNvPr>
          <p:cNvSpPr txBox="1">
            <a:spLocks/>
          </p:cNvSpPr>
          <p:nvPr/>
        </p:nvSpPr>
        <p:spPr>
          <a:xfrm>
            <a:off x="6560596" y="4903598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James Clear</a:t>
            </a:r>
          </a:p>
        </p:txBody>
      </p:sp>
    </p:spTree>
    <p:extLst>
      <p:ext uri="{BB962C8B-B14F-4D97-AF65-F5344CB8AC3E}">
        <p14:creationId xmlns:p14="http://schemas.microsoft.com/office/powerpoint/2010/main" val="408233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F015-6A2C-E958-1D7D-01A66C99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682;p55">
            <a:extLst>
              <a:ext uri="{FF2B5EF4-FFF2-40B4-BE49-F238E27FC236}">
                <a16:creationId xmlns:a16="http://schemas.microsoft.com/office/drawing/2014/main" id="{21617F19-25D0-94F6-7A24-9C6751EAE56F}"/>
              </a:ext>
            </a:extLst>
          </p:cNvPr>
          <p:cNvGrpSpPr/>
          <p:nvPr/>
        </p:nvGrpSpPr>
        <p:grpSpPr>
          <a:xfrm>
            <a:off x="1409473" y="3851636"/>
            <a:ext cx="9444672" cy="1146411"/>
            <a:chOff x="4411970" y="3131459"/>
            <a:chExt cx="710520" cy="117397"/>
          </a:xfrm>
        </p:grpSpPr>
        <p:sp>
          <p:nvSpPr>
            <p:cNvPr id="80" name="Google Shape;1683;p55">
              <a:extLst>
                <a:ext uri="{FF2B5EF4-FFF2-40B4-BE49-F238E27FC236}">
                  <a16:creationId xmlns:a16="http://schemas.microsoft.com/office/drawing/2014/main" id="{8C20A39C-5149-3AB2-6A31-7A6D2D5A7913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684;p55">
              <a:extLst>
                <a:ext uri="{FF2B5EF4-FFF2-40B4-BE49-F238E27FC236}">
                  <a16:creationId xmlns:a16="http://schemas.microsoft.com/office/drawing/2014/main" id="{3EEAC036-D655-F9F4-D4A0-31C9A2501A73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Title 12">
            <a:extLst>
              <a:ext uri="{FF2B5EF4-FFF2-40B4-BE49-F238E27FC236}">
                <a16:creationId xmlns:a16="http://schemas.microsoft.com/office/drawing/2014/main" id="{E659CF7D-6733-0960-F1D4-BACD4391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Data Types in Excel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2380AC-1181-BE55-6062-0A932583F534}"/>
              </a:ext>
            </a:extLst>
          </p:cNvPr>
          <p:cNvSpPr txBox="1"/>
          <p:nvPr/>
        </p:nvSpPr>
        <p:spPr>
          <a:xfrm>
            <a:off x="4982315" y="6422233"/>
            <a:ext cx="76383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 it matters?  Data type affects sorting, filtering, and formulas!</a:t>
            </a:r>
          </a:p>
        </p:txBody>
      </p:sp>
      <p:grpSp>
        <p:nvGrpSpPr>
          <p:cNvPr id="45" name="Google Shape;1682;p55">
            <a:extLst>
              <a:ext uri="{FF2B5EF4-FFF2-40B4-BE49-F238E27FC236}">
                <a16:creationId xmlns:a16="http://schemas.microsoft.com/office/drawing/2014/main" id="{B9E70025-88BB-C39A-8DEF-823C974180DC}"/>
              </a:ext>
            </a:extLst>
          </p:cNvPr>
          <p:cNvGrpSpPr/>
          <p:nvPr/>
        </p:nvGrpSpPr>
        <p:grpSpPr>
          <a:xfrm>
            <a:off x="1396012" y="1114555"/>
            <a:ext cx="9444673" cy="1146410"/>
            <a:chOff x="4411970" y="3131459"/>
            <a:chExt cx="710520" cy="117397"/>
          </a:xfrm>
        </p:grpSpPr>
        <p:sp>
          <p:nvSpPr>
            <p:cNvPr id="46" name="Google Shape;1683;p55">
              <a:extLst>
                <a:ext uri="{FF2B5EF4-FFF2-40B4-BE49-F238E27FC236}">
                  <a16:creationId xmlns:a16="http://schemas.microsoft.com/office/drawing/2014/main" id="{94EA62DF-E695-B3C0-CC99-508638113850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47" name="Google Shape;1684;p55">
              <a:extLst>
                <a:ext uri="{FF2B5EF4-FFF2-40B4-BE49-F238E27FC236}">
                  <a16:creationId xmlns:a16="http://schemas.microsoft.com/office/drawing/2014/main" id="{132D5FCC-1A5F-8934-DA3B-B7138EFEA67A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oogle Shape;1682;p55">
            <a:extLst>
              <a:ext uri="{FF2B5EF4-FFF2-40B4-BE49-F238E27FC236}">
                <a16:creationId xmlns:a16="http://schemas.microsoft.com/office/drawing/2014/main" id="{16F60625-4B4C-FB45-7641-A52F8DBD4722}"/>
              </a:ext>
            </a:extLst>
          </p:cNvPr>
          <p:cNvGrpSpPr/>
          <p:nvPr/>
        </p:nvGrpSpPr>
        <p:grpSpPr>
          <a:xfrm>
            <a:off x="1396012" y="2483095"/>
            <a:ext cx="9444672" cy="1146411"/>
            <a:chOff x="4411970" y="3131459"/>
            <a:chExt cx="710520" cy="117397"/>
          </a:xfrm>
        </p:grpSpPr>
        <p:sp>
          <p:nvSpPr>
            <p:cNvPr id="49" name="Google Shape;1683;p55">
              <a:extLst>
                <a:ext uri="{FF2B5EF4-FFF2-40B4-BE49-F238E27FC236}">
                  <a16:creationId xmlns:a16="http://schemas.microsoft.com/office/drawing/2014/main" id="{282456FA-1EA6-99D4-092F-AFBFCDDCAA54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684;p55">
              <a:extLst>
                <a:ext uri="{FF2B5EF4-FFF2-40B4-BE49-F238E27FC236}">
                  <a16:creationId xmlns:a16="http://schemas.microsoft.com/office/drawing/2014/main" id="{1179093A-B3F7-AC17-36A5-4C4A975EFF0A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63BDEEE-9FB5-8D5F-28BB-5B38E85FB8C8}"/>
              </a:ext>
            </a:extLst>
          </p:cNvPr>
          <p:cNvSpPr txBox="1"/>
          <p:nvPr/>
        </p:nvSpPr>
        <p:spPr>
          <a:xfrm>
            <a:off x="1640526" y="1485129"/>
            <a:ext cx="1340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Numbers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ACEC41-B3F3-1C47-C761-50287140705D}"/>
              </a:ext>
            </a:extLst>
          </p:cNvPr>
          <p:cNvSpPr txBox="1"/>
          <p:nvPr/>
        </p:nvSpPr>
        <p:spPr>
          <a:xfrm>
            <a:off x="1640527" y="2829593"/>
            <a:ext cx="13407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Text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7E68805-77E3-EEA3-57D6-51C24C4F18BC}"/>
              </a:ext>
            </a:extLst>
          </p:cNvPr>
          <p:cNvSpPr txBox="1"/>
          <p:nvPr/>
        </p:nvSpPr>
        <p:spPr>
          <a:xfrm>
            <a:off x="1640526" y="4226938"/>
            <a:ext cx="1505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Date&amp;Time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FAB7E5D-E703-23DD-8E1E-4B74A6383E78}"/>
              </a:ext>
            </a:extLst>
          </p:cNvPr>
          <p:cNvSpPr txBox="1"/>
          <p:nvPr/>
        </p:nvSpPr>
        <p:spPr>
          <a:xfrm>
            <a:off x="1396013" y="5296763"/>
            <a:ext cx="1505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Boolean</a:t>
            </a: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C79C1840-FCEB-75CC-99F1-687C046E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641" y="1292609"/>
            <a:ext cx="5789759" cy="785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Values used for calculations (e.g., 123, 45.67, -10).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Can be formatted as Currency, Percentage, Date/Time, etc.</a:t>
            </a:r>
          </a:p>
        </p:txBody>
      </p:sp>
      <p:sp>
        <p:nvSpPr>
          <p:cNvPr id="94" name="Rectangle 2">
            <a:extLst>
              <a:ext uri="{FF2B5EF4-FFF2-40B4-BE49-F238E27FC236}">
                <a16:creationId xmlns:a16="http://schemas.microsoft.com/office/drawing/2014/main" id="{8EDB97A0-2A77-73AB-156E-666D30060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799" y="4009343"/>
            <a:ext cx="7289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Excel stores dates and times as serial numbers.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January 1, 1900 = 1; January 2, 1900 = 2, and so on</a:t>
            </a:r>
          </a:p>
        </p:txBody>
      </p:sp>
      <p:grpSp>
        <p:nvGrpSpPr>
          <p:cNvPr id="64" name="Google Shape;7372;p65">
            <a:extLst>
              <a:ext uri="{FF2B5EF4-FFF2-40B4-BE49-F238E27FC236}">
                <a16:creationId xmlns:a16="http://schemas.microsoft.com/office/drawing/2014/main" id="{CBD813A9-4362-5136-1744-D98A9C8D7358}"/>
              </a:ext>
            </a:extLst>
          </p:cNvPr>
          <p:cNvGrpSpPr/>
          <p:nvPr/>
        </p:nvGrpSpPr>
        <p:grpSpPr>
          <a:xfrm>
            <a:off x="4692799" y="6449974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65" name="Google Shape;7373;p65">
              <a:extLst>
                <a:ext uri="{FF2B5EF4-FFF2-40B4-BE49-F238E27FC236}">
                  <a16:creationId xmlns:a16="http://schemas.microsoft.com/office/drawing/2014/main" id="{42061C44-83EB-1864-BE5B-D4D7698DF506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7374;p65">
              <a:extLst>
                <a:ext uri="{FF2B5EF4-FFF2-40B4-BE49-F238E27FC236}">
                  <a16:creationId xmlns:a16="http://schemas.microsoft.com/office/drawing/2014/main" id="{72367DA7-7623-2D52-C34D-647BDA40BF91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7375;p65">
              <a:extLst>
                <a:ext uri="{FF2B5EF4-FFF2-40B4-BE49-F238E27FC236}">
                  <a16:creationId xmlns:a16="http://schemas.microsoft.com/office/drawing/2014/main" id="{790F6AAF-5BEA-16A4-3394-7472C1B3821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7376;p65">
              <a:extLst>
                <a:ext uri="{FF2B5EF4-FFF2-40B4-BE49-F238E27FC236}">
                  <a16:creationId xmlns:a16="http://schemas.microsoft.com/office/drawing/2014/main" id="{A179F43E-51D6-F410-51A9-D0F051986630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7377;p65">
              <a:extLst>
                <a:ext uri="{FF2B5EF4-FFF2-40B4-BE49-F238E27FC236}">
                  <a16:creationId xmlns:a16="http://schemas.microsoft.com/office/drawing/2014/main" id="{F92B6A5D-DABA-B856-C238-7F2547B8C399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378;p65">
              <a:extLst>
                <a:ext uri="{FF2B5EF4-FFF2-40B4-BE49-F238E27FC236}">
                  <a16:creationId xmlns:a16="http://schemas.microsoft.com/office/drawing/2014/main" id="{F6FDA69A-51FA-6F25-0A3C-CDB9C15047FD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379;p65">
              <a:extLst>
                <a:ext uri="{FF2B5EF4-FFF2-40B4-BE49-F238E27FC236}">
                  <a16:creationId xmlns:a16="http://schemas.microsoft.com/office/drawing/2014/main" id="{E2ACB24C-3AA7-E69C-5EAE-EA626079D613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380;p65">
              <a:extLst>
                <a:ext uri="{FF2B5EF4-FFF2-40B4-BE49-F238E27FC236}">
                  <a16:creationId xmlns:a16="http://schemas.microsoft.com/office/drawing/2014/main" id="{081BFE39-679C-F845-48FB-AF97125393FB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81;p65">
              <a:extLst>
                <a:ext uri="{FF2B5EF4-FFF2-40B4-BE49-F238E27FC236}">
                  <a16:creationId xmlns:a16="http://schemas.microsoft.com/office/drawing/2014/main" id="{BE378D41-A8C1-66E6-E407-99E92AE7917D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382;p65">
              <a:extLst>
                <a:ext uri="{FF2B5EF4-FFF2-40B4-BE49-F238E27FC236}">
                  <a16:creationId xmlns:a16="http://schemas.microsoft.com/office/drawing/2014/main" id="{BB9A40F3-21AF-3D41-465E-F989D16F12FF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383;p65">
              <a:extLst>
                <a:ext uri="{FF2B5EF4-FFF2-40B4-BE49-F238E27FC236}">
                  <a16:creationId xmlns:a16="http://schemas.microsoft.com/office/drawing/2014/main" id="{6CDAD833-CE2E-7D23-7377-D86DA5113977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Rectangle 2">
            <a:extLst>
              <a:ext uri="{FF2B5EF4-FFF2-40B4-BE49-F238E27FC236}">
                <a16:creationId xmlns:a16="http://schemas.microsoft.com/office/drawing/2014/main" id="{E219161A-9C84-E1D6-D7EB-90E676444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338" y="2496169"/>
            <a:ext cx="728934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Any sequence of characters not recognized as a number, date, or formula.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E6D8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Important: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Numbers entered as text (e.g., leading zeros like 007, or numbers with special characters like 12-345) cannot be directly used in calculations. </a:t>
            </a:r>
          </a:p>
        </p:txBody>
      </p:sp>
      <p:grpSp>
        <p:nvGrpSpPr>
          <p:cNvPr id="82" name="Google Shape;1682;p55">
            <a:extLst>
              <a:ext uri="{FF2B5EF4-FFF2-40B4-BE49-F238E27FC236}">
                <a16:creationId xmlns:a16="http://schemas.microsoft.com/office/drawing/2014/main" id="{925FFEF1-098A-E626-F44C-A42284BBA226}"/>
              </a:ext>
            </a:extLst>
          </p:cNvPr>
          <p:cNvGrpSpPr/>
          <p:nvPr/>
        </p:nvGrpSpPr>
        <p:grpSpPr>
          <a:xfrm>
            <a:off x="1409473" y="5220177"/>
            <a:ext cx="9444672" cy="1146411"/>
            <a:chOff x="4411970" y="3131459"/>
            <a:chExt cx="710520" cy="117397"/>
          </a:xfrm>
        </p:grpSpPr>
        <p:sp>
          <p:nvSpPr>
            <p:cNvPr id="83" name="Google Shape;1683;p55">
              <a:extLst>
                <a:ext uri="{FF2B5EF4-FFF2-40B4-BE49-F238E27FC236}">
                  <a16:creationId xmlns:a16="http://schemas.microsoft.com/office/drawing/2014/main" id="{8CC2EF99-CE0C-A172-2D1E-AB68F29648ED}"/>
                </a:ext>
              </a:extLst>
            </p:cNvPr>
            <p:cNvSpPr/>
            <p:nvPr/>
          </p:nvSpPr>
          <p:spPr>
            <a:xfrm>
              <a:off x="4411970" y="3131459"/>
              <a:ext cx="710520" cy="117397"/>
            </a:xfrm>
            <a:custGeom>
              <a:avLst/>
              <a:gdLst/>
              <a:ahLst/>
              <a:cxnLst/>
              <a:rect l="l" t="t" r="r" b="b"/>
              <a:pathLst>
                <a:path w="15736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15537" y="2600"/>
                  </a:lnTo>
                  <a:cubicBezTo>
                    <a:pt x="15646" y="2600"/>
                    <a:pt x="15735" y="2510"/>
                    <a:pt x="15735" y="2400"/>
                  </a:cubicBezTo>
                  <a:lnTo>
                    <a:pt x="15735" y="201"/>
                  </a:lnTo>
                  <a:cubicBezTo>
                    <a:pt x="15735" y="90"/>
                    <a:pt x="15646" y="1"/>
                    <a:pt x="15537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684;p55">
              <a:extLst>
                <a:ext uri="{FF2B5EF4-FFF2-40B4-BE49-F238E27FC236}">
                  <a16:creationId xmlns:a16="http://schemas.microsoft.com/office/drawing/2014/main" id="{79469725-B34C-4571-5920-FAAF40258CE7}"/>
                </a:ext>
              </a:extLst>
            </p:cNvPr>
            <p:cNvSpPr/>
            <p:nvPr/>
          </p:nvSpPr>
          <p:spPr>
            <a:xfrm>
              <a:off x="4411970" y="3131459"/>
              <a:ext cx="168012" cy="117397"/>
            </a:xfrm>
            <a:custGeom>
              <a:avLst/>
              <a:gdLst/>
              <a:ahLst/>
              <a:cxnLst/>
              <a:rect l="l" t="t" r="r" b="b"/>
              <a:pathLst>
                <a:path w="3721" h="2600" extrusionOk="0">
                  <a:moveTo>
                    <a:pt x="201" y="1"/>
                  </a:moveTo>
                  <a:cubicBezTo>
                    <a:pt x="90" y="1"/>
                    <a:pt x="1" y="90"/>
                    <a:pt x="1" y="201"/>
                  </a:cubicBezTo>
                  <a:lnTo>
                    <a:pt x="1" y="2400"/>
                  </a:lnTo>
                  <a:cubicBezTo>
                    <a:pt x="1" y="2510"/>
                    <a:pt x="90" y="2600"/>
                    <a:pt x="201" y="2600"/>
                  </a:cubicBezTo>
                  <a:lnTo>
                    <a:pt x="3721" y="2600"/>
                  </a:lnTo>
                  <a:lnTo>
                    <a:pt x="2925" y="1693"/>
                  </a:lnTo>
                  <a:lnTo>
                    <a:pt x="2925" y="1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2DBA4EE1-6AB9-DE7D-DB47-049E616A0E45}"/>
              </a:ext>
            </a:extLst>
          </p:cNvPr>
          <p:cNvSpPr txBox="1"/>
          <p:nvPr/>
        </p:nvSpPr>
        <p:spPr>
          <a:xfrm>
            <a:off x="1640525" y="5587474"/>
            <a:ext cx="15057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Boolean</a:t>
            </a:r>
          </a:p>
        </p:txBody>
      </p:sp>
      <p:sp>
        <p:nvSpPr>
          <p:cNvPr id="96" name="Rectangle 2">
            <a:extLst>
              <a:ext uri="{FF2B5EF4-FFF2-40B4-BE49-F238E27FC236}">
                <a16:creationId xmlns:a16="http://schemas.microsoft.com/office/drawing/2014/main" id="{3D8721CC-B20B-498C-5F37-DD3E265FF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1338" y="5372030"/>
            <a:ext cx="728934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Logical values.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78A3E2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TRUE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E6D8A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 Used in logical tests and functions </a:t>
            </a:r>
          </a:p>
        </p:txBody>
      </p:sp>
    </p:spTree>
    <p:extLst>
      <p:ext uri="{BB962C8B-B14F-4D97-AF65-F5344CB8AC3E}">
        <p14:creationId xmlns:p14="http://schemas.microsoft.com/office/powerpoint/2010/main" val="406337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0AA1-B396-D9D7-2644-A3754BED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4787;p59">
            <a:extLst>
              <a:ext uri="{FF2B5EF4-FFF2-40B4-BE49-F238E27FC236}">
                <a16:creationId xmlns:a16="http://schemas.microsoft.com/office/drawing/2014/main" id="{6F3DEB1D-C729-13FD-A3EA-4FA788DC29DF}"/>
              </a:ext>
            </a:extLst>
          </p:cNvPr>
          <p:cNvSpPr/>
          <p:nvPr/>
        </p:nvSpPr>
        <p:spPr>
          <a:xfrm rot="10800000">
            <a:off x="917175" y="3893061"/>
            <a:ext cx="4799537" cy="2539156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" name="Google Shape;4787;p59">
            <a:extLst>
              <a:ext uri="{FF2B5EF4-FFF2-40B4-BE49-F238E27FC236}">
                <a16:creationId xmlns:a16="http://schemas.microsoft.com/office/drawing/2014/main" id="{B7A44ADE-5F35-0216-C3B7-8E223B41D2E0}"/>
              </a:ext>
            </a:extLst>
          </p:cNvPr>
          <p:cNvSpPr/>
          <p:nvPr/>
        </p:nvSpPr>
        <p:spPr>
          <a:xfrm rot="10800000">
            <a:off x="6218306" y="1088312"/>
            <a:ext cx="4799537" cy="2539156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4787;p59">
            <a:extLst>
              <a:ext uri="{FF2B5EF4-FFF2-40B4-BE49-F238E27FC236}">
                <a16:creationId xmlns:a16="http://schemas.microsoft.com/office/drawing/2014/main" id="{1E5CCAE9-B5F2-F16C-28E6-7EA9A255D80C}"/>
              </a:ext>
            </a:extLst>
          </p:cNvPr>
          <p:cNvSpPr/>
          <p:nvPr/>
        </p:nvSpPr>
        <p:spPr>
          <a:xfrm rot="10800000">
            <a:off x="6218308" y="3893061"/>
            <a:ext cx="4799537" cy="2539156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80F6369F-A9E2-CD91-A28E-BF8847BA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07" y="137495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Basic Formatting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0E085B-A72D-6CF6-325E-3B2192705338}"/>
              </a:ext>
            </a:extLst>
          </p:cNvPr>
          <p:cNvGrpSpPr/>
          <p:nvPr/>
        </p:nvGrpSpPr>
        <p:grpSpPr>
          <a:xfrm>
            <a:off x="917174" y="1088312"/>
            <a:ext cx="4799543" cy="2539156"/>
            <a:chOff x="917173" y="1088312"/>
            <a:chExt cx="4799543" cy="2539156"/>
          </a:xfrm>
        </p:grpSpPr>
        <p:sp>
          <p:nvSpPr>
            <p:cNvPr id="5" name="Google Shape;4787;p59">
              <a:extLst>
                <a:ext uri="{FF2B5EF4-FFF2-40B4-BE49-F238E27FC236}">
                  <a16:creationId xmlns:a16="http://schemas.microsoft.com/office/drawing/2014/main" id="{3C5A0B17-4592-7677-594A-CBCD60A30656}"/>
                </a:ext>
              </a:extLst>
            </p:cNvPr>
            <p:cNvSpPr/>
            <p:nvPr/>
          </p:nvSpPr>
          <p:spPr>
            <a:xfrm rot="10800000">
              <a:off x="917179" y="1088312"/>
              <a:ext cx="4799537" cy="2539156"/>
            </a:xfrm>
            <a:custGeom>
              <a:avLst/>
              <a:gdLst/>
              <a:ahLst/>
              <a:cxnLst/>
              <a:rect l="l" t="t" r="r" b="b"/>
              <a:pathLst>
                <a:path w="4733" h="5225" extrusionOk="0">
                  <a:moveTo>
                    <a:pt x="346" y="0"/>
                  </a:moveTo>
                  <a:cubicBezTo>
                    <a:pt x="148" y="0"/>
                    <a:pt x="1" y="148"/>
                    <a:pt x="1" y="333"/>
                  </a:cubicBezTo>
                  <a:lnTo>
                    <a:pt x="1" y="4423"/>
                  </a:lnTo>
                  <a:cubicBezTo>
                    <a:pt x="1" y="4608"/>
                    <a:pt x="148" y="4756"/>
                    <a:pt x="346" y="4756"/>
                  </a:cubicBezTo>
                  <a:lnTo>
                    <a:pt x="2046" y="4756"/>
                  </a:lnTo>
                  <a:lnTo>
                    <a:pt x="2366" y="5224"/>
                  </a:lnTo>
                  <a:lnTo>
                    <a:pt x="2674" y="4756"/>
                  </a:lnTo>
                  <a:lnTo>
                    <a:pt x="4387" y="4756"/>
                  </a:lnTo>
                  <a:cubicBezTo>
                    <a:pt x="4394" y="4757"/>
                    <a:pt x="4400" y="4757"/>
                    <a:pt x="4407" y="4757"/>
                  </a:cubicBezTo>
                  <a:cubicBezTo>
                    <a:pt x="4583" y="4757"/>
                    <a:pt x="4732" y="4602"/>
                    <a:pt x="4732" y="4423"/>
                  </a:cubicBezTo>
                  <a:lnTo>
                    <a:pt x="4732" y="333"/>
                  </a:lnTo>
                  <a:cubicBezTo>
                    <a:pt x="4732" y="148"/>
                    <a:pt x="4572" y="0"/>
                    <a:pt x="4387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21B70FC-6F2F-3266-A940-EF267FB69855}"/>
                </a:ext>
              </a:extLst>
            </p:cNvPr>
            <p:cNvSpPr/>
            <p:nvPr/>
          </p:nvSpPr>
          <p:spPr>
            <a:xfrm>
              <a:off x="917173" y="1088312"/>
              <a:ext cx="4799539" cy="1571570"/>
            </a:xfrm>
            <a:custGeom>
              <a:avLst/>
              <a:gdLst>
                <a:gd name="connsiteX0" fmla="*/ 0 w 4799539"/>
                <a:gd name="connsiteY0" fmla="*/ 479367 h 1571570"/>
                <a:gd name="connsiteX1" fmla="*/ 655 w 4799539"/>
                <a:gd name="connsiteY1" fmla="*/ 479367 h 1571570"/>
                <a:gd name="connsiteX2" fmla="*/ 655 w 4799539"/>
                <a:gd name="connsiteY2" fmla="*/ 1571184 h 1571570"/>
                <a:gd name="connsiteX3" fmla="*/ 4799537 w 4799539"/>
                <a:gd name="connsiteY3" fmla="*/ 1571184 h 1571570"/>
                <a:gd name="connsiteX4" fmla="*/ 4799537 w 4799539"/>
                <a:gd name="connsiteY4" fmla="*/ 1571570 h 1571570"/>
                <a:gd name="connsiteX5" fmla="*/ 0 w 4799539"/>
                <a:gd name="connsiteY5" fmla="*/ 1571570 h 1571570"/>
                <a:gd name="connsiteX6" fmla="*/ 280939 w 4799539"/>
                <a:gd name="connsiteY6" fmla="*/ 1 h 1571570"/>
                <a:gd name="connsiteX7" fmla="*/ 4519255 w 4799539"/>
                <a:gd name="connsiteY7" fmla="*/ 1 h 1571570"/>
                <a:gd name="connsiteX8" fmla="*/ 4799539 w 4799539"/>
                <a:gd name="connsiteY8" fmla="*/ 164293 h 1571570"/>
                <a:gd name="connsiteX9" fmla="*/ 4799539 w 4799539"/>
                <a:gd name="connsiteY9" fmla="*/ 1571184 h 1571570"/>
                <a:gd name="connsiteX10" fmla="*/ 4799537 w 4799539"/>
                <a:gd name="connsiteY10" fmla="*/ 1571184 h 1571570"/>
                <a:gd name="connsiteX11" fmla="*/ 4799537 w 4799539"/>
                <a:gd name="connsiteY11" fmla="*/ 479367 h 1571570"/>
                <a:gd name="connsiteX12" fmla="*/ 655 w 4799539"/>
                <a:gd name="connsiteY12" fmla="*/ 479367 h 1571570"/>
                <a:gd name="connsiteX13" fmla="*/ 655 w 4799539"/>
                <a:gd name="connsiteY13" fmla="*/ 164293 h 1571570"/>
                <a:gd name="connsiteX14" fmla="*/ 280939 w 4799539"/>
                <a:gd name="connsiteY14" fmla="*/ 1 h 157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799539" h="1571570">
                  <a:moveTo>
                    <a:pt x="0" y="479367"/>
                  </a:moveTo>
                  <a:lnTo>
                    <a:pt x="655" y="479367"/>
                  </a:lnTo>
                  <a:lnTo>
                    <a:pt x="655" y="1571184"/>
                  </a:lnTo>
                  <a:lnTo>
                    <a:pt x="4799537" y="1571184"/>
                  </a:lnTo>
                  <a:lnTo>
                    <a:pt x="4799537" y="1571570"/>
                  </a:lnTo>
                  <a:lnTo>
                    <a:pt x="0" y="1571570"/>
                  </a:lnTo>
                  <a:close/>
                  <a:moveTo>
                    <a:pt x="280939" y="1"/>
                  </a:moveTo>
                  <a:lnTo>
                    <a:pt x="4519255" y="1"/>
                  </a:lnTo>
                  <a:cubicBezTo>
                    <a:pt x="4674459" y="1"/>
                    <a:pt x="4799539" y="73662"/>
                    <a:pt x="4799539" y="164293"/>
                  </a:cubicBezTo>
                  <a:lnTo>
                    <a:pt x="4799539" y="1571184"/>
                  </a:lnTo>
                  <a:lnTo>
                    <a:pt x="4799537" y="1571184"/>
                  </a:lnTo>
                  <a:lnTo>
                    <a:pt x="4799537" y="479367"/>
                  </a:lnTo>
                  <a:lnTo>
                    <a:pt x="655" y="479367"/>
                  </a:lnTo>
                  <a:lnTo>
                    <a:pt x="655" y="164293"/>
                  </a:lnTo>
                  <a:cubicBezTo>
                    <a:pt x="655" y="73662"/>
                    <a:pt x="126390" y="-384"/>
                    <a:pt x="280939" y="1"/>
                  </a:cubicBez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111DB00-5672-0088-C4F7-FDA2E6748582}"/>
              </a:ext>
            </a:extLst>
          </p:cNvPr>
          <p:cNvSpPr/>
          <p:nvPr/>
        </p:nvSpPr>
        <p:spPr>
          <a:xfrm>
            <a:off x="6218310" y="1088312"/>
            <a:ext cx="4799539" cy="1571570"/>
          </a:xfrm>
          <a:custGeom>
            <a:avLst/>
            <a:gdLst>
              <a:gd name="connsiteX0" fmla="*/ 0 w 4799539"/>
              <a:gd name="connsiteY0" fmla="*/ 479367 h 1571570"/>
              <a:gd name="connsiteX1" fmla="*/ 655 w 4799539"/>
              <a:gd name="connsiteY1" fmla="*/ 479367 h 1571570"/>
              <a:gd name="connsiteX2" fmla="*/ 655 w 4799539"/>
              <a:gd name="connsiteY2" fmla="*/ 1571184 h 1571570"/>
              <a:gd name="connsiteX3" fmla="*/ 4799537 w 4799539"/>
              <a:gd name="connsiteY3" fmla="*/ 1571184 h 1571570"/>
              <a:gd name="connsiteX4" fmla="*/ 4799537 w 4799539"/>
              <a:gd name="connsiteY4" fmla="*/ 1571570 h 1571570"/>
              <a:gd name="connsiteX5" fmla="*/ 0 w 4799539"/>
              <a:gd name="connsiteY5" fmla="*/ 1571570 h 1571570"/>
              <a:gd name="connsiteX6" fmla="*/ 280939 w 4799539"/>
              <a:gd name="connsiteY6" fmla="*/ 1 h 1571570"/>
              <a:gd name="connsiteX7" fmla="*/ 4519255 w 4799539"/>
              <a:gd name="connsiteY7" fmla="*/ 1 h 1571570"/>
              <a:gd name="connsiteX8" fmla="*/ 4799539 w 4799539"/>
              <a:gd name="connsiteY8" fmla="*/ 164293 h 1571570"/>
              <a:gd name="connsiteX9" fmla="*/ 4799539 w 4799539"/>
              <a:gd name="connsiteY9" fmla="*/ 1571184 h 1571570"/>
              <a:gd name="connsiteX10" fmla="*/ 4799537 w 4799539"/>
              <a:gd name="connsiteY10" fmla="*/ 1571184 h 1571570"/>
              <a:gd name="connsiteX11" fmla="*/ 4799537 w 4799539"/>
              <a:gd name="connsiteY11" fmla="*/ 479367 h 1571570"/>
              <a:gd name="connsiteX12" fmla="*/ 655 w 4799539"/>
              <a:gd name="connsiteY12" fmla="*/ 479367 h 1571570"/>
              <a:gd name="connsiteX13" fmla="*/ 655 w 4799539"/>
              <a:gd name="connsiteY13" fmla="*/ 164293 h 1571570"/>
              <a:gd name="connsiteX14" fmla="*/ 280939 w 4799539"/>
              <a:gd name="connsiteY14" fmla="*/ 1 h 1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99539" h="1571570">
                <a:moveTo>
                  <a:pt x="0" y="479367"/>
                </a:moveTo>
                <a:lnTo>
                  <a:pt x="655" y="479367"/>
                </a:lnTo>
                <a:lnTo>
                  <a:pt x="655" y="1571184"/>
                </a:lnTo>
                <a:lnTo>
                  <a:pt x="4799537" y="1571184"/>
                </a:lnTo>
                <a:lnTo>
                  <a:pt x="4799537" y="1571570"/>
                </a:lnTo>
                <a:lnTo>
                  <a:pt x="0" y="1571570"/>
                </a:lnTo>
                <a:close/>
                <a:moveTo>
                  <a:pt x="280939" y="1"/>
                </a:moveTo>
                <a:lnTo>
                  <a:pt x="4519255" y="1"/>
                </a:lnTo>
                <a:cubicBezTo>
                  <a:pt x="4674459" y="1"/>
                  <a:pt x="4799539" y="73662"/>
                  <a:pt x="4799539" y="164293"/>
                </a:cubicBezTo>
                <a:lnTo>
                  <a:pt x="4799539" y="1571184"/>
                </a:lnTo>
                <a:lnTo>
                  <a:pt x="4799537" y="1571184"/>
                </a:lnTo>
                <a:lnTo>
                  <a:pt x="4799537" y="479367"/>
                </a:lnTo>
                <a:lnTo>
                  <a:pt x="655" y="479367"/>
                </a:lnTo>
                <a:lnTo>
                  <a:pt x="655" y="164293"/>
                </a:lnTo>
                <a:cubicBezTo>
                  <a:pt x="655" y="73662"/>
                  <a:pt x="126390" y="-384"/>
                  <a:pt x="280939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5C290B5-6631-3799-7A57-8797C9B5838B}"/>
              </a:ext>
            </a:extLst>
          </p:cNvPr>
          <p:cNvSpPr/>
          <p:nvPr/>
        </p:nvSpPr>
        <p:spPr>
          <a:xfrm>
            <a:off x="6218309" y="3893061"/>
            <a:ext cx="4799539" cy="1571570"/>
          </a:xfrm>
          <a:custGeom>
            <a:avLst/>
            <a:gdLst>
              <a:gd name="connsiteX0" fmla="*/ 0 w 4799539"/>
              <a:gd name="connsiteY0" fmla="*/ 479367 h 1571570"/>
              <a:gd name="connsiteX1" fmla="*/ 655 w 4799539"/>
              <a:gd name="connsiteY1" fmla="*/ 479367 h 1571570"/>
              <a:gd name="connsiteX2" fmla="*/ 655 w 4799539"/>
              <a:gd name="connsiteY2" fmla="*/ 1571184 h 1571570"/>
              <a:gd name="connsiteX3" fmla="*/ 4799537 w 4799539"/>
              <a:gd name="connsiteY3" fmla="*/ 1571184 h 1571570"/>
              <a:gd name="connsiteX4" fmla="*/ 4799537 w 4799539"/>
              <a:gd name="connsiteY4" fmla="*/ 1571570 h 1571570"/>
              <a:gd name="connsiteX5" fmla="*/ 0 w 4799539"/>
              <a:gd name="connsiteY5" fmla="*/ 1571570 h 1571570"/>
              <a:gd name="connsiteX6" fmla="*/ 280939 w 4799539"/>
              <a:gd name="connsiteY6" fmla="*/ 1 h 1571570"/>
              <a:gd name="connsiteX7" fmla="*/ 4519255 w 4799539"/>
              <a:gd name="connsiteY7" fmla="*/ 1 h 1571570"/>
              <a:gd name="connsiteX8" fmla="*/ 4799539 w 4799539"/>
              <a:gd name="connsiteY8" fmla="*/ 164293 h 1571570"/>
              <a:gd name="connsiteX9" fmla="*/ 4799539 w 4799539"/>
              <a:gd name="connsiteY9" fmla="*/ 1571184 h 1571570"/>
              <a:gd name="connsiteX10" fmla="*/ 4799537 w 4799539"/>
              <a:gd name="connsiteY10" fmla="*/ 1571184 h 1571570"/>
              <a:gd name="connsiteX11" fmla="*/ 4799537 w 4799539"/>
              <a:gd name="connsiteY11" fmla="*/ 479367 h 1571570"/>
              <a:gd name="connsiteX12" fmla="*/ 655 w 4799539"/>
              <a:gd name="connsiteY12" fmla="*/ 479367 h 1571570"/>
              <a:gd name="connsiteX13" fmla="*/ 655 w 4799539"/>
              <a:gd name="connsiteY13" fmla="*/ 164293 h 1571570"/>
              <a:gd name="connsiteX14" fmla="*/ 280939 w 4799539"/>
              <a:gd name="connsiteY14" fmla="*/ 1 h 1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99539" h="1571570">
                <a:moveTo>
                  <a:pt x="0" y="479367"/>
                </a:moveTo>
                <a:lnTo>
                  <a:pt x="655" y="479367"/>
                </a:lnTo>
                <a:lnTo>
                  <a:pt x="655" y="1571184"/>
                </a:lnTo>
                <a:lnTo>
                  <a:pt x="4799537" y="1571184"/>
                </a:lnTo>
                <a:lnTo>
                  <a:pt x="4799537" y="1571570"/>
                </a:lnTo>
                <a:lnTo>
                  <a:pt x="0" y="1571570"/>
                </a:lnTo>
                <a:close/>
                <a:moveTo>
                  <a:pt x="280939" y="1"/>
                </a:moveTo>
                <a:lnTo>
                  <a:pt x="4519255" y="1"/>
                </a:lnTo>
                <a:cubicBezTo>
                  <a:pt x="4674459" y="1"/>
                  <a:pt x="4799539" y="73662"/>
                  <a:pt x="4799539" y="164293"/>
                </a:cubicBezTo>
                <a:lnTo>
                  <a:pt x="4799539" y="1571184"/>
                </a:lnTo>
                <a:lnTo>
                  <a:pt x="4799537" y="1571184"/>
                </a:lnTo>
                <a:lnTo>
                  <a:pt x="4799537" y="479367"/>
                </a:lnTo>
                <a:lnTo>
                  <a:pt x="655" y="479367"/>
                </a:lnTo>
                <a:lnTo>
                  <a:pt x="655" y="164293"/>
                </a:lnTo>
                <a:cubicBezTo>
                  <a:pt x="655" y="73662"/>
                  <a:pt x="126390" y="-384"/>
                  <a:pt x="280939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BEF6798-A6DC-1F17-013B-DDEF9CE51E58}"/>
              </a:ext>
            </a:extLst>
          </p:cNvPr>
          <p:cNvSpPr txBox="1"/>
          <p:nvPr/>
        </p:nvSpPr>
        <p:spPr>
          <a:xfrm>
            <a:off x="1038229" y="1663084"/>
            <a:ext cx="457983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spcBef>
                <a:spcPct val="0"/>
              </a:spcBef>
              <a:spcAft>
                <a:spcPts val="200"/>
              </a:spcAft>
              <a:buClrTx/>
              <a:buSzTx/>
              <a:tabLst/>
              <a:defRPr kumimoji="0" sz="1600" b="1" i="0" u="none" strike="noStrike" cap="none" normalizeH="0" baseline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en-US" dirty="0"/>
              <a:t>General: </a:t>
            </a:r>
            <a:r>
              <a:rPr lang="en-US" altLang="en-US" b="0" dirty="0"/>
              <a:t>Default</a:t>
            </a:r>
          </a:p>
          <a:p>
            <a:r>
              <a:rPr lang="en-US" altLang="en-US" dirty="0"/>
              <a:t>Number: </a:t>
            </a:r>
            <a:r>
              <a:rPr lang="en-US" altLang="en-US" b="0" dirty="0"/>
              <a:t>Controls decimal places, comma separators</a:t>
            </a:r>
          </a:p>
          <a:p>
            <a:r>
              <a:rPr lang="en-US" altLang="en-US" dirty="0"/>
              <a:t>Currency/Accounting: </a:t>
            </a:r>
            <a:r>
              <a:rPr lang="en-US" altLang="en-US" b="0" dirty="0"/>
              <a:t>Adds currency symbols, aligns decimals</a:t>
            </a:r>
          </a:p>
          <a:p>
            <a:r>
              <a:rPr lang="en-US" altLang="en-US" dirty="0"/>
              <a:t>Percentage: </a:t>
            </a:r>
            <a:r>
              <a:rPr lang="en-US" altLang="en-US" b="0" dirty="0"/>
              <a:t>Displays as a percentage.</a:t>
            </a:r>
          </a:p>
          <a:p>
            <a:r>
              <a:rPr lang="en-US" altLang="en-US" b="0" dirty="0"/>
              <a:t>Date/Time: Various date/time display formats</a:t>
            </a:r>
            <a:endParaRPr lang="en-US" b="0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555BF6B-BE30-4FB1-3C63-116A28AA5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9" y="972477"/>
            <a:ext cx="4313802" cy="5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alt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 Number Formatting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48D492-601C-B71D-9A41-D0B6706DD255}"/>
              </a:ext>
            </a:extLst>
          </p:cNvPr>
          <p:cNvSpPr txBox="1"/>
          <p:nvPr/>
        </p:nvSpPr>
        <p:spPr>
          <a:xfrm>
            <a:off x="6342262" y="1874097"/>
            <a:ext cx="4579839" cy="877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Cascadia Mono ExtraLight" panose="020B0609020000020004" pitchFamily="49" charset="0"/>
                <a:ea typeface="Cascadia Mono ExtraLight" panose="020B0609020000020004" pitchFamily="49" charset="0"/>
                <a:cs typeface="Cascadia Mono ExtraLight" panose="020B0609020000020004" pitchFamily="49" charset="0"/>
              </a:rPr>
              <a:t>Font Type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Bold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1600" i="1" dirty="0">
                <a:latin typeface="Segoe UI" panose="020B0502040204020203" pitchFamily="34" charset="0"/>
                <a:cs typeface="Segoe UI" panose="020B0502040204020203" pitchFamily="34" charset="0"/>
              </a:rPr>
              <a:t>Italic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en-US" sz="1600" u="sng" dirty="0">
                <a:latin typeface="Segoe UI" panose="020B0502040204020203" pitchFamily="34" charset="0"/>
                <a:cs typeface="Segoe UI" panose="020B0502040204020203" pitchFamily="34" charset="0"/>
              </a:rPr>
              <a:t>Underline</a:t>
            </a:r>
            <a:r>
              <a:rPr lang="en-US" alt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FE6D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 Color.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150094B0-54E7-10F6-AE39-EC591DC9A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5281" y="972477"/>
            <a:ext cx="4313802" cy="5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Font Formatting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C57DDA0-3D45-3FF4-42B2-7C06EBB006A3}"/>
              </a:ext>
            </a:extLst>
          </p:cNvPr>
          <p:cNvSpPr/>
          <p:nvPr/>
        </p:nvSpPr>
        <p:spPr>
          <a:xfrm>
            <a:off x="917173" y="3893061"/>
            <a:ext cx="4799539" cy="1571570"/>
          </a:xfrm>
          <a:custGeom>
            <a:avLst/>
            <a:gdLst>
              <a:gd name="connsiteX0" fmla="*/ 0 w 4799539"/>
              <a:gd name="connsiteY0" fmla="*/ 479367 h 1571570"/>
              <a:gd name="connsiteX1" fmla="*/ 655 w 4799539"/>
              <a:gd name="connsiteY1" fmla="*/ 479367 h 1571570"/>
              <a:gd name="connsiteX2" fmla="*/ 655 w 4799539"/>
              <a:gd name="connsiteY2" fmla="*/ 1571184 h 1571570"/>
              <a:gd name="connsiteX3" fmla="*/ 4799537 w 4799539"/>
              <a:gd name="connsiteY3" fmla="*/ 1571184 h 1571570"/>
              <a:gd name="connsiteX4" fmla="*/ 4799537 w 4799539"/>
              <a:gd name="connsiteY4" fmla="*/ 1571570 h 1571570"/>
              <a:gd name="connsiteX5" fmla="*/ 0 w 4799539"/>
              <a:gd name="connsiteY5" fmla="*/ 1571570 h 1571570"/>
              <a:gd name="connsiteX6" fmla="*/ 280939 w 4799539"/>
              <a:gd name="connsiteY6" fmla="*/ 1 h 1571570"/>
              <a:gd name="connsiteX7" fmla="*/ 4519255 w 4799539"/>
              <a:gd name="connsiteY7" fmla="*/ 1 h 1571570"/>
              <a:gd name="connsiteX8" fmla="*/ 4799539 w 4799539"/>
              <a:gd name="connsiteY8" fmla="*/ 164293 h 1571570"/>
              <a:gd name="connsiteX9" fmla="*/ 4799539 w 4799539"/>
              <a:gd name="connsiteY9" fmla="*/ 1571184 h 1571570"/>
              <a:gd name="connsiteX10" fmla="*/ 4799537 w 4799539"/>
              <a:gd name="connsiteY10" fmla="*/ 1571184 h 1571570"/>
              <a:gd name="connsiteX11" fmla="*/ 4799537 w 4799539"/>
              <a:gd name="connsiteY11" fmla="*/ 479367 h 1571570"/>
              <a:gd name="connsiteX12" fmla="*/ 655 w 4799539"/>
              <a:gd name="connsiteY12" fmla="*/ 479367 h 1571570"/>
              <a:gd name="connsiteX13" fmla="*/ 655 w 4799539"/>
              <a:gd name="connsiteY13" fmla="*/ 164293 h 1571570"/>
              <a:gd name="connsiteX14" fmla="*/ 280939 w 4799539"/>
              <a:gd name="connsiteY14" fmla="*/ 1 h 157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799539" h="1571570">
                <a:moveTo>
                  <a:pt x="0" y="479367"/>
                </a:moveTo>
                <a:lnTo>
                  <a:pt x="655" y="479367"/>
                </a:lnTo>
                <a:lnTo>
                  <a:pt x="655" y="1571184"/>
                </a:lnTo>
                <a:lnTo>
                  <a:pt x="4799537" y="1571184"/>
                </a:lnTo>
                <a:lnTo>
                  <a:pt x="4799537" y="1571570"/>
                </a:lnTo>
                <a:lnTo>
                  <a:pt x="0" y="1571570"/>
                </a:lnTo>
                <a:close/>
                <a:moveTo>
                  <a:pt x="280939" y="1"/>
                </a:moveTo>
                <a:lnTo>
                  <a:pt x="4519255" y="1"/>
                </a:lnTo>
                <a:cubicBezTo>
                  <a:pt x="4674459" y="1"/>
                  <a:pt x="4799539" y="73662"/>
                  <a:pt x="4799539" y="164293"/>
                </a:cubicBezTo>
                <a:lnTo>
                  <a:pt x="4799539" y="1571184"/>
                </a:lnTo>
                <a:lnTo>
                  <a:pt x="4799537" y="1571184"/>
                </a:lnTo>
                <a:lnTo>
                  <a:pt x="4799537" y="479367"/>
                </a:lnTo>
                <a:lnTo>
                  <a:pt x="655" y="479367"/>
                </a:lnTo>
                <a:lnTo>
                  <a:pt x="655" y="164293"/>
                </a:lnTo>
                <a:cubicBezTo>
                  <a:pt x="655" y="73662"/>
                  <a:pt x="126390" y="-384"/>
                  <a:pt x="280939" y="1"/>
                </a:cubicBezTo>
                <a:close/>
              </a:path>
            </a:pathLst>
          </a:custGeom>
          <a:solidFill>
            <a:srgbClr val="667E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049C531-2999-EE4C-EC42-FC0A2EE92273}"/>
              </a:ext>
            </a:extLst>
          </p:cNvPr>
          <p:cNvSpPr txBox="1"/>
          <p:nvPr/>
        </p:nvSpPr>
        <p:spPr>
          <a:xfrm>
            <a:off x="1872434" y="3796232"/>
            <a:ext cx="2645391" cy="5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kumimoji="0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en-US" dirty="0"/>
              <a:t>3. Alignment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3CF2D8-AE05-C2D5-26E9-63032EF6C0DA}"/>
              </a:ext>
            </a:extLst>
          </p:cNvPr>
          <p:cNvSpPr txBox="1"/>
          <p:nvPr/>
        </p:nvSpPr>
        <p:spPr>
          <a:xfrm>
            <a:off x="1038229" y="4538995"/>
            <a:ext cx="4579839" cy="191847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eaLnBrk="0" fontAlgn="base" hangingPunct="0">
              <a:spcBef>
                <a:spcPct val="0"/>
              </a:spcBef>
              <a:spcAft>
                <a:spcPts val="200"/>
              </a:spcAft>
              <a:buClrTx/>
              <a:buSzTx/>
              <a:tabLst/>
              <a:defRPr kumimoji="0" sz="1600" b="1" i="0" u="none" strike="noStrike" cap="none" normalizeH="0" baseline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en-US" dirty="0"/>
              <a:t>Horizontal: </a:t>
            </a:r>
            <a:r>
              <a:rPr lang="en-US" altLang="en-US" b="0" dirty="0"/>
              <a:t>Left, Center, Right</a:t>
            </a:r>
            <a:endParaRPr lang="en-US" altLang="en-US" dirty="0"/>
          </a:p>
          <a:p>
            <a:r>
              <a:rPr lang="en-US" altLang="en-US" dirty="0"/>
              <a:t>Vertical: </a:t>
            </a:r>
            <a:r>
              <a:rPr lang="en-US" altLang="en-US" b="0" dirty="0"/>
              <a:t>Top, Middle, Bottom</a:t>
            </a:r>
            <a:endParaRPr lang="en-US" altLang="en-US" dirty="0"/>
          </a:p>
          <a:p>
            <a:r>
              <a:rPr lang="en-US" altLang="en-US" dirty="0"/>
              <a:t>Wrap Text: </a:t>
            </a:r>
            <a:r>
              <a:rPr lang="en-US" altLang="en-US" b="0" dirty="0"/>
              <a:t>Makes text fit within cell by increasing row height</a:t>
            </a:r>
          </a:p>
          <a:p>
            <a:r>
              <a:rPr lang="en-US" altLang="en-US" dirty="0"/>
              <a:t>Merge &amp; Center: </a:t>
            </a:r>
            <a:r>
              <a:rPr lang="en-US" altLang="en-US" b="0" dirty="0"/>
              <a:t>Combines cells and centers content (</a:t>
            </a:r>
            <a:r>
              <a:rPr lang="en-US" altLang="en-US" b="0" dirty="0">
                <a:solidFill>
                  <a:srgbClr val="FE6D8A"/>
                </a:solidFill>
              </a:rPr>
              <a:t>use with caution for data analysis</a:t>
            </a:r>
            <a:r>
              <a:rPr lang="en-US" altLang="en-US" b="0" dirty="0"/>
              <a:t>!)</a:t>
            </a:r>
          </a:p>
          <a:p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483CE1D-005B-6C79-9885-488D7E61526F}"/>
              </a:ext>
            </a:extLst>
          </p:cNvPr>
          <p:cNvSpPr txBox="1"/>
          <p:nvPr/>
        </p:nvSpPr>
        <p:spPr>
          <a:xfrm>
            <a:off x="7295382" y="3793684"/>
            <a:ext cx="2645391" cy="57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kumimoji="0" sz="2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en-US" dirty="0"/>
              <a:t>4. Borders &amp; Fill</a:t>
            </a:r>
            <a:endParaRPr lang="en-US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E9DEF230-D410-2752-CFB7-A5A658E6A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46" y="4537430"/>
            <a:ext cx="3896269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546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7F634-F740-91BD-32A0-FF4D672F8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695D53B-599A-4AA1-36C1-2C299076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Conditional Formatting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6985B-FA9B-92A8-8521-0D092E5972CA}"/>
              </a:ext>
            </a:extLst>
          </p:cNvPr>
          <p:cNvSpPr txBox="1"/>
          <p:nvPr/>
        </p:nvSpPr>
        <p:spPr>
          <a:xfrm>
            <a:off x="5361873" y="6353882"/>
            <a:ext cx="6026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Great for quickly spotting trends, outliers, or important values</a:t>
            </a:r>
          </a:p>
        </p:txBody>
      </p:sp>
      <p:grpSp>
        <p:nvGrpSpPr>
          <p:cNvPr id="4" name="Google Shape;7372;p65">
            <a:extLst>
              <a:ext uri="{FF2B5EF4-FFF2-40B4-BE49-F238E27FC236}">
                <a16:creationId xmlns:a16="http://schemas.microsoft.com/office/drawing/2014/main" id="{8384FF0D-0604-E612-C3E4-8D96BE3062D9}"/>
              </a:ext>
            </a:extLst>
          </p:cNvPr>
          <p:cNvGrpSpPr/>
          <p:nvPr/>
        </p:nvGrpSpPr>
        <p:grpSpPr>
          <a:xfrm>
            <a:off x="5072357" y="6384415"/>
            <a:ext cx="289516" cy="277488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6" name="Google Shape;7373;p65">
              <a:extLst>
                <a:ext uri="{FF2B5EF4-FFF2-40B4-BE49-F238E27FC236}">
                  <a16:creationId xmlns:a16="http://schemas.microsoft.com/office/drawing/2014/main" id="{DBE2A4E3-EDE1-9F21-BD3A-CF3656E30AB6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374;p65">
              <a:extLst>
                <a:ext uri="{FF2B5EF4-FFF2-40B4-BE49-F238E27FC236}">
                  <a16:creationId xmlns:a16="http://schemas.microsoft.com/office/drawing/2014/main" id="{1112F396-E6BC-F82A-26AF-1F79055E9B74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5;p65">
              <a:extLst>
                <a:ext uri="{FF2B5EF4-FFF2-40B4-BE49-F238E27FC236}">
                  <a16:creationId xmlns:a16="http://schemas.microsoft.com/office/drawing/2014/main" id="{C68D824F-3FBC-A422-EFF5-263D0F10B2E1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6;p65">
              <a:extLst>
                <a:ext uri="{FF2B5EF4-FFF2-40B4-BE49-F238E27FC236}">
                  <a16:creationId xmlns:a16="http://schemas.microsoft.com/office/drawing/2014/main" id="{7487DD45-A34F-E1C5-D901-7CFA328638AA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7;p65">
              <a:extLst>
                <a:ext uri="{FF2B5EF4-FFF2-40B4-BE49-F238E27FC236}">
                  <a16:creationId xmlns:a16="http://schemas.microsoft.com/office/drawing/2014/main" id="{262496C7-6C7F-8B67-9681-CCFFE9095D70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78;p65">
              <a:extLst>
                <a:ext uri="{FF2B5EF4-FFF2-40B4-BE49-F238E27FC236}">
                  <a16:creationId xmlns:a16="http://schemas.microsoft.com/office/drawing/2014/main" id="{6EA0BDCA-FE4A-3D0F-BE9F-6FC9B1DE2309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9;p65">
              <a:extLst>
                <a:ext uri="{FF2B5EF4-FFF2-40B4-BE49-F238E27FC236}">
                  <a16:creationId xmlns:a16="http://schemas.microsoft.com/office/drawing/2014/main" id="{1945BE73-137D-5AF7-6DA6-B191B372CFFD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80;p65">
              <a:extLst>
                <a:ext uri="{FF2B5EF4-FFF2-40B4-BE49-F238E27FC236}">
                  <a16:creationId xmlns:a16="http://schemas.microsoft.com/office/drawing/2014/main" id="{424B34B6-61BD-C692-91EC-144246A56C46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81;p65">
              <a:extLst>
                <a:ext uri="{FF2B5EF4-FFF2-40B4-BE49-F238E27FC236}">
                  <a16:creationId xmlns:a16="http://schemas.microsoft.com/office/drawing/2014/main" id="{ACC7C0D1-F77A-B12D-0C0E-DC78DD7E1CF1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82;p65">
              <a:extLst>
                <a:ext uri="{FF2B5EF4-FFF2-40B4-BE49-F238E27FC236}">
                  <a16:creationId xmlns:a16="http://schemas.microsoft.com/office/drawing/2014/main" id="{8327DA96-102A-916F-A2F4-26609C4B6870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83;p65">
              <a:extLst>
                <a:ext uri="{FF2B5EF4-FFF2-40B4-BE49-F238E27FC236}">
                  <a16:creationId xmlns:a16="http://schemas.microsoft.com/office/drawing/2014/main" id="{B7A125C9-49E4-3FA2-E000-DF3D255731C9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A14E2952-44BA-3506-B888-75B2C2B52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57" y="1797935"/>
            <a:ext cx="9993725" cy="3262129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E27018-91D3-066D-79B9-53E14E88E3B7}"/>
              </a:ext>
            </a:extLst>
          </p:cNvPr>
          <p:cNvSpPr/>
          <p:nvPr/>
        </p:nvSpPr>
        <p:spPr>
          <a:xfrm>
            <a:off x="1213256" y="1713263"/>
            <a:ext cx="1618843" cy="1966561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A6CCCA-63BD-E7BB-AA2F-1A239F99BBC5}"/>
              </a:ext>
            </a:extLst>
          </p:cNvPr>
          <p:cNvSpPr txBox="1"/>
          <p:nvPr/>
        </p:nvSpPr>
        <p:spPr>
          <a:xfrm>
            <a:off x="1046013" y="1364580"/>
            <a:ext cx="19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Duplicate values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8D1C90F-6C0F-671D-09B5-3CBB5FF98CE7}"/>
              </a:ext>
            </a:extLst>
          </p:cNvPr>
          <p:cNvSpPr/>
          <p:nvPr/>
        </p:nvSpPr>
        <p:spPr>
          <a:xfrm>
            <a:off x="4093616" y="1659093"/>
            <a:ext cx="1618843" cy="1966561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BC8521-44DB-DC19-4ADC-DA0A20F564B7}"/>
              </a:ext>
            </a:extLst>
          </p:cNvPr>
          <p:cNvSpPr txBox="1"/>
          <p:nvPr/>
        </p:nvSpPr>
        <p:spPr>
          <a:xfrm>
            <a:off x="3926373" y="1310410"/>
            <a:ext cx="19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Bars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5145D82-141C-E219-967E-AB22D09CF2C7}"/>
              </a:ext>
            </a:extLst>
          </p:cNvPr>
          <p:cNvSpPr/>
          <p:nvPr/>
        </p:nvSpPr>
        <p:spPr>
          <a:xfrm>
            <a:off x="5775960" y="1648964"/>
            <a:ext cx="2084751" cy="1966561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D35BCC-0C0D-C458-6646-AC13092E6EAD}"/>
              </a:ext>
            </a:extLst>
          </p:cNvPr>
          <p:cNvSpPr txBox="1"/>
          <p:nvPr/>
        </p:nvSpPr>
        <p:spPr>
          <a:xfrm>
            <a:off x="5841671" y="1263010"/>
            <a:ext cx="19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Greater than x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89E1D17-F7F5-1593-BB51-1C5EB22485E4}"/>
              </a:ext>
            </a:extLst>
          </p:cNvPr>
          <p:cNvSpPr/>
          <p:nvPr/>
        </p:nvSpPr>
        <p:spPr>
          <a:xfrm>
            <a:off x="9698150" y="1648964"/>
            <a:ext cx="1635833" cy="3487058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627FD8-EB40-1A27-46D4-FDB4455CE301}"/>
              </a:ext>
            </a:extLst>
          </p:cNvPr>
          <p:cNvSpPr txBox="1"/>
          <p:nvPr/>
        </p:nvSpPr>
        <p:spPr>
          <a:xfrm>
            <a:off x="9539402" y="1286880"/>
            <a:ext cx="19533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 Values</a:t>
            </a:r>
          </a:p>
        </p:txBody>
      </p:sp>
    </p:spTree>
    <p:extLst>
      <p:ext uri="{BB962C8B-B14F-4D97-AF65-F5344CB8AC3E}">
        <p14:creationId xmlns:p14="http://schemas.microsoft.com/office/powerpoint/2010/main" val="20589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F56B6-AA4B-624C-020D-F9A2B7212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5473281-2951-2C12-EECD-E9ABDEF21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186044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Working with Work Sheets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30E21-BC93-7A11-A009-6B1D5003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45" y="1315053"/>
            <a:ext cx="3296110" cy="13813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FF3CFD-7B83-4214-34C0-307F9C141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099" y="3103540"/>
            <a:ext cx="2162477" cy="2676899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AFA2ABE-AE45-15C6-E72B-16096BC3D6AC}"/>
              </a:ext>
            </a:extLst>
          </p:cNvPr>
          <p:cNvSpPr/>
          <p:nvPr/>
        </p:nvSpPr>
        <p:spPr>
          <a:xfrm>
            <a:off x="731950" y="2204054"/>
            <a:ext cx="3522550" cy="636675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oogle Shape;4787;p59">
            <a:extLst>
              <a:ext uri="{FF2B5EF4-FFF2-40B4-BE49-F238E27FC236}">
                <a16:creationId xmlns:a16="http://schemas.microsoft.com/office/drawing/2014/main" id="{25330DEE-BD0B-3793-5A1C-A7DC15713D7A}"/>
              </a:ext>
            </a:extLst>
          </p:cNvPr>
          <p:cNvSpPr/>
          <p:nvPr/>
        </p:nvSpPr>
        <p:spPr>
          <a:xfrm rot="5400000">
            <a:off x="5478433" y="-113418"/>
            <a:ext cx="4840935" cy="776799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78E66385-70C3-E867-F08F-DF2B3A343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457" y="1685427"/>
            <a:ext cx="6770874" cy="4518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Key Worksheet Management Actions: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Insert New Sheet: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Click the + button next to existing tabs or Home tab &gt; Cells group &gt; Insert &gt; Insert Sheet.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Rename Sheet: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Double-click the sheet tab, or right-click &gt; Rename.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Move/Copy Sheet: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Drag and drop the tab, or right-click &gt; Move or Copy... (check "Create a copy").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Delete Sheet: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Right-click the sheet tab &gt; Delete (caution: irreversible!).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Tab Color: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Right-click the sheet tab &gt; Tab Color.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Grouping Sheets: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Select multiple sheets (Ctrl + Click or Shift + Click) to perform actions on all selected sheets simultaneously (e.g., entering data, applying formatting).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0744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78A3E2"/>
      </a:accent1>
      <a:accent2>
        <a:srgbClr val="F76A86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C15CCAF-B227-4420-8A82-899C4EC3371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3648</TotalTime>
  <Words>2984</Words>
  <Application>Microsoft Office PowerPoint</Application>
  <PresentationFormat>Widescreen</PresentationFormat>
  <Paragraphs>345</Paragraphs>
  <Slides>50</Slides>
  <Notes>8</Notes>
  <HiddenSlides>0</HiddenSlides>
  <MMClips>1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3" baseType="lpstr">
      <vt:lpstr>Arial</vt:lpstr>
      <vt:lpstr>Arial Black</vt:lpstr>
      <vt:lpstr>Arial Unicode MS</vt:lpstr>
      <vt:lpstr>Book Antiqua</vt:lpstr>
      <vt:lpstr>Calibri</vt:lpstr>
      <vt:lpstr>Cascadia Mono ExtraLight</vt:lpstr>
      <vt:lpstr>Cascadia Mono Light</vt:lpstr>
      <vt:lpstr>Century Gothic</vt:lpstr>
      <vt:lpstr>Courier New</vt:lpstr>
      <vt:lpstr>Segoe UI</vt:lpstr>
      <vt:lpstr>Segoe UI Semibold</vt:lpstr>
      <vt:lpstr>Wingdings</vt:lpstr>
      <vt:lpstr>Custom</vt:lpstr>
      <vt:lpstr>PowerPoint Presentation</vt:lpstr>
      <vt:lpstr>Course Outline</vt:lpstr>
      <vt:lpstr>Module 2 –  Excel for Data Analysts</vt:lpstr>
      <vt:lpstr>PowerPoint Presentation</vt:lpstr>
      <vt:lpstr>PowerPoint Presentation</vt:lpstr>
      <vt:lpstr>Data Types in Excel</vt:lpstr>
      <vt:lpstr>Basic Formatting</vt:lpstr>
      <vt:lpstr>Conditional Formatting</vt:lpstr>
      <vt:lpstr>Working with Work Sheets</vt:lpstr>
      <vt:lpstr>Exercise 1 – Formatting</vt:lpstr>
      <vt:lpstr>Session 1 Recap</vt:lpstr>
      <vt:lpstr>Session 1 Recap</vt:lpstr>
      <vt:lpstr>PowerPoint Presentation</vt:lpstr>
      <vt:lpstr>Sorting Data</vt:lpstr>
      <vt:lpstr>Filtering Data</vt:lpstr>
      <vt:lpstr>Calculations with Formulas</vt:lpstr>
      <vt:lpstr>Calculations with Formulas</vt:lpstr>
      <vt:lpstr>Calculations with Formulas</vt:lpstr>
      <vt:lpstr>Introduction to Functions</vt:lpstr>
      <vt:lpstr>PowerPoint Presentation</vt:lpstr>
      <vt:lpstr>PowerPoint Presentation</vt:lpstr>
      <vt:lpstr>Session 2 Recap</vt:lpstr>
      <vt:lpstr>Session 2 Recap</vt:lpstr>
      <vt:lpstr>PowerPoint Presentation</vt:lpstr>
      <vt:lpstr>Text Functions</vt:lpstr>
      <vt:lpstr>PowerPoint Presentation</vt:lpstr>
      <vt:lpstr>Date/Time Functions</vt:lpstr>
      <vt:lpstr>Date/Time Functions</vt:lpstr>
      <vt:lpstr>PowerPoint Presentation</vt:lpstr>
      <vt:lpstr>PowerPoint Presentation</vt:lpstr>
      <vt:lpstr>Logical Functions</vt:lpstr>
      <vt:lpstr>PowerPoint Presentation</vt:lpstr>
      <vt:lpstr>Nested IF Functions</vt:lpstr>
      <vt:lpstr>Nested IF Functions</vt:lpstr>
      <vt:lpstr>Conditional Aggregation</vt:lpstr>
      <vt:lpstr>PowerPoint Presentation</vt:lpstr>
      <vt:lpstr>PowerPoint Presentation</vt:lpstr>
      <vt:lpstr>Look Up Functions</vt:lpstr>
      <vt:lpstr>PowerPoint Presentation</vt:lpstr>
      <vt:lpstr>Session 3 Recap</vt:lpstr>
      <vt:lpstr>PowerPoint Presentation</vt:lpstr>
      <vt:lpstr>Pivot Tables</vt:lpstr>
      <vt:lpstr>Components of A Pivot Table</vt:lpstr>
      <vt:lpstr>Building A Pivot Table</vt:lpstr>
      <vt:lpstr>Building A Pivot Table</vt:lpstr>
      <vt:lpstr>PowerPoint Presentation</vt:lpstr>
      <vt:lpstr>PowerPoint Presentation</vt:lpstr>
      <vt:lpstr>Session 4 Recap</vt:lpstr>
      <vt:lpstr>Session 4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KSP</dc:creator>
  <cp:lastModifiedBy>Kaung Set</cp:lastModifiedBy>
  <cp:revision>129</cp:revision>
  <dcterms:created xsi:type="dcterms:W3CDTF">2023-07-18T15:28:54Z</dcterms:created>
  <dcterms:modified xsi:type="dcterms:W3CDTF">2025-08-19T18:19:04Z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