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23"/>
  </p:notesMasterIdLst>
  <p:handoutMasterIdLst>
    <p:handoutMasterId r:id="rId24"/>
  </p:handoutMasterIdLst>
  <p:sldIdLst>
    <p:sldId id="376" r:id="rId5"/>
    <p:sldId id="402" r:id="rId6"/>
    <p:sldId id="378" r:id="rId7"/>
    <p:sldId id="418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9" r:id="rId16"/>
    <p:sldId id="465" r:id="rId17"/>
    <p:sldId id="466" r:id="rId18"/>
    <p:sldId id="468" r:id="rId19"/>
    <p:sldId id="467" r:id="rId20"/>
    <p:sldId id="470" r:id="rId21"/>
    <p:sldId id="40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9ED"/>
    <a:srgbClr val="FE6D8A"/>
    <a:srgbClr val="78A3E2"/>
    <a:srgbClr val="87A7FF"/>
    <a:srgbClr val="667E92"/>
    <a:srgbClr val="A5B7C5"/>
    <a:srgbClr val="4C5A65"/>
    <a:srgbClr val="A5B7C6"/>
    <a:srgbClr val="445D73"/>
    <a:srgbClr val="B8C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5388" autoAdjust="0"/>
  </p:normalViewPr>
  <p:slideViewPr>
    <p:cSldViewPr snapToGrid="0" showGuides="1">
      <p:cViewPr varScale="1">
        <p:scale>
          <a:sx n="122" d="100"/>
          <a:sy n="122" d="100"/>
        </p:scale>
        <p:origin x="30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082" y="3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8/19/2025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711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B875E-E39F-A28E-A787-80882494D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5BAC3D-AD82-58E8-25C9-A6DBEB6B43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AB6DC5-1C83-EE6B-D54E-B21B151DC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292A7-4698-B74B-6022-A2DBB08AF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540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EEFD5-E649-E628-DD8B-E2D6684D9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CCC7F0-1A9F-B63B-7F34-625CE17261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82E974-7876-C060-E95B-6DEAED9364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97FA3-9F15-CB0D-E347-BB0ED86347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008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FAC3601-9744-9840-0229-E000CCFBE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2131" y="-30007"/>
            <a:ext cx="6064493" cy="6879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19890" y="723440"/>
            <a:ext cx="4323426" cy="2579052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8152" y="5248834"/>
            <a:ext cx="4323426" cy="1008925"/>
          </a:xfrm>
        </p:spPr>
        <p:txBody>
          <a:bodyPr lIns="91440" rIns="9144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cap="all" spc="1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9274" y="3373515"/>
            <a:ext cx="4323426" cy="1008926"/>
          </a:xfrm>
        </p:spPr>
        <p:txBody>
          <a:bodyPr lIns="91440" rIns="91440">
            <a:noAutofit/>
          </a:bodyPr>
          <a:lstStyle>
            <a:lvl1pPr marL="0" indent="0">
              <a:buNone/>
              <a:defRPr sz="6000" b="1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###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DF7228-F4CB-A1B9-79EA-632405316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4559556" y="-10665"/>
            <a:ext cx="1930144" cy="6877290"/>
          </a:xfrm>
          <a:prstGeom prst="line">
            <a:avLst/>
          </a:prstGeom>
          <a:ln w="25400">
            <a:solidFill>
              <a:srgbClr val="F76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E69A7EF-9C9C-8AD0-AFD2-1381D3F8FE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6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19A446-9DC9-77CB-F6E0-D5CC1C0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233290" y="0"/>
            <a:ext cx="2740011" cy="6850028"/>
            <a:chOff x="8233290" y="0"/>
            <a:chExt cx="2740011" cy="685002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51D0537-C777-0B20-2AE3-6DD522E242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3290" y="0"/>
              <a:ext cx="2740011" cy="685002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4F46914-ADE7-0BE9-0C39-280FE8F3B9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01841" y="4372451"/>
              <a:ext cx="878334" cy="1705001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0CF8376-A762-054E-EA3C-FF9430AD9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099" y="286603"/>
            <a:ext cx="11373803" cy="1450757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8352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7E0A2EC-564E-BDA2-2E74-CEA1D54B10C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239419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DA7890-E49A-5536-1939-2B9589558E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05817" y="3989405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A1E2517-8244-627B-E6B6-4EF4FEDCA1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1092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054FC79A-A756-FC67-CBF8-0078E8F8C1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72159" y="2954840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BE00383-F339-E668-9399-D2DC9718C3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38557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1A788CA-392F-F29F-08CD-FBCB24BA79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7FBECC-1456-B16C-B42F-61BAE986F2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16470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84A0CD0-C9DF-C8B2-FEE6-05F2F04032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2868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C952CD-25C3-A341-AF5F-909E64671DE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ison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CF8376-A762-054E-EA3C-FF9430AD9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099" y="286603"/>
            <a:ext cx="11373803" cy="1450757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C952CD-25C3-A341-AF5F-909E64671D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78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sson Summar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99788" y="353962"/>
            <a:ext cx="4786877" cy="98322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99788" y="1517074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9788" y="2341261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BC9EC3-C68A-CC9E-C220-8D585A8B43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99789" y="2753247"/>
            <a:ext cx="3852296" cy="817345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6FE873-5DC1-BDE4-557B-F1869503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426666" y="5060315"/>
            <a:ext cx="927943" cy="180130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E3FA6A1-74D7-3926-C0BF-FECA6C0B03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9788" y="3563285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487AC4B-B367-6BC8-2DCA-61A43B3264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99788" y="3982578"/>
            <a:ext cx="3860546" cy="529133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4E9A44E-6692-ACFA-4EB0-368490BF35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9788" y="4564818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B0B6725-F963-746B-381A-0F998539A0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9788" y="4975138"/>
            <a:ext cx="3860546" cy="852906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91E70-8519-9346-3719-42B3DA3F56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08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rgbClr val="F76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9480C-F898-63D4-F7D9-AC2A27D168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33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rgbClr val="F76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FD99BE-B737-2A0F-132A-D5BAFB028C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rgbClr val="78A3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062F7C-91D9-72D0-D84B-BEE801997E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60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rgbClr val="F76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0C9ADF-5C8F-A643-7E4C-2AAE6DB9BD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19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rgbClr val="F76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8BE993-13E3-719F-B8BD-BE9A0D2B3E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26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D5142E-2E7B-1488-E5DB-290186766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82569" y="2242"/>
            <a:ext cx="6806909" cy="6862481"/>
            <a:chOff x="5382569" y="2242"/>
            <a:chExt cx="6806909" cy="6862481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02299C1B-36CA-1E4A-2BE2-A212B68067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0328" y="2242"/>
              <a:ext cx="6049150" cy="6862481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37875AA7-8584-C85D-D920-B6F361221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382569" y="5060315"/>
              <a:ext cx="927943" cy="18013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70326" y="1679216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9499" y="-2236"/>
            <a:ext cx="6814124" cy="687109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973394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0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96790"/>
              <a:gd name="connsiteX1" fmla="*/ 6814124 w 6814124"/>
              <a:gd name="connsiteY1" fmla="*/ 1 h 6896790"/>
              <a:gd name="connsiteX2" fmla="*/ 6063554 w 6814124"/>
              <a:gd name="connsiteY2" fmla="*/ 2775916 h 6896790"/>
              <a:gd name="connsiteX3" fmla="*/ 5827334 w 6814124"/>
              <a:gd name="connsiteY3" fmla="*/ 2962606 h 6896790"/>
              <a:gd name="connsiteX4" fmla="*/ 5728274 w 6814124"/>
              <a:gd name="connsiteY4" fmla="*/ 2692096 h 6896790"/>
              <a:gd name="connsiteX5" fmla="*/ 5953064 w 6814124"/>
              <a:gd name="connsiteY5" fmla="*/ 1846276 h 6896790"/>
              <a:gd name="connsiteX6" fmla="*/ 5846384 w 6814124"/>
              <a:gd name="connsiteY6" fmla="*/ 1571956 h 6896790"/>
              <a:gd name="connsiteX7" fmla="*/ 5629214 w 6814124"/>
              <a:gd name="connsiteY7" fmla="*/ 1770076 h 6896790"/>
              <a:gd name="connsiteX8" fmla="*/ 4867214 w 6814124"/>
              <a:gd name="connsiteY8" fmla="*/ 4688536 h 6896790"/>
              <a:gd name="connsiteX9" fmla="*/ 4966274 w 6814124"/>
              <a:gd name="connsiteY9" fmla="*/ 4905706 h 6896790"/>
              <a:gd name="connsiteX10" fmla="*/ 5187254 w 6814124"/>
              <a:gd name="connsiteY10" fmla="*/ 4757116 h 6896790"/>
              <a:gd name="connsiteX11" fmla="*/ 5431094 w 6814124"/>
              <a:gd name="connsiteY11" fmla="*/ 3842716 h 6896790"/>
              <a:gd name="connsiteX12" fmla="*/ 5659694 w 6814124"/>
              <a:gd name="connsiteY12" fmla="*/ 3713176 h 6896790"/>
              <a:gd name="connsiteX13" fmla="*/ 5758754 w 6814124"/>
              <a:gd name="connsiteY13" fmla="*/ 3926536 h 6896790"/>
              <a:gd name="connsiteX14" fmla="*/ 5002015 w 6814124"/>
              <a:gd name="connsiteY14" fmla="*/ 6887938 h 6896790"/>
              <a:gd name="connsiteX15" fmla="*/ 0 w 6814124"/>
              <a:gd name="connsiteY15" fmla="*/ 6896790 h 6896790"/>
              <a:gd name="connsiteX16" fmla="*/ 0 w 6814124"/>
              <a:gd name="connsiteY16" fmla="*/ 0 h 689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14124" h="6896790">
                <a:moveTo>
                  <a:pt x="0" y="0"/>
                </a:moveTo>
                <a:lnTo>
                  <a:pt x="6814124" y="1"/>
                </a:lnTo>
                <a:lnTo>
                  <a:pt x="6063554" y="2775916"/>
                </a:lnTo>
                <a:cubicBezTo>
                  <a:pt x="6030534" y="2883866"/>
                  <a:pt x="5993704" y="2976576"/>
                  <a:pt x="5827334" y="2962606"/>
                </a:cubicBezTo>
                <a:cubicBezTo>
                  <a:pt x="5641914" y="2845766"/>
                  <a:pt x="5734624" y="2747976"/>
                  <a:pt x="5728274" y="2692096"/>
                </a:cubicBezTo>
                <a:cubicBezTo>
                  <a:pt x="5818444" y="2355546"/>
                  <a:pt x="5878134" y="2121866"/>
                  <a:pt x="5953064" y="1846276"/>
                </a:cubicBezTo>
                <a:cubicBezTo>
                  <a:pt x="5994974" y="1687526"/>
                  <a:pt x="5969574" y="1615136"/>
                  <a:pt x="5846384" y="1571956"/>
                </a:cubicBezTo>
                <a:cubicBezTo>
                  <a:pt x="5711764" y="1563066"/>
                  <a:pt x="5672394" y="1597356"/>
                  <a:pt x="5629214" y="1770076"/>
                </a:cubicBezTo>
                <a:cubicBezTo>
                  <a:pt x="5644454" y="1858976"/>
                  <a:pt x="4851974" y="4599636"/>
                  <a:pt x="4867214" y="4688536"/>
                </a:cubicBezTo>
                <a:cubicBezTo>
                  <a:pt x="4832289" y="4824426"/>
                  <a:pt x="4898964" y="4880306"/>
                  <a:pt x="4966274" y="4905706"/>
                </a:cubicBezTo>
                <a:cubicBezTo>
                  <a:pt x="5075494" y="4904436"/>
                  <a:pt x="5132009" y="4917136"/>
                  <a:pt x="5187254" y="4757116"/>
                </a:cubicBezTo>
                <a:lnTo>
                  <a:pt x="5431094" y="3842716"/>
                </a:lnTo>
                <a:cubicBezTo>
                  <a:pt x="5455224" y="3756356"/>
                  <a:pt x="5528884" y="3692856"/>
                  <a:pt x="5659694" y="3713176"/>
                </a:cubicBezTo>
                <a:cubicBezTo>
                  <a:pt x="5803204" y="3791916"/>
                  <a:pt x="5756214" y="3882086"/>
                  <a:pt x="5758754" y="3926536"/>
                </a:cubicBezTo>
                <a:lnTo>
                  <a:pt x="5002015" y="6887938"/>
                </a:lnTo>
                <a:lnTo>
                  <a:pt x="0" y="689679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70326" y="3748958"/>
            <a:ext cx="4786878" cy="2258013"/>
          </a:xfrm>
        </p:spPr>
        <p:txBody>
          <a:bodyPr lIns="91440" t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  <a:defRPr sz="16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DFB295-52D1-55CA-E7EA-2ED388A7403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FAC3601-9744-9840-0229-E000CCFBE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2131" y="-30007"/>
            <a:ext cx="6064493" cy="6879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69A7EF-9C9C-8AD0-AFD2-1381D3F8FE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1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rgbClr val="F76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EC4C7D-9F32-3DD5-0898-0A64AB3E48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3CD56122-AE93-63D3-9B51-14AA353EC0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80B457C0-C5F0-38B3-A5A4-4CF83DA5DC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A608DDE2-7690-8BBF-1E41-BF40F26AF1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4A70176D-1CA9-F362-DA0D-140ADC80AB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B557568-DAFA-B892-D220-F9088C690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5920ECF3-A4B7-A9A1-C23F-56EDD775AC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A92B7FF-F522-FFD6-3A37-5C7F5CB3AE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718010FC-71DC-C4A0-BBE6-35E03F05FE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2512EE29-359B-8558-2A40-DB8D4D2566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70CCBBEB-A224-6D89-748B-8053ED48B2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0D50B1-970B-DA7D-79A3-C36BDAB826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0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541" y="715654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05708" y="2431477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5708" y="3348617"/>
            <a:ext cx="2699066" cy="2569866"/>
          </a:xfrm>
        </p:spPr>
        <p:txBody>
          <a:bodyPr lIns="91440" tIns="0">
            <a:normAutofit/>
          </a:bodyPr>
          <a:lstStyle>
            <a:lvl1pPr marL="274320" indent="-274320">
              <a:spcAft>
                <a:spcPts val="60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6FE873-5DC1-BDE4-557B-F1869503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426666" y="5060315"/>
            <a:ext cx="927943" cy="1801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6C26FC-25A8-1060-8A06-5841453DE7C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6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541" y="715654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05708" y="2431477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5708" y="3348617"/>
            <a:ext cx="2699066" cy="2569866"/>
          </a:xfrm>
        </p:spPr>
        <p:txBody>
          <a:bodyPr lIns="91440" tIns="0">
            <a:normAutofit/>
          </a:bodyPr>
          <a:lstStyle>
            <a:lvl1pPr marL="274320" indent="-274320">
              <a:spcAft>
                <a:spcPts val="60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C26FC-25A8-1060-8A06-5841453DE7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7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524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F88AD-4B54-9DC5-D315-825BE9FCEEF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2252076"/>
            <a:ext cx="5797550" cy="305176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rgbClr val="F76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60E283-6B3F-0D67-C0F0-7105E263E4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5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(Single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408820"/>
            <a:ext cx="8935507" cy="94946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D7E9A-1E17-C6A0-31A6-F6F620FF9E8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1986061"/>
            <a:ext cx="5797550" cy="401524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7CC9F4-D40F-73B2-93DE-EA8AA03370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524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6322" y="2252394"/>
            <a:ext cx="5797518" cy="2532966"/>
          </a:xfrm>
        </p:spPr>
        <p:txBody>
          <a:bodyPr lIns="91440" bIns="0" anchor="t">
            <a:normAutofit/>
          </a:bodyPr>
          <a:lstStyle>
            <a:lvl1pPr marL="0" indent="0">
              <a:spcBef>
                <a:spcPts val="600"/>
              </a:spcBef>
              <a:spcAft>
                <a:spcPts val="1800"/>
              </a:spcAft>
              <a:buNone/>
              <a:defRPr sz="1400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rgbClr val="F76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38829F9-FA07-E84B-ED85-A3958046C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430" y="5008931"/>
            <a:ext cx="3842918" cy="435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3CD71F-36FA-1B11-B27F-42A8247483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7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19A446-9DC9-77CB-F6E0-D5CC1C0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233290" y="0"/>
            <a:ext cx="2740011" cy="6850028"/>
            <a:chOff x="8233290" y="0"/>
            <a:chExt cx="2740011" cy="685002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51D0537-C777-0B20-2AE3-6DD522E242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3290" y="0"/>
              <a:ext cx="2740011" cy="685002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4F46914-ADE7-0BE9-0C39-280FE8F3B9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01841" y="4372451"/>
              <a:ext cx="878334" cy="1705001"/>
            </a:xfrm>
            <a:prstGeom prst="rect">
              <a:avLst/>
            </a:prstGeom>
          </p:spPr>
        </p:pic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D27DC4C-0653-4DB5-ABFE-50764C59A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368" y="270880"/>
            <a:ext cx="11297264" cy="1524000"/>
          </a:xfrm>
        </p:spPr>
        <p:txBody>
          <a:bodyPr anchor="ctr">
            <a:normAutofit/>
          </a:bodyPr>
          <a:lstStyle>
            <a:lvl1pPr algn="ctr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8352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7E0A2EC-564E-BDA2-2E74-CEA1D54B10C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239419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DA7890-E49A-5536-1939-2B9589558E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05817" y="3989405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A1E2517-8244-627B-E6B6-4EF4FEDCA1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1092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054FC79A-A756-FC67-CBF8-0078E8F8C1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72159" y="2954840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BE00383-F339-E668-9399-D2DC9718C3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38557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1A788CA-392F-F29F-08CD-FBCB24BA79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7FBECC-1456-B16C-B42F-61BAE986F2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16470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84A0CD0-C9DF-C8B2-FEE6-05F2F04032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2868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31154-5AA5-48E5-27BF-7C063796CEE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1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16BCAC9C-7B8B-A7E5-574A-2C2D47365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051" y="6221324"/>
            <a:ext cx="6818262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44D41BF-45CF-B60E-08D3-A8C49332E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0596" y="622132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7E9D75-B17F-6C06-8DBA-6B155FBFF4B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1621920" y="6154267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59" r:id="rId2"/>
    <p:sldLayoutId id="2147483743" r:id="rId3"/>
    <p:sldLayoutId id="2147483744" r:id="rId4"/>
    <p:sldLayoutId id="2147483757" r:id="rId5"/>
    <p:sldLayoutId id="2147483745" r:id="rId6"/>
    <p:sldLayoutId id="2147483749" r:id="rId7"/>
    <p:sldLayoutId id="2147483746" r:id="rId8"/>
    <p:sldLayoutId id="2147483747" r:id="rId9"/>
    <p:sldLayoutId id="2147483748" r:id="rId10"/>
    <p:sldLayoutId id="2147483758" r:id="rId11"/>
    <p:sldLayoutId id="2147483750" r:id="rId12"/>
    <p:sldLayoutId id="2147483756" r:id="rId13"/>
    <p:sldLayoutId id="2147483751" r:id="rId14"/>
    <p:sldLayoutId id="2147483752" r:id="rId15"/>
    <p:sldLayoutId id="2147483754" r:id="rId16"/>
    <p:sldLayoutId id="2147483755" r:id="rId17"/>
    <p:sldLayoutId id="2147483753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96C8D99-3232-849B-9CC8-6E4982208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3542920" y="0"/>
            <a:ext cx="2553080" cy="6858841"/>
          </a:xfrm>
          <a:custGeom>
            <a:avLst/>
            <a:gdLst>
              <a:gd name="connsiteX0" fmla="*/ 2526446 w 2553080"/>
              <a:gd name="connsiteY0" fmla="*/ 0 h 6858841"/>
              <a:gd name="connsiteX1" fmla="*/ 1707127 w 2553080"/>
              <a:gd name="connsiteY1" fmla="*/ 3182290 h 6858841"/>
              <a:gd name="connsiteX2" fmla="*/ 1365955 w 2553080"/>
              <a:gd name="connsiteY2" fmla="*/ 4453431 h 6858841"/>
              <a:gd name="connsiteX3" fmla="*/ 1182052 w 2553080"/>
              <a:gd name="connsiteY3" fmla="*/ 4538343 h 6858841"/>
              <a:gd name="connsiteX4" fmla="*/ 1070442 w 2553080"/>
              <a:gd name="connsiteY4" fmla="*/ 4344440 h 6858841"/>
              <a:gd name="connsiteX5" fmla="*/ 1329175 w 2553080"/>
              <a:gd name="connsiteY5" fmla="*/ 3390133 h 6858841"/>
              <a:gd name="connsiteX6" fmla="*/ 1311418 w 2553080"/>
              <a:gd name="connsiteY6" fmla="*/ 3250726 h 6858841"/>
              <a:gd name="connsiteX7" fmla="*/ 1199808 w 2553080"/>
              <a:gd name="connsiteY7" fmla="*/ 3164547 h 6858841"/>
              <a:gd name="connsiteX8" fmla="*/ 975320 w 2553080"/>
              <a:gd name="connsiteY8" fmla="*/ 3293816 h 6858841"/>
              <a:gd name="connsiteX9" fmla="*/ 582148 w 2553080"/>
              <a:gd name="connsiteY9" fmla="*/ 4743652 h 6858841"/>
              <a:gd name="connsiteX10" fmla="*/ 5073 w 2553080"/>
              <a:gd name="connsiteY10" fmla="*/ 6842367 h 6858841"/>
              <a:gd name="connsiteX11" fmla="*/ 0 w 2553080"/>
              <a:gd name="connsiteY11" fmla="*/ 6858842 h 6858841"/>
              <a:gd name="connsiteX12" fmla="*/ 26634 w 2553080"/>
              <a:gd name="connsiteY12" fmla="*/ 6858842 h 6858841"/>
              <a:gd name="connsiteX13" fmla="*/ 607514 w 2553080"/>
              <a:gd name="connsiteY13" fmla="*/ 4751256 h 6858841"/>
              <a:gd name="connsiteX14" fmla="*/ 1000686 w 2553080"/>
              <a:gd name="connsiteY14" fmla="*/ 3301420 h 6858841"/>
              <a:gd name="connsiteX15" fmla="*/ 1194735 w 2553080"/>
              <a:gd name="connsiteY15" fmla="*/ 3189894 h 6858841"/>
              <a:gd name="connsiteX16" fmla="*/ 1289857 w 2553080"/>
              <a:gd name="connsiteY16" fmla="*/ 3263399 h 6858841"/>
              <a:gd name="connsiteX17" fmla="*/ 1305077 w 2553080"/>
              <a:gd name="connsiteY17" fmla="*/ 3383797 h 6858841"/>
              <a:gd name="connsiteX18" fmla="*/ 1046345 w 2553080"/>
              <a:gd name="connsiteY18" fmla="*/ 4338103 h 6858841"/>
              <a:gd name="connsiteX19" fmla="*/ 1175711 w 2553080"/>
              <a:gd name="connsiteY19" fmla="*/ 4562423 h 6858841"/>
              <a:gd name="connsiteX20" fmla="*/ 1390053 w 2553080"/>
              <a:gd name="connsiteY20" fmla="*/ 4462303 h 6858841"/>
              <a:gd name="connsiteX21" fmla="*/ 1390053 w 2553080"/>
              <a:gd name="connsiteY21" fmla="*/ 4461035 h 6858841"/>
              <a:gd name="connsiteX22" fmla="*/ 1731225 w 2553080"/>
              <a:gd name="connsiteY22" fmla="*/ 3188627 h 6858841"/>
              <a:gd name="connsiteX23" fmla="*/ 2553081 w 2553080"/>
              <a:gd name="connsiteY23" fmla="*/ 1267 h 6858841"/>
              <a:gd name="connsiteX24" fmla="*/ 2526446 w 2553080"/>
              <a:gd name="connsiteY24" fmla="*/ 0 h 685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53080" h="6858841">
                <a:moveTo>
                  <a:pt x="2526446" y="0"/>
                </a:moveTo>
                <a:lnTo>
                  <a:pt x="1707127" y="3182290"/>
                </a:lnTo>
                <a:lnTo>
                  <a:pt x="1365955" y="4453431"/>
                </a:lnTo>
                <a:cubicBezTo>
                  <a:pt x="1332979" y="4523135"/>
                  <a:pt x="1255613" y="4558621"/>
                  <a:pt x="1182052" y="4538343"/>
                </a:cubicBezTo>
                <a:cubicBezTo>
                  <a:pt x="1098345" y="4515531"/>
                  <a:pt x="1047613" y="4428085"/>
                  <a:pt x="1070442" y="4344440"/>
                </a:cubicBezTo>
                <a:lnTo>
                  <a:pt x="1329175" y="3390133"/>
                </a:lnTo>
                <a:cubicBezTo>
                  <a:pt x="1341858" y="3343242"/>
                  <a:pt x="1335516" y="3293816"/>
                  <a:pt x="1311418" y="3250726"/>
                </a:cubicBezTo>
                <a:cubicBezTo>
                  <a:pt x="1287321" y="3207637"/>
                  <a:pt x="1248004" y="3177220"/>
                  <a:pt x="1199808" y="3164547"/>
                </a:cubicBezTo>
                <a:cubicBezTo>
                  <a:pt x="1102150" y="3137933"/>
                  <a:pt x="1000686" y="3196230"/>
                  <a:pt x="975320" y="3293816"/>
                </a:cubicBezTo>
                <a:lnTo>
                  <a:pt x="582148" y="4743652"/>
                </a:lnTo>
                <a:lnTo>
                  <a:pt x="5073" y="6842367"/>
                </a:lnTo>
                <a:cubicBezTo>
                  <a:pt x="5073" y="6842367"/>
                  <a:pt x="1268" y="6855040"/>
                  <a:pt x="0" y="6858842"/>
                </a:cubicBezTo>
                <a:lnTo>
                  <a:pt x="26634" y="6858842"/>
                </a:lnTo>
                <a:lnTo>
                  <a:pt x="607514" y="4751256"/>
                </a:lnTo>
                <a:lnTo>
                  <a:pt x="1000686" y="3301420"/>
                </a:lnTo>
                <a:cubicBezTo>
                  <a:pt x="1023515" y="3217775"/>
                  <a:pt x="1111028" y="3167082"/>
                  <a:pt x="1194735" y="3189894"/>
                </a:cubicBezTo>
                <a:cubicBezTo>
                  <a:pt x="1235321" y="3201300"/>
                  <a:pt x="1269565" y="3226647"/>
                  <a:pt x="1289857" y="3263399"/>
                </a:cubicBezTo>
                <a:cubicBezTo>
                  <a:pt x="1311418" y="3300152"/>
                  <a:pt x="1316492" y="3341975"/>
                  <a:pt x="1305077" y="3383797"/>
                </a:cubicBezTo>
                <a:lnTo>
                  <a:pt x="1046345" y="4338103"/>
                </a:lnTo>
                <a:cubicBezTo>
                  <a:pt x="1019710" y="4435689"/>
                  <a:pt x="1078052" y="4537076"/>
                  <a:pt x="1175711" y="4562423"/>
                </a:cubicBezTo>
                <a:cubicBezTo>
                  <a:pt x="1261955" y="4585235"/>
                  <a:pt x="1352004" y="4543413"/>
                  <a:pt x="1390053" y="4462303"/>
                </a:cubicBezTo>
                <a:lnTo>
                  <a:pt x="1390053" y="4461035"/>
                </a:lnTo>
                <a:lnTo>
                  <a:pt x="1731225" y="3188627"/>
                </a:lnTo>
                <a:lnTo>
                  <a:pt x="2553081" y="1267"/>
                </a:lnTo>
                <a:cubicBezTo>
                  <a:pt x="2544203" y="0"/>
                  <a:pt x="2535325" y="0"/>
                  <a:pt x="2526446" y="0"/>
                </a:cubicBezTo>
                <a:close/>
              </a:path>
            </a:pathLst>
          </a:custGeom>
          <a:solidFill>
            <a:srgbClr val="78A3E2"/>
          </a:solidFill>
          <a:ln w="9116" cap="flat">
            <a:solidFill>
              <a:srgbClr val="78A3E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0B7CF0-2A8A-1A46-BBED-C83AE3DF6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07" y="1659015"/>
            <a:ext cx="3429000" cy="3429000"/>
          </a:xfrm>
          <a:prstGeom prst="rect">
            <a:avLst/>
          </a:prstGeom>
        </p:spPr>
      </p:pic>
      <p:sp>
        <p:nvSpPr>
          <p:cNvPr id="21" name="Title 94">
            <a:extLst>
              <a:ext uri="{FF2B5EF4-FFF2-40B4-BE49-F238E27FC236}">
                <a16:creationId xmlns:a16="http://schemas.microsoft.com/office/drawing/2014/main" id="{F44A6BB8-01E9-792A-000A-8DFAE892D531}"/>
              </a:ext>
            </a:extLst>
          </p:cNvPr>
          <p:cNvSpPr txBox="1">
            <a:spLocks/>
          </p:cNvSpPr>
          <p:nvPr/>
        </p:nvSpPr>
        <p:spPr>
          <a:xfrm>
            <a:off x="7119890" y="1659015"/>
            <a:ext cx="4722705" cy="25790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ea typeface="Cascadia Code" panose="020B0609020000020004" pitchFamily="49" charset="0"/>
                <a:cs typeface="Segoe UI Semibold" panose="020B0702040204020203" pitchFamily="34" charset="0"/>
              </a:rPr>
              <a:t>Data Career</a:t>
            </a:r>
            <a:b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ea typeface="Cascadia Code" panose="020B0609020000020004" pitchFamily="49" charset="0"/>
                <a:cs typeface="Segoe UI Semibold" panose="020B070204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ea typeface="Cascadia Code" panose="020B0609020000020004" pitchFamily="49" charset="0"/>
                <a:cs typeface="Segoe UI Semibold" panose="020B0702040204020203" pitchFamily="34" charset="0"/>
              </a:rPr>
              <a:t>Kickstarter</a:t>
            </a:r>
          </a:p>
        </p:txBody>
      </p:sp>
      <p:sp>
        <p:nvSpPr>
          <p:cNvPr id="22" name="Subtitle 95">
            <a:extLst>
              <a:ext uri="{FF2B5EF4-FFF2-40B4-BE49-F238E27FC236}">
                <a16:creationId xmlns:a16="http://schemas.microsoft.com/office/drawing/2014/main" id="{9229820C-9A46-6995-6EEE-B986B2AA54D8}"/>
              </a:ext>
            </a:extLst>
          </p:cNvPr>
          <p:cNvSpPr txBox="1">
            <a:spLocks/>
          </p:cNvSpPr>
          <p:nvPr/>
        </p:nvSpPr>
        <p:spPr>
          <a:xfrm>
            <a:off x="7119890" y="4619513"/>
            <a:ext cx="4323426" cy="579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600" kern="1200" cap="all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76A86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With Microsoft excel</a:t>
            </a:r>
            <a:br>
              <a:rPr lang="en-US" dirty="0">
                <a:solidFill>
                  <a:srgbClr val="F76A86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</a:br>
            <a:r>
              <a:rPr lang="en-US" dirty="0">
                <a:solidFill>
                  <a:srgbClr val="F76A86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&amp; Power bi</a:t>
            </a:r>
          </a:p>
        </p:txBody>
      </p:sp>
    </p:spTree>
    <p:extLst>
      <p:ext uri="{BB962C8B-B14F-4D97-AF65-F5344CB8AC3E}">
        <p14:creationId xmlns:p14="http://schemas.microsoft.com/office/powerpoint/2010/main" val="350397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14DF6-7426-B1C2-2F11-AE93646C8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D89CA95-1829-2196-ECE1-E7CD66B20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303490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Power Query UI Walkthrough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42FF0B-D028-F03A-955E-D01979B30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199680"/>
            <a:ext cx="9544050" cy="535483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319B4C7-6500-0565-1E76-FAA932EFF5E8}"/>
              </a:ext>
            </a:extLst>
          </p:cNvPr>
          <p:cNvSpPr/>
          <p:nvPr/>
        </p:nvSpPr>
        <p:spPr>
          <a:xfrm>
            <a:off x="1083332" y="1113545"/>
            <a:ext cx="735943" cy="235772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25F3C6-36BA-EA7C-C817-3F17AAEA4604}"/>
              </a:ext>
            </a:extLst>
          </p:cNvPr>
          <p:cNvSpPr/>
          <p:nvPr/>
        </p:nvSpPr>
        <p:spPr>
          <a:xfrm>
            <a:off x="1128457" y="1349317"/>
            <a:ext cx="9653844" cy="960187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A559696-7639-5A80-5325-B3F3E9375D9F}"/>
              </a:ext>
            </a:extLst>
          </p:cNvPr>
          <p:cNvSpPr/>
          <p:nvPr/>
        </p:nvSpPr>
        <p:spPr>
          <a:xfrm>
            <a:off x="2660458" y="2233460"/>
            <a:ext cx="757822" cy="33555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D644150-DD5D-9B28-EF51-EA81A32D00C4}"/>
              </a:ext>
            </a:extLst>
          </p:cNvPr>
          <p:cNvSpPr/>
          <p:nvPr/>
        </p:nvSpPr>
        <p:spPr>
          <a:xfrm>
            <a:off x="1083332" y="2395639"/>
            <a:ext cx="2250418" cy="4245006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27D9920-A8D4-67ED-C7E5-D6E13DA048CC}"/>
              </a:ext>
            </a:extLst>
          </p:cNvPr>
          <p:cNvSpPr/>
          <p:nvPr/>
        </p:nvSpPr>
        <p:spPr>
          <a:xfrm>
            <a:off x="8773722" y="2569019"/>
            <a:ext cx="1941903" cy="3841306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0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18FFA-9487-EA74-D9A1-4A038923A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141E4E3-79F2-6E78-E9B9-27029598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303490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Extract (E) – Getting Data into Power Query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48FF8D-E586-9B99-5283-A81EF176729F}"/>
              </a:ext>
            </a:extLst>
          </p:cNvPr>
          <p:cNvGrpSpPr/>
          <p:nvPr/>
        </p:nvGrpSpPr>
        <p:grpSpPr>
          <a:xfrm>
            <a:off x="4437031" y="1807335"/>
            <a:ext cx="4545825" cy="3457620"/>
            <a:chOff x="737904" y="1700192"/>
            <a:chExt cx="4545825" cy="3457620"/>
          </a:xfrm>
        </p:grpSpPr>
        <p:grpSp>
          <p:nvGrpSpPr>
            <p:cNvPr id="3" name="Google Shape;4299;p57">
              <a:extLst>
                <a:ext uri="{FF2B5EF4-FFF2-40B4-BE49-F238E27FC236}">
                  <a16:creationId xmlns:a16="http://schemas.microsoft.com/office/drawing/2014/main" id="{E2A7FC7F-4687-2B30-AB89-6541636A59BB}"/>
                </a:ext>
              </a:extLst>
            </p:cNvPr>
            <p:cNvGrpSpPr/>
            <p:nvPr/>
          </p:nvGrpSpPr>
          <p:grpSpPr>
            <a:xfrm>
              <a:off x="1043527" y="1700192"/>
              <a:ext cx="2710280" cy="1261928"/>
              <a:chOff x="785350" y="3605478"/>
              <a:chExt cx="535311" cy="249245"/>
            </a:xfrm>
          </p:grpSpPr>
          <p:grpSp>
            <p:nvGrpSpPr>
              <p:cNvPr id="29" name="Google Shape;4300;p57">
                <a:extLst>
                  <a:ext uri="{FF2B5EF4-FFF2-40B4-BE49-F238E27FC236}">
                    <a16:creationId xmlns:a16="http://schemas.microsoft.com/office/drawing/2014/main" id="{15F2025F-A421-14EE-1E96-483EF7416A55}"/>
                  </a:ext>
                </a:extLst>
              </p:cNvPr>
              <p:cNvGrpSpPr/>
              <p:nvPr/>
            </p:nvGrpSpPr>
            <p:grpSpPr>
              <a:xfrm>
                <a:off x="785350" y="3605478"/>
                <a:ext cx="376191" cy="102736"/>
                <a:chOff x="785350" y="3605478"/>
                <a:chExt cx="376191" cy="102736"/>
              </a:xfrm>
            </p:grpSpPr>
            <p:sp>
              <p:nvSpPr>
                <p:cNvPr id="33" name="Google Shape;4301;p57">
                  <a:extLst>
                    <a:ext uri="{FF2B5EF4-FFF2-40B4-BE49-F238E27FC236}">
                      <a16:creationId xmlns:a16="http://schemas.microsoft.com/office/drawing/2014/main" id="{732189A9-5FFF-6D78-5E2A-0E484C4FA286}"/>
                    </a:ext>
                  </a:extLst>
                </p:cNvPr>
                <p:cNvSpPr/>
                <p:nvPr/>
              </p:nvSpPr>
              <p:spPr>
                <a:xfrm>
                  <a:off x="808023" y="3655851"/>
                  <a:ext cx="175636" cy="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48" h="1" fill="none" extrusionOk="0">
                      <a:moveTo>
                        <a:pt x="36648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CFD9E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34" name="Google Shape;4302;p57">
                  <a:extLst>
                    <a:ext uri="{FF2B5EF4-FFF2-40B4-BE49-F238E27FC236}">
                      <a16:creationId xmlns:a16="http://schemas.microsoft.com/office/drawing/2014/main" id="{27656375-36EE-1490-B0A2-0B916699A4A6}"/>
                    </a:ext>
                  </a:extLst>
                </p:cNvPr>
                <p:cNvSpPr/>
                <p:nvPr/>
              </p:nvSpPr>
              <p:spPr>
                <a:xfrm>
                  <a:off x="785350" y="3643867"/>
                  <a:ext cx="25635" cy="25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9" h="5349" extrusionOk="0">
                      <a:moveTo>
                        <a:pt x="2674" y="0"/>
                      </a:moveTo>
                      <a:cubicBezTo>
                        <a:pt x="1197" y="0"/>
                        <a:pt x="0" y="1197"/>
                        <a:pt x="0" y="2674"/>
                      </a:cubicBezTo>
                      <a:cubicBezTo>
                        <a:pt x="0" y="4152"/>
                        <a:pt x="1197" y="5348"/>
                        <a:pt x="2674" y="5348"/>
                      </a:cubicBezTo>
                      <a:cubicBezTo>
                        <a:pt x="4152" y="5348"/>
                        <a:pt x="5348" y="4152"/>
                        <a:pt x="5348" y="2674"/>
                      </a:cubicBezTo>
                      <a:cubicBezTo>
                        <a:pt x="5348" y="1197"/>
                        <a:pt x="4152" y="0"/>
                        <a:pt x="2674" y="0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35" name="Google Shape;4303;p57">
                  <a:extLst>
                    <a:ext uri="{FF2B5EF4-FFF2-40B4-BE49-F238E27FC236}">
                      <a16:creationId xmlns:a16="http://schemas.microsoft.com/office/drawing/2014/main" id="{85204D81-7316-1C1E-E953-4ACC74CDE9DC}"/>
                    </a:ext>
                  </a:extLst>
                </p:cNvPr>
                <p:cNvSpPr/>
                <p:nvPr/>
              </p:nvSpPr>
              <p:spPr>
                <a:xfrm>
                  <a:off x="983648" y="3605478"/>
                  <a:ext cx="177893" cy="102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19" h="21448" extrusionOk="0">
                      <a:moveTo>
                        <a:pt x="4951" y="1"/>
                      </a:moveTo>
                      <a:cubicBezTo>
                        <a:pt x="2219" y="1"/>
                        <a:pt x="1" y="2682"/>
                        <a:pt x="1" y="5987"/>
                      </a:cubicBezTo>
                      <a:lnTo>
                        <a:pt x="1" y="15464"/>
                      </a:lnTo>
                      <a:cubicBezTo>
                        <a:pt x="1" y="18769"/>
                        <a:pt x="2219" y="21447"/>
                        <a:pt x="4951" y="21447"/>
                      </a:cubicBezTo>
                      <a:lnTo>
                        <a:pt x="32172" y="21447"/>
                      </a:lnTo>
                      <a:cubicBezTo>
                        <a:pt x="34904" y="21447"/>
                        <a:pt x="37119" y="18769"/>
                        <a:pt x="37119" y="15464"/>
                      </a:cubicBezTo>
                      <a:lnTo>
                        <a:pt x="37119" y="5987"/>
                      </a:lnTo>
                      <a:cubicBezTo>
                        <a:pt x="37119" y="2682"/>
                        <a:pt x="34904" y="1"/>
                        <a:pt x="32172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 w="9525" cap="flat" cmpd="sng">
                  <a:solidFill>
                    <a:srgbClr val="CFD9E0"/>
                  </a:solidFill>
                  <a:prstDash val="solid"/>
                  <a:miter lim="36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Excel</a:t>
                  </a:r>
                  <a:endParaRPr dirty="0"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  <p:grpSp>
            <p:nvGrpSpPr>
              <p:cNvPr id="30" name="Google Shape;4304;p57">
                <a:extLst>
                  <a:ext uri="{FF2B5EF4-FFF2-40B4-BE49-F238E27FC236}">
                    <a16:creationId xmlns:a16="http://schemas.microsoft.com/office/drawing/2014/main" id="{6AE06986-D410-B7CF-DD4D-01E51D5BD347}"/>
                  </a:ext>
                </a:extLst>
              </p:cNvPr>
              <p:cNvGrpSpPr/>
              <p:nvPr/>
            </p:nvGrpSpPr>
            <p:grpSpPr>
              <a:xfrm>
                <a:off x="1161530" y="3655851"/>
                <a:ext cx="159131" cy="198872"/>
                <a:chOff x="1161530" y="3655851"/>
                <a:chExt cx="159131" cy="198872"/>
              </a:xfrm>
            </p:grpSpPr>
            <p:sp>
              <p:nvSpPr>
                <p:cNvPr id="31" name="Google Shape;4305;p57">
                  <a:extLst>
                    <a:ext uri="{FF2B5EF4-FFF2-40B4-BE49-F238E27FC236}">
                      <a16:creationId xmlns:a16="http://schemas.microsoft.com/office/drawing/2014/main" id="{F20B1705-568E-FA29-056F-182AFD12A78F}"/>
                    </a:ext>
                  </a:extLst>
                </p:cNvPr>
                <p:cNvSpPr/>
                <p:nvPr/>
              </p:nvSpPr>
              <p:spPr>
                <a:xfrm>
                  <a:off x="1161530" y="3655851"/>
                  <a:ext cx="146440" cy="186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56" h="38848" fill="none" extrusionOk="0">
                      <a:moveTo>
                        <a:pt x="1" y="1"/>
                      </a:moveTo>
                      <a:lnTo>
                        <a:pt x="12633" y="1"/>
                      </a:lnTo>
                      <a:cubicBezTo>
                        <a:pt x="15723" y="1"/>
                        <a:pt x="16343" y="3466"/>
                        <a:pt x="16343" y="3466"/>
                      </a:cubicBezTo>
                      <a:lnTo>
                        <a:pt x="16343" y="26448"/>
                      </a:lnTo>
                      <a:lnTo>
                        <a:pt x="30556" y="26448"/>
                      </a:lnTo>
                      <a:lnTo>
                        <a:pt x="30556" y="38848"/>
                      </a:lnTo>
                    </a:path>
                  </a:pathLst>
                </a:custGeom>
                <a:noFill/>
                <a:ln w="9525" cap="rnd" cmpd="sng">
                  <a:solidFill>
                    <a:srgbClr val="CFD9E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32" name="Google Shape;4306;p57">
                  <a:extLst>
                    <a:ext uri="{FF2B5EF4-FFF2-40B4-BE49-F238E27FC236}">
                      <a16:creationId xmlns:a16="http://schemas.microsoft.com/office/drawing/2014/main" id="{C7735571-F652-31AA-6762-8B7FDF1B8486}"/>
                    </a:ext>
                  </a:extLst>
                </p:cNvPr>
                <p:cNvSpPr/>
                <p:nvPr/>
              </p:nvSpPr>
              <p:spPr>
                <a:xfrm>
                  <a:off x="1293991" y="3829092"/>
                  <a:ext cx="26670" cy="25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5" h="5351" extrusionOk="0">
                      <a:moveTo>
                        <a:pt x="2890" y="0"/>
                      </a:moveTo>
                      <a:cubicBezTo>
                        <a:pt x="1807" y="0"/>
                        <a:pt x="833" y="653"/>
                        <a:pt x="417" y="1653"/>
                      </a:cubicBezTo>
                      <a:cubicBezTo>
                        <a:pt x="1" y="2652"/>
                        <a:pt x="231" y="3801"/>
                        <a:pt x="997" y="4567"/>
                      </a:cubicBezTo>
                      <a:cubicBezTo>
                        <a:pt x="1509" y="5080"/>
                        <a:pt x="2193" y="5350"/>
                        <a:pt x="2888" y="5350"/>
                      </a:cubicBezTo>
                      <a:cubicBezTo>
                        <a:pt x="3233" y="5350"/>
                        <a:pt x="3580" y="5284"/>
                        <a:pt x="3912" y="5147"/>
                      </a:cubicBezTo>
                      <a:cubicBezTo>
                        <a:pt x="4911" y="4731"/>
                        <a:pt x="5564" y="3757"/>
                        <a:pt x="5564" y="2678"/>
                      </a:cubicBezTo>
                      <a:cubicBezTo>
                        <a:pt x="5564" y="1200"/>
                        <a:pt x="4364" y="0"/>
                        <a:pt x="28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</p:grpSp>
        <p:grpSp>
          <p:nvGrpSpPr>
            <p:cNvPr id="4" name="Google Shape;4307;p57">
              <a:extLst>
                <a:ext uri="{FF2B5EF4-FFF2-40B4-BE49-F238E27FC236}">
                  <a16:creationId xmlns:a16="http://schemas.microsoft.com/office/drawing/2014/main" id="{52E79C79-8A20-5301-EF4B-B12309A6D2D8}"/>
                </a:ext>
              </a:extLst>
            </p:cNvPr>
            <p:cNvGrpSpPr/>
            <p:nvPr/>
          </p:nvGrpSpPr>
          <p:grpSpPr>
            <a:xfrm>
              <a:off x="1043527" y="3938727"/>
              <a:ext cx="2710280" cy="1219085"/>
              <a:chOff x="785350" y="4047614"/>
              <a:chExt cx="535311" cy="240783"/>
            </a:xfrm>
          </p:grpSpPr>
          <p:grpSp>
            <p:nvGrpSpPr>
              <p:cNvPr id="22" name="Google Shape;4308;p57">
                <a:extLst>
                  <a:ext uri="{FF2B5EF4-FFF2-40B4-BE49-F238E27FC236}">
                    <a16:creationId xmlns:a16="http://schemas.microsoft.com/office/drawing/2014/main" id="{4B6745AD-7968-4C27-C6BB-B9A400FF58F3}"/>
                  </a:ext>
                </a:extLst>
              </p:cNvPr>
              <p:cNvGrpSpPr/>
              <p:nvPr/>
            </p:nvGrpSpPr>
            <p:grpSpPr>
              <a:xfrm>
                <a:off x="1161636" y="4047614"/>
                <a:ext cx="159025" cy="190415"/>
                <a:chOff x="1161636" y="4047614"/>
                <a:chExt cx="159025" cy="190415"/>
              </a:xfrm>
            </p:grpSpPr>
            <p:sp>
              <p:nvSpPr>
                <p:cNvPr id="27" name="Google Shape;4309;p57">
                  <a:extLst>
                    <a:ext uri="{FF2B5EF4-FFF2-40B4-BE49-F238E27FC236}">
                      <a16:creationId xmlns:a16="http://schemas.microsoft.com/office/drawing/2014/main" id="{746A576E-4612-36C1-A3FF-CBB1453CC063}"/>
                    </a:ext>
                  </a:extLst>
                </p:cNvPr>
                <p:cNvSpPr/>
                <p:nvPr/>
              </p:nvSpPr>
              <p:spPr>
                <a:xfrm>
                  <a:off x="1293991" y="4047614"/>
                  <a:ext cx="26670" cy="25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5" h="5351" extrusionOk="0">
                      <a:moveTo>
                        <a:pt x="2890" y="1"/>
                      </a:moveTo>
                      <a:cubicBezTo>
                        <a:pt x="1807" y="1"/>
                        <a:pt x="833" y="654"/>
                        <a:pt x="417" y="1653"/>
                      </a:cubicBezTo>
                      <a:cubicBezTo>
                        <a:pt x="1" y="2653"/>
                        <a:pt x="231" y="3802"/>
                        <a:pt x="997" y="4568"/>
                      </a:cubicBezTo>
                      <a:cubicBezTo>
                        <a:pt x="1510" y="5078"/>
                        <a:pt x="2195" y="5350"/>
                        <a:pt x="2891" y="5350"/>
                      </a:cubicBezTo>
                      <a:cubicBezTo>
                        <a:pt x="3235" y="5350"/>
                        <a:pt x="3581" y="5284"/>
                        <a:pt x="3912" y="5148"/>
                      </a:cubicBezTo>
                      <a:cubicBezTo>
                        <a:pt x="4911" y="4732"/>
                        <a:pt x="5564" y="3758"/>
                        <a:pt x="5564" y="2675"/>
                      </a:cubicBezTo>
                      <a:cubicBezTo>
                        <a:pt x="5564" y="1197"/>
                        <a:pt x="4364" y="1"/>
                        <a:pt x="28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28" name="Google Shape;4310;p57">
                  <a:extLst>
                    <a:ext uri="{FF2B5EF4-FFF2-40B4-BE49-F238E27FC236}">
                      <a16:creationId xmlns:a16="http://schemas.microsoft.com/office/drawing/2014/main" id="{C2BF7501-4AAD-0059-FBBD-C3B99C65EF00}"/>
                    </a:ext>
                  </a:extLst>
                </p:cNvPr>
                <p:cNvSpPr/>
                <p:nvPr/>
              </p:nvSpPr>
              <p:spPr>
                <a:xfrm>
                  <a:off x="1161636" y="4073229"/>
                  <a:ext cx="146334" cy="1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34" h="34405" fill="none" extrusionOk="0">
                      <a:moveTo>
                        <a:pt x="0" y="34404"/>
                      </a:moveTo>
                      <a:lnTo>
                        <a:pt x="12611" y="34404"/>
                      </a:lnTo>
                      <a:cubicBezTo>
                        <a:pt x="15705" y="34404"/>
                        <a:pt x="16325" y="30939"/>
                        <a:pt x="16325" y="30939"/>
                      </a:cubicBezTo>
                      <a:lnTo>
                        <a:pt x="16325" y="7957"/>
                      </a:lnTo>
                      <a:lnTo>
                        <a:pt x="30534" y="7957"/>
                      </a:lnTo>
                      <a:lnTo>
                        <a:pt x="30534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CFD9E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  <p:grpSp>
            <p:nvGrpSpPr>
              <p:cNvPr id="23" name="Google Shape;4311;p57">
                <a:extLst>
                  <a:ext uri="{FF2B5EF4-FFF2-40B4-BE49-F238E27FC236}">
                    <a16:creationId xmlns:a16="http://schemas.microsoft.com/office/drawing/2014/main" id="{4E715637-97D2-4721-1622-AE2C698EDDF9}"/>
                  </a:ext>
                </a:extLst>
              </p:cNvPr>
              <p:cNvGrpSpPr/>
              <p:nvPr/>
            </p:nvGrpSpPr>
            <p:grpSpPr>
              <a:xfrm>
                <a:off x="785350" y="4185661"/>
                <a:ext cx="376191" cy="102736"/>
                <a:chOff x="785350" y="4185661"/>
                <a:chExt cx="376191" cy="102736"/>
              </a:xfrm>
            </p:grpSpPr>
            <p:sp>
              <p:nvSpPr>
                <p:cNvPr id="24" name="Google Shape;4312;p57">
                  <a:extLst>
                    <a:ext uri="{FF2B5EF4-FFF2-40B4-BE49-F238E27FC236}">
                      <a16:creationId xmlns:a16="http://schemas.microsoft.com/office/drawing/2014/main" id="{0CA8034B-198F-0590-577D-D730CCFE138F}"/>
                    </a:ext>
                  </a:extLst>
                </p:cNvPr>
                <p:cNvSpPr/>
                <p:nvPr/>
              </p:nvSpPr>
              <p:spPr>
                <a:xfrm>
                  <a:off x="808023" y="4238011"/>
                  <a:ext cx="175636" cy="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48" h="1" fill="none" extrusionOk="0">
                      <a:moveTo>
                        <a:pt x="36648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CFD9E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25" name="Google Shape;4313;p57">
                  <a:extLst>
                    <a:ext uri="{FF2B5EF4-FFF2-40B4-BE49-F238E27FC236}">
                      <a16:creationId xmlns:a16="http://schemas.microsoft.com/office/drawing/2014/main" id="{29EDA62A-3636-D4F1-2BBD-25F6BB3291B6}"/>
                    </a:ext>
                  </a:extLst>
                </p:cNvPr>
                <p:cNvSpPr/>
                <p:nvPr/>
              </p:nvSpPr>
              <p:spPr>
                <a:xfrm>
                  <a:off x="933752" y="4185661"/>
                  <a:ext cx="227789" cy="102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19" h="21448" extrusionOk="0">
                      <a:moveTo>
                        <a:pt x="4951" y="1"/>
                      </a:moveTo>
                      <a:cubicBezTo>
                        <a:pt x="2219" y="1"/>
                        <a:pt x="1" y="2679"/>
                        <a:pt x="1" y="5984"/>
                      </a:cubicBezTo>
                      <a:lnTo>
                        <a:pt x="1" y="15461"/>
                      </a:lnTo>
                      <a:cubicBezTo>
                        <a:pt x="1" y="18766"/>
                        <a:pt x="2219" y="21447"/>
                        <a:pt x="4951" y="21447"/>
                      </a:cubicBezTo>
                      <a:lnTo>
                        <a:pt x="32172" y="21447"/>
                      </a:lnTo>
                      <a:cubicBezTo>
                        <a:pt x="34904" y="21447"/>
                        <a:pt x="37119" y="18766"/>
                        <a:pt x="37119" y="15461"/>
                      </a:cubicBezTo>
                      <a:lnTo>
                        <a:pt x="37119" y="5984"/>
                      </a:lnTo>
                      <a:cubicBezTo>
                        <a:pt x="37119" y="2679"/>
                        <a:pt x="34904" y="1"/>
                        <a:pt x="32172" y="1"/>
                      </a:cubicBezTo>
                      <a:close/>
                    </a:path>
                  </a:pathLst>
                </a:custGeom>
                <a:solidFill>
                  <a:srgbClr val="E4E9ED"/>
                </a:solidFill>
                <a:ln w="9525" cap="flat" cmpd="sng">
                  <a:solidFill>
                    <a:srgbClr val="CFD9E0"/>
                  </a:solidFill>
                  <a:prstDash val="solid"/>
                  <a:miter lim="36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Database</a:t>
                  </a:r>
                  <a:endParaRPr dirty="0"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26" name="Google Shape;4314;p57">
                  <a:extLst>
                    <a:ext uri="{FF2B5EF4-FFF2-40B4-BE49-F238E27FC236}">
                      <a16:creationId xmlns:a16="http://schemas.microsoft.com/office/drawing/2014/main" id="{4062C383-9A6E-C0F1-3D9E-EE1F8EB75043}"/>
                    </a:ext>
                  </a:extLst>
                </p:cNvPr>
                <p:cNvSpPr/>
                <p:nvPr/>
              </p:nvSpPr>
              <p:spPr>
                <a:xfrm>
                  <a:off x="785350" y="4224370"/>
                  <a:ext cx="26646" cy="25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0" h="5351" extrusionOk="0">
                      <a:moveTo>
                        <a:pt x="2674" y="0"/>
                      </a:moveTo>
                      <a:cubicBezTo>
                        <a:pt x="2328" y="0"/>
                        <a:pt x="1980" y="67"/>
                        <a:pt x="1649" y="203"/>
                      </a:cubicBezTo>
                      <a:cubicBezTo>
                        <a:pt x="650" y="619"/>
                        <a:pt x="0" y="1593"/>
                        <a:pt x="0" y="2677"/>
                      </a:cubicBezTo>
                      <a:cubicBezTo>
                        <a:pt x="0" y="4150"/>
                        <a:pt x="1197" y="5351"/>
                        <a:pt x="2674" y="5351"/>
                      </a:cubicBezTo>
                      <a:cubicBezTo>
                        <a:pt x="3754" y="5351"/>
                        <a:pt x="4732" y="4698"/>
                        <a:pt x="5144" y="3698"/>
                      </a:cubicBezTo>
                      <a:cubicBezTo>
                        <a:pt x="5560" y="2699"/>
                        <a:pt x="5330" y="1550"/>
                        <a:pt x="4568" y="783"/>
                      </a:cubicBezTo>
                      <a:cubicBezTo>
                        <a:pt x="4055" y="271"/>
                        <a:pt x="3370" y="0"/>
                        <a:pt x="2674" y="0"/>
                      </a:cubicBezTo>
                      <a:close/>
                    </a:path>
                  </a:pathLst>
                </a:custGeom>
                <a:solidFill>
                  <a:srgbClr val="E4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</p:grpSp>
        <p:grpSp>
          <p:nvGrpSpPr>
            <p:cNvPr id="5" name="Google Shape;4324;p57">
              <a:extLst>
                <a:ext uri="{FF2B5EF4-FFF2-40B4-BE49-F238E27FC236}">
                  <a16:creationId xmlns:a16="http://schemas.microsoft.com/office/drawing/2014/main" id="{0910E558-002E-4F87-7A0D-67139B4E884E}"/>
                </a:ext>
              </a:extLst>
            </p:cNvPr>
            <p:cNvGrpSpPr/>
            <p:nvPr/>
          </p:nvGrpSpPr>
          <p:grpSpPr>
            <a:xfrm>
              <a:off x="737904" y="2688065"/>
              <a:ext cx="2698327" cy="1621988"/>
              <a:chOff x="724986" y="3800594"/>
              <a:chExt cx="532950" cy="320361"/>
            </a:xfrm>
          </p:grpSpPr>
          <p:grpSp>
            <p:nvGrpSpPr>
              <p:cNvPr id="7" name="Google Shape;4325;p57">
                <a:extLst>
                  <a:ext uri="{FF2B5EF4-FFF2-40B4-BE49-F238E27FC236}">
                    <a16:creationId xmlns:a16="http://schemas.microsoft.com/office/drawing/2014/main" id="{AB8AFAD3-D8E3-0D9F-F992-8959C3F189FF}"/>
                  </a:ext>
                </a:extLst>
              </p:cNvPr>
              <p:cNvGrpSpPr/>
              <p:nvPr/>
            </p:nvGrpSpPr>
            <p:grpSpPr>
              <a:xfrm>
                <a:off x="724986" y="4044367"/>
                <a:ext cx="181314" cy="25626"/>
                <a:chOff x="724986" y="4044367"/>
                <a:chExt cx="181314" cy="25626"/>
              </a:xfrm>
            </p:grpSpPr>
            <p:sp>
              <p:nvSpPr>
                <p:cNvPr id="20" name="Google Shape;4326;p57">
                  <a:extLst>
                    <a:ext uri="{FF2B5EF4-FFF2-40B4-BE49-F238E27FC236}">
                      <a16:creationId xmlns:a16="http://schemas.microsoft.com/office/drawing/2014/main" id="{25A27AF3-B837-3EB2-6E20-45E9B6B26015}"/>
                    </a:ext>
                  </a:extLst>
                </p:cNvPr>
                <p:cNvSpPr/>
                <p:nvPr/>
              </p:nvSpPr>
              <p:spPr>
                <a:xfrm>
                  <a:off x="746695" y="4059966"/>
                  <a:ext cx="159605" cy="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03" h="1" fill="none" extrusionOk="0">
                      <a:moveTo>
                        <a:pt x="1" y="1"/>
                      </a:moveTo>
                      <a:lnTo>
                        <a:pt x="3330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CFD9E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21" name="Google Shape;4327;p57">
                  <a:extLst>
                    <a:ext uri="{FF2B5EF4-FFF2-40B4-BE49-F238E27FC236}">
                      <a16:creationId xmlns:a16="http://schemas.microsoft.com/office/drawing/2014/main" id="{6A09DE60-9278-A177-E36B-8AE6B615F71A}"/>
                    </a:ext>
                  </a:extLst>
                </p:cNvPr>
                <p:cNvSpPr/>
                <p:nvPr/>
              </p:nvSpPr>
              <p:spPr>
                <a:xfrm>
                  <a:off x="724986" y="4044367"/>
                  <a:ext cx="26646" cy="25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0" h="5350" extrusionOk="0">
                      <a:moveTo>
                        <a:pt x="2674" y="0"/>
                      </a:moveTo>
                      <a:cubicBezTo>
                        <a:pt x="1197" y="0"/>
                        <a:pt x="0" y="1197"/>
                        <a:pt x="0" y="2674"/>
                      </a:cubicBezTo>
                      <a:cubicBezTo>
                        <a:pt x="0" y="3758"/>
                        <a:pt x="653" y="4732"/>
                        <a:pt x="1653" y="5147"/>
                      </a:cubicBezTo>
                      <a:cubicBezTo>
                        <a:pt x="1983" y="5284"/>
                        <a:pt x="2329" y="5350"/>
                        <a:pt x="2673" y="5350"/>
                      </a:cubicBezTo>
                      <a:cubicBezTo>
                        <a:pt x="3369" y="5350"/>
                        <a:pt x="4054" y="5078"/>
                        <a:pt x="4567" y="4567"/>
                      </a:cubicBezTo>
                      <a:cubicBezTo>
                        <a:pt x="5330" y="3801"/>
                        <a:pt x="5559" y="2649"/>
                        <a:pt x="5147" y="1653"/>
                      </a:cubicBezTo>
                      <a:cubicBezTo>
                        <a:pt x="4731" y="653"/>
                        <a:pt x="3757" y="0"/>
                        <a:pt x="2674" y="0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  <p:grpSp>
            <p:nvGrpSpPr>
              <p:cNvPr id="8" name="Google Shape;4328;p57">
                <a:extLst>
                  <a:ext uri="{FF2B5EF4-FFF2-40B4-BE49-F238E27FC236}">
                    <a16:creationId xmlns:a16="http://schemas.microsoft.com/office/drawing/2014/main" id="{118FFE9F-882A-3C7E-1F35-ADDEB31BAC15}"/>
                  </a:ext>
                </a:extLst>
              </p:cNvPr>
              <p:cNvGrpSpPr/>
              <p:nvPr/>
            </p:nvGrpSpPr>
            <p:grpSpPr>
              <a:xfrm>
                <a:off x="906300" y="3800594"/>
                <a:ext cx="351636" cy="320361"/>
                <a:chOff x="906300" y="3800594"/>
                <a:chExt cx="351636" cy="320361"/>
              </a:xfrm>
            </p:grpSpPr>
            <p:grpSp>
              <p:nvGrpSpPr>
                <p:cNvPr id="12" name="Google Shape;4329;p57">
                  <a:extLst>
                    <a:ext uri="{FF2B5EF4-FFF2-40B4-BE49-F238E27FC236}">
                      <a16:creationId xmlns:a16="http://schemas.microsoft.com/office/drawing/2014/main" id="{E18F8D41-058F-5317-7582-77DC0FF2733F}"/>
                    </a:ext>
                  </a:extLst>
                </p:cNvPr>
                <p:cNvGrpSpPr/>
                <p:nvPr/>
              </p:nvGrpSpPr>
              <p:grpSpPr>
                <a:xfrm>
                  <a:off x="1084172" y="3842857"/>
                  <a:ext cx="173764" cy="217131"/>
                  <a:chOff x="1084172" y="3842857"/>
                  <a:chExt cx="173764" cy="217131"/>
                </a:xfrm>
              </p:grpSpPr>
              <p:grpSp>
                <p:nvGrpSpPr>
                  <p:cNvPr id="16" name="Google Shape;4330;p57">
                    <a:extLst>
                      <a:ext uri="{FF2B5EF4-FFF2-40B4-BE49-F238E27FC236}">
                        <a16:creationId xmlns:a16="http://schemas.microsoft.com/office/drawing/2014/main" id="{81786530-6754-43AE-0D41-B03F67AF21F1}"/>
                      </a:ext>
                    </a:extLst>
                  </p:cNvPr>
                  <p:cNvGrpSpPr/>
                  <p:nvPr/>
                </p:nvGrpSpPr>
                <p:grpSpPr>
                  <a:xfrm>
                    <a:off x="1156862" y="3936509"/>
                    <a:ext cx="101073" cy="25622"/>
                    <a:chOff x="1156862" y="3936509"/>
                    <a:chExt cx="101073" cy="25622"/>
                  </a:xfrm>
                </p:grpSpPr>
                <p:sp>
                  <p:nvSpPr>
                    <p:cNvPr id="18" name="Google Shape;4331;p57">
                      <a:extLst>
                        <a:ext uri="{FF2B5EF4-FFF2-40B4-BE49-F238E27FC236}">
                          <a16:creationId xmlns:a16="http://schemas.microsoft.com/office/drawing/2014/main" id="{DDC5E8EA-C273-F27F-EB04-6774E7DD9D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56862" y="3936509"/>
                      <a:ext cx="26651" cy="25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1" h="5349" extrusionOk="0">
                          <a:moveTo>
                            <a:pt x="2886" y="1"/>
                          </a:moveTo>
                          <a:cubicBezTo>
                            <a:pt x="1803" y="1"/>
                            <a:pt x="829" y="650"/>
                            <a:pt x="413" y="1649"/>
                          </a:cubicBezTo>
                          <a:cubicBezTo>
                            <a:pt x="1" y="2649"/>
                            <a:pt x="227" y="3798"/>
                            <a:pt x="993" y="4564"/>
                          </a:cubicBezTo>
                          <a:cubicBezTo>
                            <a:pt x="1505" y="5076"/>
                            <a:pt x="2189" y="5349"/>
                            <a:pt x="2884" y="5349"/>
                          </a:cubicBezTo>
                          <a:cubicBezTo>
                            <a:pt x="3229" y="5349"/>
                            <a:pt x="3576" y="5282"/>
                            <a:pt x="3908" y="5144"/>
                          </a:cubicBezTo>
                          <a:cubicBezTo>
                            <a:pt x="4907" y="4732"/>
                            <a:pt x="5560" y="3758"/>
                            <a:pt x="5560" y="2674"/>
                          </a:cubicBezTo>
                          <a:cubicBezTo>
                            <a:pt x="5560" y="1197"/>
                            <a:pt x="4364" y="1"/>
                            <a:pt x="2886" y="1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p:txBody>
                </p:sp>
                <p:sp>
                  <p:nvSpPr>
                    <p:cNvPr id="19" name="Google Shape;4332;p57">
                      <a:extLst>
                        <a:ext uri="{FF2B5EF4-FFF2-40B4-BE49-F238E27FC236}">
                          <a16:creationId xmlns:a16="http://schemas.microsoft.com/office/drawing/2014/main" id="{6F76194F-F717-F4B8-D94C-72D48E8069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3592" y="3951414"/>
                      <a:ext cx="84343" cy="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99" h="1" fill="none" extrusionOk="0">
                          <a:moveTo>
                            <a:pt x="17598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p:txBody>
                </p:sp>
              </p:grpSp>
              <p:sp>
                <p:nvSpPr>
                  <p:cNvPr id="17" name="Google Shape;4333;p57">
                    <a:extLst>
                      <a:ext uri="{FF2B5EF4-FFF2-40B4-BE49-F238E27FC236}">
                        <a16:creationId xmlns:a16="http://schemas.microsoft.com/office/drawing/2014/main" id="{418A8CC4-DC4D-BCB2-B4C7-2FC2B62837FF}"/>
                      </a:ext>
                    </a:extLst>
                  </p:cNvPr>
                  <p:cNvSpPr/>
                  <p:nvPr/>
                </p:nvSpPr>
                <p:spPr>
                  <a:xfrm>
                    <a:off x="1084172" y="3842857"/>
                    <a:ext cx="86476" cy="2171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44" h="45330" fill="none" extrusionOk="0">
                        <a:moveTo>
                          <a:pt x="0" y="45330"/>
                        </a:moveTo>
                        <a:lnTo>
                          <a:pt x="12418" y="45330"/>
                        </a:lnTo>
                        <a:cubicBezTo>
                          <a:pt x="15150" y="45330"/>
                          <a:pt x="18043" y="42619"/>
                          <a:pt x="18043" y="35634"/>
                        </a:cubicBezTo>
                        <a:lnTo>
                          <a:pt x="18043" y="9697"/>
                        </a:lnTo>
                        <a:cubicBezTo>
                          <a:pt x="18043" y="2711"/>
                          <a:pt x="15150" y="1"/>
                          <a:pt x="12418" y="1"/>
                        </a:cubicBezTo>
                        <a:lnTo>
                          <a:pt x="1715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egoe UI Semibold" panose="020B0702040204020203" pitchFamily="34" charset="0"/>
                      <a:cs typeface="Segoe UI Semibold" panose="020B0702040204020203" pitchFamily="34" charset="0"/>
                    </a:endParaRPr>
                  </a:p>
                </p:txBody>
              </p:sp>
            </p:grpSp>
            <p:sp>
              <p:nvSpPr>
                <p:cNvPr id="14" name="Google Shape;4334;p57">
                  <a:extLst>
                    <a:ext uri="{FF2B5EF4-FFF2-40B4-BE49-F238E27FC236}">
                      <a16:creationId xmlns:a16="http://schemas.microsoft.com/office/drawing/2014/main" id="{61FD5DCE-E183-A1AC-142F-87F3E323A240}"/>
                    </a:ext>
                  </a:extLst>
                </p:cNvPr>
                <p:cNvSpPr/>
                <p:nvPr/>
              </p:nvSpPr>
              <p:spPr>
                <a:xfrm>
                  <a:off x="906300" y="3991232"/>
                  <a:ext cx="181807" cy="129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19" h="21444" extrusionOk="0">
                      <a:moveTo>
                        <a:pt x="4947" y="1"/>
                      </a:moveTo>
                      <a:cubicBezTo>
                        <a:pt x="2215" y="1"/>
                        <a:pt x="1" y="2678"/>
                        <a:pt x="1" y="5983"/>
                      </a:cubicBezTo>
                      <a:lnTo>
                        <a:pt x="1" y="15461"/>
                      </a:lnTo>
                      <a:cubicBezTo>
                        <a:pt x="1" y="18766"/>
                        <a:pt x="2215" y="21443"/>
                        <a:pt x="4947" y="21443"/>
                      </a:cubicBezTo>
                      <a:lnTo>
                        <a:pt x="32168" y="21443"/>
                      </a:lnTo>
                      <a:cubicBezTo>
                        <a:pt x="34901" y="21443"/>
                        <a:pt x="37118" y="18766"/>
                        <a:pt x="37118" y="15461"/>
                      </a:cubicBezTo>
                      <a:lnTo>
                        <a:pt x="37118" y="5983"/>
                      </a:lnTo>
                      <a:cubicBezTo>
                        <a:pt x="37118" y="2678"/>
                        <a:pt x="34901" y="1"/>
                        <a:pt x="32168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 w="9525" cap="flat" cmpd="sng">
                  <a:solidFill>
                    <a:srgbClr val="CFD9E0"/>
                  </a:solidFill>
                  <a:prstDash val="solid"/>
                  <a:miter lim="36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Table/Range</a:t>
                  </a:r>
                  <a:endParaRPr dirty="0"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15" name="Google Shape;4335;p57">
                  <a:extLst>
                    <a:ext uri="{FF2B5EF4-FFF2-40B4-BE49-F238E27FC236}">
                      <a16:creationId xmlns:a16="http://schemas.microsoft.com/office/drawing/2014/main" id="{495EC222-4B58-6248-16EB-E374619C9B35}"/>
                    </a:ext>
                  </a:extLst>
                </p:cNvPr>
                <p:cNvSpPr/>
                <p:nvPr/>
              </p:nvSpPr>
              <p:spPr>
                <a:xfrm>
                  <a:off x="914509" y="3800594"/>
                  <a:ext cx="177888" cy="102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18" h="21447" extrusionOk="0">
                      <a:moveTo>
                        <a:pt x="4951" y="0"/>
                      </a:moveTo>
                      <a:cubicBezTo>
                        <a:pt x="2218" y="0"/>
                        <a:pt x="0" y="2678"/>
                        <a:pt x="0" y="5983"/>
                      </a:cubicBezTo>
                      <a:lnTo>
                        <a:pt x="0" y="15460"/>
                      </a:lnTo>
                      <a:cubicBezTo>
                        <a:pt x="0" y="18765"/>
                        <a:pt x="2215" y="21446"/>
                        <a:pt x="4951" y="21446"/>
                      </a:cubicBezTo>
                      <a:lnTo>
                        <a:pt x="32168" y="21446"/>
                      </a:lnTo>
                      <a:cubicBezTo>
                        <a:pt x="34900" y="21446"/>
                        <a:pt x="37118" y="18765"/>
                        <a:pt x="37118" y="15460"/>
                      </a:cubicBezTo>
                      <a:lnTo>
                        <a:pt x="37118" y="5983"/>
                      </a:lnTo>
                      <a:cubicBezTo>
                        <a:pt x="37118" y="2678"/>
                        <a:pt x="34900" y="0"/>
                        <a:pt x="32168" y="0"/>
                      </a:cubicBezTo>
                      <a:close/>
                    </a:path>
                  </a:pathLst>
                </a:custGeom>
                <a:solidFill>
                  <a:srgbClr val="E6EBEF"/>
                </a:solidFill>
                <a:ln w="9525" cap="flat" cmpd="sng">
                  <a:solidFill>
                    <a:srgbClr val="CFD9E0"/>
                  </a:solidFill>
                  <a:prstDash val="solid"/>
                  <a:miter lim="36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CSV</a:t>
                  </a:r>
                  <a:endParaRPr dirty="0"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  <p:grpSp>
            <p:nvGrpSpPr>
              <p:cNvPr id="9" name="Google Shape;4336;p57">
                <a:extLst>
                  <a:ext uri="{FF2B5EF4-FFF2-40B4-BE49-F238E27FC236}">
                    <a16:creationId xmlns:a16="http://schemas.microsoft.com/office/drawing/2014/main" id="{108D4607-5B1B-97F0-CF58-F01ACD9D4571}"/>
                  </a:ext>
                </a:extLst>
              </p:cNvPr>
              <p:cNvGrpSpPr/>
              <p:nvPr/>
            </p:nvGrpSpPr>
            <p:grpSpPr>
              <a:xfrm>
                <a:off x="724986" y="3830189"/>
                <a:ext cx="189533" cy="25626"/>
                <a:chOff x="724986" y="3830189"/>
                <a:chExt cx="189533" cy="25626"/>
              </a:xfrm>
            </p:grpSpPr>
            <p:sp>
              <p:nvSpPr>
                <p:cNvPr id="10" name="Google Shape;4337;p57">
                  <a:extLst>
                    <a:ext uri="{FF2B5EF4-FFF2-40B4-BE49-F238E27FC236}">
                      <a16:creationId xmlns:a16="http://schemas.microsoft.com/office/drawing/2014/main" id="{989B1268-7233-CD1C-3974-1EAACB3DF739}"/>
                    </a:ext>
                  </a:extLst>
                </p:cNvPr>
                <p:cNvSpPr/>
                <p:nvPr/>
              </p:nvSpPr>
              <p:spPr>
                <a:xfrm>
                  <a:off x="724986" y="3830189"/>
                  <a:ext cx="26646" cy="25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0" h="5350" extrusionOk="0">
                      <a:moveTo>
                        <a:pt x="2674" y="1"/>
                      </a:moveTo>
                      <a:cubicBezTo>
                        <a:pt x="1197" y="1"/>
                        <a:pt x="0" y="1197"/>
                        <a:pt x="0" y="2675"/>
                      </a:cubicBezTo>
                      <a:cubicBezTo>
                        <a:pt x="0" y="3758"/>
                        <a:pt x="653" y="4732"/>
                        <a:pt x="1653" y="5144"/>
                      </a:cubicBezTo>
                      <a:cubicBezTo>
                        <a:pt x="1984" y="5282"/>
                        <a:pt x="2331" y="5349"/>
                        <a:pt x="2676" y="5349"/>
                      </a:cubicBezTo>
                      <a:cubicBezTo>
                        <a:pt x="3371" y="5349"/>
                        <a:pt x="4055" y="5077"/>
                        <a:pt x="4567" y="4564"/>
                      </a:cubicBezTo>
                      <a:cubicBezTo>
                        <a:pt x="5330" y="3802"/>
                        <a:pt x="5559" y="2649"/>
                        <a:pt x="5147" y="1650"/>
                      </a:cubicBezTo>
                      <a:cubicBezTo>
                        <a:pt x="4731" y="650"/>
                        <a:pt x="3757" y="1"/>
                        <a:pt x="2674" y="1"/>
                      </a:cubicBezTo>
                      <a:close/>
                    </a:path>
                  </a:pathLst>
                </a:custGeom>
                <a:solidFill>
                  <a:srgbClr val="E6EB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11" name="Google Shape;4338;p57">
                  <a:extLst>
                    <a:ext uri="{FF2B5EF4-FFF2-40B4-BE49-F238E27FC236}">
                      <a16:creationId xmlns:a16="http://schemas.microsoft.com/office/drawing/2014/main" id="{B9CD1C46-5134-3BE9-279C-7C0B8DCC9FB5}"/>
                    </a:ext>
                  </a:extLst>
                </p:cNvPr>
                <p:cNvSpPr/>
                <p:nvPr/>
              </p:nvSpPr>
              <p:spPr>
                <a:xfrm>
                  <a:off x="746695" y="3842838"/>
                  <a:ext cx="167824" cy="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18" h="1" fill="none" extrusionOk="0">
                      <a:moveTo>
                        <a:pt x="35017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CFD9E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D8D05D5-D731-C9DA-E3A7-1ADA4900FFD2}"/>
                </a:ext>
              </a:extLst>
            </p:cNvPr>
            <p:cNvSpPr/>
            <p:nvPr/>
          </p:nvSpPr>
          <p:spPr>
            <a:xfrm>
              <a:off x="3508788" y="3076314"/>
              <a:ext cx="1774941" cy="752065"/>
            </a:xfrm>
            <a:prstGeom prst="roundRect">
              <a:avLst/>
            </a:prstGeom>
            <a:solidFill>
              <a:srgbClr val="E3E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Power Query</a:t>
              </a:r>
            </a:p>
          </p:txBody>
        </p:sp>
      </p:grpSp>
      <p:grpSp>
        <p:nvGrpSpPr>
          <p:cNvPr id="37" name="Google Shape;7372;p65">
            <a:extLst>
              <a:ext uri="{FF2B5EF4-FFF2-40B4-BE49-F238E27FC236}">
                <a16:creationId xmlns:a16="http://schemas.microsoft.com/office/drawing/2014/main" id="{D57A2F33-AE2C-EA54-059D-20755140B57B}"/>
              </a:ext>
            </a:extLst>
          </p:cNvPr>
          <p:cNvGrpSpPr/>
          <p:nvPr/>
        </p:nvGrpSpPr>
        <p:grpSpPr>
          <a:xfrm>
            <a:off x="633850" y="6132125"/>
            <a:ext cx="456435" cy="461498"/>
            <a:chOff x="-49764975" y="3551225"/>
            <a:chExt cx="299300" cy="300650"/>
          </a:xfrm>
          <a:solidFill>
            <a:srgbClr val="FFC000"/>
          </a:solidFill>
        </p:grpSpPr>
        <p:sp>
          <p:nvSpPr>
            <p:cNvPr id="38" name="Google Shape;7373;p65">
              <a:extLst>
                <a:ext uri="{FF2B5EF4-FFF2-40B4-BE49-F238E27FC236}">
                  <a16:creationId xmlns:a16="http://schemas.microsoft.com/office/drawing/2014/main" id="{0680B576-32DF-0731-3E9D-48524C2F2D8F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374;p65">
              <a:extLst>
                <a:ext uri="{FF2B5EF4-FFF2-40B4-BE49-F238E27FC236}">
                  <a16:creationId xmlns:a16="http://schemas.microsoft.com/office/drawing/2014/main" id="{CA175BFB-BFC8-1208-EA42-D5F2A7C86D58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375;p65">
              <a:extLst>
                <a:ext uri="{FF2B5EF4-FFF2-40B4-BE49-F238E27FC236}">
                  <a16:creationId xmlns:a16="http://schemas.microsoft.com/office/drawing/2014/main" id="{615B419B-8178-C25B-443D-2FC524B82222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376;p65">
              <a:extLst>
                <a:ext uri="{FF2B5EF4-FFF2-40B4-BE49-F238E27FC236}">
                  <a16:creationId xmlns:a16="http://schemas.microsoft.com/office/drawing/2014/main" id="{DB69DD7C-E84D-68CA-7F49-9AC8EADE1BF0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377;p65">
              <a:extLst>
                <a:ext uri="{FF2B5EF4-FFF2-40B4-BE49-F238E27FC236}">
                  <a16:creationId xmlns:a16="http://schemas.microsoft.com/office/drawing/2014/main" id="{3E9B64B7-200A-2FD7-B4D1-F9814B107261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378;p65">
              <a:extLst>
                <a:ext uri="{FF2B5EF4-FFF2-40B4-BE49-F238E27FC236}">
                  <a16:creationId xmlns:a16="http://schemas.microsoft.com/office/drawing/2014/main" id="{F31E9242-B165-F691-048B-B6B903A50A80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379;p65">
              <a:extLst>
                <a:ext uri="{FF2B5EF4-FFF2-40B4-BE49-F238E27FC236}">
                  <a16:creationId xmlns:a16="http://schemas.microsoft.com/office/drawing/2014/main" id="{4ECB9D6B-1A9A-6DB8-713A-3E201399C294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80;p65">
              <a:extLst>
                <a:ext uri="{FF2B5EF4-FFF2-40B4-BE49-F238E27FC236}">
                  <a16:creationId xmlns:a16="http://schemas.microsoft.com/office/drawing/2014/main" id="{15D6DBF6-DAC9-7352-D1B8-39418F1BC6DC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81;p65">
              <a:extLst>
                <a:ext uri="{FF2B5EF4-FFF2-40B4-BE49-F238E27FC236}">
                  <a16:creationId xmlns:a16="http://schemas.microsoft.com/office/drawing/2014/main" id="{E53CBF4B-7AA2-3341-7C21-F7CAD403F25B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82;p65">
              <a:extLst>
                <a:ext uri="{FF2B5EF4-FFF2-40B4-BE49-F238E27FC236}">
                  <a16:creationId xmlns:a16="http://schemas.microsoft.com/office/drawing/2014/main" id="{62B9EE18-3437-0C2B-3A8E-A88EE7128AC7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83;p65">
              <a:extLst>
                <a:ext uri="{FF2B5EF4-FFF2-40B4-BE49-F238E27FC236}">
                  <a16:creationId xmlns:a16="http://schemas.microsoft.com/office/drawing/2014/main" id="{5CCE7AF4-6C1F-E0D1-BA5F-537065516CBD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8350E5F-3A5E-83BB-B806-9B61D54143B2}"/>
              </a:ext>
            </a:extLst>
          </p:cNvPr>
          <p:cNvSpPr txBox="1"/>
          <p:nvPr/>
        </p:nvSpPr>
        <p:spPr>
          <a:xfrm>
            <a:off x="1229936" y="6135763"/>
            <a:ext cx="10164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Query can connect to hundreds of data sources! </a:t>
            </a:r>
            <a:endParaRPr lang="en-US" sz="2400" dirty="0"/>
          </a:p>
        </p:txBody>
      </p:sp>
      <p:grpSp>
        <p:nvGrpSpPr>
          <p:cNvPr id="113" name="Google Shape;4279;p57">
            <a:extLst>
              <a:ext uri="{FF2B5EF4-FFF2-40B4-BE49-F238E27FC236}">
                <a16:creationId xmlns:a16="http://schemas.microsoft.com/office/drawing/2014/main" id="{109D4E15-605F-8412-A45E-51B2AB6DDA7A}"/>
              </a:ext>
            </a:extLst>
          </p:cNvPr>
          <p:cNvGrpSpPr/>
          <p:nvPr/>
        </p:nvGrpSpPr>
        <p:grpSpPr>
          <a:xfrm>
            <a:off x="8682092" y="4054552"/>
            <a:ext cx="1825393" cy="1074872"/>
            <a:chOff x="1498221" y="4047614"/>
            <a:chExt cx="408908" cy="240783"/>
          </a:xfrm>
        </p:grpSpPr>
        <p:sp>
          <p:nvSpPr>
            <p:cNvPr id="114" name="Google Shape;4280;p57">
              <a:extLst>
                <a:ext uri="{FF2B5EF4-FFF2-40B4-BE49-F238E27FC236}">
                  <a16:creationId xmlns:a16="http://schemas.microsoft.com/office/drawing/2014/main" id="{FA665A25-FAF4-9DAE-B3DE-E6C17D5DE28A}"/>
                </a:ext>
              </a:extLst>
            </p:cNvPr>
            <p:cNvSpPr/>
            <p:nvPr/>
          </p:nvSpPr>
          <p:spPr>
            <a:xfrm>
              <a:off x="1648778" y="4185661"/>
              <a:ext cx="258351" cy="102736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50" y="1"/>
                  </a:moveTo>
                  <a:cubicBezTo>
                    <a:pt x="2218" y="1"/>
                    <a:pt x="0" y="2679"/>
                    <a:pt x="0" y="5984"/>
                  </a:cubicBezTo>
                  <a:lnTo>
                    <a:pt x="0" y="15461"/>
                  </a:lnTo>
                  <a:cubicBezTo>
                    <a:pt x="0" y="18766"/>
                    <a:pt x="2218" y="21447"/>
                    <a:pt x="4950" y="21447"/>
                  </a:cubicBezTo>
                  <a:lnTo>
                    <a:pt x="32168" y="21447"/>
                  </a:lnTo>
                  <a:cubicBezTo>
                    <a:pt x="34904" y="21447"/>
                    <a:pt x="37118" y="18766"/>
                    <a:pt x="37118" y="15461"/>
                  </a:cubicBezTo>
                  <a:lnTo>
                    <a:pt x="37118" y="5984"/>
                  </a:lnTo>
                  <a:cubicBezTo>
                    <a:pt x="37118" y="2679"/>
                    <a:pt x="34904" y="1"/>
                    <a:pt x="32168" y="1"/>
                  </a:cubicBezTo>
                  <a:close/>
                </a:path>
              </a:pathLst>
            </a:custGeom>
            <a:solidFill>
              <a:srgbClr val="E3E9ED"/>
            </a:solidFill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Excel</a:t>
              </a:r>
              <a:endParaRPr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115" name="Google Shape;4281;p57">
              <a:extLst>
                <a:ext uri="{FF2B5EF4-FFF2-40B4-BE49-F238E27FC236}">
                  <a16:creationId xmlns:a16="http://schemas.microsoft.com/office/drawing/2014/main" id="{441AD65B-8B71-03BB-EAD7-3952DC1D4F06}"/>
                </a:ext>
              </a:extLst>
            </p:cNvPr>
            <p:cNvGrpSpPr/>
            <p:nvPr/>
          </p:nvGrpSpPr>
          <p:grpSpPr>
            <a:xfrm>
              <a:off x="1498221" y="4047614"/>
              <a:ext cx="150566" cy="190416"/>
              <a:chOff x="1498221" y="4047614"/>
              <a:chExt cx="150566" cy="190416"/>
            </a:xfrm>
          </p:grpSpPr>
          <p:sp>
            <p:nvSpPr>
              <p:cNvPr id="116" name="Google Shape;4282;p57">
                <a:extLst>
                  <a:ext uri="{FF2B5EF4-FFF2-40B4-BE49-F238E27FC236}">
                    <a16:creationId xmlns:a16="http://schemas.microsoft.com/office/drawing/2014/main" id="{0DE8B32E-9A75-1EA7-4803-539544090794}"/>
                  </a:ext>
                </a:extLst>
              </p:cNvPr>
              <p:cNvSpPr/>
              <p:nvPr/>
            </p:nvSpPr>
            <p:spPr>
              <a:xfrm>
                <a:off x="1510686" y="4060421"/>
                <a:ext cx="138101" cy="177608"/>
              </a:xfrm>
              <a:custGeom>
                <a:avLst/>
                <a:gdLst/>
                <a:ahLst/>
                <a:cxnLst/>
                <a:rect l="l" t="t" r="r" b="b"/>
                <a:pathLst>
                  <a:path w="28816" h="37079" fill="none" extrusionOk="0">
                    <a:moveTo>
                      <a:pt x="28815" y="37078"/>
                    </a:moveTo>
                    <a:lnTo>
                      <a:pt x="17922" y="37078"/>
                    </a:lnTo>
                    <a:cubicBezTo>
                      <a:pt x="14829" y="37078"/>
                      <a:pt x="14212" y="33613"/>
                      <a:pt x="14212" y="33613"/>
                    </a:cubicBezTo>
                    <a:lnTo>
                      <a:pt x="14212" y="10631"/>
                    </a:lnTo>
                    <a:lnTo>
                      <a:pt x="0" y="10631"/>
                    </a:lnTo>
                    <a:lnTo>
                      <a:pt x="0" y="1"/>
                    </a:lnTo>
                  </a:path>
                </a:pathLst>
              </a:custGeom>
              <a:noFill/>
              <a:ln w="9525" cap="rnd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4283;p57">
                <a:extLst>
                  <a:ext uri="{FF2B5EF4-FFF2-40B4-BE49-F238E27FC236}">
                    <a16:creationId xmlns:a16="http://schemas.microsoft.com/office/drawing/2014/main" id="{E6189F1A-94A5-F6B1-80A5-6428F8E9C244}"/>
                  </a:ext>
                </a:extLst>
              </p:cNvPr>
              <p:cNvSpPr/>
              <p:nvPr/>
            </p:nvSpPr>
            <p:spPr>
              <a:xfrm>
                <a:off x="1498221" y="4047614"/>
                <a:ext cx="26646" cy="25622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5349" extrusionOk="0">
                    <a:moveTo>
                      <a:pt x="2886" y="1"/>
                    </a:moveTo>
                    <a:cubicBezTo>
                      <a:pt x="1806" y="1"/>
                      <a:pt x="828" y="654"/>
                      <a:pt x="416" y="1653"/>
                    </a:cubicBezTo>
                    <a:cubicBezTo>
                      <a:pt x="0" y="2649"/>
                      <a:pt x="230" y="3802"/>
                      <a:pt x="996" y="4564"/>
                    </a:cubicBezTo>
                    <a:cubicBezTo>
                      <a:pt x="1506" y="5077"/>
                      <a:pt x="2190" y="5349"/>
                      <a:pt x="2886" y="5349"/>
                    </a:cubicBezTo>
                    <a:cubicBezTo>
                      <a:pt x="3232" y="5349"/>
                      <a:pt x="3580" y="5282"/>
                      <a:pt x="3911" y="5144"/>
                    </a:cubicBezTo>
                    <a:cubicBezTo>
                      <a:pt x="4910" y="4732"/>
                      <a:pt x="5560" y="3758"/>
                      <a:pt x="5560" y="2675"/>
                    </a:cubicBezTo>
                    <a:cubicBezTo>
                      <a:pt x="5560" y="1197"/>
                      <a:pt x="4363" y="1"/>
                      <a:pt x="2886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" name="Google Shape;4319;p57">
            <a:extLst>
              <a:ext uri="{FF2B5EF4-FFF2-40B4-BE49-F238E27FC236}">
                <a16:creationId xmlns:a16="http://schemas.microsoft.com/office/drawing/2014/main" id="{1A88AC2F-9183-17D0-7115-02965B521350}"/>
              </a:ext>
            </a:extLst>
          </p:cNvPr>
          <p:cNvGrpSpPr/>
          <p:nvPr/>
        </p:nvGrpSpPr>
        <p:grpSpPr>
          <a:xfrm>
            <a:off x="8682091" y="1969610"/>
            <a:ext cx="1732159" cy="1085661"/>
            <a:chOff x="1501054" y="3607977"/>
            <a:chExt cx="388022" cy="246741"/>
          </a:xfrm>
        </p:grpSpPr>
        <p:sp>
          <p:nvSpPr>
            <p:cNvPr id="79" name="Google Shape;4320;p57">
              <a:extLst>
                <a:ext uri="{FF2B5EF4-FFF2-40B4-BE49-F238E27FC236}">
                  <a16:creationId xmlns:a16="http://schemas.microsoft.com/office/drawing/2014/main" id="{6EE9D9D8-F1C6-354F-6FFB-9637C1559CCB}"/>
                </a:ext>
              </a:extLst>
            </p:cNvPr>
            <p:cNvSpPr/>
            <p:nvPr/>
          </p:nvSpPr>
          <p:spPr>
            <a:xfrm>
              <a:off x="1656340" y="3607977"/>
              <a:ext cx="232736" cy="1042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47" y="1"/>
                  </a:moveTo>
                  <a:cubicBezTo>
                    <a:pt x="2214" y="1"/>
                    <a:pt x="0" y="2682"/>
                    <a:pt x="0" y="5987"/>
                  </a:cubicBezTo>
                  <a:lnTo>
                    <a:pt x="0" y="15464"/>
                  </a:lnTo>
                  <a:cubicBezTo>
                    <a:pt x="0" y="18769"/>
                    <a:pt x="2214" y="21447"/>
                    <a:pt x="4950" y="21447"/>
                  </a:cubicBezTo>
                  <a:lnTo>
                    <a:pt x="32168" y="21447"/>
                  </a:lnTo>
                  <a:cubicBezTo>
                    <a:pt x="34900" y="21447"/>
                    <a:pt x="37118" y="18769"/>
                    <a:pt x="37118" y="15464"/>
                  </a:cubicBezTo>
                  <a:lnTo>
                    <a:pt x="37118" y="5987"/>
                  </a:lnTo>
                  <a:cubicBezTo>
                    <a:pt x="37118" y="2682"/>
                    <a:pt x="34900" y="1"/>
                    <a:pt x="32168" y="1"/>
                  </a:cubicBezTo>
                  <a:close/>
                </a:path>
              </a:pathLst>
            </a:custGeom>
            <a:solidFill>
              <a:srgbClr val="E3E9ED"/>
            </a:solidFill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PowerBI</a:t>
              </a:r>
              <a:endParaRPr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80" name="Google Shape;4321;p57">
              <a:extLst>
                <a:ext uri="{FF2B5EF4-FFF2-40B4-BE49-F238E27FC236}">
                  <a16:creationId xmlns:a16="http://schemas.microsoft.com/office/drawing/2014/main" id="{D7F78657-0A48-7E9C-4651-2882C1302C25}"/>
                </a:ext>
              </a:extLst>
            </p:cNvPr>
            <p:cNvGrpSpPr/>
            <p:nvPr/>
          </p:nvGrpSpPr>
          <p:grpSpPr>
            <a:xfrm>
              <a:off x="1501054" y="3655851"/>
              <a:ext cx="155286" cy="198867"/>
              <a:chOff x="1501054" y="3655851"/>
              <a:chExt cx="155286" cy="198867"/>
            </a:xfrm>
          </p:grpSpPr>
          <p:sp>
            <p:nvSpPr>
              <p:cNvPr id="81" name="Google Shape;4322;p57">
                <a:extLst>
                  <a:ext uri="{FF2B5EF4-FFF2-40B4-BE49-F238E27FC236}">
                    <a16:creationId xmlns:a16="http://schemas.microsoft.com/office/drawing/2014/main" id="{2E5AADA5-31AB-8E0D-DD07-97874A26808B}"/>
                  </a:ext>
                </a:extLst>
              </p:cNvPr>
              <p:cNvSpPr/>
              <p:nvPr/>
            </p:nvSpPr>
            <p:spPr>
              <a:xfrm>
                <a:off x="1516351" y="3655851"/>
                <a:ext cx="139989" cy="186082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38848" fill="none" extrusionOk="0">
                    <a:moveTo>
                      <a:pt x="29209" y="1"/>
                    </a:moveTo>
                    <a:lnTo>
                      <a:pt x="17922" y="1"/>
                    </a:lnTo>
                    <a:cubicBezTo>
                      <a:pt x="14829" y="1"/>
                      <a:pt x="14209" y="3466"/>
                      <a:pt x="14209" y="3466"/>
                    </a:cubicBezTo>
                    <a:lnTo>
                      <a:pt x="14209" y="26448"/>
                    </a:lnTo>
                    <a:lnTo>
                      <a:pt x="0" y="26448"/>
                    </a:lnTo>
                    <a:lnTo>
                      <a:pt x="0" y="38848"/>
                    </a:lnTo>
                  </a:path>
                </a:pathLst>
              </a:custGeom>
              <a:noFill/>
              <a:ln w="9525" cap="rnd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323;p57">
                <a:extLst>
                  <a:ext uri="{FF2B5EF4-FFF2-40B4-BE49-F238E27FC236}">
                    <a16:creationId xmlns:a16="http://schemas.microsoft.com/office/drawing/2014/main" id="{436305B6-E235-49DB-0084-8427B9B79135}"/>
                  </a:ext>
                </a:extLst>
              </p:cNvPr>
              <p:cNvSpPr/>
              <p:nvPr/>
            </p:nvSpPr>
            <p:spPr>
              <a:xfrm>
                <a:off x="1501054" y="3829092"/>
                <a:ext cx="26646" cy="25626"/>
              </a:xfrm>
              <a:custGeom>
                <a:avLst/>
                <a:gdLst/>
                <a:ahLst/>
                <a:cxnLst/>
                <a:rect l="l" t="t" r="r" b="b"/>
                <a:pathLst>
                  <a:path w="5560" h="5350" extrusionOk="0">
                    <a:moveTo>
                      <a:pt x="2886" y="0"/>
                    </a:moveTo>
                    <a:cubicBezTo>
                      <a:pt x="1806" y="0"/>
                      <a:pt x="828" y="653"/>
                      <a:pt x="416" y="1653"/>
                    </a:cubicBezTo>
                    <a:cubicBezTo>
                      <a:pt x="0" y="2652"/>
                      <a:pt x="230" y="3801"/>
                      <a:pt x="996" y="4567"/>
                    </a:cubicBezTo>
                    <a:cubicBezTo>
                      <a:pt x="1507" y="5078"/>
                      <a:pt x="2192" y="5350"/>
                      <a:pt x="2890" y="5350"/>
                    </a:cubicBezTo>
                    <a:cubicBezTo>
                      <a:pt x="3234" y="5350"/>
                      <a:pt x="3581" y="5283"/>
                      <a:pt x="3911" y="5147"/>
                    </a:cubicBezTo>
                    <a:cubicBezTo>
                      <a:pt x="4910" y="4731"/>
                      <a:pt x="5560" y="3757"/>
                      <a:pt x="5560" y="2678"/>
                    </a:cubicBezTo>
                    <a:cubicBezTo>
                      <a:pt x="5560" y="1200"/>
                      <a:pt x="4363" y="0"/>
                      <a:pt x="2886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44AD812D-9A0D-91BC-CE7F-714671465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55" y="1825799"/>
            <a:ext cx="3332037" cy="3586453"/>
          </a:xfrm>
          <a:prstGeom prst="rect">
            <a:avLst/>
          </a:prstGeom>
        </p:spPr>
      </p:pic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3FAEDE0C-07B7-850C-F4F2-60C3CD7DA1D2}"/>
              </a:ext>
            </a:extLst>
          </p:cNvPr>
          <p:cNvSpPr/>
          <p:nvPr/>
        </p:nvSpPr>
        <p:spPr>
          <a:xfrm>
            <a:off x="2008673" y="2782492"/>
            <a:ext cx="1763252" cy="1848710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8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3AF2D-B8A9-7CD9-82A6-13BD10207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2">
            <a:extLst>
              <a:ext uri="{FF2B5EF4-FFF2-40B4-BE49-F238E27FC236}">
                <a16:creationId xmlns:a16="http://schemas.microsoft.com/office/drawing/2014/main" id="{8AEB15E9-F9CE-B370-3AD2-4A5A92AAD3F5}"/>
              </a:ext>
            </a:extLst>
          </p:cNvPr>
          <p:cNvSpPr txBox="1">
            <a:spLocks/>
          </p:cNvSpPr>
          <p:nvPr/>
        </p:nvSpPr>
        <p:spPr>
          <a:xfrm>
            <a:off x="409098" y="303490"/>
            <a:ext cx="11373803" cy="636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Exercise 1 – Extract Data with Power Query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CCE4323F-7F15-5B32-682C-42155164986D}"/>
              </a:ext>
            </a:extLst>
          </p:cNvPr>
          <p:cNvSpPr txBox="1">
            <a:spLocks/>
          </p:cNvSpPr>
          <p:nvPr/>
        </p:nvSpPr>
        <p:spPr>
          <a:xfrm>
            <a:off x="788703" y="1471839"/>
            <a:ext cx="10799934" cy="3914322"/>
          </a:xfrm>
          <a:prstGeom prst="rect">
            <a:avLst/>
          </a:prstGeom>
        </p:spPr>
        <p:txBody>
          <a:bodyPr vert="horz" lIns="91440" tIns="0" rIns="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1 – Extract Data from “Module 3 Exercise 1 Extract Data Start” workbook, “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Fact_Sales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” worksheet and put it into Power Query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2 – Extract Data from “Module 3 Exercise 1 Extract Data Start” workbook, “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Dim_Products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” table and put it into Power Query as a new source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3 – Extract Data from “Dim_Country.txt” text file and put it into Power Query as a new source</a:t>
            </a:r>
          </a:p>
        </p:txBody>
      </p:sp>
    </p:spTree>
    <p:extLst>
      <p:ext uri="{BB962C8B-B14F-4D97-AF65-F5344CB8AC3E}">
        <p14:creationId xmlns:p14="http://schemas.microsoft.com/office/powerpoint/2010/main" val="2079270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A49B5-9033-B0D0-4645-7A96F897E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DBB7B46-5244-931C-CEA8-43DF30A5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303490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Transform (T) – Preparing data to be analysis ready</a:t>
            </a:r>
          </a:p>
        </p:txBody>
      </p:sp>
      <p:grpSp>
        <p:nvGrpSpPr>
          <p:cNvPr id="39" name="Google Shape;7372;p65">
            <a:extLst>
              <a:ext uri="{FF2B5EF4-FFF2-40B4-BE49-F238E27FC236}">
                <a16:creationId xmlns:a16="http://schemas.microsoft.com/office/drawing/2014/main" id="{9AADB8F6-CBE1-474A-CB7F-554F3B5838B7}"/>
              </a:ext>
            </a:extLst>
          </p:cNvPr>
          <p:cNvGrpSpPr/>
          <p:nvPr/>
        </p:nvGrpSpPr>
        <p:grpSpPr>
          <a:xfrm>
            <a:off x="1072614" y="4352287"/>
            <a:ext cx="838602" cy="847904"/>
            <a:chOff x="-49764975" y="3551225"/>
            <a:chExt cx="299300" cy="300650"/>
          </a:xfrm>
          <a:solidFill>
            <a:srgbClr val="FFC000"/>
          </a:solidFill>
        </p:grpSpPr>
        <p:sp>
          <p:nvSpPr>
            <p:cNvPr id="40" name="Google Shape;7373;p65">
              <a:extLst>
                <a:ext uri="{FF2B5EF4-FFF2-40B4-BE49-F238E27FC236}">
                  <a16:creationId xmlns:a16="http://schemas.microsoft.com/office/drawing/2014/main" id="{5E37242D-C79E-DFB8-73D8-285ED0070188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374;p65">
              <a:extLst>
                <a:ext uri="{FF2B5EF4-FFF2-40B4-BE49-F238E27FC236}">
                  <a16:creationId xmlns:a16="http://schemas.microsoft.com/office/drawing/2014/main" id="{4F022DF6-09C4-CAF5-EC7D-2ECF924EDB7A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375;p65">
              <a:extLst>
                <a:ext uri="{FF2B5EF4-FFF2-40B4-BE49-F238E27FC236}">
                  <a16:creationId xmlns:a16="http://schemas.microsoft.com/office/drawing/2014/main" id="{A67EE32D-B8E8-0B23-739B-DBCA8F844816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376;p65">
              <a:extLst>
                <a:ext uri="{FF2B5EF4-FFF2-40B4-BE49-F238E27FC236}">
                  <a16:creationId xmlns:a16="http://schemas.microsoft.com/office/drawing/2014/main" id="{2FCEB8AC-0444-508C-3093-0859C53F225B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377;p65">
              <a:extLst>
                <a:ext uri="{FF2B5EF4-FFF2-40B4-BE49-F238E27FC236}">
                  <a16:creationId xmlns:a16="http://schemas.microsoft.com/office/drawing/2014/main" id="{80BC8FC2-DE8D-179A-AC5D-40DA213A7A27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78;p65">
              <a:extLst>
                <a:ext uri="{FF2B5EF4-FFF2-40B4-BE49-F238E27FC236}">
                  <a16:creationId xmlns:a16="http://schemas.microsoft.com/office/drawing/2014/main" id="{2B95A935-CE9C-9454-1042-9090B8C94F2F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79;p65">
              <a:extLst>
                <a:ext uri="{FF2B5EF4-FFF2-40B4-BE49-F238E27FC236}">
                  <a16:creationId xmlns:a16="http://schemas.microsoft.com/office/drawing/2014/main" id="{483A80FC-EC41-1E7E-E5BE-167C934A8933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80;p65">
              <a:extLst>
                <a:ext uri="{FF2B5EF4-FFF2-40B4-BE49-F238E27FC236}">
                  <a16:creationId xmlns:a16="http://schemas.microsoft.com/office/drawing/2014/main" id="{4ADFE750-8D09-C5FB-1C6E-970539741ED4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81;p65">
              <a:extLst>
                <a:ext uri="{FF2B5EF4-FFF2-40B4-BE49-F238E27FC236}">
                  <a16:creationId xmlns:a16="http://schemas.microsoft.com/office/drawing/2014/main" id="{13B6B080-82DC-2DEE-94BE-6C8069798D41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82;p65">
              <a:extLst>
                <a:ext uri="{FF2B5EF4-FFF2-40B4-BE49-F238E27FC236}">
                  <a16:creationId xmlns:a16="http://schemas.microsoft.com/office/drawing/2014/main" id="{40397058-9046-A2AE-39BB-C876D4D320CE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383;p65">
              <a:extLst>
                <a:ext uri="{FF2B5EF4-FFF2-40B4-BE49-F238E27FC236}">
                  <a16:creationId xmlns:a16="http://schemas.microsoft.com/office/drawing/2014/main" id="{55A218F4-4C9A-8919-68C2-9CB0E975CAA5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64D45AF-DD1D-E4A8-4155-DDB06BCD7CCA}"/>
              </a:ext>
            </a:extLst>
          </p:cNvPr>
          <p:cNvSpPr txBox="1"/>
          <p:nvPr/>
        </p:nvSpPr>
        <p:spPr>
          <a:xfrm>
            <a:off x="2201144" y="3975359"/>
            <a:ext cx="39486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Query’s “Applied Steps” record every action, making it easier to troubleshoot. </a:t>
            </a:r>
            <a:endParaRPr lang="en-US" sz="2400" dirty="0"/>
          </a:p>
        </p:txBody>
      </p:sp>
      <p:grpSp>
        <p:nvGrpSpPr>
          <p:cNvPr id="62" name="Google Shape;1674;p55">
            <a:extLst>
              <a:ext uri="{FF2B5EF4-FFF2-40B4-BE49-F238E27FC236}">
                <a16:creationId xmlns:a16="http://schemas.microsoft.com/office/drawing/2014/main" id="{CC04BEA5-EBD5-0055-5FFC-B36D4FC15D98}"/>
              </a:ext>
            </a:extLst>
          </p:cNvPr>
          <p:cNvGrpSpPr/>
          <p:nvPr/>
        </p:nvGrpSpPr>
        <p:grpSpPr>
          <a:xfrm>
            <a:off x="5097315" y="1847367"/>
            <a:ext cx="1621979" cy="749869"/>
            <a:chOff x="8098525" y="3733725"/>
            <a:chExt cx="803700" cy="351300"/>
          </a:xfrm>
        </p:grpSpPr>
        <p:sp>
          <p:nvSpPr>
            <p:cNvPr id="63" name="Google Shape;1676;p55">
              <a:extLst>
                <a:ext uri="{FF2B5EF4-FFF2-40B4-BE49-F238E27FC236}">
                  <a16:creationId xmlns:a16="http://schemas.microsoft.com/office/drawing/2014/main" id="{7341C3FA-5407-FF8F-94DA-2FBA095DC6F2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" name="Google Shape;1677;p55">
              <a:extLst>
                <a:ext uri="{FF2B5EF4-FFF2-40B4-BE49-F238E27FC236}">
                  <a16:creationId xmlns:a16="http://schemas.microsoft.com/office/drawing/2014/main" id="{7DFDE46F-B70D-B874-F784-839BBB138CD6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78;p55">
              <a:extLst>
                <a:ext uri="{FF2B5EF4-FFF2-40B4-BE49-F238E27FC236}">
                  <a16:creationId xmlns:a16="http://schemas.microsoft.com/office/drawing/2014/main" id="{C38EF47C-E6C5-8E3D-EA3F-7583921F22BE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7E57A7B-8643-074B-7264-F233C5B4A294}"/>
              </a:ext>
            </a:extLst>
          </p:cNvPr>
          <p:cNvSpPr txBox="1"/>
          <p:nvPr/>
        </p:nvSpPr>
        <p:spPr>
          <a:xfrm>
            <a:off x="3325226" y="1806804"/>
            <a:ext cx="20490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do we transform? </a:t>
            </a:r>
            <a:endParaRPr lang="en-US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1CB085-03A0-A834-3D21-1A920D1E0712}"/>
              </a:ext>
            </a:extLst>
          </p:cNvPr>
          <p:cNvSpPr txBox="1"/>
          <p:nvPr/>
        </p:nvSpPr>
        <p:spPr>
          <a:xfrm>
            <a:off x="6719295" y="1622136"/>
            <a:ext cx="2634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Quality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Consistency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Analysis ready</a:t>
            </a:r>
          </a:p>
        </p:txBody>
      </p:sp>
      <p:grpSp>
        <p:nvGrpSpPr>
          <p:cNvPr id="2" name="Google Shape;7372;p65">
            <a:extLst>
              <a:ext uri="{FF2B5EF4-FFF2-40B4-BE49-F238E27FC236}">
                <a16:creationId xmlns:a16="http://schemas.microsoft.com/office/drawing/2014/main" id="{FADF2196-2923-3895-B9A1-11988AA04B10}"/>
              </a:ext>
            </a:extLst>
          </p:cNvPr>
          <p:cNvGrpSpPr/>
          <p:nvPr/>
        </p:nvGrpSpPr>
        <p:grpSpPr>
          <a:xfrm>
            <a:off x="6565503" y="4359126"/>
            <a:ext cx="838602" cy="847904"/>
            <a:chOff x="-49764975" y="3551225"/>
            <a:chExt cx="299300" cy="300650"/>
          </a:xfrm>
          <a:solidFill>
            <a:srgbClr val="FFC000"/>
          </a:solidFill>
        </p:grpSpPr>
        <p:sp>
          <p:nvSpPr>
            <p:cNvPr id="3" name="Google Shape;7373;p65">
              <a:extLst>
                <a:ext uri="{FF2B5EF4-FFF2-40B4-BE49-F238E27FC236}">
                  <a16:creationId xmlns:a16="http://schemas.microsoft.com/office/drawing/2014/main" id="{CE4FE270-C92C-6B7C-5F23-CA88213A392B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374;p65">
              <a:extLst>
                <a:ext uri="{FF2B5EF4-FFF2-40B4-BE49-F238E27FC236}">
                  <a16:creationId xmlns:a16="http://schemas.microsoft.com/office/drawing/2014/main" id="{943710A5-BD81-2ABC-098E-D8B3AB23B359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375;p65">
              <a:extLst>
                <a:ext uri="{FF2B5EF4-FFF2-40B4-BE49-F238E27FC236}">
                  <a16:creationId xmlns:a16="http://schemas.microsoft.com/office/drawing/2014/main" id="{3512D256-7EC8-1707-8D51-E9D5B8E769FB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376;p65">
              <a:extLst>
                <a:ext uri="{FF2B5EF4-FFF2-40B4-BE49-F238E27FC236}">
                  <a16:creationId xmlns:a16="http://schemas.microsoft.com/office/drawing/2014/main" id="{B6B980F5-E78D-8838-F14A-4C60173FAC21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377;p65">
              <a:extLst>
                <a:ext uri="{FF2B5EF4-FFF2-40B4-BE49-F238E27FC236}">
                  <a16:creationId xmlns:a16="http://schemas.microsoft.com/office/drawing/2014/main" id="{7FC35BF9-BB7A-4C50-5C44-90558FB75F27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378;p65">
              <a:extLst>
                <a:ext uri="{FF2B5EF4-FFF2-40B4-BE49-F238E27FC236}">
                  <a16:creationId xmlns:a16="http://schemas.microsoft.com/office/drawing/2014/main" id="{32177F6A-D79C-042C-1928-213B6C9FF69C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379;p65">
              <a:extLst>
                <a:ext uri="{FF2B5EF4-FFF2-40B4-BE49-F238E27FC236}">
                  <a16:creationId xmlns:a16="http://schemas.microsoft.com/office/drawing/2014/main" id="{1FD45C51-0EA9-86BA-036F-FDB12B010809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80;p65">
              <a:extLst>
                <a:ext uri="{FF2B5EF4-FFF2-40B4-BE49-F238E27FC236}">
                  <a16:creationId xmlns:a16="http://schemas.microsoft.com/office/drawing/2014/main" id="{CEB94BAC-069A-6C6B-21B1-9B8202E806F1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381;p65">
              <a:extLst>
                <a:ext uri="{FF2B5EF4-FFF2-40B4-BE49-F238E27FC236}">
                  <a16:creationId xmlns:a16="http://schemas.microsoft.com/office/drawing/2014/main" id="{B362626E-13B8-C51F-A380-87052A08B074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382;p65">
              <a:extLst>
                <a:ext uri="{FF2B5EF4-FFF2-40B4-BE49-F238E27FC236}">
                  <a16:creationId xmlns:a16="http://schemas.microsoft.com/office/drawing/2014/main" id="{1F748E61-210E-C439-F54E-822A2D84DE74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383;p65">
              <a:extLst>
                <a:ext uri="{FF2B5EF4-FFF2-40B4-BE49-F238E27FC236}">
                  <a16:creationId xmlns:a16="http://schemas.microsoft.com/office/drawing/2014/main" id="{B643557F-4862-FC49-E5A3-29271CCC15A4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D3B50B8-1E1E-DFA4-FC63-65570D7C08BA}"/>
              </a:ext>
            </a:extLst>
          </p:cNvPr>
          <p:cNvSpPr txBox="1"/>
          <p:nvPr/>
        </p:nvSpPr>
        <p:spPr>
          <a:xfrm>
            <a:off x="7804357" y="3986756"/>
            <a:ext cx="39486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Benefit: Automation! </a:t>
            </a: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Once you build a query, you can refresh it to apply the same steps to new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218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E78C8-99EE-1AFA-E0EF-D19C20797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C1D3550-6B15-DCE4-20E5-D6918482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303490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Home Tab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EC4F21-BD9B-642B-D609-5C70D2103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10" y="1414295"/>
            <a:ext cx="9518743" cy="1425512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00DEFB-6946-448E-3979-69443B41542C}"/>
              </a:ext>
            </a:extLst>
          </p:cNvPr>
          <p:cNvSpPr/>
          <p:nvPr/>
        </p:nvSpPr>
        <p:spPr>
          <a:xfrm>
            <a:off x="3204308" y="1672492"/>
            <a:ext cx="2508738" cy="1273908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346FB7-2DB1-1A75-11F2-6CFE5542E519}"/>
              </a:ext>
            </a:extLst>
          </p:cNvPr>
          <p:cNvSpPr/>
          <p:nvPr/>
        </p:nvSpPr>
        <p:spPr>
          <a:xfrm>
            <a:off x="6095998" y="1619196"/>
            <a:ext cx="2774463" cy="1273908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796828-462F-A628-44BE-97D8C3295015}"/>
              </a:ext>
            </a:extLst>
          </p:cNvPr>
          <p:cNvSpPr/>
          <p:nvPr/>
        </p:nvSpPr>
        <p:spPr>
          <a:xfrm>
            <a:off x="8952522" y="1619196"/>
            <a:ext cx="1387232" cy="1273908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7B18B37-35B9-B7E8-B960-E631A6A18162}"/>
              </a:ext>
            </a:extLst>
          </p:cNvPr>
          <p:cNvSpPr/>
          <p:nvPr/>
        </p:nvSpPr>
        <p:spPr>
          <a:xfrm>
            <a:off x="4048369" y="3071446"/>
            <a:ext cx="820615" cy="664308"/>
          </a:xfrm>
          <a:prstGeom prst="downArrow">
            <a:avLst/>
          </a:prstGeom>
          <a:solidFill>
            <a:srgbClr val="E3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B6B2248-321D-AF4D-71D1-837F4D6FC6AE}"/>
              </a:ext>
            </a:extLst>
          </p:cNvPr>
          <p:cNvSpPr/>
          <p:nvPr/>
        </p:nvSpPr>
        <p:spPr>
          <a:xfrm>
            <a:off x="7072921" y="2981783"/>
            <a:ext cx="820615" cy="664308"/>
          </a:xfrm>
          <a:prstGeom prst="downArrow">
            <a:avLst/>
          </a:prstGeom>
          <a:solidFill>
            <a:srgbClr val="E3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1D51FE3-5CF2-7C98-65F4-042A7F4D04A3}"/>
              </a:ext>
            </a:extLst>
          </p:cNvPr>
          <p:cNvSpPr/>
          <p:nvPr/>
        </p:nvSpPr>
        <p:spPr>
          <a:xfrm>
            <a:off x="9519138" y="3006148"/>
            <a:ext cx="820615" cy="664308"/>
          </a:xfrm>
          <a:prstGeom prst="downArrow">
            <a:avLst/>
          </a:prstGeom>
          <a:solidFill>
            <a:srgbClr val="E3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0D5E90-4F5B-A54F-CF49-144E08146DF0}"/>
              </a:ext>
            </a:extLst>
          </p:cNvPr>
          <p:cNvSpPr txBox="1"/>
          <p:nvPr/>
        </p:nvSpPr>
        <p:spPr>
          <a:xfrm>
            <a:off x="3239479" y="3734769"/>
            <a:ext cx="25087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only necessary data 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9943F9-BBFD-673A-2D05-B5EFD273A7BE}"/>
              </a:ext>
            </a:extLst>
          </p:cNvPr>
          <p:cNvSpPr txBox="1"/>
          <p:nvPr/>
        </p:nvSpPr>
        <p:spPr>
          <a:xfrm>
            <a:off x="6228859" y="3734769"/>
            <a:ext cx="25087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Common Transformations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B387B7-15EB-B053-5D86-F7F9B5521E85}"/>
              </a:ext>
            </a:extLst>
          </p:cNvPr>
          <p:cNvSpPr txBox="1"/>
          <p:nvPr/>
        </p:nvSpPr>
        <p:spPr>
          <a:xfrm>
            <a:off x="8735641" y="3734769"/>
            <a:ext cx="25087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Combining multiple sources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650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F440A-CAD6-C0DF-C360-B3602FFF6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6D5CEEF-D97C-DD78-ACFA-F426E6434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2" y="1619196"/>
            <a:ext cx="11699631" cy="1216539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57C71006-496E-27E7-AD7A-0EF8286E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303490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Transform Tab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B219BC-3684-CCDA-458B-B91C707710CD}"/>
              </a:ext>
            </a:extLst>
          </p:cNvPr>
          <p:cNvSpPr/>
          <p:nvPr/>
        </p:nvSpPr>
        <p:spPr>
          <a:xfrm>
            <a:off x="244232" y="1817290"/>
            <a:ext cx="2198078" cy="1075814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8787B0-DCC3-BE18-FF1E-D745745B0CF3}"/>
              </a:ext>
            </a:extLst>
          </p:cNvPr>
          <p:cNvSpPr/>
          <p:nvPr/>
        </p:nvSpPr>
        <p:spPr>
          <a:xfrm>
            <a:off x="5907941" y="1817290"/>
            <a:ext cx="1985596" cy="1075814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AC48-C417-6CAA-58B2-2CD1248EEB49}"/>
              </a:ext>
            </a:extLst>
          </p:cNvPr>
          <p:cNvSpPr/>
          <p:nvPr/>
        </p:nvSpPr>
        <p:spPr>
          <a:xfrm>
            <a:off x="7971202" y="1817288"/>
            <a:ext cx="2368552" cy="1075815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AB163DE-6412-2AF6-1F97-857959140CBE}"/>
              </a:ext>
            </a:extLst>
          </p:cNvPr>
          <p:cNvSpPr/>
          <p:nvPr/>
        </p:nvSpPr>
        <p:spPr>
          <a:xfrm>
            <a:off x="932963" y="2953098"/>
            <a:ext cx="820615" cy="664308"/>
          </a:xfrm>
          <a:prstGeom prst="downArrow">
            <a:avLst/>
          </a:prstGeom>
          <a:solidFill>
            <a:srgbClr val="E3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D7B5102-BC74-1817-0FAD-B3B52EDF510D}"/>
              </a:ext>
            </a:extLst>
          </p:cNvPr>
          <p:cNvSpPr/>
          <p:nvPr/>
        </p:nvSpPr>
        <p:spPr>
          <a:xfrm>
            <a:off x="6490431" y="2981782"/>
            <a:ext cx="820615" cy="664308"/>
          </a:xfrm>
          <a:prstGeom prst="downArrow">
            <a:avLst/>
          </a:prstGeom>
          <a:solidFill>
            <a:srgbClr val="E3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5DF7F38-5E90-88CB-645E-F07FFFEE2CF1}"/>
              </a:ext>
            </a:extLst>
          </p:cNvPr>
          <p:cNvSpPr/>
          <p:nvPr/>
        </p:nvSpPr>
        <p:spPr>
          <a:xfrm>
            <a:off x="8735641" y="2981781"/>
            <a:ext cx="820615" cy="664308"/>
          </a:xfrm>
          <a:prstGeom prst="downArrow">
            <a:avLst/>
          </a:prstGeom>
          <a:solidFill>
            <a:srgbClr val="E3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A3CB1-72DC-12E8-48C5-886CE11F8DDD}"/>
              </a:ext>
            </a:extLst>
          </p:cNvPr>
          <p:cNvSpPr txBox="1"/>
          <p:nvPr/>
        </p:nvSpPr>
        <p:spPr>
          <a:xfrm>
            <a:off x="166565" y="3606767"/>
            <a:ext cx="2353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Manipulates the whole table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EB16D2-B30E-650D-9064-858829B52C4C}"/>
              </a:ext>
            </a:extLst>
          </p:cNvPr>
          <p:cNvSpPr txBox="1"/>
          <p:nvPr/>
        </p:nvSpPr>
        <p:spPr>
          <a:xfrm>
            <a:off x="5646369" y="3734768"/>
            <a:ext cx="25087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only transformations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B7DF27-230E-EA55-68E9-6815A737A438}"/>
              </a:ext>
            </a:extLst>
          </p:cNvPr>
          <p:cNvSpPr txBox="1"/>
          <p:nvPr/>
        </p:nvSpPr>
        <p:spPr>
          <a:xfrm>
            <a:off x="7971202" y="3718151"/>
            <a:ext cx="25087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Number transformations</a:t>
            </a:r>
            <a:endParaRPr lang="en-US" sz="20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A444611-7AAC-E100-E654-FBAD709FE3E3}"/>
              </a:ext>
            </a:extLst>
          </p:cNvPr>
          <p:cNvSpPr/>
          <p:nvPr/>
        </p:nvSpPr>
        <p:spPr>
          <a:xfrm>
            <a:off x="3735268" y="3006148"/>
            <a:ext cx="820615" cy="664308"/>
          </a:xfrm>
          <a:prstGeom prst="downArrow">
            <a:avLst/>
          </a:prstGeom>
          <a:solidFill>
            <a:srgbClr val="E3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8144EA-6DB0-F8C4-573B-9AAB1A8ED14E}"/>
              </a:ext>
            </a:extLst>
          </p:cNvPr>
          <p:cNvSpPr txBox="1"/>
          <p:nvPr/>
        </p:nvSpPr>
        <p:spPr>
          <a:xfrm>
            <a:off x="2968870" y="3617406"/>
            <a:ext cx="23534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Manipulates any column with common transformations</a:t>
            </a:r>
            <a:endParaRPr lang="en-US" sz="20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B0E5E1-32BA-B9D0-563C-30D56D9269F2}"/>
              </a:ext>
            </a:extLst>
          </p:cNvPr>
          <p:cNvSpPr/>
          <p:nvPr/>
        </p:nvSpPr>
        <p:spPr>
          <a:xfrm>
            <a:off x="2519974" y="1817290"/>
            <a:ext cx="3310302" cy="1075814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5826DC-C920-F9BF-440A-A8BA2CCA5BEE}"/>
              </a:ext>
            </a:extLst>
          </p:cNvPr>
          <p:cNvSpPr txBox="1"/>
          <p:nvPr/>
        </p:nvSpPr>
        <p:spPr>
          <a:xfrm>
            <a:off x="10003202" y="3734768"/>
            <a:ext cx="25087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 transformations</a:t>
            </a:r>
            <a:endParaRPr lang="en-US" sz="2000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6FD7E2B-C7A4-C55F-0D68-15E4842AAA64}"/>
              </a:ext>
            </a:extLst>
          </p:cNvPr>
          <p:cNvSpPr/>
          <p:nvPr/>
        </p:nvSpPr>
        <p:spPr>
          <a:xfrm>
            <a:off x="10847262" y="2944789"/>
            <a:ext cx="820615" cy="664308"/>
          </a:xfrm>
          <a:prstGeom prst="downArrow">
            <a:avLst/>
          </a:prstGeom>
          <a:solidFill>
            <a:srgbClr val="E3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451AC58-7899-71BC-4F24-0CD8B5309706}"/>
              </a:ext>
            </a:extLst>
          </p:cNvPr>
          <p:cNvSpPr/>
          <p:nvPr/>
        </p:nvSpPr>
        <p:spPr>
          <a:xfrm>
            <a:off x="10417419" y="1797346"/>
            <a:ext cx="1606058" cy="1075815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8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7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77C29-B5E5-D669-BFDB-9B4F4844D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E442F9F-3554-1A86-9DB2-2111841C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303490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 Column Tab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CEC409-DD88-1140-81D7-42CC34919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93" y="1436987"/>
            <a:ext cx="9609011" cy="148004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DDC7CC6-FB9A-AE7A-920C-EFB77B635EAF}"/>
              </a:ext>
            </a:extLst>
          </p:cNvPr>
          <p:cNvSpPr/>
          <p:nvPr/>
        </p:nvSpPr>
        <p:spPr>
          <a:xfrm>
            <a:off x="1291493" y="1689056"/>
            <a:ext cx="3468076" cy="1155744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A4A47DF-C73F-7F22-3274-301BABE218E7}"/>
              </a:ext>
            </a:extLst>
          </p:cNvPr>
          <p:cNvSpPr/>
          <p:nvPr/>
        </p:nvSpPr>
        <p:spPr>
          <a:xfrm>
            <a:off x="2583474" y="3027603"/>
            <a:ext cx="820615" cy="664308"/>
          </a:xfrm>
          <a:prstGeom prst="downArrow">
            <a:avLst/>
          </a:prstGeom>
          <a:solidFill>
            <a:srgbClr val="E3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8E219-EB01-EBD7-DA33-A13F9146826E}"/>
              </a:ext>
            </a:extLst>
          </p:cNvPr>
          <p:cNvSpPr txBox="1"/>
          <p:nvPr/>
        </p:nvSpPr>
        <p:spPr>
          <a:xfrm>
            <a:off x="1817076" y="3802484"/>
            <a:ext cx="23534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Common use cases</a:t>
            </a:r>
            <a:endParaRPr lang="en-US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0AB6CC-3C58-92CE-103A-2DB95039EC55}"/>
              </a:ext>
            </a:extLst>
          </p:cNvPr>
          <p:cNvSpPr/>
          <p:nvPr/>
        </p:nvSpPr>
        <p:spPr>
          <a:xfrm>
            <a:off x="4798644" y="1666767"/>
            <a:ext cx="1695941" cy="1155744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7120CF1-2769-3D3D-C5C0-FC3A2916D2BF}"/>
              </a:ext>
            </a:extLst>
          </p:cNvPr>
          <p:cNvSpPr/>
          <p:nvPr/>
        </p:nvSpPr>
        <p:spPr>
          <a:xfrm>
            <a:off x="5275385" y="3027603"/>
            <a:ext cx="820615" cy="664308"/>
          </a:xfrm>
          <a:prstGeom prst="downArrow">
            <a:avLst/>
          </a:prstGeom>
          <a:solidFill>
            <a:srgbClr val="E3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FBFE52-A38B-3958-E9AD-BC325B21A86C}"/>
              </a:ext>
            </a:extLst>
          </p:cNvPr>
          <p:cNvSpPr txBox="1"/>
          <p:nvPr/>
        </p:nvSpPr>
        <p:spPr>
          <a:xfrm>
            <a:off x="4508987" y="3802484"/>
            <a:ext cx="23534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New Column </a:t>
            </a:r>
            <a:b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text</a:t>
            </a:r>
            <a:endParaRPr lang="en-US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DAD41B9-88D1-421C-0554-CD850AE917D2}"/>
              </a:ext>
            </a:extLst>
          </p:cNvPr>
          <p:cNvSpPr/>
          <p:nvPr/>
        </p:nvSpPr>
        <p:spPr>
          <a:xfrm>
            <a:off x="6545383" y="1680444"/>
            <a:ext cx="2723663" cy="1155744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1058317-05C5-536E-9172-24EE05180AAB}"/>
              </a:ext>
            </a:extLst>
          </p:cNvPr>
          <p:cNvSpPr/>
          <p:nvPr/>
        </p:nvSpPr>
        <p:spPr>
          <a:xfrm>
            <a:off x="9319844" y="1680444"/>
            <a:ext cx="1488833" cy="1155744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5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0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2EEC1-A363-6D6C-5660-030EA265A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2">
            <a:extLst>
              <a:ext uri="{FF2B5EF4-FFF2-40B4-BE49-F238E27FC236}">
                <a16:creationId xmlns:a16="http://schemas.microsoft.com/office/drawing/2014/main" id="{A2E29544-43A1-18C3-8EC3-F74BCC3B424A}"/>
              </a:ext>
            </a:extLst>
          </p:cNvPr>
          <p:cNvSpPr txBox="1">
            <a:spLocks/>
          </p:cNvSpPr>
          <p:nvPr/>
        </p:nvSpPr>
        <p:spPr>
          <a:xfrm>
            <a:off x="409098" y="303490"/>
            <a:ext cx="11373803" cy="636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Exercise 2 – Transform Data with Power Query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91EEABD5-39F5-6B89-C562-71083D9D0C21}"/>
              </a:ext>
            </a:extLst>
          </p:cNvPr>
          <p:cNvSpPr txBox="1">
            <a:spLocks/>
          </p:cNvSpPr>
          <p:nvPr/>
        </p:nvSpPr>
        <p:spPr>
          <a:xfrm>
            <a:off x="788703" y="1471839"/>
            <a:ext cx="10799934" cy="3914322"/>
          </a:xfrm>
          <a:prstGeom prst="rect">
            <a:avLst/>
          </a:prstGeom>
        </p:spPr>
        <p:txBody>
          <a:bodyPr vert="horz" lIns="91440" tIns="0" rIns="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1 – Repeat the steps from exercise 1 using “Module 3 Exercise 2 Transform Data Start (H1)”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2 - Extract Data from “Module 3 Exercise 2 Transform Data Start (H2)” workbook, “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Fact_Sales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” table and put it into Power Query with the name “Fact_Sales_H2”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3 – Append two queries into a new query “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Fact_Sales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4 – Transform data type of “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Transction_Date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” column to Date/Time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5 – Add a new column with the brand names extracted from “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Mobile_Model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” column and rename it as “Brand”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446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91884B-9F8E-2FA4-616E-332E888A6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603D9D9-8C9B-D78F-CB93-35F919A25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07" y="1659015"/>
            <a:ext cx="3429000" cy="3429000"/>
          </a:xfrm>
          <a:prstGeom prst="rect">
            <a:avLst/>
          </a:prstGeom>
        </p:spPr>
      </p:pic>
      <p:sp>
        <p:nvSpPr>
          <p:cNvPr id="21" name="Title 94">
            <a:extLst>
              <a:ext uri="{FF2B5EF4-FFF2-40B4-BE49-F238E27FC236}">
                <a16:creationId xmlns:a16="http://schemas.microsoft.com/office/drawing/2014/main" id="{FB85FA1E-8747-CA5D-7932-B266EEA56B45}"/>
              </a:ext>
            </a:extLst>
          </p:cNvPr>
          <p:cNvSpPr txBox="1">
            <a:spLocks/>
          </p:cNvSpPr>
          <p:nvPr/>
        </p:nvSpPr>
        <p:spPr>
          <a:xfrm>
            <a:off x="6560596" y="2224389"/>
            <a:ext cx="4722705" cy="240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“Exceptional results almost exclusively happen when you work hard on an area where you have some natural aptitude. Play to your strengths”</a:t>
            </a:r>
            <a:endParaRPr lang="en-US" sz="2000" dirty="0">
              <a:solidFill>
                <a:schemeClr val="bg1"/>
              </a:solidFill>
              <a:latin typeface="Segoe UI Semibold" panose="020B0702040204020203" pitchFamily="34" charset="0"/>
              <a:ea typeface="Cascadia Code" panose="020B0609020000020004" pitchFamily="49" charset="0"/>
              <a:cs typeface="Segoe UI Semibold" panose="020B0702040204020203" pitchFamily="34" charset="0"/>
            </a:endParaRPr>
          </a:p>
        </p:txBody>
      </p:sp>
      <p:sp>
        <p:nvSpPr>
          <p:cNvPr id="14" name="Title 94">
            <a:extLst>
              <a:ext uri="{FF2B5EF4-FFF2-40B4-BE49-F238E27FC236}">
                <a16:creationId xmlns:a16="http://schemas.microsoft.com/office/drawing/2014/main" id="{21C52FAB-68BA-DA3E-7340-1D5723734D07}"/>
              </a:ext>
            </a:extLst>
          </p:cNvPr>
          <p:cNvSpPr txBox="1">
            <a:spLocks/>
          </p:cNvSpPr>
          <p:nvPr/>
        </p:nvSpPr>
        <p:spPr>
          <a:xfrm rot="10800000">
            <a:off x="7222985" y="-154293"/>
            <a:ext cx="2067019" cy="240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0" dirty="0">
                <a:solidFill>
                  <a:schemeClr val="bg1"/>
                </a:solidFill>
                <a:latin typeface="Arial Black" panose="020B0A04020102020204" pitchFamily="34" charset="0"/>
                <a:cs typeface="Segoe UI Semibold" panose="020B0702040204020203" pitchFamily="34" charset="0"/>
              </a:rPr>
              <a:t>“</a:t>
            </a:r>
            <a:endParaRPr lang="en-US" sz="18000" dirty="0">
              <a:solidFill>
                <a:schemeClr val="bg1"/>
              </a:solidFill>
              <a:latin typeface="Arial Black" panose="020B0A04020102020204" pitchFamily="34" charset="0"/>
              <a:ea typeface="Cascadia Code" panose="020B0609020000020004" pitchFamily="49" charset="0"/>
              <a:cs typeface="Segoe UI Semibold" panose="020B0702040204020203" pitchFamily="34" charset="0"/>
            </a:endParaRPr>
          </a:p>
        </p:txBody>
      </p:sp>
      <p:sp>
        <p:nvSpPr>
          <p:cNvPr id="16" name="Subtitle 95">
            <a:extLst>
              <a:ext uri="{FF2B5EF4-FFF2-40B4-BE49-F238E27FC236}">
                <a16:creationId xmlns:a16="http://schemas.microsoft.com/office/drawing/2014/main" id="{E7B98236-C260-C2A5-0800-920034EB4E05}"/>
              </a:ext>
            </a:extLst>
          </p:cNvPr>
          <p:cNvSpPr txBox="1">
            <a:spLocks/>
          </p:cNvSpPr>
          <p:nvPr/>
        </p:nvSpPr>
        <p:spPr>
          <a:xfrm>
            <a:off x="6560596" y="4903598"/>
            <a:ext cx="4323426" cy="579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600" kern="1200" cap="all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76A86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James Clear</a:t>
            </a:r>
          </a:p>
        </p:txBody>
      </p:sp>
    </p:spTree>
    <p:extLst>
      <p:ext uri="{BB962C8B-B14F-4D97-AF65-F5344CB8AC3E}">
        <p14:creationId xmlns:p14="http://schemas.microsoft.com/office/powerpoint/2010/main" val="408233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AAC4F-633E-45C7-7729-1DDBDE231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CB700-8559-D0C2-62B2-D41EE1FB6A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4190" y="1007254"/>
            <a:ext cx="11203619" cy="5313647"/>
          </a:xfrm>
          <a:prstGeom prst="roundRect">
            <a:avLst>
              <a:gd name="adj" fmla="val 9855"/>
            </a:avLst>
          </a:prstGeo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40FA632-4086-9C59-81C9-62907C5E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99" y="184642"/>
            <a:ext cx="3319522" cy="720651"/>
          </a:xfrm>
        </p:spPr>
        <p:txBody>
          <a:bodyPr/>
          <a:lstStyle/>
          <a:p>
            <a:pPr algn="l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Course Outline</a:t>
            </a:r>
          </a:p>
        </p:txBody>
      </p:sp>
      <p:sp>
        <p:nvSpPr>
          <p:cNvPr id="11" name="Subtitle 13">
            <a:extLst>
              <a:ext uri="{FF2B5EF4-FFF2-40B4-BE49-F238E27FC236}">
                <a16:creationId xmlns:a16="http://schemas.microsoft.com/office/drawing/2014/main" id="{AA8DBCA0-7F80-20CB-49E3-85F34287EB54}"/>
              </a:ext>
            </a:extLst>
          </p:cNvPr>
          <p:cNvSpPr txBox="1">
            <a:spLocks/>
          </p:cNvSpPr>
          <p:nvPr/>
        </p:nvSpPr>
        <p:spPr>
          <a:xfrm>
            <a:off x="769399" y="1275561"/>
            <a:ext cx="7083469" cy="36953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78A3E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 1 – </a:t>
            </a: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 to Data Analytics ( 2 </a:t>
            </a:r>
            <a:r>
              <a:rPr lang="en-US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hrs</a:t>
            </a: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)</a:t>
            </a:r>
          </a:p>
        </p:txBody>
      </p:sp>
      <p:sp>
        <p:nvSpPr>
          <p:cNvPr id="12" name="Subtitle 13">
            <a:extLst>
              <a:ext uri="{FF2B5EF4-FFF2-40B4-BE49-F238E27FC236}">
                <a16:creationId xmlns:a16="http://schemas.microsoft.com/office/drawing/2014/main" id="{BD55C817-EF49-EA16-6F11-5BA8939F7E8C}"/>
              </a:ext>
            </a:extLst>
          </p:cNvPr>
          <p:cNvSpPr txBox="1">
            <a:spLocks/>
          </p:cNvSpPr>
          <p:nvPr/>
        </p:nvSpPr>
        <p:spPr>
          <a:xfrm>
            <a:off x="769399" y="1759294"/>
            <a:ext cx="5311806" cy="484772"/>
          </a:xfrm>
          <a:prstGeom prst="rect">
            <a:avLst/>
          </a:prstGeom>
        </p:spPr>
        <p:txBody>
          <a:bodyPr vert="horz" lIns="91440" tIns="9144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none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 2 – 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Excel for Data Analysts ( 8 </a:t>
            </a:r>
            <a:r>
              <a:rPr lang="en-US" sz="2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hrs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)</a:t>
            </a:r>
          </a:p>
        </p:txBody>
      </p:sp>
      <p:sp>
        <p:nvSpPr>
          <p:cNvPr id="18" name="Subtitle 13">
            <a:extLst>
              <a:ext uri="{FF2B5EF4-FFF2-40B4-BE49-F238E27FC236}">
                <a16:creationId xmlns:a16="http://schemas.microsoft.com/office/drawing/2014/main" id="{3FC6656F-6ED7-E803-A792-6CC96795C1D9}"/>
              </a:ext>
            </a:extLst>
          </p:cNvPr>
          <p:cNvSpPr txBox="1">
            <a:spLocks/>
          </p:cNvSpPr>
          <p:nvPr/>
        </p:nvSpPr>
        <p:spPr>
          <a:xfrm>
            <a:off x="769399" y="2358269"/>
            <a:ext cx="5311806" cy="51769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78A3E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 3 – </a:t>
            </a: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ETL with Power Query ( 4 </a:t>
            </a:r>
            <a:r>
              <a:rPr lang="en-US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hrs</a:t>
            </a: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)</a:t>
            </a:r>
          </a:p>
        </p:txBody>
      </p:sp>
      <p:sp>
        <p:nvSpPr>
          <p:cNvPr id="19" name="Subtitle 13">
            <a:extLst>
              <a:ext uri="{FF2B5EF4-FFF2-40B4-BE49-F238E27FC236}">
                <a16:creationId xmlns:a16="http://schemas.microsoft.com/office/drawing/2014/main" id="{70E8306E-F1E6-5CA8-E10F-BA9C963858EE}"/>
              </a:ext>
            </a:extLst>
          </p:cNvPr>
          <p:cNvSpPr txBox="1">
            <a:spLocks/>
          </p:cNvSpPr>
          <p:nvPr/>
        </p:nvSpPr>
        <p:spPr>
          <a:xfrm>
            <a:off x="769399" y="2990169"/>
            <a:ext cx="6061985" cy="551739"/>
          </a:xfrm>
          <a:prstGeom prst="rect">
            <a:avLst/>
          </a:prstGeom>
        </p:spPr>
        <p:txBody>
          <a:bodyPr vert="horz" lIns="91440" tIns="9144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none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78A3E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 4 – 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Modeling Concepts ( 4 </a:t>
            </a:r>
            <a:r>
              <a:rPr lang="en-US" sz="2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hrs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)</a:t>
            </a:r>
          </a:p>
        </p:txBody>
      </p:sp>
      <p:sp>
        <p:nvSpPr>
          <p:cNvPr id="20" name="Subtitle 13">
            <a:extLst>
              <a:ext uri="{FF2B5EF4-FFF2-40B4-BE49-F238E27FC236}">
                <a16:creationId xmlns:a16="http://schemas.microsoft.com/office/drawing/2014/main" id="{97FADEA8-5FB4-B865-11F3-6FEACD5DB974}"/>
              </a:ext>
            </a:extLst>
          </p:cNvPr>
          <p:cNvSpPr txBox="1">
            <a:spLocks/>
          </p:cNvSpPr>
          <p:nvPr/>
        </p:nvSpPr>
        <p:spPr>
          <a:xfrm>
            <a:off x="769399" y="3656111"/>
            <a:ext cx="8891259" cy="51769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78A3E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 5 – </a:t>
            </a: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Analysis in Power BI with DAX ( 8 </a:t>
            </a:r>
            <a:r>
              <a:rPr lang="en-US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hrs</a:t>
            </a: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)</a:t>
            </a:r>
          </a:p>
        </p:txBody>
      </p:sp>
      <p:sp>
        <p:nvSpPr>
          <p:cNvPr id="21" name="Subtitle 13">
            <a:extLst>
              <a:ext uri="{FF2B5EF4-FFF2-40B4-BE49-F238E27FC236}">
                <a16:creationId xmlns:a16="http://schemas.microsoft.com/office/drawing/2014/main" id="{526A8883-4B8A-A1DD-06C7-577F6938EED6}"/>
              </a:ext>
            </a:extLst>
          </p:cNvPr>
          <p:cNvSpPr txBox="1">
            <a:spLocks/>
          </p:cNvSpPr>
          <p:nvPr/>
        </p:nvSpPr>
        <p:spPr>
          <a:xfrm>
            <a:off x="769399" y="4288011"/>
            <a:ext cx="7356310" cy="556432"/>
          </a:xfrm>
          <a:prstGeom prst="rect">
            <a:avLst/>
          </a:prstGeom>
        </p:spPr>
        <p:txBody>
          <a:bodyPr vert="horz" lIns="91440" tIns="9144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none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78A3E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 6 – 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visualization and report design ( 4 </a:t>
            </a:r>
            <a:r>
              <a:rPr lang="en-US" sz="2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hrs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)</a:t>
            </a:r>
          </a:p>
        </p:txBody>
      </p:sp>
      <p:sp>
        <p:nvSpPr>
          <p:cNvPr id="22" name="Subtitle 13">
            <a:extLst>
              <a:ext uri="{FF2B5EF4-FFF2-40B4-BE49-F238E27FC236}">
                <a16:creationId xmlns:a16="http://schemas.microsoft.com/office/drawing/2014/main" id="{77E818E8-C7EA-A1DA-3F93-6EDBAD9E92F9}"/>
              </a:ext>
            </a:extLst>
          </p:cNvPr>
          <p:cNvSpPr txBox="1">
            <a:spLocks/>
          </p:cNvSpPr>
          <p:nvPr/>
        </p:nvSpPr>
        <p:spPr>
          <a:xfrm>
            <a:off x="769399" y="4958646"/>
            <a:ext cx="10614131" cy="51769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78A3E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 7 – </a:t>
            </a: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Deploy and maintain Power BI Assets in Power BI Service ( 2 </a:t>
            </a:r>
            <a:r>
              <a:rPr lang="en-US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hr</a:t>
            </a: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)</a:t>
            </a:r>
          </a:p>
        </p:txBody>
      </p:sp>
      <p:sp>
        <p:nvSpPr>
          <p:cNvPr id="23" name="Subtitle 13">
            <a:extLst>
              <a:ext uri="{FF2B5EF4-FFF2-40B4-BE49-F238E27FC236}">
                <a16:creationId xmlns:a16="http://schemas.microsoft.com/office/drawing/2014/main" id="{BFB77EA2-603C-2CDE-77FF-B2BFCBB8D351}"/>
              </a:ext>
            </a:extLst>
          </p:cNvPr>
          <p:cNvSpPr txBox="1">
            <a:spLocks/>
          </p:cNvSpPr>
          <p:nvPr/>
        </p:nvSpPr>
        <p:spPr>
          <a:xfrm>
            <a:off x="769399" y="5590548"/>
            <a:ext cx="6564582" cy="517697"/>
          </a:xfrm>
          <a:prstGeom prst="rect">
            <a:avLst/>
          </a:prstGeom>
        </p:spPr>
        <p:txBody>
          <a:bodyPr vert="horz" lIns="91440" tIns="9144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none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78A3E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 8 – 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 to SQL ( 4 </a:t>
            </a:r>
            <a:r>
              <a:rPr lang="en-US" sz="2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hrs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35895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2EA33AE-2E4E-2AD0-7AAD-FF06CBACB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5708" y="396058"/>
            <a:ext cx="5840730" cy="151831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 3 – </a:t>
            </a:r>
            <a:b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ETL with Power Query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BA498B66-C42E-029B-6F9F-FF45F4C14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5708" y="1987593"/>
            <a:ext cx="4786877" cy="763899"/>
          </a:xfrm>
        </p:spPr>
        <p:txBody>
          <a:bodyPr/>
          <a:lstStyle/>
          <a:p>
            <a:r>
              <a:rPr lang="en-US" dirty="0">
                <a:solidFill>
                  <a:srgbClr val="78A3E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 will learn</a:t>
            </a:r>
          </a:p>
          <a:p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6" name="Picture Placeholder 10" descr="A person with his hand on his chin">
            <a:extLst>
              <a:ext uri="{FF2B5EF4-FFF2-40B4-BE49-F238E27FC236}">
                <a16:creationId xmlns:a16="http://schemas.microsoft.com/office/drawing/2014/main" id="{317D2408-4D6D-AB52-8A7A-D297474698B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72" r="172"/>
          <a:stretch/>
        </p:blipFill>
        <p:spPr>
          <a:xfrm>
            <a:off x="0" y="-2235"/>
            <a:ext cx="5840730" cy="6862275"/>
          </a:xfrm>
        </p:spPr>
      </p:pic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AF7CCFDA-5554-E0DC-C512-9DAAEE6772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5708" y="2866560"/>
            <a:ext cx="5311806" cy="329934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What is ETL?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What is Power Query and when to use it?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Extract (E) – Get data from Excel worksheet, tables and CSV files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Transform (T) – Data cleaning, handling errors, merge and append tables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Load (L) – Query refresh, loading data back into excel or Power BI</a:t>
            </a:r>
          </a:p>
        </p:txBody>
      </p:sp>
    </p:spTree>
    <p:extLst>
      <p:ext uri="{BB962C8B-B14F-4D97-AF65-F5344CB8AC3E}">
        <p14:creationId xmlns:p14="http://schemas.microsoft.com/office/powerpoint/2010/main" val="46347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2CD17B-8CF5-643A-B88F-0D39835D7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1CA424D2-2100-190C-EBA3-D7E8D5FFB3F5}"/>
              </a:ext>
            </a:extLst>
          </p:cNvPr>
          <p:cNvSpPr txBox="1">
            <a:spLocks/>
          </p:cNvSpPr>
          <p:nvPr/>
        </p:nvSpPr>
        <p:spPr>
          <a:xfrm>
            <a:off x="715085" y="2230856"/>
            <a:ext cx="10031211" cy="1871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Session 1 – What is ETL?</a:t>
            </a:r>
          </a:p>
        </p:txBody>
      </p:sp>
    </p:spTree>
    <p:extLst>
      <p:ext uri="{BB962C8B-B14F-4D97-AF65-F5344CB8AC3E}">
        <p14:creationId xmlns:p14="http://schemas.microsoft.com/office/powerpoint/2010/main" val="290049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1637C-A11C-770D-93CF-9A4686257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55D5CE8-4BE2-A881-CE32-7747056D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303490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ETL Process: Unlocking Data Insights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3552859-344C-CB98-FFB5-843A5D6877F9}"/>
              </a:ext>
            </a:extLst>
          </p:cNvPr>
          <p:cNvGrpSpPr/>
          <p:nvPr/>
        </p:nvGrpSpPr>
        <p:grpSpPr>
          <a:xfrm>
            <a:off x="737906" y="2149604"/>
            <a:ext cx="4545825" cy="3457620"/>
            <a:chOff x="737904" y="1700192"/>
            <a:chExt cx="4545825" cy="3457620"/>
          </a:xfrm>
        </p:grpSpPr>
        <p:grpSp>
          <p:nvGrpSpPr>
            <p:cNvPr id="10" name="Google Shape;4299;p57">
              <a:extLst>
                <a:ext uri="{FF2B5EF4-FFF2-40B4-BE49-F238E27FC236}">
                  <a16:creationId xmlns:a16="http://schemas.microsoft.com/office/drawing/2014/main" id="{61649FE2-B548-C644-5F99-D56ACBDF66EE}"/>
                </a:ext>
              </a:extLst>
            </p:cNvPr>
            <p:cNvGrpSpPr/>
            <p:nvPr/>
          </p:nvGrpSpPr>
          <p:grpSpPr>
            <a:xfrm>
              <a:off x="1043527" y="1700192"/>
              <a:ext cx="2710280" cy="1261928"/>
              <a:chOff x="785350" y="3605478"/>
              <a:chExt cx="535311" cy="249245"/>
            </a:xfrm>
          </p:grpSpPr>
          <p:grpSp>
            <p:nvGrpSpPr>
              <p:cNvPr id="44" name="Google Shape;4300;p57">
                <a:extLst>
                  <a:ext uri="{FF2B5EF4-FFF2-40B4-BE49-F238E27FC236}">
                    <a16:creationId xmlns:a16="http://schemas.microsoft.com/office/drawing/2014/main" id="{0B4EC8F6-C6AD-33FB-6D20-CC16240F9129}"/>
                  </a:ext>
                </a:extLst>
              </p:cNvPr>
              <p:cNvGrpSpPr/>
              <p:nvPr/>
            </p:nvGrpSpPr>
            <p:grpSpPr>
              <a:xfrm>
                <a:off x="785350" y="3605478"/>
                <a:ext cx="376191" cy="102736"/>
                <a:chOff x="785350" y="3605478"/>
                <a:chExt cx="376191" cy="102736"/>
              </a:xfrm>
            </p:grpSpPr>
            <p:sp>
              <p:nvSpPr>
                <p:cNvPr id="48" name="Google Shape;4301;p57">
                  <a:extLst>
                    <a:ext uri="{FF2B5EF4-FFF2-40B4-BE49-F238E27FC236}">
                      <a16:creationId xmlns:a16="http://schemas.microsoft.com/office/drawing/2014/main" id="{5A13FCEE-8C0D-58C6-ABF7-0DC074F36209}"/>
                    </a:ext>
                  </a:extLst>
                </p:cNvPr>
                <p:cNvSpPr/>
                <p:nvPr/>
              </p:nvSpPr>
              <p:spPr>
                <a:xfrm>
                  <a:off x="808023" y="3655851"/>
                  <a:ext cx="175636" cy="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48" h="1" fill="none" extrusionOk="0">
                      <a:moveTo>
                        <a:pt x="36648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CFD9E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49" name="Google Shape;4302;p57">
                  <a:extLst>
                    <a:ext uri="{FF2B5EF4-FFF2-40B4-BE49-F238E27FC236}">
                      <a16:creationId xmlns:a16="http://schemas.microsoft.com/office/drawing/2014/main" id="{B34DC6BF-BC03-BF2E-28EB-6711256A8266}"/>
                    </a:ext>
                  </a:extLst>
                </p:cNvPr>
                <p:cNvSpPr/>
                <p:nvPr/>
              </p:nvSpPr>
              <p:spPr>
                <a:xfrm>
                  <a:off x="785350" y="3643867"/>
                  <a:ext cx="25635" cy="25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9" h="5349" extrusionOk="0">
                      <a:moveTo>
                        <a:pt x="2674" y="0"/>
                      </a:moveTo>
                      <a:cubicBezTo>
                        <a:pt x="1197" y="0"/>
                        <a:pt x="0" y="1197"/>
                        <a:pt x="0" y="2674"/>
                      </a:cubicBezTo>
                      <a:cubicBezTo>
                        <a:pt x="0" y="4152"/>
                        <a:pt x="1197" y="5348"/>
                        <a:pt x="2674" y="5348"/>
                      </a:cubicBezTo>
                      <a:cubicBezTo>
                        <a:pt x="4152" y="5348"/>
                        <a:pt x="5348" y="4152"/>
                        <a:pt x="5348" y="2674"/>
                      </a:cubicBezTo>
                      <a:cubicBezTo>
                        <a:pt x="5348" y="1197"/>
                        <a:pt x="4152" y="0"/>
                        <a:pt x="2674" y="0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50" name="Google Shape;4303;p57">
                  <a:extLst>
                    <a:ext uri="{FF2B5EF4-FFF2-40B4-BE49-F238E27FC236}">
                      <a16:creationId xmlns:a16="http://schemas.microsoft.com/office/drawing/2014/main" id="{276A3ABB-A5A4-CAD3-A9E7-F29869CB6324}"/>
                    </a:ext>
                  </a:extLst>
                </p:cNvPr>
                <p:cNvSpPr/>
                <p:nvPr/>
              </p:nvSpPr>
              <p:spPr>
                <a:xfrm>
                  <a:off x="983648" y="3605478"/>
                  <a:ext cx="177893" cy="102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19" h="21448" extrusionOk="0">
                      <a:moveTo>
                        <a:pt x="4951" y="1"/>
                      </a:moveTo>
                      <a:cubicBezTo>
                        <a:pt x="2219" y="1"/>
                        <a:pt x="1" y="2682"/>
                        <a:pt x="1" y="5987"/>
                      </a:cubicBezTo>
                      <a:lnTo>
                        <a:pt x="1" y="15464"/>
                      </a:lnTo>
                      <a:cubicBezTo>
                        <a:pt x="1" y="18769"/>
                        <a:pt x="2219" y="21447"/>
                        <a:pt x="4951" y="21447"/>
                      </a:cubicBezTo>
                      <a:lnTo>
                        <a:pt x="32172" y="21447"/>
                      </a:lnTo>
                      <a:cubicBezTo>
                        <a:pt x="34904" y="21447"/>
                        <a:pt x="37119" y="18769"/>
                        <a:pt x="37119" y="15464"/>
                      </a:cubicBezTo>
                      <a:lnTo>
                        <a:pt x="37119" y="5987"/>
                      </a:lnTo>
                      <a:cubicBezTo>
                        <a:pt x="37119" y="2682"/>
                        <a:pt x="34904" y="1"/>
                        <a:pt x="32172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 w="9525" cap="flat" cmpd="sng">
                  <a:solidFill>
                    <a:srgbClr val="CFD9E0"/>
                  </a:solidFill>
                  <a:prstDash val="solid"/>
                  <a:miter lim="36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Excel</a:t>
                  </a:r>
                  <a:endParaRPr dirty="0"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  <p:grpSp>
            <p:nvGrpSpPr>
              <p:cNvPr id="45" name="Google Shape;4304;p57">
                <a:extLst>
                  <a:ext uri="{FF2B5EF4-FFF2-40B4-BE49-F238E27FC236}">
                    <a16:creationId xmlns:a16="http://schemas.microsoft.com/office/drawing/2014/main" id="{3F15F56B-8CFF-5C1E-917C-62FE30E99985}"/>
                  </a:ext>
                </a:extLst>
              </p:cNvPr>
              <p:cNvGrpSpPr/>
              <p:nvPr/>
            </p:nvGrpSpPr>
            <p:grpSpPr>
              <a:xfrm>
                <a:off x="1161530" y="3655851"/>
                <a:ext cx="159131" cy="198872"/>
                <a:chOff x="1161530" y="3655851"/>
                <a:chExt cx="159131" cy="198872"/>
              </a:xfrm>
            </p:grpSpPr>
            <p:sp>
              <p:nvSpPr>
                <p:cNvPr id="46" name="Google Shape;4305;p57">
                  <a:extLst>
                    <a:ext uri="{FF2B5EF4-FFF2-40B4-BE49-F238E27FC236}">
                      <a16:creationId xmlns:a16="http://schemas.microsoft.com/office/drawing/2014/main" id="{66496437-B749-2B43-612B-39690CFBDA72}"/>
                    </a:ext>
                  </a:extLst>
                </p:cNvPr>
                <p:cNvSpPr/>
                <p:nvPr/>
              </p:nvSpPr>
              <p:spPr>
                <a:xfrm>
                  <a:off x="1161530" y="3655851"/>
                  <a:ext cx="146440" cy="1860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56" h="38848" fill="none" extrusionOk="0">
                      <a:moveTo>
                        <a:pt x="1" y="1"/>
                      </a:moveTo>
                      <a:lnTo>
                        <a:pt x="12633" y="1"/>
                      </a:lnTo>
                      <a:cubicBezTo>
                        <a:pt x="15723" y="1"/>
                        <a:pt x="16343" y="3466"/>
                        <a:pt x="16343" y="3466"/>
                      </a:cubicBezTo>
                      <a:lnTo>
                        <a:pt x="16343" y="26448"/>
                      </a:lnTo>
                      <a:lnTo>
                        <a:pt x="30556" y="26448"/>
                      </a:lnTo>
                      <a:lnTo>
                        <a:pt x="30556" y="38848"/>
                      </a:lnTo>
                    </a:path>
                  </a:pathLst>
                </a:custGeom>
                <a:noFill/>
                <a:ln w="9525" cap="rnd" cmpd="sng">
                  <a:solidFill>
                    <a:srgbClr val="CFD9E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47" name="Google Shape;4306;p57">
                  <a:extLst>
                    <a:ext uri="{FF2B5EF4-FFF2-40B4-BE49-F238E27FC236}">
                      <a16:creationId xmlns:a16="http://schemas.microsoft.com/office/drawing/2014/main" id="{FE8B62BE-A354-BC12-85B0-42260F772F8B}"/>
                    </a:ext>
                  </a:extLst>
                </p:cNvPr>
                <p:cNvSpPr/>
                <p:nvPr/>
              </p:nvSpPr>
              <p:spPr>
                <a:xfrm>
                  <a:off x="1293991" y="3829092"/>
                  <a:ext cx="26670" cy="25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5" h="5351" extrusionOk="0">
                      <a:moveTo>
                        <a:pt x="2890" y="0"/>
                      </a:moveTo>
                      <a:cubicBezTo>
                        <a:pt x="1807" y="0"/>
                        <a:pt x="833" y="653"/>
                        <a:pt x="417" y="1653"/>
                      </a:cubicBezTo>
                      <a:cubicBezTo>
                        <a:pt x="1" y="2652"/>
                        <a:pt x="231" y="3801"/>
                        <a:pt x="997" y="4567"/>
                      </a:cubicBezTo>
                      <a:cubicBezTo>
                        <a:pt x="1509" y="5080"/>
                        <a:pt x="2193" y="5350"/>
                        <a:pt x="2888" y="5350"/>
                      </a:cubicBezTo>
                      <a:cubicBezTo>
                        <a:pt x="3233" y="5350"/>
                        <a:pt x="3580" y="5284"/>
                        <a:pt x="3912" y="5147"/>
                      </a:cubicBezTo>
                      <a:cubicBezTo>
                        <a:pt x="4911" y="4731"/>
                        <a:pt x="5564" y="3757"/>
                        <a:pt x="5564" y="2678"/>
                      </a:cubicBezTo>
                      <a:cubicBezTo>
                        <a:pt x="5564" y="1200"/>
                        <a:pt x="4364" y="0"/>
                        <a:pt x="289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</p:grpSp>
        <p:grpSp>
          <p:nvGrpSpPr>
            <p:cNvPr id="11" name="Google Shape;4307;p57">
              <a:extLst>
                <a:ext uri="{FF2B5EF4-FFF2-40B4-BE49-F238E27FC236}">
                  <a16:creationId xmlns:a16="http://schemas.microsoft.com/office/drawing/2014/main" id="{B24DE346-1F29-6855-D49C-07042F754315}"/>
                </a:ext>
              </a:extLst>
            </p:cNvPr>
            <p:cNvGrpSpPr/>
            <p:nvPr/>
          </p:nvGrpSpPr>
          <p:grpSpPr>
            <a:xfrm>
              <a:off x="1043527" y="3938727"/>
              <a:ext cx="2710280" cy="1219085"/>
              <a:chOff x="785350" y="4047614"/>
              <a:chExt cx="535311" cy="240783"/>
            </a:xfrm>
          </p:grpSpPr>
          <p:grpSp>
            <p:nvGrpSpPr>
              <p:cNvPr id="37" name="Google Shape;4308;p57">
                <a:extLst>
                  <a:ext uri="{FF2B5EF4-FFF2-40B4-BE49-F238E27FC236}">
                    <a16:creationId xmlns:a16="http://schemas.microsoft.com/office/drawing/2014/main" id="{314D1B85-53D9-D324-8D9E-4067FB6AB243}"/>
                  </a:ext>
                </a:extLst>
              </p:cNvPr>
              <p:cNvGrpSpPr/>
              <p:nvPr/>
            </p:nvGrpSpPr>
            <p:grpSpPr>
              <a:xfrm>
                <a:off x="1161636" y="4047614"/>
                <a:ext cx="159025" cy="190415"/>
                <a:chOff x="1161636" y="4047614"/>
                <a:chExt cx="159025" cy="190415"/>
              </a:xfrm>
            </p:grpSpPr>
            <p:sp>
              <p:nvSpPr>
                <p:cNvPr id="42" name="Google Shape;4309;p57">
                  <a:extLst>
                    <a:ext uri="{FF2B5EF4-FFF2-40B4-BE49-F238E27FC236}">
                      <a16:creationId xmlns:a16="http://schemas.microsoft.com/office/drawing/2014/main" id="{555C487B-13C8-5E75-4C49-43B02A1941E7}"/>
                    </a:ext>
                  </a:extLst>
                </p:cNvPr>
                <p:cNvSpPr/>
                <p:nvPr/>
              </p:nvSpPr>
              <p:spPr>
                <a:xfrm>
                  <a:off x="1293991" y="4047614"/>
                  <a:ext cx="26670" cy="25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5" h="5351" extrusionOk="0">
                      <a:moveTo>
                        <a:pt x="2890" y="1"/>
                      </a:moveTo>
                      <a:cubicBezTo>
                        <a:pt x="1807" y="1"/>
                        <a:pt x="833" y="654"/>
                        <a:pt x="417" y="1653"/>
                      </a:cubicBezTo>
                      <a:cubicBezTo>
                        <a:pt x="1" y="2653"/>
                        <a:pt x="231" y="3802"/>
                        <a:pt x="997" y="4568"/>
                      </a:cubicBezTo>
                      <a:cubicBezTo>
                        <a:pt x="1510" y="5078"/>
                        <a:pt x="2195" y="5350"/>
                        <a:pt x="2891" y="5350"/>
                      </a:cubicBezTo>
                      <a:cubicBezTo>
                        <a:pt x="3235" y="5350"/>
                        <a:pt x="3581" y="5284"/>
                        <a:pt x="3912" y="5148"/>
                      </a:cubicBezTo>
                      <a:cubicBezTo>
                        <a:pt x="4911" y="4732"/>
                        <a:pt x="5564" y="3758"/>
                        <a:pt x="5564" y="2675"/>
                      </a:cubicBezTo>
                      <a:cubicBezTo>
                        <a:pt x="5564" y="1197"/>
                        <a:pt x="4364" y="1"/>
                        <a:pt x="289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43" name="Google Shape;4310;p57">
                  <a:extLst>
                    <a:ext uri="{FF2B5EF4-FFF2-40B4-BE49-F238E27FC236}">
                      <a16:creationId xmlns:a16="http://schemas.microsoft.com/office/drawing/2014/main" id="{0178A2B7-C2F5-B8B0-603B-7D1D25BE5B6B}"/>
                    </a:ext>
                  </a:extLst>
                </p:cNvPr>
                <p:cNvSpPr/>
                <p:nvPr/>
              </p:nvSpPr>
              <p:spPr>
                <a:xfrm>
                  <a:off x="1161636" y="4073229"/>
                  <a:ext cx="146334" cy="1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34" h="34405" fill="none" extrusionOk="0">
                      <a:moveTo>
                        <a:pt x="0" y="34404"/>
                      </a:moveTo>
                      <a:lnTo>
                        <a:pt x="12611" y="34404"/>
                      </a:lnTo>
                      <a:cubicBezTo>
                        <a:pt x="15705" y="34404"/>
                        <a:pt x="16325" y="30939"/>
                        <a:pt x="16325" y="30939"/>
                      </a:cubicBezTo>
                      <a:lnTo>
                        <a:pt x="16325" y="7957"/>
                      </a:lnTo>
                      <a:lnTo>
                        <a:pt x="30534" y="7957"/>
                      </a:lnTo>
                      <a:lnTo>
                        <a:pt x="30534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CFD9E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  <p:grpSp>
            <p:nvGrpSpPr>
              <p:cNvPr id="38" name="Google Shape;4311;p57">
                <a:extLst>
                  <a:ext uri="{FF2B5EF4-FFF2-40B4-BE49-F238E27FC236}">
                    <a16:creationId xmlns:a16="http://schemas.microsoft.com/office/drawing/2014/main" id="{E5176C4F-499F-223E-39EE-ADE27F8B3B27}"/>
                  </a:ext>
                </a:extLst>
              </p:cNvPr>
              <p:cNvGrpSpPr/>
              <p:nvPr/>
            </p:nvGrpSpPr>
            <p:grpSpPr>
              <a:xfrm>
                <a:off x="785350" y="4185661"/>
                <a:ext cx="376191" cy="102736"/>
                <a:chOff x="785350" y="4185661"/>
                <a:chExt cx="376191" cy="102736"/>
              </a:xfrm>
            </p:grpSpPr>
            <p:sp>
              <p:nvSpPr>
                <p:cNvPr id="39" name="Google Shape;4312;p57">
                  <a:extLst>
                    <a:ext uri="{FF2B5EF4-FFF2-40B4-BE49-F238E27FC236}">
                      <a16:creationId xmlns:a16="http://schemas.microsoft.com/office/drawing/2014/main" id="{C899DAC6-4FD9-4569-E101-880D2A874495}"/>
                    </a:ext>
                  </a:extLst>
                </p:cNvPr>
                <p:cNvSpPr/>
                <p:nvPr/>
              </p:nvSpPr>
              <p:spPr>
                <a:xfrm>
                  <a:off x="808023" y="4238011"/>
                  <a:ext cx="175636" cy="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48" h="1" fill="none" extrusionOk="0">
                      <a:moveTo>
                        <a:pt x="36648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rgbClr val="CFD9E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40" name="Google Shape;4313;p57">
                  <a:extLst>
                    <a:ext uri="{FF2B5EF4-FFF2-40B4-BE49-F238E27FC236}">
                      <a16:creationId xmlns:a16="http://schemas.microsoft.com/office/drawing/2014/main" id="{E7EBA1DD-CD87-87CD-4815-3D39D35AAB6A}"/>
                    </a:ext>
                  </a:extLst>
                </p:cNvPr>
                <p:cNvSpPr/>
                <p:nvPr/>
              </p:nvSpPr>
              <p:spPr>
                <a:xfrm>
                  <a:off x="983648" y="4185661"/>
                  <a:ext cx="177893" cy="102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19" h="21448" extrusionOk="0">
                      <a:moveTo>
                        <a:pt x="4951" y="1"/>
                      </a:moveTo>
                      <a:cubicBezTo>
                        <a:pt x="2219" y="1"/>
                        <a:pt x="1" y="2679"/>
                        <a:pt x="1" y="5984"/>
                      </a:cubicBezTo>
                      <a:lnTo>
                        <a:pt x="1" y="15461"/>
                      </a:lnTo>
                      <a:cubicBezTo>
                        <a:pt x="1" y="18766"/>
                        <a:pt x="2219" y="21447"/>
                        <a:pt x="4951" y="21447"/>
                      </a:cubicBezTo>
                      <a:lnTo>
                        <a:pt x="32172" y="21447"/>
                      </a:lnTo>
                      <a:cubicBezTo>
                        <a:pt x="34904" y="21447"/>
                        <a:pt x="37119" y="18766"/>
                        <a:pt x="37119" y="15461"/>
                      </a:cubicBezTo>
                      <a:lnTo>
                        <a:pt x="37119" y="5984"/>
                      </a:lnTo>
                      <a:cubicBezTo>
                        <a:pt x="37119" y="2679"/>
                        <a:pt x="34904" y="1"/>
                        <a:pt x="32172" y="1"/>
                      </a:cubicBezTo>
                      <a:close/>
                    </a:path>
                  </a:pathLst>
                </a:custGeom>
                <a:solidFill>
                  <a:srgbClr val="E4E9ED"/>
                </a:solidFill>
                <a:ln w="9525" cap="flat" cmpd="sng">
                  <a:solidFill>
                    <a:srgbClr val="CFD9E0"/>
                  </a:solidFill>
                  <a:prstDash val="solid"/>
                  <a:miter lim="36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CRM</a:t>
                  </a:r>
                  <a:endParaRPr dirty="0"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41" name="Google Shape;4314;p57">
                  <a:extLst>
                    <a:ext uri="{FF2B5EF4-FFF2-40B4-BE49-F238E27FC236}">
                      <a16:creationId xmlns:a16="http://schemas.microsoft.com/office/drawing/2014/main" id="{4E317987-EF66-D5EA-EBFA-37C2E907CE6B}"/>
                    </a:ext>
                  </a:extLst>
                </p:cNvPr>
                <p:cNvSpPr/>
                <p:nvPr/>
              </p:nvSpPr>
              <p:spPr>
                <a:xfrm>
                  <a:off x="785350" y="4224370"/>
                  <a:ext cx="26646" cy="25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0" h="5351" extrusionOk="0">
                      <a:moveTo>
                        <a:pt x="2674" y="0"/>
                      </a:moveTo>
                      <a:cubicBezTo>
                        <a:pt x="2328" y="0"/>
                        <a:pt x="1980" y="67"/>
                        <a:pt x="1649" y="203"/>
                      </a:cubicBezTo>
                      <a:cubicBezTo>
                        <a:pt x="650" y="619"/>
                        <a:pt x="0" y="1593"/>
                        <a:pt x="0" y="2677"/>
                      </a:cubicBezTo>
                      <a:cubicBezTo>
                        <a:pt x="0" y="4150"/>
                        <a:pt x="1197" y="5351"/>
                        <a:pt x="2674" y="5351"/>
                      </a:cubicBezTo>
                      <a:cubicBezTo>
                        <a:pt x="3754" y="5351"/>
                        <a:pt x="4732" y="4698"/>
                        <a:pt x="5144" y="3698"/>
                      </a:cubicBezTo>
                      <a:cubicBezTo>
                        <a:pt x="5560" y="2699"/>
                        <a:pt x="5330" y="1550"/>
                        <a:pt x="4568" y="783"/>
                      </a:cubicBezTo>
                      <a:cubicBezTo>
                        <a:pt x="4055" y="271"/>
                        <a:pt x="3370" y="0"/>
                        <a:pt x="2674" y="0"/>
                      </a:cubicBezTo>
                      <a:close/>
                    </a:path>
                  </a:pathLst>
                </a:custGeom>
                <a:solidFill>
                  <a:srgbClr val="E4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</p:grpSp>
        <p:grpSp>
          <p:nvGrpSpPr>
            <p:cNvPr id="14" name="Google Shape;4324;p57">
              <a:extLst>
                <a:ext uri="{FF2B5EF4-FFF2-40B4-BE49-F238E27FC236}">
                  <a16:creationId xmlns:a16="http://schemas.microsoft.com/office/drawing/2014/main" id="{CF1007AC-725D-D282-B7DE-8730850945F8}"/>
                </a:ext>
              </a:extLst>
            </p:cNvPr>
            <p:cNvGrpSpPr/>
            <p:nvPr/>
          </p:nvGrpSpPr>
          <p:grpSpPr>
            <a:xfrm>
              <a:off x="737904" y="2688065"/>
              <a:ext cx="2698327" cy="1529482"/>
              <a:chOff x="724986" y="3800594"/>
              <a:chExt cx="532950" cy="302090"/>
            </a:xfrm>
          </p:grpSpPr>
          <p:grpSp>
            <p:nvGrpSpPr>
              <p:cNvPr id="15" name="Google Shape;4325;p57">
                <a:extLst>
                  <a:ext uri="{FF2B5EF4-FFF2-40B4-BE49-F238E27FC236}">
                    <a16:creationId xmlns:a16="http://schemas.microsoft.com/office/drawing/2014/main" id="{927D65BB-F1CA-47CB-1A62-A3B1D2599547}"/>
                  </a:ext>
                </a:extLst>
              </p:cNvPr>
              <p:cNvGrpSpPr/>
              <p:nvPr/>
            </p:nvGrpSpPr>
            <p:grpSpPr>
              <a:xfrm>
                <a:off x="724986" y="4044367"/>
                <a:ext cx="181314" cy="25626"/>
                <a:chOff x="724986" y="4044367"/>
                <a:chExt cx="181314" cy="25626"/>
              </a:xfrm>
            </p:grpSpPr>
            <p:sp>
              <p:nvSpPr>
                <p:cNvPr id="27" name="Google Shape;4326;p57">
                  <a:extLst>
                    <a:ext uri="{FF2B5EF4-FFF2-40B4-BE49-F238E27FC236}">
                      <a16:creationId xmlns:a16="http://schemas.microsoft.com/office/drawing/2014/main" id="{C052EAD7-B58E-F8C7-8086-5A14EC7A10DB}"/>
                    </a:ext>
                  </a:extLst>
                </p:cNvPr>
                <p:cNvSpPr/>
                <p:nvPr/>
              </p:nvSpPr>
              <p:spPr>
                <a:xfrm>
                  <a:off x="746695" y="4059966"/>
                  <a:ext cx="159605" cy="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03" h="1" fill="none" extrusionOk="0">
                      <a:moveTo>
                        <a:pt x="1" y="1"/>
                      </a:moveTo>
                      <a:lnTo>
                        <a:pt x="33303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CFD9E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28" name="Google Shape;4327;p57">
                  <a:extLst>
                    <a:ext uri="{FF2B5EF4-FFF2-40B4-BE49-F238E27FC236}">
                      <a16:creationId xmlns:a16="http://schemas.microsoft.com/office/drawing/2014/main" id="{2902406A-5974-CAFC-B53F-4978A4584750}"/>
                    </a:ext>
                  </a:extLst>
                </p:cNvPr>
                <p:cNvSpPr/>
                <p:nvPr/>
              </p:nvSpPr>
              <p:spPr>
                <a:xfrm>
                  <a:off x="724986" y="4044367"/>
                  <a:ext cx="26646" cy="25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0" h="5350" extrusionOk="0">
                      <a:moveTo>
                        <a:pt x="2674" y="0"/>
                      </a:moveTo>
                      <a:cubicBezTo>
                        <a:pt x="1197" y="0"/>
                        <a:pt x="0" y="1197"/>
                        <a:pt x="0" y="2674"/>
                      </a:cubicBezTo>
                      <a:cubicBezTo>
                        <a:pt x="0" y="3758"/>
                        <a:pt x="653" y="4732"/>
                        <a:pt x="1653" y="5147"/>
                      </a:cubicBezTo>
                      <a:cubicBezTo>
                        <a:pt x="1983" y="5284"/>
                        <a:pt x="2329" y="5350"/>
                        <a:pt x="2673" y="5350"/>
                      </a:cubicBezTo>
                      <a:cubicBezTo>
                        <a:pt x="3369" y="5350"/>
                        <a:pt x="4054" y="5078"/>
                        <a:pt x="4567" y="4567"/>
                      </a:cubicBezTo>
                      <a:cubicBezTo>
                        <a:pt x="5330" y="3801"/>
                        <a:pt x="5559" y="2649"/>
                        <a:pt x="5147" y="1653"/>
                      </a:cubicBezTo>
                      <a:cubicBezTo>
                        <a:pt x="4731" y="653"/>
                        <a:pt x="3757" y="0"/>
                        <a:pt x="2674" y="0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  <p:grpSp>
            <p:nvGrpSpPr>
              <p:cNvPr id="16" name="Google Shape;4328;p57">
                <a:extLst>
                  <a:ext uri="{FF2B5EF4-FFF2-40B4-BE49-F238E27FC236}">
                    <a16:creationId xmlns:a16="http://schemas.microsoft.com/office/drawing/2014/main" id="{B64F8B4F-A07E-D0C6-E05D-3D7D3B68F174}"/>
                  </a:ext>
                </a:extLst>
              </p:cNvPr>
              <p:cNvGrpSpPr/>
              <p:nvPr/>
            </p:nvGrpSpPr>
            <p:grpSpPr>
              <a:xfrm>
                <a:off x="906290" y="3800594"/>
                <a:ext cx="351646" cy="302090"/>
                <a:chOff x="906290" y="3800594"/>
                <a:chExt cx="351646" cy="302090"/>
              </a:xfrm>
            </p:grpSpPr>
            <p:grpSp>
              <p:nvGrpSpPr>
                <p:cNvPr id="20" name="Google Shape;4329;p57">
                  <a:extLst>
                    <a:ext uri="{FF2B5EF4-FFF2-40B4-BE49-F238E27FC236}">
                      <a16:creationId xmlns:a16="http://schemas.microsoft.com/office/drawing/2014/main" id="{D0AE8EE3-7EEC-1DC0-A7A4-60F6589A29CD}"/>
                    </a:ext>
                  </a:extLst>
                </p:cNvPr>
                <p:cNvGrpSpPr/>
                <p:nvPr/>
              </p:nvGrpSpPr>
              <p:grpSpPr>
                <a:xfrm>
                  <a:off x="1084172" y="3842857"/>
                  <a:ext cx="173764" cy="217131"/>
                  <a:chOff x="1084172" y="3842857"/>
                  <a:chExt cx="173764" cy="217131"/>
                </a:xfrm>
              </p:grpSpPr>
              <p:grpSp>
                <p:nvGrpSpPr>
                  <p:cNvPr id="23" name="Google Shape;4330;p57">
                    <a:extLst>
                      <a:ext uri="{FF2B5EF4-FFF2-40B4-BE49-F238E27FC236}">
                        <a16:creationId xmlns:a16="http://schemas.microsoft.com/office/drawing/2014/main" id="{02B45D31-B99F-E583-7CB3-E4C4A14F9CCE}"/>
                      </a:ext>
                    </a:extLst>
                  </p:cNvPr>
                  <p:cNvGrpSpPr/>
                  <p:nvPr/>
                </p:nvGrpSpPr>
                <p:grpSpPr>
                  <a:xfrm>
                    <a:off x="1156862" y="3936509"/>
                    <a:ext cx="101073" cy="25622"/>
                    <a:chOff x="1156862" y="3936509"/>
                    <a:chExt cx="101073" cy="25622"/>
                  </a:xfrm>
                </p:grpSpPr>
                <p:sp>
                  <p:nvSpPr>
                    <p:cNvPr id="25" name="Google Shape;4331;p57">
                      <a:extLst>
                        <a:ext uri="{FF2B5EF4-FFF2-40B4-BE49-F238E27FC236}">
                          <a16:creationId xmlns:a16="http://schemas.microsoft.com/office/drawing/2014/main" id="{E6AA01F3-C6AD-D8FE-7C7B-88BEF1128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56862" y="3936509"/>
                      <a:ext cx="26651" cy="25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1" h="5349" extrusionOk="0">
                          <a:moveTo>
                            <a:pt x="2886" y="1"/>
                          </a:moveTo>
                          <a:cubicBezTo>
                            <a:pt x="1803" y="1"/>
                            <a:pt x="829" y="650"/>
                            <a:pt x="413" y="1649"/>
                          </a:cubicBezTo>
                          <a:cubicBezTo>
                            <a:pt x="1" y="2649"/>
                            <a:pt x="227" y="3798"/>
                            <a:pt x="993" y="4564"/>
                          </a:cubicBezTo>
                          <a:cubicBezTo>
                            <a:pt x="1505" y="5076"/>
                            <a:pt x="2189" y="5349"/>
                            <a:pt x="2884" y="5349"/>
                          </a:cubicBezTo>
                          <a:cubicBezTo>
                            <a:pt x="3229" y="5349"/>
                            <a:pt x="3576" y="5282"/>
                            <a:pt x="3908" y="5144"/>
                          </a:cubicBezTo>
                          <a:cubicBezTo>
                            <a:pt x="4907" y="4732"/>
                            <a:pt x="5560" y="3758"/>
                            <a:pt x="5560" y="2674"/>
                          </a:cubicBezTo>
                          <a:cubicBezTo>
                            <a:pt x="5560" y="1197"/>
                            <a:pt x="4364" y="1"/>
                            <a:pt x="2886" y="1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p:txBody>
                </p:sp>
                <p:sp>
                  <p:nvSpPr>
                    <p:cNvPr id="26" name="Google Shape;4332;p57">
                      <a:extLst>
                        <a:ext uri="{FF2B5EF4-FFF2-40B4-BE49-F238E27FC236}">
                          <a16:creationId xmlns:a16="http://schemas.microsoft.com/office/drawing/2014/main" id="{5A16C69E-A5C1-7FD1-247B-5BCC6425D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3592" y="3951414"/>
                      <a:ext cx="84343" cy="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99" h="1" fill="none" extrusionOk="0">
                          <a:moveTo>
                            <a:pt x="17598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p:txBody>
                </p:sp>
              </p:grpSp>
              <p:sp>
                <p:nvSpPr>
                  <p:cNvPr id="24" name="Google Shape;4333;p57">
                    <a:extLst>
                      <a:ext uri="{FF2B5EF4-FFF2-40B4-BE49-F238E27FC236}">
                        <a16:creationId xmlns:a16="http://schemas.microsoft.com/office/drawing/2014/main" id="{0AA4C895-B8A1-8863-37F1-67625FE30D1B}"/>
                      </a:ext>
                    </a:extLst>
                  </p:cNvPr>
                  <p:cNvSpPr/>
                  <p:nvPr/>
                </p:nvSpPr>
                <p:spPr>
                  <a:xfrm>
                    <a:off x="1084172" y="3842857"/>
                    <a:ext cx="86476" cy="2171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44" h="45330" fill="none" extrusionOk="0">
                        <a:moveTo>
                          <a:pt x="0" y="45330"/>
                        </a:moveTo>
                        <a:lnTo>
                          <a:pt x="12418" y="45330"/>
                        </a:lnTo>
                        <a:cubicBezTo>
                          <a:pt x="15150" y="45330"/>
                          <a:pt x="18043" y="42619"/>
                          <a:pt x="18043" y="35634"/>
                        </a:cubicBezTo>
                        <a:lnTo>
                          <a:pt x="18043" y="9697"/>
                        </a:lnTo>
                        <a:cubicBezTo>
                          <a:pt x="18043" y="2711"/>
                          <a:pt x="15150" y="1"/>
                          <a:pt x="12418" y="1"/>
                        </a:cubicBezTo>
                        <a:lnTo>
                          <a:pt x="1715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Segoe UI Semibold" panose="020B0702040204020203" pitchFamily="34" charset="0"/>
                      <a:cs typeface="Segoe UI Semibold" panose="020B0702040204020203" pitchFamily="34" charset="0"/>
                    </a:endParaRPr>
                  </a:p>
                </p:txBody>
              </p:sp>
            </p:grpSp>
            <p:sp>
              <p:nvSpPr>
                <p:cNvPr id="21" name="Google Shape;4334;p57">
                  <a:extLst>
                    <a:ext uri="{FF2B5EF4-FFF2-40B4-BE49-F238E27FC236}">
                      <a16:creationId xmlns:a16="http://schemas.microsoft.com/office/drawing/2014/main" id="{24F483ED-6991-9C9A-E3B3-A7BA6A2EE18C}"/>
                    </a:ext>
                  </a:extLst>
                </p:cNvPr>
                <p:cNvSpPr/>
                <p:nvPr/>
              </p:nvSpPr>
              <p:spPr>
                <a:xfrm>
                  <a:off x="906290" y="3999967"/>
                  <a:ext cx="177893" cy="102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19" h="21444" extrusionOk="0">
                      <a:moveTo>
                        <a:pt x="4947" y="1"/>
                      </a:moveTo>
                      <a:cubicBezTo>
                        <a:pt x="2215" y="1"/>
                        <a:pt x="1" y="2678"/>
                        <a:pt x="1" y="5983"/>
                      </a:cubicBezTo>
                      <a:lnTo>
                        <a:pt x="1" y="15461"/>
                      </a:lnTo>
                      <a:cubicBezTo>
                        <a:pt x="1" y="18766"/>
                        <a:pt x="2215" y="21443"/>
                        <a:pt x="4947" y="21443"/>
                      </a:cubicBezTo>
                      <a:lnTo>
                        <a:pt x="32168" y="21443"/>
                      </a:lnTo>
                      <a:cubicBezTo>
                        <a:pt x="34901" y="21443"/>
                        <a:pt x="37118" y="18766"/>
                        <a:pt x="37118" y="15461"/>
                      </a:cubicBezTo>
                      <a:lnTo>
                        <a:pt x="37118" y="5983"/>
                      </a:lnTo>
                      <a:cubicBezTo>
                        <a:pt x="37118" y="2678"/>
                        <a:pt x="34901" y="1"/>
                        <a:pt x="32168" y="1"/>
                      </a:cubicBezTo>
                      <a:close/>
                    </a:path>
                  </a:pathLst>
                </a:custGeom>
                <a:solidFill>
                  <a:srgbClr val="667E92"/>
                </a:solidFill>
                <a:ln w="9525" cap="flat" cmpd="sng">
                  <a:solidFill>
                    <a:srgbClr val="CFD9E0"/>
                  </a:solidFill>
                  <a:prstDash val="solid"/>
                  <a:miter lim="36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SAP</a:t>
                  </a:r>
                  <a:endParaRPr dirty="0"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22" name="Google Shape;4335;p57">
                  <a:extLst>
                    <a:ext uri="{FF2B5EF4-FFF2-40B4-BE49-F238E27FC236}">
                      <a16:creationId xmlns:a16="http://schemas.microsoft.com/office/drawing/2014/main" id="{5CAB8020-E848-AF10-C18C-AEFDB6983637}"/>
                    </a:ext>
                  </a:extLst>
                </p:cNvPr>
                <p:cNvSpPr/>
                <p:nvPr/>
              </p:nvSpPr>
              <p:spPr>
                <a:xfrm>
                  <a:off x="914509" y="3800594"/>
                  <a:ext cx="177888" cy="102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18" h="21447" extrusionOk="0">
                      <a:moveTo>
                        <a:pt x="4951" y="0"/>
                      </a:moveTo>
                      <a:cubicBezTo>
                        <a:pt x="2218" y="0"/>
                        <a:pt x="0" y="2678"/>
                        <a:pt x="0" y="5983"/>
                      </a:cubicBezTo>
                      <a:lnTo>
                        <a:pt x="0" y="15460"/>
                      </a:lnTo>
                      <a:cubicBezTo>
                        <a:pt x="0" y="18765"/>
                        <a:pt x="2215" y="21446"/>
                        <a:pt x="4951" y="21446"/>
                      </a:cubicBezTo>
                      <a:lnTo>
                        <a:pt x="32168" y="21446"/>
                      </a:lnTo>
                      <a:cubicBezTo>
                        <a:pt x="34900" y="21446"/>
                        <a:pt x="37118" y="18765"/>
                        <a:pt x="37118" y="15460"/>
                      </a:cubicBezTo>
                      <a:lnTo>
                        <a:pt x="37118" y="5983"/>
                      </a:lnTo>
                      <a:cubicBezTo>
                        <a:pt x="37118" y="2678"/>
                        <a:pt x="34900" y="0"/>
                        <a:pt x="32168" y="0"/>
                      </a:cubicBezTo>
                      <a:close/>
                    </a:path>
                  </a:pathLst>
                </a:custGeom>
                <a:solidFill>
                  <a:srgbClr val="E6EBEF"/>
                </a:solidFill>
                <a:ln w="9525" cap="flat" cmpd="sng">
                  <a:solidFill>
                    <a:srgbClr val="CFD9E0"/>
                  </a:solidFill>
                  <a:prstDash val="solid"/>
                  <a:miter lim="36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CSV</a:t>
                  </a:r>
                  <a:endParaRPr dirty="0"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  <p:grpSp>
            <p:nvGrpSpPr>
              <p:cNvPr id="17" name="Google Shape;4336;p57">
                <a:extLst>
                  <a:ext uri="{FF2B5EF4-FFF2-40B4-BE49-F238E27FC236}">
                    <a16:creationId xmlns:a16="http://schemas.microsoft.com/office/drawing/2014/main" id="{2504667D-FFBB-D786-5C55-69D74CA6ACDD}"/>
                  </a:ext>
                </a:extLst>
              </p:cNvPr>
              <p:cNvGrpSpPr/>
              <p:nvPr/>
            </p:nvGrpSpPr>
            <p:grpSpPr>
              <a:xfrm>
                <a:off x="724986" y="3830189"/>
                <a:ext cx="189533" cy="25626"/>
                <a:chOff x="724986" y="3830189"/>
                <a:chExt cx="189533" cy="25626"/>
              </a:xfrm>
            </p:grpSpPr>
            <p:sp>
              <p:nvSpPr>
                <p:cNvPr id="18" name="Google Shape;4337;p57">
                  <a:extLst>
                    <a:ext uri="{FF2B5EF4-FFF2-40B4-BE49-F238E27FC236}">
                      <a16:creationId xmlns:a16="http://schemas.microsoft.com/office/drawing/2014/main" id="{8C11D58B-770D-40F4-B670-D48B80FEC5A6}"/>
                    </a:ext>
                  </a:extLst>
                </p:cNvPr>
                <p:cNvSpPr/>
                <p:nvPr/>
              </p:nvSpPr>
              <p:spPr>
                <a:xfrm>
                  <a:off x="724986" y="3830189"/>
                  <a:ext cx="26646" cy="25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0" h="5350" extrusionOk="0">
                      <a:moveTo>
                        <a:pt x="2674" y="1"/>
                      </a:moveTo>
                      <a:cubicBezTo>
                        <a:pt x="1197" y="1"/>
                        <a:pt x="0" y="1197"/>
                        <a:pt x="0" y="2675"/>
                      </a:cubicBezTo>
                      <a:cubicBezTo>
                        <a:pt x="0" y="3758"/>
                        <a:pt x="653" y="4732"/>
                        <a:pt x="1653" y="5144"/>
                      </a:cubicBezTo>
                      <a:cubicBezTo>
                        <a:pt x="1984" y="5282"/>
                        <a:pt x="2331" y="5349"/>
                        <a:pt x="2676" y="5349"/>
                      </a:cubicBezTo>
                      <a:cubicBezTo>
                        <a:pt x="3371" y="5349"/>
                        <a:pt x="4055" y="5077"/>
                        <a:pt x="4567" y="4564"/>
                      </a:cubicBezTo>
                      <a:cubicBezTo>
                        <a:pt x="5330" y="3802"/>
                        <a:pt x="5559" y="2649"/>
                        <a:pt x="5147" y="1650"/>
                      </a:cubicBezTo>
                      <a:cubicBezTo>
                        <a:pt x="4731" y="650"/>
                        <a:pt x="3757" y="1"/>
                        <a:pt x="2674" y="1"/>
                      </a:cubicBezTo>
                      <a:close/>
                    </a:path>
                  </a:pathLst>
                </a:custGeom>
                <a:solidFill>
                  <a:srgbClr val="E6EB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19" name="Google Shape;4338;p57">
                  <a:extLst>
                    <a:ext uri="{FF2B5EF4-FFF2-40B4-BE49-F238E27FC236}">
                      <a16:creationId xmlns:a16="http://schemas.microsoft.com/office/drawing/2014/main" id="{05756A2E-C243-3FB7-EA1A-4E327E7F0B69}"/>
                    </a:ext>
                  </a:extLst>
                </p:cNvPr>
                <p:cNvSpPr/>
                <p:nvPr/>
              </p:nvSpPr>
              <p:spPr>
                <a:xfrm>
                  <a:off x="746695" y="3842838"/>
                  <a:ext cx="167824" cy="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18" h="1" fill="none" extrusionOk="0">
                      <a:moveTo>
                        <a:pt x="35017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rgbClr val="CFD9E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</p:grp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DD8E25B1-3C0A-8D8C-E1ED-140100D7C8F0}"/>
                </a:ext>
              </a:extLst>
            </p:cNvPr>
            <p:cNvSpPr/>
            <p:nvPr/>
          </p:nvSpPr>
          <p:spPr>
            <a:xfrm>
              <a:off x="3508788" y="3076314"/>
              <a:ext cx="1774941" cy="752065"/>
            </a:xfrm>
            <a:prstGeom prst="roundRect">
              <a:avLst/>
            </a:prstGeom>
            <a:solidFill>
              <a:srgbClr val="E3E9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Data is scattered</a:t>
              </a:r>
            </a:p>
          </p:txBody>
        </p:sp>
      </p:grpSp>
      <p:sp>
        <p:nvSpPr>
          <p:cNvPr id="94" name="Title 12">
            <a:extLst>
              <a:ext uri="{FF2B5EF4-FFF2-40B4-BE49-F238E27FC236}">
                <a16:creationId xmlns:a16="http://schemas.microsoft.com/office/drawing/2014/main" id="{6055AB11-FF07-3A1B-B411-5960865C5378}"/>
              </a:ext>
            </a:extLst>
          </p:cNvPr>
          <p:cNvSpPr txBox="1">
            <a:spLocks/>
          </p:cNvSpPr>
          <p:nvPr/>
        </p:nvSpPr>
        <p:spPr>
          <a:xfrm>
            <a:off x="1545863" y="1275849"/>
            <a:ext cx="3027131" cy="636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Problem</a:t>
            </a:r>
          </a:p>
        </p:txBody>
      </p:sp>
      <p:sp>
        <p:nvSpPr>
          <p:cNvPr id="95" name="Title 12">
            <a:extLst>
              <a:ext uri="{FF2B5EF4-FFF2-40B4-BE49-F238E27FC236}">
                <a16:creationId xmlns:a16="http://schemas.microsoft.com/office/drawing/2014/main" id="{3283D7C1-3027-E0C5-6DF9-F352A39A9DDF}"/>
              </a:ext>
            </a:extLst>
          </p:cNvPr>
          <p:cNvSpPr txBox="1">
            <a:spLocks/>
          </p:cNvSpPr>
          <p:nvPr/>
        </p:nvSpPr>
        <p:spPr>
          <a:xfrm>
            <a:off x="7392809" y="1277933"/>
            <a:ext cx="3027131" cy="636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Solution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7DCE59B-8B24-1B2C-EB86-F25E5FB2C536}"/>
              </a:ext>
            </a:extLst>
          </p:cNvPr>
          <p:cNvGrpSpPr/>
          <p:nvPr/>
        </p:nvGrpSpPr>
        <p:grpSpPr>
          <a:xfrm>
            <a:off x="6908271" y="3196392"/>
            <a:ext cx="3994801" cy="1409374"/>
            <a:chOff x="5454005" y="3108454"/>
            <a:chExt cx="3994801" cy="1409374"/>
          </a:xfrm>
        </p:grpSpPr>
        <p:sp>
          <p:nvSpPr>
            <p:cNvPr id="97" name="Google Shape;4087;p57">
              <a:extLst>
                <a:ext uri="{FF2B5EF4-FFF2-40B4-BE49-F238E27FC236}">
                  <a16:creationId xmlns:a16="http://schemas.microsoft.com/office/drawing/2014/main" id="{B3B1A9EF-BA20-06B5-A13E-18205D71C765}"/>
                </a:ext>
              </a:extLst>
            </p:cNvPr>
            <p:cNvSpPr/>
            <p:nvPr/>
          </p:nvSpPr>
          <p:spPr>
            <a:xfrm>
              <a:off x="5645737" y="3359919"/>
              <a:ext cx="1026657" cy="1026993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BB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089;p57">
              <a:extLst>
                <a:ext uri="{FF2B5EF4-FFF2-40B4-BE49-F238E27FC236}">
                  <a16:creationId xmlns:a16="http://schemas.microsoft.com/office/drawing/2014/main" id="{14FCFBE1-AA06-8D40-4AB9-B0A449300678}"/>
                </a:ext>
              </a:extLst>
            </p:cNvPr>
            <p:cNvSpPr/>
            <p:nvPr/>
          </p:nvSpPr>
          <p:spPr>
            <a:xfrm>
              <a:off x="8040188" y="3108454"/>
              <a:ext cx="1408618" cy="704602"/>
            </a:xfrm>
            <a:custGeom>
              <a:avLst/>
              <a:gdLst/>
              <a:ahLst/>
              <a:cxnLst/>
              <a:rect l="l" t="t" r="r" b="b"/>
              <a:pathLst>
                <a:path w="7902" h="3951" extrusionOk="0">
                  <a:moveTo>
                    <a:pt x="3951" y="0"/>
                  </a:moveTo>
                  <a:cubicBezTo>
                    <a:pt x="2330" y="0"/>
                    <a:pt x="935" y="982"/>
                    <a:pt x="327" y="2380"/>
                  </a:cubicBezTo>
                  <a:cubicBezTo>
                    <a:pt x="111" y="2874"/>
                    <a:pt x="0" y="3409"/>
                    <a:pt x="0" y="3951"/>
                  </a:cubicBezTo>
                  <a:lnTo>
                    <a:pt x="653" y="3951"/>
                  </a:lnTo>
                  <a:cubicBezTo>
                    <a:pt x="653" y="2135"/>
                    <a:pt x="2133" y="657"/>
                    <a:pt x="3951" y="657"/>
                  </a:cubicBezTo>
                  <a:cubicBezTo>
                    <a:pt x="5767" y="657"/>
                    <a:pt x="7246" y="2135"/>
                    <a:pt x="7246" y="3951"/>
                  </a:cubicBezTo>
                  <a:lnTo>
                    <a:pt x="7901" y="3951"/>
                  </a:lnTo>
                  <a:cubicBezTo>
                    <a:pt x="7901" y="3411"/>
                    <a:pt x="7791" y="2876"/>
                    <a:pt x="7574" y="2381"/>
                  </a:cubicBezTo>
                  <a:cubicBezTo>
                    <a:pt x="6966" y="982"/>
                    <a:pt x="5571" y="0"/>
                    <a:pt x="3951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090;p57">
              <a:extLst>
                <a:ext uri="{FF2B5EF4-FFF2-40B4-BE49-F238E27FC236}">
                  <a16:creationId xmlns:a16="http://schemas.microsoft.com/office/drawing/2014/main" id="{09F56119-ADE1-4922-74C6-B43F68A271C6}"/>
                </a:ext>
              </a:extLst>
            </p:cNvPr>
            <p:cNvSpPr/>
            <p:nvPr/>
          </p:nvSpPr>
          <p:spPr>
            <a:xfrm>
              <a:off x="5454005" y="3108454"/>
              <a:ext cx="1410045" cy="706920"/>
            </a:xfrm>
            <a:custGeom>
              <a:avLst/>
              <a:gdLst/>
              <a:ahLst/>
              <a:cxnLst/>
              <a:rect l="l" t="t" r="r" b="b"/>
              <a:pathLst>
                <a:path w="7910" h="3964" extrusionOk="0">
                  <a:moveTo>
                    <a:pt x="3958" y="0"/>
                  </a:moveTo>
                  <a:cubicBezTo>
                    <a:pt x="3954" y="0"/>
                    <a:pt x="3950" y="0"/>
                    <a:pt x="3946" y="0"/>
                  </a:cubicBezTo>
                  <a:cubicBezTo>
                    <a:pt x="1768" y="6"/>
                    <a:pt x="0" y="1784"/>
                    <a:pt x="6" y="3963"/>
                  </a:cubicBezTo>
                  <a:lnTo>
                    <a:pt x="661" y="3962"/>
                  </a:lnTo>
                  <a:cubicBezTo>
                    <a:pt x="657" y="2144"/>
                    <a:pt x="2131" y="661"/>
                    <a:pt x="3947" y="655"/>
                  </a:cubicBezTo>
                  <a:cubicBezTo>
                    <a:pt x="3951" y="655"/>
                    <a:pt x="3955" y="655"/>
                    <a:pt x="3959" y="655"/>
                  </a:cubicBezTo>
                  <a:cubicBezTo>
                    <a:pt x="5771" y="655"/>
                    <a:pt x="7248" y="2127"/>
                    <a:pt x="7254" y="3939"/>
                  </a:cubicBezTo>
                  <a:lnTo>
                    <a:pt x="7256" y="3939"/>
                  </a:lnTo>
                  <a:lnTo>
                    <a:pt x="7909" y="3938"/>
                  </a:lnTo>
                  <a:cubicBezTo>
                    <a:pt x="7907" y="3398"/>
                    <a:pt x="7795" y="2863"/>
                    <a:pt x="7578" y="2368"/>
                  </a:cubicBezTo>
                  <a:cubicBezTo>
                    <a:pt x="6966" y="976"/>
                    <a:pt x="5573" y="0"/>
                    <a:pt x="395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091;p57">
              <a:extLst>
                <a:ext uri="{FF2B5EF4-FFF2-40B4-BE49-F238E27FC236}">
                  <a16:creationId xmlns:a16="http://schemas.microsoft.com/office/drawing/2014/main" id="{F174511C-45E1-DEE9-59D9-00D2DC172E50}"/>
                </a:ext>
              </a:extLst>
            </p:cNvPr>
            <p:cNvSpPr/>
            <p:nvPr/>
          </p:nvSpPr>
          <p:spPr>
            <a:xfrm>
              <a:off x="6747809" y="3813226"/>
              <a:ext cx="1408975" cy="704602"/>
            </a:xfrm>
            <a:custGeom>
              <a:avLst/>
              <a:gdLst/>
              <a:ahLst/>
              <a:cxnLst/>
              <a:rect l="l" t="t" r="r" b="b"/>
              <a:pathLst>
                <a:path w="7904" h="3951" extrusionOk="0">
                  <a:moveTo>
                    <a:pt x="1" y="0"/>
                  </a:moveTo>
                  <a:cubicBezTo>
                    <a:pt x="1" y="540"/>
                    <a:pt x="111" y="1075"/>
                    <a:pt x="328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5574" y="3951"/>
                    <a:pt x="6967" y="2971"/>
                    <a:pt x="7575" y="1573"/>
                  </a:cubicBezTo>
                  <a:cubicBezTo>
                    <a:pt x="7791" y="1076"/>
                    <a:pt x="7903" y="541"/>
                    <a:pt x="7903" y="0"/>
                  </a:cubicBezTo>
                  <a:lnTo>
                    <a:pt x="7249" y="0"/>
                  </a:lnTo>
                  <a:cubicBezTo>
                    <a:pt x="7249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093;p57">
              <a:extLst>
                <a:ext uri="{FF2B5EF4-FFF2-40B4-BE49-F238E27FC236}">
                  <a16:creationId xmlns:a16="http://schemas.microsoft.com/office/drawing/2014/main" id="{8057A612-2784-A7FF-A036-06002C6D0BA9}"/>
                </a:ext>
              </a:extLst>
            </p:cNvPr>
            <p:cNvSpPr/>
            <p:nvPr/>
          </p:nvSpPr>
          <p:spPr>
            <a:xfrm>
              <a:off x="6938781" y="3219922"/>
              <a:ext cx="1026657" cy="1026993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BB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094;p57">
              <a:extLst>
                <a:ext uri="{FF2B5EF4-FFF2-40B4-BE49-F238E27FC236}">
                  <a16:creationId xmlns:a16="http://schemas.microsoft.com/office/drawing/2014/main" id="{D5460FBC-B4A5-E96E-60A3-4B5D1C85418F}"/>
                </a:ext>
              </a:extLst>
            </p:cNvPr>
            <p:cNvSpPr/>
            <p:nvPr/>
          </p:nvSpPr>
          <p:spPr>
            <a:xfrm>
              <a:off x="8232913" y="3359919"/>
              <a:ext cx="1026657" cy="1026993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BB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4303;p57">
            <a:extLst>
              <a:ext uri="{FF2B5EF4-FFF2-40B4-BE49-F238E27FC236}">
                <a16:creationId xmlns:a16="http://schemas.microsoft.com/office/drawing/2014/main" id="{20F7F256-035E-1CF3-F632-E6B1A112D24D}"/>
              </a:ext>
            </a:extLst>
          </p:cNvPr>
          <p:cNvSpPr/>
          <p:nvPr/>
        </p:nvSpPr>
        <p:spPr>
          <a:xfrm>
            <a:off x="7162957" y="4715096"/>
            <a:ext cx="900672" cy="520153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82"/>
                  <a:pt x="1" y="5987"/>
                </a:cubicBezTo>
                <a:lnTo>
                  <a:pt x="1" y="15464"/>
                </a:lnTo>
                <a:cubicBezTo>
                  <a:pt x="1" y="18769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9"/>
                  <a:pt x="37119" y="15464"/>
                </a:cubicBezTo>
                <a:lnTo>
                  <a:pt x="37119" y="5987"/>
                </a:lnTo>
                <a:cubicBezTo>
                  <a:pt x="37119" y="2682"/>
                  <a:pt x="34904" y="1"/>
                  <a:pt x="32172" y="1"/>
                </a:cubicBezTo>
                <a:close/>
              </a:path>
            </a:pathLst>
          </a:custGeom>
          <a:solidFill>
            <a:srgbClr val="E3E9ED"/>
          </a:solidFill>
          <a:ln w="9525" cap="flat" cmpd="sng">
            <a:solidFill>
              <a:srgbClr val="CFD9E0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Extract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9" name="Google Shape;4303;p57">
            <a:extLst>
              <a:ext uri="{FF2B5EF4-FFF2-40B4-BE49-F238E27FC236}">
                <a16:creationId xmlns:a16="http://schemas.microsoft.com/office/drawing/2014/main" id="{32F33C1F-943B-34BF-CD65-5FAE064C0AE4}"/>
              </a:ext>
            </a:extLst>
          </p:cNvPr>
          <p:cNvSpPr/>
          <p:nvPr/>
        </p:nvSpPr>
        <p:spPr>
          <a:xfrm>
            <a:off x="8290803" y="2639664"/>
            <a:ext cx="1231141" cy="520153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82"/>
                  <a:pt x="1" y="5987"/>
                </a:cubicBezTo>
                <a:lnTo>
                  <a:pt x="1" y="15464"/>
                </a:lnTo>
                <a:cubicBezTo>
                  <a:pt x="1" y="18769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9"/>
                  <a:pt x="37119" y="15464"/>
                </a:cubicBezTo>
                <a:lnTo>
                  <a:pt x="37119" y="5987"/>
                </a:lnTo>
                <a:cubicBezTo>
                  <a:pt x="37119" y="2682"/>
                  <a:pt x="34904" y="1"/>
                  <a:pt x="32172" y="1"/>
                </a:cubicBezTo>
                <a:close/>
              </a:path>
            </a:pathLst>
          </a:custGeom>
          <a:solidFill>
            <a:srgbClr val="E3E9ED"/>
          </a:solidFill>
          <a:ln w="9525" cap="flat" cmpd="sng">
            <a:solidFill>
              <a:srgbClr val="CFD9E0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Transform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0" name="Google Shape;4303;p57">
            <a:extLst>
              <a:ext uri="{FF2B5EF4-FFF2-40B4-BE49-F238E27FC236}">
                <a16:creationId xmlns:a16="http://schemas.microsoft.com/office/drawing/2014/main" id="{6DC49561-588A-19C4-D69C-6EF8FFBB9F00}"/>
              </a:ext>
            </a:extLst>
          </p:cNvPr>
          <p:cNvSpPr/>
          <p:nvPr/>
        </p:nvSpPr>
        <p:spPr>
          <a:xfrm>
            <a:off x="9741563" y="4715095"/>
            <a:ext cx="914400" cy="520153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82"/>
                  <a:pt x="1" y="5987"/>
                </a:cubicBezTo>
                <a:lnTo>
                  <a:pt x="1" y="15464"/>
                </a:lnTo>
                <a:cubicBezTo>
                  <a:pt x="1" y="18769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9"/>
                  <a:pt x="37119" y="15464"/>
                </a:cubicBezTo>
                <a:lnTo>
                  <a:pt x="37119" y="5987"/>
                </a:lnTo>
                <a:cubicBezTo>
                  <a:pt x="37119" y="2682"/>
                  <a:pt x="34904" y="1"/>
                  <a:pt x="32172" y="1"/>
                </a:cubicBezTo>
                <a:close/>
              </a:path>
            </a:pathLst>
          </a:custGeom>
          <a:solidFill>
            <a:srgbClr val="E3E9ED"/>
          </a:solidFill>
          <a:ln w="9525" cap="flat" cmpd="sng">
            <a:solidFill>
              <a:srgbClr val="CFD9E0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Load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35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CF5F3-89CC-41FA-5138-C11139D7D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9C4B03B-1A93-01D1-5236-0311137D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303490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ETL Process: Unlocking Data Insights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881CD19-6A6A-D7FE-EEC9-8246A4BCC6E0}"/>
              </a:ext>
            </a:extLst>
          </p:cNvPr>
          <p:cNvGrpSpPr/>
          <p:nvPr/>
        </p:nvGrpSpPr>
        <p:grpSpPr>
          <a:xfrm>
            <a:off x="2443522" y="2502726"/>
            <a:ext cx="7304952" cy="2577202"/>
            <a:chOff x="5454005" y="3108454"/>
            <a:chExt cx="3994801" cy="1409374"/>
          </a:xfrm>
        </p:grpSpPr>
        <p:sp>
          <p:nvSpPr>
            <p:cNvPr id="53" name="Google Shape;4087;p57">
              <a:extLst>
                <a:ext uri="{FF2B5EF4-FFF2-40B4-BE49-F238E27FC236}">
                  <a16:creationId xmlns:a16="http://schemas.microsoft.com/office/drawing/2014/main" id="{9286B6ED-1A1B-F3E0-FAC9-9C5EEBEB1474}"/>
                </a:ext>
              </a:extLst>
            </p:cNvPr>
            <p:cNvSpPr/>
            <p:nvPr/>
          </p:nvSpPr>
          <p:spPr>
            <a:xfrm>
              <a:off x="5645737" y="3359919"/>
              <a:ext cx="1026657" cy="1026993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BB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89;p57">
              <a:extLst>
                <a:ext uri="{FF2B5EF4-FFF2-40B4-BE49-F238E27FC236}">
                  <a16:creationId xmlns:a16="http://schemas.microsoft.com/office/drawing/2014/main" id="{A5B50C6C-C6F7-1E1B-C520-80B32D6EEF92}"/>
                </a:ext>
              </a:extLst>
            </p:cNvPr>
            <p:cNvSpPr/>
            <p:nvPr/>
          </p:nvSpPr>
          <p:spPr>
            <a:xfrm>
              <a:off x="8040188" y="3108454"/>
              <a:ext cx="1408618" cy="704602"/>
            </a:xfrm>
            <a:custGeom>
              <a:avLst/>
              <a:gdLst/>
              <a:ahLst/>
              <a:cxnLst/>
              <a:rect l="l" t="t" r="r" b="b"/>
              <a:pathLst>
                <a:path w="7902" h="3951" extrusionOk="0">
                  <a:moveTo>
                    <a:pt x="3951" y="0"/>
                  </a:moveTo>
                  <a:cubicBezTo>
                    <a:pt x="2330" y="0"/>
                    <a:pt x="935" y="982"/>
                    <a:pt x="327" y="2380"/>
                  </a:cubicBezTo>
                  <a:cubicBezTo>
                    <a:pt x="111" y="2874"/>
                    <a:pt x="0" y="3409"/>
                    <a:pt x="0" y="3951"/>
                  </a:cubicBezTo>
                  <a:lnTo>
                    <a:pt x="653" y="3951"/>
                  </a:lnTo>
                  <a:cubicBezTo>
                    <a:pt x="653" y="2135"/>
                    <a:pt x="2133" y="657"/>
                    <a:pt x="3951" y="657"/>
                  </a:cubicBezTo>
                  <a:cubicBezTo>
                    <a:pt x="5767" y="657"/>
                    <a:pt x="7246" y="2135"/>
                    <a:pt x="7246" y="3951"/>
                  </a:cubicBezTo>
                  <a:lnTo>
                    <a:pt x="7901" y="3951"/>
                  </a:lnTo>
                  <a:cubicBezTo>
                    <a:pt x="7901" y="3411"/>
                    <a:pt x="7791" y="2876"/>
                    <a:pt x="7574" y="2381"/>
                  </a:cubicBezTo>
                  <a:cubicBezTo>
                    <a:pt x="6966" y="982"/>
                    <a:pt x="5571" y="0"/>
                    <a:pt x="3951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90;p57">
              <a:extLst>
                <a:ext uri="{FF2B5EF4-FFF2-40B4-BE49-F238E27FC236}">
                  <a16:creationId xmlns:a16="http://schemas.microsoft.com/office/drawing/2014/main" id="{5AF5F89C-C3F4-5B2F-C623-F2D5D4645E1D}"/>
                </a:ext>
              </a:extLst>
            </p:cNvPr>
            <p:cNvSpPr/>
            <p:nvPr/>
          </p:nvSpPr>
          <p:spPr>
            <a:xfrm>
              <a:off x="5454005" y="3108454"/>
              <a:ext cx="1410045" cy="706920"/>
            </a:xfrm>
            <a:custGeom>
              <a:avLst/>
              <a:gdLst/>
              <a:ahLst/>
              <a:cxnLst/>
              <a:rect l="l" t="t" r="r" b="b"/>
              <a:pathLst>
                <a:path w="7910" h="3964" extrusionOk="0">
                  <a:moveTo>
                    <a:pt x="3958" y="0"/>
                  </a:moveTo>
                  <a:cubicBezTo>
                    <a:pt x="3954" y="0"/>
                    <a:pt x="3950" y="0"/>
                    <a:pt x="3946" y="0"/>
                  </a:cubicBezTo>
                  <a:cubicBezTo>
                    <a:pt x="1768" y="6"/>
                    <a:pt x="0" y="1784"/>
                    <a:pt x="6" y="3963"/>
                  </a:cubicBezTo>
                  <a:lnTo>
                    <a:pt x="661" y="3962"/>
                  </a:lnTo>
                  <a:cubicBezTo>
                    <a:pt x="657" y="2144"/>
                    <a:pt x="2131" y="661"/>
                    <a:pt x="3947" y="655"/>
                  </a:cubicBezTo>
                  <a:cubicBezTo>
                    <a:pt x="3951" y="655"/>
                    <a:pt x="3955" y="655"/>
                    <a:pt x="3959" y="655"/>
                  </a:cubicBezTo>
                  <a:cubicBezTo>
                    <a:pt x="5771" y="655"/>
                    <a:pt x="7248" y="2127"/>
                    <a:pt x="7254" y="3939"/>
                  </a:cubicBezTo>
                  <a:lnTo>
                    <a:pt x="7256" y="3939"/>
                  </a:lnTo>
                  <a:lnTo>
                    <a:pt x="7909" y="3938"/>
                  </a:lnTo>
                  <a:cubicBezTo>
                    <a:pt x="7907" y="3398"/>
                    <a:pt x="7795" y="2863"/>
                    <a:pt x="7578" y="2368"/>
                  </a:cubicBezTo>
                  <a:cubicBezTo>
                    <a:pt x="6966" y="976"/>
                    <a:pt x="5573" y="0"/>
                    <a:pt x="395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91;p57">
              <a:extLst>
                <a:ext uri="{FF2B5EF4-FFF2-40B4-BE49-F238E27FC236}">
                  <a16:creationId xmlns:a16="http://schemas.microsoft.com/office/drawing/2014/main" id="{7BCF46AB-0D8B-DBD9-F159-71A1E1548D55}"/>
                </a:ext>
              </a:extLst>
            </p:cNvPr>
            <p:cNvSpPr/>
            <p:nvPr/>
          </p:nvSpPr>
          <p:spPr>
            <a:xfrm>
              <a:off x="6747809" y="3813226"/>
              <a:ext cx="1408975" cy="704602"/>
            </a:xfrm>
            <a:custGeom>
              <a:avLst/>
              <a:gdLst/>
              <a:ahLst/>
              <a:cxnLst/>
              <a:rect l="l" t="t" r="r" b="b"/>
              <a:pathLst>
                <a:path w="7904" h="3951" extrusionOk="0">
                  <a:moveTo>
                    <a:pt x="1" y="0"/>
                  </a:moveTo>
                  <a:cubicBezTo>
                    <a:pt x="1" y="540"/>
                    <a:pt x="111" y="1075"/>
                    <a:pt x="328" y="1571"/>
                  </a:cubicBezTo>
                  <a:cubicBezTo>
                    <a:pt x="938" y="2971"/>
                    <a:pt x="2332" y="3951"/>
                    <a:pt x="3953" y="3951"/>
                  </a:cubicBezTo>
                  <a:cubicBezTo>
                    <a:pt x="5574" y="3951"/>
                    <a:pt x="6967" y="2971"/>
                    <a:pt x="7575" y="1573"/>
                  </a:cubicBezTo>
                  <a:cubicBezTo>
                    <a:pt x="7791" y="1076"/>
                    <a:pt x="7903" y="541"/>
                    <a:pt x="7903" y="0"/>
                  </a:cubicBezTo>
                  <a:lnTo>
                    <a:pt x="7249" y="0"/>
                  </a:lnTo>
                  <a:cubicBezTo>
                    <a:pt x="7249" y="1818"/>
                    <a:pt x="5770" y="3296"/>
                    <a:pt x="3953" y="3296"/>
                  </a:cubicBezTo>
                  <a:cubicBezTo>
                    <a:pt x="2135" y="3296"/>
                    <a:pt x="657" y="1818"/>
                    <a:pt x="657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3;p57">
              <a:extLst>
                <a:ext uri="{FF2B5EF4-FFF2-40B4-BE49-F238E27FC236}">
                  <a16:creationId xmlns:a16="http://schemas.microsoft.com/office/drawing/2014/main" id="{108F80F2-5528-23C3-3B9C-B27E70C842DE}"/>
                </a:ext>
              </a:extLst>
            </p:cNvPr>
            <p:cNvSpPr/>
            <p:nvPr/>
          </p:nvSpPr>
          <p:spPr>
            <a:xfrm>
              <a:off x="6938781" y="3219922"/>
              <a:ext cx="1026657" cy="1026993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BB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94;p57">
              <a:extLst>
                <a:ext uri="{FF2B5EF4-FFF2-40B4-BE49-F238E27FC236}">
                  <a16:creationId xmlns:a16="http://schemas.microsoft.com/office/drawing/2014/main" id="{B7D2202F-420B-7AC2-FC9D-71DB605C4ECA}"/>
                </a:ext>
              </a:extLst>
            </p:cNvPr>
            <p:cNvSpPr/>
            <p:nvPr/>
          </p:nvSpPr>
          <p:spPr>
            <a:xfrm>
              <a:off x="8232913" y="3359919"/>
              <a:ext cx="1026657" cy="1026993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BB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4303;p57">
            <a:extLst>
              <a:ext uri="{FF2B5EF4-FFF2-40B4-BE49-F238E27FC236}">
                <a16:creationId xmlns:a16="http://schemas.microsoft.com/office/drawing/2014/main" id="{4429649E-A026-3691-2D48-5A4E003CB281}"/>
              </a:ext>
            </a:extLst>
          </p:cNvPr>
          <p:cNvSpPr/>
          <p:nvPr/>
        </p:nvSpPr>
        <p:spPr>
          <a:xfrm>
            <a:off x="3282401" y="4938039"/>
            <a:ext cx="900672" cy="520153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82"/>
                  <a:pt x="1" y="5987"/>
                </a:cubicBezTo>
                <a:lnTo>
                  <a:pt x="1" y="15464"/>
                </a:lnTo>
                <a:cubicBezTo>
                  <a:pt x="1" y="18769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9"/>
                  <a:pt x="37119" y="15464"/>
                </a:cubicBezTo>
                <a:lnTo>
                  <a:pt x="37119" y="5987"/>
                </a:lnTo>
                <a:cubicBezTo>
                  <a:pt x="37119" y="2682"/>
                  <a:pt x="34904" y="1"/>
                  <a:pt x="32172" y="1"/>
                </a:cubicBezTo>
                <a:close/>
              </a:path>
            </a:pathLst>
          </a:custGeom>
          <a:solidFill>
            <a:srgbClr val="E3E9ED"/>
          </a:solidFill>
          <a:ln w="9525" cap="flat" cmpd="sng">
            <a:solidFill>
              <a:srgbClr val="CFD9E0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Extract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0" name="Google Shape;4303;p57">
            <a:extLst>
              <a:ext uri="{FF2B5EF4-FFF2-40B4-BE49-F238E27FC236}">
                <a16:creationId xmlns:a16="http://schemas.microsoft.com/office/drawing/2014/main" id="{C3C7D009-F1A3-755A-9AEF-6F72E11E1FD0}"/>
              </a:ext>
            </a:extLst>
          </p:cNvPr>
          <p:cNvSpPr/>
          <p:nvPr/>
        </p:nvSpPr>
        <p:spPr>
          <a:xfrm>
            <a:off x="5480428" y="2076786"/>
            <a:ext cx="1231141" cy="520153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82"/>
                  <a:pt x="1" y="5987"/>
                </a:cubicBezTo>
                <a:lnTo>
                  <a:pt x="1" y="15464"/>
                </a:lnTo>
                <a:cubicBezTo>
                  <a:pt x="1" y="18769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9"/>
                  <a:pt x="37119" y="15464"/>
                </a:cubicBezTo>
                <a:lnTo>
                  <a:pt x="37119" y="5987"/>
                </a:lnTo>
                <a:cubicBezTo>
                  <a:pt x="37119" y="2682"/>
                  <a:pt x="34904" y="1"/>
                  <a:pt x="32172" y="1"/>
                </a:cubicBezTo>
                <a:close/>
              </a:path>
            </a:pathLst>
          </a:custGeom>
          <a:solidFill>
            <a:srgbClr val="E3E9ED"/>
          </a:solidFill>
          <a:ln w="9525" cap="flat" cmpd="sng">
            <a:solidFill>
              <a:srgbClr val="CFD9E0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Transform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1" name="Google Shape;4303;p57">
            <a:extLst>
              <a:ext uri="{FF2B5EF4-FFF2-40B4-BE49-F238E27FC236}">
                <a16:creationId xmlns:a16="http://schemas.microsoft.com/office/drawing/2014/main" id="{0E4D5A85-2913-4FE8-67D4-47D9E491AEE2}"/>
              </a:ext>
            </a:extLst>
          </p:cNvPr>
          <p:cNvSpPr/>
          <p:nvPr/>
        </p:nvSpPr>
        <p:spPr>
          <a:xfrm>
            <a:off x="8008929" y="4933107"/>
            <a:ext cx="914400" cy="520153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82"/>
                  <a:pt x="1" y="5987"/>
                </a:cubicBezTo>
                <a:lnTo>
                  <a:pt x="1" y="15464"/>
                </a:lnTo>
                <a:cubicBezTo>
                  <a:pt x="1" y="18769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9"/>
                  <a:pt x="37119" y="15464"/>
                </a:cubicBezTo>
                <a:lnTo>
                  <a:pt x="37119" y="5987"/>
                </a:lnTo>
                <a:cubicBezTo>
                  <a:pt x="37119" y="2682"/>
                  <a:pt x="34904" y="1"/>
                  <a:pt x="32172" y="1"/>
                </a:cubicBezTo>
                <a:close/>
              </a:path>
            </a:pathLst>
          </a:custGeom>
          <a:solidFill>
            <a:srgbClr val="E3E9ED"/>
          </a:solidFill>
          <a:ln w="9525" cap="flat" cmpd="sng">
            <a:solidFill>
              <a:srgbClr val="CFD9E0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Load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3" name="Google Shape;1687;p55">
            <a:extLst>
              <a:ext uri="{FF2B5EF4-FFF2-40B4-BE49-F238E27FC236}">
                <a16:creationId xmlns:a16="http://schemas.microsoft.com/office/drawing/2014/main" id="{BD7CD758-4F2D-B5FD-5229-A3A0EF9C8BBB}"/>
              </a:ext>
            </a:extLst>
          </p:cNvPr>
          <p:cNvSpPr/>
          <p:nvPr/>
        </p:nvSpPr>
        <p:spPr>
          <a:xfrm rot="10800000" flipH="1">
            <a:off x="1460270" y="5565166"/>
            <a:ext cx="2667714" cy="1074916"/>
          </a:xfrm>
          <a:custGeom>
            <a:avLst/>
            <a:gdLst/>
            <a:ahLst/>
            <a:cxnLst/>
            <a:rect l="l" t="t" r="r" b="b"/>
            <a:pathLst>
              <a:path w="16269" h="9064" extrusionOk="0">
                <a:moveTo>
                  <a:pt x="428" y="0"/>
                </a:moveTo>
                <a:cubicBezTo>
                  <a:pt x="193" y="0"/>
                  <a:pt x="2" y="191"/>
                  <a:pt x="2" y="428"/>
                </a:cubicBezTo>
                <a:lnTo>
                  <a:pt x="2" y="6900"/>
                </a:lnTo>
                <a:cubicBezTo>
                  <a:pt x="1" y="7136"/>
                  <a:pt x="193" y="7328"/>
                  <a:pt x="428" y="7328"/>
                </a:cubicBezTo>
                <a:lnTo>
                  <a:pt x="12834" y="7328"/>
                </a:lnTo>
                <a:lnTo>
                  <a:pt x="13836" y="9064"/>
                </a:lnTo>
                <a:lnTo>
                  <a:pt x="14839" y="7328"/>
                </a:lnTo>
                <a:lnTo>
                  <a:pt x="15839" y="7328"/>
                </a:lnTo>
                <a:cubicBezTo>
                  <a:pt x="16076" y="7328"/>
                  <a:pt x="16269" y="7137"/>
                  <a:pt x="16269" y="6900"/>
                </a:cubicBezTo>
                <a:lnTo>
                  <a:pt x="16269" y="428"/>
                </a:lnTo>
                <a:cubicBezTo>
                  <a:pt x="16267" y="191"/>
                  <a:pt x="16076" y="0"/>
                  <a:pt x="15839" y="0"/>
                </a:cubicBez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15998C-3C6A-E086-2183-91DEF14BE508}"/>
              </a:ext>
            </a:extLst>
          </p:cNvPr>
          <p:cNvSpPr txBox="1"/>
          <p:nvPr/>
        </p:nvSpPr>
        <p:spPr>
          <a:xfrm>
            <a:off x="1021128" y="5753361"/>
            <a:ext cx="3161945" cy="698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Retrieve raw data from various sources (databases, files)</a:t>
            </a:r>
          </a:p>
        </p:txBody>
      </p:sp>
      <p:sp>
        <p:nvSpPr>
          <p:cNvPr id="67" name="Google Shape;1687;p55">
            <a:extLst>
              <a:ext uri="{FF2B5EF4-FFF2-40B4-BE49-F238E27FC236}">
                <a16:creationId xmlns:a16="http://schemas.microsoft.com/office/drawing/2014/main" id="{9B0F7BF9-EEE3-8F27-A677-8074736DFA9B}"/>
              </a:ext>
            </a:extLst>
          </p:cNvPr>
          <p:cNvSpPr/>
          <p:nvPr/>
        </p:nvSpPr>
        <p:spPr>
          <a:xfrm flipH="1">
            <a:off x="5702108" y="1001715"/>
            <a:ext cx="2476217" cy="1074916"/>
          </a:xfrm>
          <a:custGeom>
            <a:avLst/>
            <a:gdLst/>
            <a:ahLst/>
            <a:cxnLst/>
            <a:rect l="l" t="t" r="r" b="b"/>
            <a:pathLst>
              <a:path w="16269" h="9064" extrusionOk="0">
                <a:moveTo>
                  <a:pt x="428" y="0"/>
                </a:moveTo>
                <a:cubicBezTo>
                  <a:pt x="193" y="0"/>
                  <a:pt x="2" y="191"/>
                  <a:pt x="2" y="428"/>
                </a:cubicBezTo>
                <a:lnTo>
                  <a:pt x="2" y="6900"/>
                </a:lnTo>
                <a:cubicBezTo>
                  <a:pt x="1" y="7136"/>
                  <a:pt x="193" y="7328"/>
                  <a:pt x="428" y="7328"/>
                </a:cubicBezTo>
                <a:lnTo>
                  <a:pt x="12834" y="7328"/>
                </a:lnTo>
                <a:lnTo>
                  <a:pt x="13836" y="9064"/>
                </a:lnTo>
                <a:lnTo>
                  <a:pt x="14839" y="7328"/>
                </a:lnTo>
                <a:lnTo>
                  <a:pt x="15839" y="7328"/>
                </a:lnTo>
                <a:cubicBezTo>
                  <a:pt x="16076" y="7328"/>
                  <a:pt x="16269" y="7137"/>
                  <a:pt x="16269" y="6900"/>
                </a:cubicBezTo>
                <a:lnTo>
                  <a:pt x="16269" y="428"/>
                </a:lnTo>
                <a:cubicBezTo>
                  <a:pt x="16267" y="191"/>
                  <a:pt x="16076" y="0"/>
                  <a:pt x="15839" y="0"/>
                </a:cubicBez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4CDDEE-9464-D70F-953F-CF4733213FBC}"/>
              </a:ext>
            </a:extLst>
          </p:cNvPr>
          <p:cNvSpPr txBox="1"/>
          <p:nvPr/>
        </p:nvSpPr>
        <p:spPr>
          <a:xfrm>
            <a:off x="5298619" y="1049784"/>
            <a:ext cx="3161945" cy="698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Clean, structure, and enrich data for analysis</a:t>
            </a:r>
          </a:p>
        </p:txBody>
      </p:sp>
      <p:sp>
        <p:nvSpPr>
          <p:cNvPr id="69" name="Google Shape;1687;p55">
            <a:extLst>
              <a:ext uri="{FF2B5EF4-FFF2-40B4-BE49-F238E27FC236}">
                <a16:creationId xmlns:a16="http://schemas.microsoft.com/office/drawing/2014/main" id="{F8ACB970-06FC-D35D-8218-D428ECFBD3A1}"/>
              </a:ext>
            </a:extLst>
          </p:cNvPr>
          <p:cNvSpPr/>
          <p:nvPr/>
        </p:nvSpPr>
        <p:spPr>
          <a:xfrm rot="10800000" flipH="1">
            <a:off x="6200526" y="5565166"/>
            <a:ext cx="2667714" cy="1074916"/>
          </a:xfrm>
          <a:custGeom>
            <a:avLst/>
            <a:gdLst/>
            <a:ahLst/>
            <a:cxnLst/>
            <a:rect l="l" t="t" r="r" b="b"/>
            <a:pathLst>
              <a:path w="16269" h="9064" extrusionOk="0">
                <a:moveTo>
                  <a:pt x="428" y="0"/>
                </a:moveTo>
                <a:cubicBezTo>
                  <a:pt x="193" y="0"/>
                  <a:pt x="2" y="191"/>
                  <a:pt x="2" y="428"/>
                </a:cubicBezTo>
                <a:lnTo>
                  <a:pt x="2" y="6900"/>
                </a:lnTo>
                <a:cubicBezTo>
                  <a:pt x="1" y="7136"/>
                  <a:pt x="193" y="7328"/>
                  <a:pt x="428" y="7328"/>
                </a:cubicBezTo>
                <a:lnTo>
                  <a:pt x="12834" y="7328"/>
                </a:lnTo>
                <a:lnTo>
                  <a:pt x="13836" y="9064"/>
                </a:lnTo>
                <a:lnTo>
                  <a:pt x="14839" y="7328"/>
                </a:lnTo>
                <a:lnTo>
                  <a:pt x="15839" y="7328"/>
                </a:lnTo>
                <a:cubicBezTo>
                  <a:pt x="16076" y="7328"/>
                  <a:pt x="16269" y="7137"/>
                  <a:pt x="16269" y="6900"/>
                </a:cubicBezTo>
                <a:lnTo>
                  <a:pt x="16269" y="428"/>
                </a:lnTo>
                <a:cubicBezTo>
                  <a:pt x="16267" y="191"/>
                  <a:pt x="16076" y="0"/>
                  <a:pt x="15839" y="0"/>
                </a:cubicBez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86A5BA-0ACB-6B35-B0EB-6F4CC8AC97BE}"/>
              </a:ext>
            </a:extLst>
          </p:cNvPr>
          <p:cNvSpPr txBox="1"/>
          <p:nvPr/>
        </p:nvSpPr>
        <p:spPr>
          <a:xfrm>
            <a:off x="5761384" y="5804561"/>
            <a:ext cx="3161945" cy="698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Store the transformed data into a final system</a:t>
            </a:r>
          </a:p>
        </p:txBody>
      </p:sp>
    </p:spTree>
    <p:extLst>
      <p:ext uri="{BB962C8B-B14F-4D97-AF65-F5344CB8AC3E}">
        <p14:creationId xmlns:p14="http://schemas.microsoft.com/office/powerpoint/2010/main" val="237611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3D837-5560-B1C5-6982-1CF42D642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1682;p55">
            <a:extLst>
              <a:ext uri="{FF2B5EF4-FFF2-40B4-BE49-F238E27FC236}">
                <a16:creationId xmlns:a16="http://schemas.microsoft.com/office/drawing/2014/main" id="{D6AE38C3-F57E-B9E8-2FBD-439E2AE7D1FB}"/>
              </a:ext>
            </a:extLst>
          </p:cNvPr>
          <p:cNvGrpSpPr/>
          <p:nvPr/>
        </p:nvGrpSpPr>
        <p:grpSpPr>
          <a:xfrm>
            <a:off x="1383051" y="5052705"/>
            <a:ext cx="9641451" cy="1146410"/>
            <a:chOff x="4411970" y="3131459"/>
            <a:chExt cx="710520" cy="117397"/>
          </a:xfrm>
        </p:grpSpPr>
        <p:sp>
          <p:nvSpPr>
            <p:cNvPr id="44" name="Google Shape;1683;p55">
              <a:extLst>
                <a:ext uri="{FF2B5EF4-FFF2-40B4-BE49-F238E27FC236}">
                  <a16:creationId xmlns:a16="http://schemas.microsoft.com/office/drawing/2014/main" id="{A875F47B-5BAD-771C-995A-B5778BA851F3}"/>
                </a:ext>
              </a:extLst>
            </p:cNvPr>
            <p:cNvSpPr/>
            <p:nvPr/>
          </p:nvSpPr>
          <p:spPr>
            <a:xfrm>
              <a:off x="4411970" y="3131459"/>
              <a:ext cx="710520" cy="117397"/>
            </a:xfrm>
            <a:custGeom>
              <a:avLst/>
              <a:gdLst/>
              <a:ahLst/>
              <a:cxnLst/>
              <a:rect l="l" t="t" r="r" b="b"/>
              <a:pathLst>
                <a:path w="15736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" name="Google Shape;1684;p55">
              <a:extLst>
                <a:ext uri="{FF2B5EF4-FFF2-40B4-BE49-F238E27FC236}">
                  <a16:creationId xmlns:a16="http://schemas.microsoft.com/office/drawing/2014/main" id="{2B42749D-917F-34C0-DA55-843159209339}"/>
                </a:ext>
              </a:extLst>
            </p:cNvPr>
            <p:cNvSpPr/>
            <p:nvPr/>
          </p:nvSpPr>
          <p:spPr>
            <a:xfrm>
              <a:off x="4411970" y="3131459"/>
              <a:ext cx="168012" cy="117397"/>
            </a:xfrm>
            <a:custGeom>
              <a:avLst/>
              <a:gdLst/>
              <a:ahLst/>
              <a:cxnLst/>
              <a:rect l="l" t="t" r="r" b="b"/>
              <a:pathLst>
                <a:path w="3721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oogle Shape;1682;p55">
            <a:extLst>
              <a:ext uri="{FF2B5EF4-FFF2-40B4-BE49-F238E27FC236}">
                <a16:creationId xmlns:a16="http://schemas.microsoft.com/office/drawing/2014/main" id="{9CFED18E-9508-5FC5-414E-7DC2EFF7EACE}"/>
              </a:ext>
            </a:extLst>
          </p:cNvPr>
          <p:cNvGrpSpPr/>
          <p:nvPr/>
        </p:nvGrpSpPr>
        <p:grpSpPr>
          <a:xfrm>
            <a:off x="1383051" y="3279947"/>
            <a:ext cx="9631028" cy="1146410"/>
            <a:chOff x="4411970" y="3131459"/>
            <a:chExt cx="710520" cy="117397"/>
          </a:xfrm>
        </p:grpSpPr>
        <p:sp>
          <p:nvSpPr>
            <p:cNvPr id="41" name="Google Shape;1683;p55">
              <a:extLst>
                <a:ext uri="{FF2B5EF4-FFF2-40B4-BE49-F238E27FC236}">
                  <a16:creationId xmlns:a16="http://schemas.microsoft.com/office/drawing/2014/main" id="{84B5A60E-E5AB-B58F-739C-BD0D56B9E8A0}"/>
                </a:ext>
              </a:extLst>
            </p:cNvPr>
            <p:cNvSpPr/>
            <p:nvPr/>
          </p:nvSpPr>
          <p:spPr>
            <a:xfrm>
              <a:off x="4411970" y="3131459"/>
              <a:ext cx="710520" cy="117397"/>
            </a:xfrm>
            <a:custGeom>
              <a:avLst/>
              <a:gdLst/>
              <a:ahLst/>
              <a:cxnLst/>
              <a:rect l="l" t="t" r="r" b="b"/>
              <a:pathLst>
                <a:path w="15736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" name="Google Shape;1684;p55">
              <a:extLst>
                <a:ext uri="{FF2B5EF4-FFF2-40B4-BE49-F238E27FC236}">
                  <a16:creationId xmlns:a16="http://schemas.microsoft.com/office/drawing/2014/main" id="{ED6F37A2-5FEA-0F99-B02F-F143E5C94137}"/>
                </a:ext>
              </a:extLst>
            </p:cNvPr>
            <p:cNvSpPr/>
            <p:nvPr/>
          </p:nvSpPr>
          <p:spPr>
            <a:xfrm>
              <a:off x="4411970" y="3131459"/>
              <a:ext cx="168012" cy="117397"/>
            </a:xfrm>
            <a:custGeom>
              <a:avLst/>
              <a:gdLst/>
              <a:ahLst/>
              <a:cxnLst/>
              <a:rect l="l" t="t" r="r" b="b"/>
              <a:pathLst>
                <a:path w="3721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4E5D3062-20DF-0735-639A-63257F4AC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303490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do we do ETL?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9018660-7119-0960-AD56-C9B2F838C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196" y="5320451"/>
            <a:ext cx="1147788" cy="604099"/>
          </a:xfrm>
          <a:prstGeom prst="rect">
            <a:avLst/>
          </a:prstGeom>
        </p:spPr>
      </p:pic>
      <p:grpSp>
        <p:nvGrpSpPr>
          <p:cNvPr id="37" name="Google Shape;1682;p55">
            <a:extLst>
              <a:ext uri="{FF2B5EF4-FFF2-40B4-BE49-F238E27FC236}">
                <a16:creationId xmlns:a16="http://schemas.microsoft.com/office/drawing/2014/main" id="{EFD7CEEB-298A-4842-1AF9-539FB4785D5E}"/>
              </a:ext>
            </a:extLst>
          </p:cNvPr>
          <p:cNvGrpSpPr/>
          <p:nvPr/>
        </p:nvGrpSpPr>
        <p:grpSpPr>
          <a:xfrm>
            <a:off x="1383051" y="1470874"/>
            <a:ext cx="9631028" cy="1146410"/>
            <a:chOff x="4411970" y="3131459"/>
            <a:chExt cx="710520" cy="117397"/>
          </a:xfrm>
        </p:grpSpPr>
        <p:sp>
          <p:nvSpPr>
            <p:cNvPr id="38" name="Google Shape;1683;p55">
              <a:extLst>
                <a:ext uri="{FF2B5EF4-FFF2-40B4-BE49-F238E27FC236}">
                  <a16:creationId xmlns:a16="http://schemas.microsoft.com/office/drawing/2014/main" id="{4B67FD03-476F-041B-0D8D-696A3609D437}"/>
                </a:ext>
              </a:extLst>
            </p:cNvPr>
            <p:cNvSpPr/>
            <p:nvPr/>
          </p:nvSpPr>
          <p:spPr>
            <a:xfrm>
              <a:off x="4411970" y="3131459"/>
              <a:ext cx="710520" cy="117397"/>
            </a:xfrm>
            <a:custGeom>
              <a:avLst/>
              <a:gdLst/>
              <a:ahLst/>
              <a:cxnLst/>
              <a:rect l="l" t="t" r="r" b="b"/>
              <a:pathLst>
                <a:path w="15736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" name="Google Shape;1684;p55">
              <a:extLst>
                <a:ext uri="{FF2B5EF4-FFF2-40B4-BE49-F238E27FC236}">
                  <a16:creationId xmlns:a16="http://schemas.microsoft.com/office/drawing/2014/main" id="{F8AF4C49-39DF-22FC-0046-50CACE2113E8}"/>
                </a:ext>
              </a:extLst>
            </p:cNvPr>
            <p:cNvSpPr/>
            <p:nvPr/>
          </p:nvSpPr>
          <p:spPr>
            <a:xfrm>
              <a:off x="4411970" y="3131459"/>
              <a:ext cx="168012" cy="117397"/>
            </a:xfrm>
            <a:custGeom>
              <a:avLst/>
              <a:gdLst/>
              <a:ahLst/>
              <a:cxnLst/>
              <a:rect l="l" t="t" r="r" b="b"/>
              <a:pathLst>
                <a:path w="3721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 descr="Power Query in Excel:">
            <a:extLst>
              <a:ext uri="{FF2B5EF4-FFF2-40B4-BE49-F238E27FC236}">
                <a16:creationId xmlns:a16="http://schemas.microsoft.com/office/drawing/2014/main" id="{940BAD7D-582A-FB1E-FF33-F431EDB53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347" y="1703862"/>
            <a:ext cx="1218637" cy="68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364F628-DD46-2CAA-64A9-0F9345035707}"/>
              </a:ext>
            </a:extLst>
          </p:cNvPr>
          <p:cNvSpPr txBox="1"/>
          <p:nvPr/>
        </p:nvSpPr>
        <p:spPr>
          <a:xfrm>
            <a:off x="3065630" y="1608223"/>
            <a:ext cx="7948449" cy="87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Integrated in Microsoft system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 start with No code/Low code steps, then ease into M language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89F7D0-C63F-7DEC-EDDA-F322B9182A99}"/>
              </a:ext>
            </a:extLst>
          </p:cNvPr>
          <p:cNvSpPr txBox="1"/>
          <p:nvPr/>
        </p:nvSpPr>
        <p:spPr>
          <a:xfrm>
            <a:off x="3076053" y="3417295"/>
            <a:ext cx="7948449" cy="87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Free and Opensource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 code/Low code and more visually intuitive for debugging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74CE5A-0979-B62B-7F7F-531382FC7454}"/>
              </a:ext>
            </a:extLst>
          </p:cNvPr>
          <p:cNvSpPr txBox="1"/>
          <p:nvPr/>
        </p:nvSpPr>
        <p:spPr>
          <a:xfrm>
            <a:off x="3076053" y="5190054"/>
            <a:ext cx="7948449" cy="871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Most flexible and advanced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Essential for any kind of a database systems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6E25D55-C30E-45C1-0331-458CCA94F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37" y="3664009"/>
            <a:ext cx="1449706" cy="37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13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E3AC0-A849-8263-4DE6-E39672660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8C037FB-3102-9DF3-97BD-C830B5A2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303490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Let’s talk about Power Query!</a:t>
            </a:r>
          </a:p>
        </p:txBody>
      </p:sp>
      <p:grpSp>
        <p:nvGrpSpPr>
          <p:cNvPr id="2" name="Google Shape;4566;p59">
            <a:extLst>
              <a:ext uri="{FF2B5EF4-FFF2-40B4-BE49-F238E27FC236}">
                <a16:creationId xmlns:a16="http://schemas.microsoft.com/office/drawing/2014/main" id="{27FC8F23-4D39-24C9-EB84-A2A522817202}"/>
              </a:ext>
            </a:extLst>
          </p:cNvPr>
          <p:cNvGrpSpPr/>
          <p:nvPr/>
        </p:nvGrpSpPr>
        <p:grpSpPr>
          <a:xfrm>
            <a:off x="5180294" y="2419040"/>
            <a:ext cx="1831410" cy="2019920"/>
            <a:chOff x="5985650" y="2860025"/>
            <a:chExt cx="1396075" cy="1539775"/>
          </a:xfrm>
        </p:grpSpPr>
        <p:sp>
          <p:nvSpPr>
            <p:cNvPr id="3" name="Google Shape;4567;p59">
              <a:extLst>
                <a:ext uri="{FF2B5EF4-FFF2-40B4-BE49-F238E27FC236}">
                  <a16:creationId xmlns:a16="http://schemas.microsoft.com/office/drawing/2014/main" id="{6B10724E-95DA-5624-5896-CAB9264C374E}"/>
                </a:ext>
              </a:extLst>
            </p:cNvPr>
            <p:cNvSpPr/>
            <p:nvPr/>
          </p:nvSpPr>
          <p:spPr>
            <a:xfrm>
              <a:off x="6655300" y="3128850"/>
              <a:ext cx="637150" cy="631950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568;p59">
              <a:extLst>
                <a:ext uri="{FF2B5EF4-FFF2-40B4-BE49-F238E27FC236}">
                  <a16:creationId xmlns:a16="http://schemas.microsoft.com/office/drawing/2014/main" id="{BE0FBEA1-EBDD-70D3-5659-D41EEB5E82BF}"/>
                </a:ext>
              </a:extLst>
            </p:cNvPr>
            <p:cNvSpPr/>
            <p:nvPr/>
          </p:nvSpPr>
          <p:spPr>
            <a:xfrm>
              <a:off x="6673425" y="3771400"/>
              <a:ext cx="600850" cy="600800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569;p59">
              <a:extLst>
                <a:ext uri="{FF2B5EF4-FFF2-40B4-BE49-F238E27FC236}">
                  <a16:creationId xmlns:a16="http://schemas.microsoft.com/office/drawing/2014/main" id="{CD7A3F83-D975-16EA-2477-ADCB34DC1706}"/>
                </a:ext>
              </a:extLst>
            </p:cNvPr>
            <p:cNvSpPr/>
            <p:nvPr/>
          </p:nvSpPr>
          <p:spPr>
            <a:xfrm>
              <a:off x="6073050" y="3509700"/>
              <a:ext cx="641725" cy="636800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570;p59">
              <a:extLst>
                <a:ext uri="{FF2B5EF4-FFF2-40B4-BE49-F238E27FC236}">
                  <a16:creationId xmlns:a16="http://schemas.microsoft.com/office/drawing/2014/main" id="{542D3308-02F8-BD08-AFAD-8B5971684654}"/>
                </a:ext>
              </a:extLst>
            </p:cNvPr>
            <p:cNvSpPr/>
            <p:nvPr/>
          </p:nvSpPr>
          <p:spPr>
            <a:xfrm>
              <a:off x="6124575" y="2917775"/>
              <a:ext cx="572575" cy="572525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571;p59">
              <a:extLst>
                <a:ext uri="{FF2B5EF4-FFF2-40B4-BE49-F238E27FC236}">
                  <a16:creationId xmlns:a16="http://schemas.microsoft.com/office/drawing/2014/main" id="{6D30CD1A-15EF-6EAE-7BCA-CA72905550C2}"/>
                </a:ext>
              </a:extLst>
            </p:cNvPr>
            <p:cNvSpPr/>
            <p:nvPr/>
          </p:nvSpPr>
          <p:spPr>
            <a:xfrm>
              <a:off x="6459975" y="2867300"/>
              <a:ext cx="101300" cy="50500"/>
            </a:xfrm>
            <a:custGeom>
              <a:avLst/>
              <a:gdLst/>
              <a:ahLst/>
              <a:cxnLst/>
              <a:rect l="l" t="t" r="r" b="b"/>
              <a:pathLst>
                <a:path w="4052" h="2020" extrusionOk="0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572;p59">
              <a:extLst>
                <a:ext uri="{FF2B5EF4-FFF2-40B4-BE49-F238E27FC236}">
                  <a16:creationId xmlns:a16="http://schemas.microsoft.com/office/drawing/2014/main" id="{85A56597-F632-5560-1555-72F6A8490B30}"/>
                </a:ext>
              </a:extLst>
            </p:cNvPr>
            <p:cNvSpPr/>
            <p:nvPr/>
          </p:nvSpPr>
          <p:spPr>
            <a:xfrm>
              <a:off x="6389025" y="2860025"/>
              <a:ext cx="63100" cy="15700"/>
            </a:xfrm>
            <a:custGeom>
              <a:avLst/>
              <a:gdLst/>
              <a:ahLst/>
              <a:cxnLst/>
              <a:rect l="l" t="t" r="r" b="b"/>
              <a:pathLst>
                <a:path w="2524" h="628" extrusionOk="0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573;p59">
              <a:extLst>
                <a:ext uri="{FF2B5EF4-FFF2-40B4-BE49-F238E27FC236}">
                  <a16:creationId xmlns:a16="http://schemas.microsoft.com/office/drawing/2014/main" id="{9FF555FF-2788-B809-7EFE-A2CB3EF8E7A9}"/>
                </a:ext>
              </a:extLst>
            </p:cNvPr>
            <p:cNvSpPr/>
            <p:nvPr/>
          </p:nvSpPr>
          <p:spPr>
            <a:xfrm>
              <a:off x="6279750" y="2879875"/>
              <a:ext cx="39600" cy="26000"/>
            </a:xfrm>
            <a:custGeom>
              <a:avLst/>
              <a:gdLst/>
              <a:ahLst/>
              <a:cxnLst/>
              <a:rect l="l" t="t" r="r" b="b"/>
              <a:pathLst>
                <a:path w="1584" h="1040" extrusionOk="0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574;p59">
              <a:extLst>
                <a:ext uri="{FF2B5EF4-FFF2-40B4-BE49-F238E27FC236}">
                  <a16:creationId xmlns:a16="http://schemas.microsoft.com/office/drawing/2014/main" id="{72ACBE72-4B61-D3DD-5DD4-0FFEB01F4181}"/>
                </a:ext>
              </a:extLst>
            </p:cNvPr>
            <p:cNvSpPr/>
            <p:nvPr/>
          </p:nvSpPr>
          <p:spPr>
            <a:xfrm>
              <a:off x="6325825" y="2862750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575;p59">
              <a:extLst>
                <a:ext uri="{FF2B5EF4-FFF2-40B4-BE49-F238E27FC236}">
                  <a16:creationId xmlns:a16="http://schemas.microsoft.com/office/drawing/2014/main" id="{9A91D342-D8EB-6A24-044F-3EEF8EB81BB2}"/>
                </a:ext>
              </a:extLst>
            </p:cNvPr>
            <p:cNvSpPr/>
            <p:nvPr/>
          </p:nvSpPr>
          <p:spPr>
            <a:xfrm>
              <a:off x="7023725" y="3061400"/>
              <a:ext cx="101300" cy="50475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576;p59">
              <a:extLst>
                <a:ext uri="{FF2B5EF4-FFF2-40B4-BE49-F238E27FC236}">
                  <a16:creationId xmlns:a16="http://schemas.microsoft.com/office/drawing/2014/main" id="{D845FD1F-F5C4-B9D0-9FCB-11FDE8BCAE46}"/>
                </a:ext>
              </a:extLst>
            </p:cNvPr>
            <p:cNvSpPr/>
            <p:nvPr/>
          </p:nvSpPr>
          <p:spPr>
            <a:xfrm>
              <a:off x="6952750" y="3054150"/>
              <a:ext cx="63100" cy="15650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577;p59">
              <a:extLst>
                <a:ext uri="{FF2B5EF4-FFF2-40B4-BE49-F238E27FC236}">
                  <a16:creationId xmlns:a16="http://schemas.microsoft.com/office/drawing/2014/main" id="{884D4610-854D-BFDD-62B8-03D31D5510D3}"/>
                </a:ext>
              </a:extLst>
            </p:cNvPr>
            <p:cNvSpPr/>
            <p:nvPr/>
          </p:nvSpPr>
          <p:spPr>
            <a:xfrm>
              <a:off x="6843450" y="3073975"/>
              <a:ext cx="39625" cy="26025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578;p59">
              <a:extLst>
                <a:ext uri="{FF2B5EF4-FFF2-40B4-BE49-F238E27FC236}">
                  <a16:creationId xmlns:a16="http://schemas.microsoft.com/office/drawing/2014/main" id="{836CC9A8-4466-7E44-BFD1-A4E2266C97FE}"/>
                </a:ext>
              </a:extLst>
            </p:cNvPr>
            <p:cNvSpPr/>
            <p:nvPr/>
          </p:nvSpPr>
          <p:spPr>
            <a:xfrm>
              <a:off x="6889575" y="3056825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579;p59">
              <a:extLst>
                <a:ext uri="{FF2B5EF4-FFF2-40B4-BE49-F238E27FC236}">
                  <a16:creationId xmlns:a16="http://schemas.microsoft.com/office/drawing/2014/main" id="{11076677-0D9B-6B2D-F1A3-D9D0A543677E}"/>
                </a:ext>
              </a:extLst>
            </p:cNvPr>
            <p:cNvSpPr/>
            <p:nvPr/>
          </p:nvSpPr>
          <p:spPr>
            <a:xfrm>
              <a:off x="6245350" y="4177200"/>
              <a:ext cx="101275" cy="50475"/>
            </a:xfrm>
            <a:custGeom>
              <a:avLst/>
              <a:gdLst/>
              <a:ahLst/>
              <a:cxnLst/>
              <a:rect l="l" t="t" r="r" b="b"/>
              <a:pathLst>
                <a:path w="4051" h="2019" extrusionOk="0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580;p59">
              <a:extLst>
                <a:ext uri="{FF2B5EF4-FFF2-40B4-BE49-F238E27FC236}">
                  <a16:creationId xmlns:a16="http://schemas.microsoft.com/office/drawing/2014/main" id="{212A13A2-07AB-98DA-2E7A-4A818CC3060B}"/>
                </a:ext>
              </a:extLst>
            </p:cNvPr>
            <p:cNvSpPr/>
            <p:nvPr/>
          </p:nvSpPr>
          <p:spPr>
            <a:xfrm>
              <a:off x="6354525" y="4219275"/>
              <a:ext cx="63075" cy="15675"/>
            </a:xfrm>
            <a:custGeom>
              <a:avLst/>
              <a:gdLst/>
              <a:ahLst/>
              <a:cxnLst/>
              <a:rect l="l" t="t" r="r" b="b"/>
              <a:pathLst>
                <a:path w="2523" h="627" extrusionOk="0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581;p59">
              <a:extLst>
                <a:ext uri="{FF2B5EF4-FFF2-40B4-BE49-F238E27FC236}">
                  <a16:creationId xmlns:a16="http://schemas.microsoft.com/office/drawing/2014/main" id="{0B33DAD0-7345-03F9-82CE-0EBBBDAFBCD6}"/>
                </a:ext>
              </a:extLst>
            </p:cNvPr>
            <p:cNvSpPr/>
            <p:nvPr/>
          </p:nvSpPr>
          <p:spPr>
            <a:xfrm>
              <a:off x="6487275" y="4189125"/>
              <a:ext cx="39625" cy="25975"/>
            </a:xfrm>
            <a:custGeom>
              <a:avLst/>
              <a:gdLst/>
              <a:ahLst/>
              <a:cxnLst/>
              <a:rect l="l" t="t" r="r" b="b"/>
              <a:pathLst>
                <a:path w="1585" h="1039" extrusionOk="0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582;p59">
              <a:extLst>
                <a:ext uri="{FF2B5EF4-FFF2-40B4-BE49-F238E27FC236}">
                  <a16:creationId xmlns:a16="http://schemas.microsoft.com/office/drawing/2014/main" id="{2B4BF78C-01F5-B011-ED6E-BD3A5A1516D3}"/>
                </a:ext>
              </a:extLst>
            </p:cNvPr>
            <p:cNvSpPr/>
            <p:nvPr/>
          </p:nvSpPr>
          <p:spPr>
            <a:xfrm>
              <a:off x="6426350" y="4209850"/>
              <a:ext cx="54475" cy="22400"/>
            </a:xfrm>
            <a:custGeom>
              <a:avLst/>
              <a:gdLst/>
              <a:ahLst/>
              <a:cxnLst/>
              <a:rect l="l" t="t" r="r" b="b"/>
              <a:pathLst>
                <a:path w="2179" h="896" extrusionOk="0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583;p59">
              <a:extLst>
                <a:ext uri="{FF2B5EF4-FFF2-40B4-BE49-F238E27FC236}">
                  <a16:creationId xmlns:a16="http://schemas.microsoft.com/office/drawing/2014/main" id="{30E221B2-8743-5AF7-BF56-81CC52EA5747}"/>
                </a:ext>
              </a:extLst>
            </p:cNvPr>
            <p:cNvSpPr/>
            <p:nvPr/>
          </p:nvSpPr>
          <p:spPr>
            <a:xfrm>
              <a:off x="5992275" y="36748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584;p59">
              <a:extLst>
                <a:ext uri="{FF2B5EF4-FFF2-40B4-BE49-F238E27FC236}">
                  <a16:creationId xmlns:a16="http://schemas.microsoft.com/office/drawing/2014/main" id="{4132B39D-8316-EEE3-F777-E0430513843E}"/>
                </a:ext>
              </a:extLst>
            </p:cNvPr>
            <p:cNvSpPr/>
            <p:nvPr/>
          </p:nvSpPr>
          <p:spPr>
            <a:xfrm>
              <a:off x="5985650" y="3783750"/>
              <a:ext cx="16125" cy="62275"/>
            </a:xfrm>
            <a:custGeom>
              <a:avLst/>
              <a:gdLst/>
              <a:ahLst/>
              <a:cxnLst/>
              <a:rect l="l" t="t" r="r" b="b"/>
              <a:pathLst>
                <a:path w="645" h="2491" extrusionOk="0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585;p59">
              <a:extLst>
                <a:ext uri="{FF2B5EF4-FFF2-40B4-BE49-F238E27FC236}">
                  <a16:creationId xmlns:a16="http://schemas.microsoft.com/office/drawing/2014/main" id="{FEB14A53-FD1F-2502-2B48-2B24BA48EE08}"/>
                </a:ext>
              </a:extLst>
            </p:cNvPr>
            <p:cNvSpPr/>
            <p:nvPr/>
          </p:nvSpPr>
          <p:spPr>
            <a:xfrm>
              <a:off x="6004725" y="3916700"/>
              <a:ext cx="27875" cy="38100"/>
            </a:xfrm>
            <a:custGeom>
              <a:avLst/>
              <a:gdLst/>
              <a:ahLst/>
              <a:cxnLst/>
              <a:rect l="l" t="t" r="r" b="b"/>
              <a:pathLst>
                <a:path w="1115" h="1524" extrusionOk="0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586;p59">
              <a:extLst>
                <a:ext uri="{FF2B5EF4-FFF2-40B4-BE49-F238E27FC236}">
                  <a16:creationId xmlns:a16="http://schemas.microsoft.com/office/drawing/2014/main" id="{4A7E9814-23DD-310E-583C-DFEF78D06E10}"/>
                </a:ext>
              </a:extLst>
            </p:cNvPr>
            <p:cNvSpPr/>
            <p:nvPr/>
          </p:nvSpPr>
          <p:spPr>
            <a:xfrm>
              <a:off x="5987900" y="3855450"/>
              <a:ext cx="23600" cy="53200"/>
            </a:xfrm>
            <a:custGeom>
              <a:avLst/>
              <a:gdLst/>
              <a:ahLst/>
              <a:cxnLst/>
              <a:rect l="l" t="t" r="r" b="b"/>
              <a:pathLst>
                <a:path w="944" h="2128" extrusionOk="0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587;p59">
              <a:extLst>
                <a:ext uri="{FF2B5EF4-FFF2-40B4-BE49-F238E27FC236}">
                  <a16:creationId xmlns:a16="http://schemas.microsoft.com/office/drawing/2014/main" id="{06365D7A-E510-C422-18EB-7A505FD18FC1}"/>
                </a:ext>
              </a:extLst>
            </p:cNvPr>
            <p:cNvSpPr/>
            <p:nvPr/>
          </p:nvSpPr>
          <p:spPr>
            <a:xfrm>
              <a:off x="6071975" y="3300325"/>
              <a:ext cx="52475" cy="102475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588;p59">
              <a:extLst>
                <a:ext uri="{FF2B5EF4-FFF2-40B4-BE49-F238E27FC236}">
                  <a16:creationId xmlns:a16="http://schemas.microsoft.com/office/drawing/2014/main" id="{DB5D9C6B-8321-A78C-4175-68EB883B2EC9}"/>
                </a:ext>
              </a:extLst>
            </p:cNvPr>
            <p:cNvSpPr/>
            <p:nvPr/>
          </p:nvSpPr>
          <p:spPr>
            <a:xfrm>
              <a:off x="6122225" y="3408475"/>
              <a:ext cx="47725" cy="4955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589;p59">
              <a:extLst>
                <a:ext uri="{FF2B5EF4-FFF2-40B4-BE49-F238E27FC236}">
                  <a16:creationId xmlns:a16="http://schemas.microsoft.com/office/drawing/2014/main" id="{E90246A5-6C41-4A41-391F-EC7577E5C8A7}"/>
                </a:ext>
              </a:extLst>
            </p:cNvPr>
            <p:cNvSpPr/>
            <p:nvPr/>
          </p:nvSpPr>
          <p:spPr>
            <a:xfrm>
              <a:off x="6228150" y="3490275"/>
              <a:ext cx="42050" cy="21525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590;p59">
              <a:extLst>
                <a:ext uri="{FF2B5EF4-FFF2-40B4-BE49-F238E27FC236}">
                  <a16:creationId xmlns:a16="http://schemas.microsoft.com/office/drawing/2014/main" id="{4E3593A9-4953-A0C3-4885-12B1DC709685}"/>
                </a:ext>
              </a:extLst>
            </p:cNvPr>
            <p:cNvSpPr/>
            <p:nvPr/>
          </p:nvSpPr>
          <p:spPr>
            <a:xfrm>
              <a:off x="6172850" y="3459275"/>
              <a:ext cx="49900" cy="34575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591;p59">
              <a:extLst>
                <a:ext uri="{FF2B5EF4-FFF2-40B4-BE49-F238E27FC236}">
                  <a16:creationId xmlns:a16="http://schemas.microsoft.com/office/drawing/2014/main" id="{EF43F776-56A0-8B43-5294-55DFEB2AFABB}"/>
                </a:ext>
              </a:extLst>
            </p:cNvPr>
            <p:cNvSpPr/>
            <p:nvPr/>
          </p:nvSpPr>
          <p:spPr>
            <a:xfrm>
              <a:off x="7323825" y="34952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592;p59">
              <a:extLst>
                <a:ext uri="{FF2B5EF4-FFF2-40B4-BE49-F238E27FC236}">
                  <a16:creationId xmlns:a16="http://schemas.microsoft.com/office/drawing/2014/main" id="{8540E878-C680-18C3-8EEE-49012FA6EEF2}"/>
                </a:ext>
              </a:extLst>
            </p:cNvPr>
            <p:cNvSpPr/>
            <p:nvPr/>
          </p:nvSpPr>
          <p:spPr>
            <a:xfrm>
              <a:off x="7365575" y="3423925"/>
              <a:ext cx="16150" cy="62275"/>
            </a:xfrm>
            <a:custGeom>
              <a:avLst/>
              <a:gdLst/>
              <a:ahLst/>
              <a:cxnLst/>
              <a:rect l="l" t="t" r="r" b="b"/>
              <a:pathLst>
                <a:path w="646" h="2491" extrusionOk="0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593;p59">
              <a:extLst>
                <a:ext uri="{FF2B5EF4-FFF2-40B4-BE49-F238E27FC236}">
                  <a16:creationId xmlns:a16="http://schemas.microsoft.com/office/drawing/2014/main" id="{5C0390EB-C09C-D32C-A7F3-FC7239F6B4A9}"/>
                </a:ext>
              </a:extLst>
            </p:cNvPr>
            <p:cNvSpPr/>
            <p:nvPr/>
          </p:nvSpPr>
          <p:spPr>
            <a:xfrm>
              <a:off x="7334775" y="3315150"/>
              <a:ext cx="27850" cy="38100"/>
            </a:xfrm>
            <a:custGeom>
              <a:avLst/>
              <a:gdLst/>
              <a:ahLst/>
              <a:cxnLst/>
              <a:rect l="l" t="t" r="r" b="b"/>
              <a:pathLst>
                <a:path w="1114" h="1524" extrusionOk="0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594;p59">
              <a:extLst>
                <a:ext uri="{FF2B5EF4-FFF2-40B4-BE49-F238E27FC236}">
                  <a16:creationId xmlns:a16="http://schemas.microsoft.com/office/drawing/2014/main" id="{632BC720-4FCB-2505-41DC-737C18B22BF4}"/>
                </a:ext>
              </a:extLst>
            </p:cNvPr>
            <p:cNvSpPr/>
            <p:nvPr/>
          </p:nvSpPr>
          <p:spPr>
            <a:xfrm>
              <a:off x="7355800" y="3361300"/>
              <a:ext cx="23650" cy="53200"/>
            </a:xfrm>
            <a:custGeom>
              <a:avLst/>
              <a:gdLst/>
              <a:ahLst/>
              <a:cxnLst/>
              <a:rect l="l" t="t" r="r" b="b"/>
              <a:pathLst>
                <a:path w="946" h="2128" extrusionOk="0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95;p59">
              <a:extLst>
                <a:ext uri="{FF2B5EF4-FFF2-40B4-BE49-F238E27FC236}">
                  <a16:creationId xmlns:a16="http://schemas.microsoft.com/office/drawing/2014/main" id="{02466B3A-B800-CB81-FD8A-C714C8DA4C53}"/>
                </a:ext>
              </a:extLst>
            </p:cNvPr>
            <p:cNvSpPr/>
            <p:nvPr/>
          </p:nvSpPr>
          <p:spPr>
            <a:xfrm>
              <a:off x="7093025" y="4348600"/>
              <a:ext cx="104200" cy="51200"/>
            </a:xfrm>
            <a:custGeom>
              <a:avLst/>
              <a:gdLst/>
              <a:ahLst/>
              <a:cxnLst/>
              <a:rect l="l" t="t" r="r" b="b"/>
              <a:pathLst>
                <a:path w="4168" h="2048" extrusionOk="0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96;p59">
              <a:extLst>
                <a:ext uri="{FF2B5EF4-FFF2-40B4-BE49-F238E27FC236}">
                  <a16:creationId xmlns:a16="http://schemas.microsoft.com/office/drawing/2014/main" id="{75AFC01A-6FE5-11C6-E352-C78823FD2875}"/>
                </a:ext>
              </a:extLst>
            </p:cNvPr>
            <p:cNvSpPr/>
            <p:nvPr/>
          </p:nvSpPr>
          <p:spPr>
            <a:xfrm>
              <a:off x="7201150" y="4302925"/>
              <a:ext cx="51100" cy="46100"/>
            </a:xfrm>
            <a:custGeom>
              <a:avLst/>
              <a:gdLst/>
              <a:ahLst/>
              <a:cxnLst/>
              <a:rect l="l" t="t" r="r" b="b"/>
              <a:pathLst>
                <a:path w="2044" h="1844" extrusionOk="0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597;p59">
              <a:extLst>
                <a:ext uri="{FF2B5EF4-FFF2-40B4-BE49-F238E27FC236}">
                  <a16:creationId xmlns:a16="http://schemas.microsoft.com/office/drawing/2014/main" id="{D029A17D-5B44-C513-DECE-6A39A52A8C81}"/>
                </a:ext>
              </a:extLst>
            </p:cNvPr>
            <p:cNvSpPr/>
            <p:nvPr/>
          </p:nvSpPr>
          <p:spPr>
            <a:xfrm>
              <a:off x="7282950" y="4203000"/>
              <a:ext cx="22950" cy="40225"/>
            </a:xfrm>
            <a:custGeom>
              <a:avLst/>
              <a:gdLst/>
              <a:ahLst/>
              <a:cxnLst/>
              <a:rect l="l" t="t" r="r" b="b"/>
              <a:pathLst>
                <a:path w="918" h="1609" extrusionOk="0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598;p59">
              <a:extLst>
                <a:ext uri="{FF2B5EF4-FFF2-40B4-BE49-F238E27FC236}">
                  <a16:creationId xmlns:a16="http://schemas.microsoft.com/office/drawing/2014/main" id="{4F929235-3872-2554-FB9D-9E61FC033574}"/>
                </a:ext>
              </a:extLst>
            </p:cNvPr>
            <p:cNvSpPr/>
            <p:nvPr/>
          </p:nvSpPr>
          <p:spPr>
            <a:xfrm>
              <a:off x="7252000" y="4250300"/>
              <a:ext cx="36300" cy="48175"/>
            </a:xfrm>
            <a:custGeom>
              <a:avLst/>
              <a:gdLst/>
              <a:ahLst/>
              <a:cxnLst/>
              <a:rect l="l" t="t" r="r" b="b"/>
              <a:pathLst>
                <a:path w="1452" h="1927" extrusionOk="0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1674;p55">
            <a:extLst>
              <a:ext uri="{FF2B5EF4-FFF2-40B4-BE49-F238E27FC236}">
                <a16:creationId xmlns:a16="http://schemas.microsoft.com/office/drawing/2014/main" id="{B4088D13-E095-98B9-E051-E2A2892213D8}"/>
              </a:ext>
            </a:extLst>
          </p:cNvPr>
          <p:cNvGrpSpPr/>
          <p:nvPr/>
        </p:nvGrpSpPr>
        <p:grpSpPr>
          <a:xfrm>
            <a:off x="2997509" y="3080337"/>
            <a:ext cx="1621979" cy="749869"/>
            <a:chOff x="8098525" y="3733725"/>
            <a:chExt cx="803700" cy="351300"/>
          </a:xfrm>
        </p:grpSpPr>
        <p:sp>
          <p:nvSpPr>
            <p:cNvPr id="51" name="Google Shape;1676;p55">
              <a:extLst>
                <a:ext uri="{FF2B5EF4-FFF2-40B4-BE49-F238E27FC236}">
                  <a16:creationId xmlns:a16="http://schemas.microsoft.com/office/drawing/2014/main" id="{E1A8D7FB-930F-077A-0121-5A981262448C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1677;p55">
              <a:extLst>
                <a:ext uri="{FF2B5EF4-FFF2-40B4-BE49-F238E27FC236}">
                  <a16:creationId xmlns:a16="http://schemas.microsoft.com/office/drawing/2014/main" id="{40F3CFA6-F78A-4861-E598-90382DAD75C0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78;p55">
              <a:extLst>
                <a:ext uri="{FF2B5EF4-FFF2-40B4-BE49-F238E27FC236}">
                  <a16:creationId xmlns:a16="http://schemas.microsoft.com/office/drawing/2014/main" id="{03E2A54C-03EF-239F-3C9F-A4D0D9DDE60F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1674;p55">
            <a:extLst>
              <a:ext uri="{FF2B5EF4-FFF2-40B4-BE49-F238E27FC236}">
                <a16:creationId xmlns:a16="http://schemas.microsoft.com/office/drawing/2014/main" id="{CE31FEFD-D4A3-2483-C013-AD96CEE2D92E}"/>
              </a:ext>
            </a:extLst>
          </p:cNvPr>
          <p:cNvGrpSpPr/>
          <p:nvPr/>
        </p:nvGrpSpPr>
        <p:grpSpPr>
          <a:xfrm>
            <a:off x="7572512" y="3082162"/>
            <a:ext cx="1621979" cy="749869"/>
            <a:chOff x="8098525" y="3733725"/>
            <a:chExt cx="803700" cy="351300"/>
          </a:xfrm>
        </p:grpSpPr>
        <p:sp>
          <p:nvSpPr>
            <p:cNvPr id="55" name="Google Shape;1676;p55">
              <a:extLst>
                <a:ext uri="{FF2B5EF4-FFF2-40B4-BE49-F238E27FC236}">
                  <a16:creationId xmlns:a16="http://schemas.microsoft.com/office/drawing/2014/main" id="{051D9F7E-AF6F-046B-28B4-596D8CD4D4A9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1677;p55">
              <a:extLst>
                <a:ext uri="{FF2B5EF4-FFF2-40B4-BE49-F238E27FC236}">
                  <a16:creationId xmlns:a16="http://schemas.microsoft.com/office/drawing/2014/main" id="{1576D443-D81A-E112-A091-FECC303E15B3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78;p55">
              <a:extLst>
                <a:ext uri="{FF2B5EF4-FFF2-40B4-BE49-F238E27FC236}">
                  <a16:creationId xmlns:a16="http://schemas.microsoft.com/office/drawing/2014/main" id="{946F689B-9B39-4379-99AC-AC396AD237FF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C795651-B4EC-7B73-DA8C-32A7D041AFE8}"/>
              </a:ext>
            </a:extLst>
          </p:cNvPr>
          <p:cNvSpPr/>
          <p:nvPr/>
        </p:nvSpPr>
        <p:spPr>
          <a:xfrm>
            <a:off x="918831" y="3072760"/>
            <a:ext cx="1774941" cy="752065"/>
          </a:xfrm>
          <a:prstGeom prst="roundRect">
            <a:avLst/>
          </a:prstGeom>
          <a:solidFill>
            <a:srgbClr val="E3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Scattered and Messy Input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A082178-FE31-08BD-16E9-6E392D3299CD}"/>
              </a:ext>
            </a:extLst>
          </p:cNvPr>
          <p:cNvSpPr/>
          <p:nvPr/>
        </p:nvSpPr>
        <p:spPr>
          <a:xfrm>
            <a:off x="9498228" y="2997228"/>
            <a:ext cx="1874266" cy="921212"/>
          </a:xfrm>
          <a:prstGeom prst="roundRect">
            <a:avLst/>
          </a:prstGeom>
          <a:solidFill>
            <a:srgbClr val="E3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Cleaned, Ready for analysis Output</a:t>
            </a:r>
          </a:p>
        </p:txBody>
      </p:sp>
    </p:spTree>
    <p:extLst>
      <p:ext uri="{BB962C8B-B14F-4D97-AF65-F5344CB8AC3E}">
        <p14:creationId xmlns:p14="http://schemas.microsoft.com/office/powerpoint/2010/main" val="3846849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7F1A7-3265-A230-301D-0E7966422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E79B367-C518-0B9D-0D08-E5F845B6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303490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When to Use Power Query?</a:t>
            </a:r>
          </a:p>
        </p:txBody>
      </p:sp>
      <p:grpSp>
        <p:nvGrpSpPr>
          <p:cNvPr id="63" name="Google Shape;1651;p55">
            <a:extLst>
              <a:ext uri="{FF2B5EF4-FFF2-40B4-BE49-F238E27FC236}">
                <a16:creationId xmlns:a16="http://schemas.microsoft.com/office/drawing/2014/main" id="{D903B2AB-DACD-1953-9DE7-BE94F99D8F83}"/>
              </a:ext>
            </a:extLst>
          </p:cNvPr>
          <p:cNvGrpSpPr/>
          <p:nvPr/>
        </p:nvGrpSpPr>
        <p:grpSpPr>
          <a:xfrm>
            <a:off x="2373793" y="1275439"/>
            <a:ext cx="7444413" cy="805874"/>
            <a:chOff x="4411970" y="2962952"/>
            <a:chExt cx="706544" cy="104212"/>
          </a:xfrm>
        </p:grpSpPr>
        <p:sp>
          <p:nvSpPr>
            <p:cNvPr id="64" name="Google Shape;1652;p55">
              <a:extLst>
                <a:ext uri="{FF2B5EF4-FFF2-40B4-BE49-F238E27FC236}">
                  <a16:creationId xmlns:a16="http://schemas.microsoft.com/office/drawing/2014/main" id="{7C07628D-D94C-24A7-E68D-872172B262A7}"/>
                </a:ext>
              </a:extLst>
            </p:cNvPr>
            <p:cNvSpPr/>
            <p:nvPr/>
          </p:nvSpPr>
          <p:spPr>
            <a:xfrm>
              <a:off x="4583864" y="2962952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53;p55">
              <a:extLst>
                <a:ext uri="{FF2B5EF4-FFF2-40B4-BE49-F238E27FC236}">
                  <a16:creationId xmlns:a16="http://schemas.microsoft.com/office/drawing/2014/main" id="{ED3600C6-FB2D-2277-8043-9E9B53D6FC08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rgbClr val="CC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54;p55">
              <a:extLst>
                <a:ext uri="{FF2B5EF4-FFF2-40B4-BE49-F238E27FC236}">
                  <a16:creationId xmlns:a16="http://schemas.microsoft.com/office/drawing/2014/main" id="{99A18623-69D0-3D25-9286-86E23CDB5503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55;p55">
              <a:extLst>
                <a:ext uri="{FF2B5EF4-FFF2-40B4-BE49-F238E27FC236}">
                  <a16:creationId xmlns:a16="http://schemas.microsoft.com/office/drawing/2014/main" id="{36448DED-7DD5-E853-4A7A-4DB0995B14C7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rgbClr val="E0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1651;p55">
            <a:extLst>
              <a:ext uri="{FF2B5EF4-FFF2-40B4-BE49-F238E27FC236}">
                <a16:creationId xmlns:a16="http://schemas.microsoft.com/office/drawing/2014/main" id="{69947ED7-A7AC-A0D3-5FDB-E0ACADC6992D}"/>
              </a:ext>
            </a:extLst>
          </p:cNvPr>
          <p:cNvGrpSpPr/>
          <p:nvPr/>
        </p:nvGrpSpPr>
        <p:grpSpPr>
          <a:xfrm>
            <a:off x="2373793" y="2677381"/>
            <a:ext cx="7444413" cy="805874"/>
            <a:chOff x="4411970" y="2962952"/>
            <a:chExt cx="706544" cy="104212"/>
          </a:xfrm>
        </p:grpSpPr>
        <p:sp>
          <p:nvSpPr>
            <p:cNvPr id="69" name="Google Shape;1652;p55">
              <a:extLst>
                <a:ext uri="{FF2B5EF4-FFF2-40B4-BE49-F238E27FC236}">
                  <a16:creationId xmlns:a16="http://schemas.microsoft.com/office/drawing/2014/main" id="{B4550EFD-932C-C808-FC03-2CC730C3E106}"/>
                </a:ext>
              </a:extLst>
            </p:cNvPr>
            <p:cNvSpPr/>
            <p:nvPr/>
          </p:nvSpPr>
          <p:spPr>
            <a:xfrm>
              <a:off x="4583864" y="2962952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53;p55">
              <a:extLst>
                <a:ext uri="{FF2B5EF4-FFF2-40B4-BE49-F238E27FC236}">
                  <a16:creationId xmlns:a16="http://schemas.microsoft.com/office/drawing/2014/main" id="{7733E5E2-B91B-6A49-7FA0-412551F142B3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rgbClr val="CC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54;p55">
              <a:extLst>
                <a:ext uri="{FF2B5EF4-FFF2-40B4-BE49-F238E27FC236}">
                  <a16:creationId xmlns:a16="http://schemas.microsoft.com/office/drawing/2014/main" id="{CEDB92C4-F80C-5AC8-3D51-E9CBC7359024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55;p55">
              <a:extLst>
                <a:ext uri="{FF2B5EF4-FFF2-40B4-BE49-F238E27FC236}">
                  <a16:creationId xmlns:a16="http://schemas.microsoft.com/office/drawing/2014/main" id="{89727FA6-389F-AE97-964F-CA1E8A6EBA5B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rgbClr val="E0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1651;p55">
            <a:extLst>
              <a:ext uri="{FF2B5EF4-FFF2-40B4-BE49-F238E27FC236}">
                <a16:creationId xmlns:a16="http://schemas.microsoft.com/office/drawing/2014/main" id="{93EA0AEC-8B52-E061-BAE9-7F1796C44495}"/>
              </a:ext>
            </a:extLst>
          </p:cNvPr>
          <p:cNvGrpSpPr/>
          <p:nvPr/>
        </p:nvGrpSpPr>
        <p:grpSpPr>
          <a:xfrm>
            <a:off x="2373793" y="4079323"/>
            <a:ext cx="7444413" cy="805874"/>
            <a:chOff x="4411970" y="2962952"/>
            <a:chExt cx="706544" cy="104212"/>
          </a:xfrm>
        </p:grpSpPr>
        <p:sp>
          <p:nvSpPr>
            <p:cNvPr id="74" name="Google Shape;1652;p55">
              <a:extLst>
                <a:ext uri="{FF2B5EF4-FFF2-40B4-BE49-F238E27FC236}">
                  <a16:creationId xmlns:a16="http://schemas.microsoft.com/office/drawing/2014/main" id="{464B47A5-6B76-B3C6-A417-3352A1904610}"/>
                </a:ext>
              </a:extLst>
            </p:cNvPr>
            <p:cNvSpPr/>
            <p:nvPr/>
          </p:nvSpPr>
          <p:spPr>
            <a:xfrm>
              <a:off x="4583864" y="2962952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53;p55">
              <a:extLst>
                <a:ext uri="{FF2B5EF4-FFF2-40B4-BE49-F238E27FC236}">
                  <a16:creationId xmlns:a16="http://schemas.microsoft.com/office/drawing/2014/main" id="{B7A53E18-2EA9-AFA3-5F8D-29EDBA85ED75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rgbClr val="CC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54;p55">
              <a:extLst>
                <a:ext uri="{FF2B5EF4-FFF2-40B4-BE49-F238E27FC236}">
                  <a16:creationId xmlns:a16="http://schemas.microsoft.com/office/drawing/2014/main" id="{D36FA7BE-CF7F-6A14-474F-D6BA7D857F30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55;p55">
              <a:extLst>
                <a:ext uri="{FF2B5EF4-FFF2-40B4-BE49-F238E27FC236}">
                  <a16:creationId xmlns:a16="http://schemas.microsoft.com/office/drawing/2014/main" id="{92175D8C-194C-DFDA-4D04-0A2F863EA936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rgbClr val="E0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1651;p55">
            <a:extLst>
              <a:ext uri="{FF2B5EF4-FFF2-40B4-BE49-F238E27FC236}">
                <a16:creationId xmlns:a16="http://schemas.microsoft.com/office/drawing/2014/main" id="{1C07C325-05AA-FF7A-53CD-CACDFFE57C0F}"/>
              </a:ext>
            </a:extLst>
          </p:cNvPr>
          <p:cNvGrpSpPr/>
          <p:nvPr/>
        </p:nvGrpSpPr>
        <p:grpSpPr>
          <a:xfrm>
            <a:off x="2373782" y="5481266"/>
            <a:ext cx="7444413" cy="805874"/>
            <a:chOff x="4411970" y="2962952"/>
            <a:chExt cx="706544" cy="104212"/>
          </a:xfrm>
        </p:grpSpPr>
        <p:sp>
          <p:nvSpPr>
            <p:cNvPr id="79" name="Google Shape;1652;p55">
              <a:extLst>
                <a:ext uri="{FF2B5EF4-FFF2-40B4-BE49-F238E27FC236}">
                  <a16:creationId xmlns:a16="http://schemas.microsoft.com/office/drawing/2014/main" id="{13D37433-4B98-D718-463D-79A418D02B01}"/>
                </a:ext>
              </a:extLst>
            </p:cNvPr>
            <p:cNvSpPr/>
            <p:nvPr/>
          </p:nvSpPr>
          <p:spPr>
            <a:xfrm>
              <a:off x="4583864" y="2962952"/>
              <a:ext cx="534651" cy="104077"/>
            </a:xfrm>
            <a:custGeom>
              <a:avLst/>
              <a:gdLst/>
              <a:ahLst/>
              <a:cxnLst/>
              <a:rect l="l" t="t" r="r" b="b"/>
              <a:pathLst>
                <a:path w="11841" h="2305" extrusionOk="0">
                  <a:moveTo>
                    <a:pt x="1155" y="0"/>
                  </a:moveTo>
                  <a:lnTo>
                    <a:pt x="0" y="2304"/>
                  </a:lnTo>
                  <a:lnTo>
                    <a:pt x="11410" y="2304"/>
                  </a:lnTo>
                  <a:lnTo>
                    <a:pt x="11840" y="1153"/>
                  </a:lnTo>
                  <a:lnTo>
                    <a:pt x="11410" y="0"/>
                  </a:ln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53;p55">
              <a:extLst>
                <a:ext uri="{FF2B5EF4-FFF2-40B4-BE49-F238E27FC236}">
                  <a16:creationId xmlns:a16="http://schemas.microsoft.com/office/drawing/2014/main" id="{06158AE2-0439-175E-71F4-B8F9A3770D0F}"/>
                </a:ext>
              </a:extLst>
            </p:cNvPr>
            <p:cNvSpPr/>
            <p:nvPr/>
          </p:nvSpPr>
          <p:spPr>
            <a:xfrm>
              <a:off x="4411970" y="2963088"/>
              <a:ext cx="124124" cy="104077"/>
            </a:xfrm>
            <a:custGeom>
              <a:avLst/>
              <a:gdLst/>
              <a:ahLst/>
              <a:cxnLst/>
              <a:rect l="l" t="t" r="r" b="b"/>
              <a:pathLst>
                <a:path w="2749" h="2305" extrusionOk="0">
                  <a:moveTo>
                    <a:pt x="2749" y="0"/>
                  </a:moveTo>
                  <a:lnTo>
                    <a:pt x="177" y="2"/>
                  </a:lnTo>
                  <a:cubicBezTo>
                    <a:pt x="79" y="2"/>
                    <a:pt x="1" y="79"/>
                    <a:pt x="1" y="176"/>
                  </a:cubicBezTo>
                  <a:lnTo>
                    <a:pt x="1" y="2130"/>
                  </a:lnTo>
                  <a:cubicBezTo>
                    <a:pt x="1" y="2226"/>
                    <a:pt x="79" y="2305"/>
                    <a:pt x="177" y="2305"/>
                  </a:cubicBezTo>
                  <a:lnTo>
                    <a:pt x="1522" y="2305"/>
                  </a:lnTo>
                  <a:lnTo>
                    <a:pt x="2749" y="0"/>
                  </a:lnTo>
                  <a:close/>
                </a:path>
              </a:pathLst>
            </a:custGeom>
            <a:solidFill>
              <a:srgbClr val="CC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54;p55">
              <a:extLst>
                <a:ext uri="{FF2B5EF4-FFF2-40B4-BE49-F238E27FC236}">
                  <a16:creationId xmlns:a16="http://schemas.microsoft.com/office/drawing/2014/main" id="{1E439769-5A57-9B35-5AC2-510CFD8608EE}"/>
                </a:ext>
              </a:extLst>
            </p:cNvPr>
            <p:cNvSpPr/>
            <p:nvPr/>
          </p:nvSpPr>
          <p:spPr>
            <a:xfrm>
              <a:off x="4496946" y="2963133"/>
              <a:ext cx="79920" cy="104031"/>
            </a:xfrm>
            <a:custGeom>
              <a:avLst/>
              <a:gdLst/>
              <a:ahLst/>
              <a:cxnLst/>
              <a:rect l="l" t="t" r="r" b="b"/>
              <a:pathLst>
                <a:path w="1770" h="2304" extrusionOk="0">
                  <a:moveTo>
                    <a:pt x="1227" y="1"/>
                  </a:moveTo>
                  <a:lnTo>
                    <a:pt x="0" y="2304"/>
                  </a:lnTo>
                  <a:lnTo>
                    <a:pt x="542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55;p55">
              <a:extLst>
                <a:ext uri="{FF2B5EF4-FFF2-40B4-BE49-F238E27FC236}">
                  <a16:creationId xmlns:a16="http://schemas.microsoft.com/office/drawing/2014/main" id="{13ED630C-12A2-7A4E-A9A2-D330B8AA7AD3}"/>
                </a:ext>
              </a:extLst>
            </p:cNvPr>
            <p:cNvSpPr/>
            <p:nvPr/>
          </p:nvSpPr>
          <p:spPr>
            <a:xfrm>
              <a:off x="4537628" y="2963133"/>
              <a:ext cx="79965" cy="104031"/>
            </a:xfrm>
            <a:custGeom>
              <a:avLst/>
              <a:gdLst/>
              <a:ahLst/>
              <a:cxnLst/>
              <a:rect l="l" t="t" r="r" b="b"/>
              <a:pathLst>
                <a:path w="1771" h="2304" extrusionOk="0">
                  <a:moveTo>
                    <a:pt x="1229" y="1"/>
                  </a:moveTo>
                  <a:lnTo>
                    <a:pt x="1" y="2304"/>
                  </a:lnTo>
                  <a:lnTo>
                    <a:pt x="544" y="2304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rgbClr val="E0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EF98A40E-33F5-50A6-B963-663A3DF052DA}"/>
              </a:ext>
            </a:extLst>
          </p:cNvPr>
          <p:cNvSpPr txBox="1"/>
          <p:nvPr/>
        </p:nvSpPr>
        <p:spPr>
          <a:xfrm>
            <a:off x="4906215" y="1429517"/>
            <a:ext cx="4546100" cy="49667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Connecting to external data sources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5BB706B-89C9-94FC-3F7E-82222B682EAE}"/>
              </a:ext>
            </a:extLst>
          </p:cNvPr>
          <p:cNvSpPr txBox="1"/>
          <p:nvPr/>
        </p:nvSpPr>
        <p:spPr>
          <a:xfrm>
            <a:off x="4906215" y="2804333"/>
            <a:ext cx="4546100" cy="49667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Cleaning messy data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413502C-17C7-7E26-9A1C-209781B67580}"/>
              </a:ext>
            </a:extLst>
          </p:cNvPr>
          <p:cNvSpPr txBox="1"/>
          <p:nvPr/>
        </p:nvSpPr>
        <p:spPr>
          <a:xfrm>
            <a:off x="4854060" y="5635344"/>
            <a:ext cx="5037879" cy="49667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Automating repetitive preparation tasks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44E235E-DE5E-20E1-63D8-A988DC69AE84}"/>
              </a:ext>
            </a:extLst>
          </p:cNvPr>
          <p:cNvSpPr txBox="1"/>
          <p:nvPr/>
        </p:nvSpPr>
        <p:spPr>
          <a:xfrm>
            <a:off x="4906215" y="4212623"/>
            <a:ext cx="4546100" cy="49667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Reshaping data</a:t>
            </a:r>
          </a:p>
        </p:txBody>
      </p:sp>
    </p:spTree>
    <p:extLst>
      <p:ext uri="{BB962C8B-B14F-4D97-AF65-F5344CB8AC3E}">
        <p14:creationId xmlns:p14="http://schemas.microsoft.com/office/powerpoint/2010/main" val="33998998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">
      <a:dk1>
        <a:srgbClr val="000000"/>
      </a:dk1>
      <a:lt1>
        <a:srgbClr val="FFFFFF"/>
      </a:lt1>
      <a:dk2>
        <a:srgbClr val="D87A1A"/>
      </a:dk2>
      <a:lt2>
        <a:srgbClr val="E7E6E6"/>
      </a:lt2>
      <a:accent1>
        <a:srgbClr val="78A3E2"/>
      </a:accent1>
      <a:accent2>
        <a:srgbClr val="F76A86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Custom 62">
      <a:majorFont>
        <a:latin typeface="Book Antiqua"/>
        <a:ea typeface=""/>
        <a:cs typeface=""/>
      </a:majorFont>
      <a:minorFont>
        <a:latin typeface="Century Gothic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11534312_Win32_SL_V3" id="{A784F2EB-8377-40E2-878D-F359E4F7734D}" vid="{87F4C17B-0668-4D7F-80F5-6507D8EFBB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39EAE05-2D90-4440-A098-2E114DBDB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BB42C3-98F0-4E09-AE96-62EE07CAC5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15CCAF-B227-4420-8A82-899C4EC33714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schemas.microsoft.com/office/infopath/2007/PartnerControls"/>
    <ds:schemaRef ds:uri="230e9df3-be65-4c73-a93b-d1236ebd677e"/>
    <ds:schemaRef ds:uri="71af3243-3dd4-4a8d-8c0d-dd76da1f02a5"/>
    <ds:schemaRef ds:uri="http://www.w3.org/XML/1998/namespace"/>
    <ds:schemaRef ds:uri="16c05727-aa75-4e4a-9b5f-8a80a1165891"/>
    <ds:schemaRef ds:uri="http://schemas.microsoft.com/office/2006/metadata/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3628</TotalTime>
  <Words>722</Words>
  <Application>Microsoft Office PowerPoint</Application>
  <PresentationFormat>Widescreen</PresentationFormat>
  <Paragraphs>99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Black</vt:lpstr>
      <vt:lpstr>Book Antiqua</vt:lpstr>
      <vt:lpstr>Calibri</vt:lpstr>
      <vt:lpstr>Cascadia Mono Light</vt:lpstr>
      <vt:lpstr>Century Gothic</vt:lpstr>
      <vt:lpstr>Courier New</vt:lpstr>
      <vt:lpstr>Segoe UI</vt:lpstr>
      <vt:lpstr>Segoe UI Semibold</vt:lpstr>
      <vt:lpstr>Wingdings</vt:lpstr>
      <vt:lpstr>Custom</vt:lpstr>
      <vt:lpstr>PowerPoint Presentation</vt:lpstr>
      <vt:lpstr>Course Outline</vt:lpstr>
      <vt:lpstr>Module 3 –  ETL with Power Query</vt:lpstr>
      <vt:lpstr>PowerPoint Presentation</vt:lpstr>
      <vt:lpstr>ETL Process: Unlocking Data Insights</vt:lpstr>
      <vt:lpstr>ETL Process: Unlocking Data Insights</vt:lpstr>
      <vt:lpstr>How do we do ETL?</vt:lpstr>
      <vt:lpstr>Let’s talk about Power Query!</vt:lpstr>
      <vt:lpstr>When to Use Power Query?</vt:lpstr>
      <vt:lpstr>Power Query UI Walkthrough</vt:lpstr>
      <vt:lpstr>Extract (E) – Getting Data into Power Query</vt:lpstr>
      <vt:lpstr>PowerPoint Presentation</vt:lpstr>
      <vt:lpstr>Transform (T) – Preparing data to be analysis ready</vt:lpstr>
      <vt:lpstr>Home Tab</vt:lpstr>
      <vt:lpstr>Transform Tab</vt:lpstr>
      <vt:lpstr>Add Column Tab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KSP</dc:creator>
  <cp:lastModifiedBy>Kaung Set</cp:lastModifiedBy>
  <cp:revision>130</cp:revision>
  <dcterms:created xsi:type="dcterms:W3CDTF">2023-07-18T15:28:54Z</dcterms:created>
  <dcterms:modified xsi:type="dcterms:W3CDTF">2025-08-19T18:19:15Z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