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1300" r:id="rId3"/>
    <p:sldId id="1291" r:id="rId5"/>
    <p:sldId id="1301" r:id="rId6"/>
    <p:sldId id="1302" r:id="rId7"/>
    <p:sldId id="1307" r:id="rId8"/>
    <p:sldId id="1295" r:id="rId9"/>
    <p:sldId id="1308"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68" userDrawn="1">
          <p15:clr>
            <a:srgbClr val="A4A3A4"/>
          </p15:clr>
        </p15:guide>
        <p15:guide id="2" pos="192" userDrawn="1">
          <p15:clr>
            <a:srgbClr val="A4A3A4"/>
          </p15:clr>
        </p15:guide>
        <p15:guide id="3" orient="horz"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showGuides="1">
      <p:cViewPr varScale="1">
        <p:scale>
          <a:sx n="71" d="100"/>
          <a:sy n="71" d="100"/>
        </p:scale>
        <p:origin x="1109" y="48"/>
      </p:cViewPr>
      <p:guideLst>
        <p:guide orient="horz" pos="768"/>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ustomXml" Target="../customXml/item3.xml"/><Relationship Id="rId17" Type="http://schemas.openxmlformats.org/officeDocument/2006/relationships/customXml" Target="../customXml/item2.xml"/><Relationship Id="rId16" Type="http://schemas.openxmlformats.org/officeDocument/2006/relationships/customXml" Target="../customXml/item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userDrawn="1"/>
        </p:nvPicPr>
        <p:blipFill rotWithShape="1">
          <a:blip r:embed="rId4"/>
          <a:srcRect/>
          <a:stretch>
            <a:fillRect/>
          </a:stretch>
        </p:blipFill>
        <p:spPr>
          <a:xfrm>
            <a:off x="10072688" y="78002"/>
            <a:ext cx="1800225" cy="575514"/>
          </a:xfrm>
          <a:prstGeom prst="rect">
            <a:avLst/>
          </a:prstGeom>
          <a:noFill/>
          <a:ln>
            <a:noFill/>
          </a:ln>
        </p:spPr>
      </p:pic>
      <p:sp>
        <p:nvSpPr>
          <p:cNvPr id="15" name="Rectangle 14"/>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userDrawn="1"/>
        </p:nvPicPr>
        <p:blipFill rotWithShape="1">
          <a:blip r:embed="rId5">
            <a:alphaModFix amt="16000"/>
          </a:blip>
          <a:srcRect t="24724" r="1619" b="63695"/>
          <a:stretch>
            <a:fillRect/>
          </a:stretch>
        </p:blipFill>
        <p:spPr>
          <a:xfrm>
            <a:off x="0" y="-1"/>
            <a:ext cx="9839325" cy="723901"/>
          </a:xfrm>
          <a:prstGeom prst="rect">
            <a:avLst/>
          </a:prstGeom>
        </p:spPr>
      </p:pic>
      <p:sp>
        <p:nvSpPr>
          <p:cNvPr id="2" name="Rectangle 1"/>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www.freepik.com/"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www.freepik.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www.freepik.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p:cNvPicPr>
            <a:picLocks noChangeAspect="1"/>
          </p:cNvPicPr>
          <p:nvPr/>
        </p:nvPicPr>
        <p:blipFill>
          <a:blip r:embed="rId1"/>
          <a:stretch>
            <a:fillRect/>
          </a:stretch>
        </p:blipFill>
        <p:spPr>
          <a:xfrm>
            <a:off x="0" y="0"/>
            <a:ext cx="12192000" cy="6858000"/>
          </a:xfrm>
          <a:prstGeom prst="rect">
            <a:avLst/>
          </a:prstGeom>
        </p:spPr>
      </p:pic>
      <p:sp>
        <p:nvSpPr>
          <p:cNvPr id="5" name="Rectangle: Rounded Corners 4"/>
          <p:cNvSpPr/>
          <p:nvPr/>
        </p:nvSpPr>
        <p:spPr>
          <a:xfrm>
            <a:off x="6898249" y="736600"/>
            <a:ext cx="255441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8320" y="904301"/>
            <a:ext cx="1934275" cy="629111"/>
          </a:xfrm>
          <a:prstGeom prst="rect">
            <a:avLst/>
          </a:prstGeom>
        </p:spPr>
      </p:pic>
      <p:sp>
        <p:nvSpPr>
          <p:cNvPr id="2" name="TextBox 1"/>
          <p:cNvSpPr txBox="1"/>
          <p:nvPr/>
        </p:nvSpPr>
        <p:spPr>
          <a:xfrm>
            <a:off x="4150995" y="1852295"/>
            <a:ext cx="7252970" cy="4883785"/>
          </a:xfrm>
          <a:prstGeom prst="rect">
            <a:avLst/>
          </a:prstGeom>
          <a:noFill/>
        </p:spPr>
        <p:txBody>
          <a:bodyPr wrap="none" rtlCol="0">
            <a:noAutofit/>
          </a:bodyPr>
          <a:lstStyle/>
          <a:p>
            <a:pPr algn="l"/>
            <a:r>
              <a:rPr lang="en-US" dirty="0">
                <a:solidFill>
                  <a:schemeClr val="bg1"/>
                </a:solidFill>
              </a:rPr>
              <a:t>               </a:t>
            </a:r>
            <a:r>
              <a:rPr lang="en-US" altLang="en-US" sz="2400" b="1" dirty="0">
                <a:solidFill>
                  <a:schemeClr val="bg1"/>
                </a:solidFill>
                <a:effectLst>
                  <a:outerShdw blurRad="50800" dist="38100" dir="8100000" algn="tr" rotWithShape="0">
                    <a:prstClr val="black">
                      <a:alpha val="40000"/>
                    </a:prstClr>
                  </a:outerShdw>
                </a:effectLst>
              </a:rPr>
              <a:t>SUSTAINABLE AGRICULTURE WITH AI </a:t>
            </a:r>
            <a:endParaRPr lang="en-US" altLang="en-US" sz="2400" b="1" dirty="0">
              <a:solidFill>
                <a:schemeClr val="bg1"/>
              </a:solidFill>
              <a:effectLst>
                <a:outerShdw blurRad="50800" dist="38100" dir="8100000" algn="tr" rotWithShape="0">
                  <a:prstClr val="black">
                    <a:alpha val="40000"/>
                  </a:prstClr>
                </a:outerShdw>
              </a:effectLst>
            </a:endParaRPr>
          </a:p>
          <a:p>
            <a:pPr algn="l"/>
            <a:r>
              <a:rPr lang="en-US" altLang="en-US" sz="2400" b="1" dirty="0">
                <a:solidFill>
                  <a:schemeClr val="bg1"/>
                </a:solidFill>
                <a:effectLst>
                  <a:outerShdw blurRad="50800" dist="38100" dir="8100000" algn="tr" rotWithShape="0">
                    <a:prstClr val="black">
                      <a:alpha val="40000"/>
                    </a:prstClr>
                  </a:outerShdw>
                </a:effectLst>
              </a:rPr>
              <a:t>                      FOR CROP YIELD PREDICTION</a:t>
            </a:r>
            <a:r>
              <a:rPr lang="en-US" sz="2400" b="1" dirty="0">
                <a:solidFill>
                  <a:schemeClr val="bg1"/>
                </a:solidFill>
                <a:effectLst>
                  <a:outerShdw blurRad="50800" dist="38100" dir="8100000" algn="tr" rotWithShape="0">
                    <a:prstClr val="black">
                      <a:alpha val="40000"/>
                    </a:prstClr>
                  </a:outerShdw>
                </a:effectLst>
              </a:rPr>
              <a:t>       </a:t>
            </a:r>
            <a:r>
              <a:rPr lang="en-US" sz="1800" b="1" dirty="0">
                <a:solidFill>
                  <a:schemeClr val="bg1"/>
                </a:solidFill>
                <a:effectLst>
                  <a:outerShdw blurRad="50800" dist="38100" dir="8100000" algn="tr" rotWithShape="0">
                    <a:prstClr val="black">
                      <a:alpha val="40000"/>
                    </a:prstClr>
                  </a:outerShdw>
                </a:effectLst>
              </a:rPr>
              <a:t>           </a:t>
            </a:r>
            <a:endParaRPr lang="en-US" sz="1800" b="1" dirty="0">
              <a:solidFill>
                <a:schemeClr val="bg1"/>
              </a:solidFill>
              <a:effectLst>
                <a:outerShdw blurRad="50800" dist="38100" dir="8100000" algn="tr" rotWithShape="0">
                  <a:prstClr val="black">
                    <a:alpha val="40000"/>
                  </a:prstClr>
                </a:outerShdw>
              </a:effectLst>
            </a:endParaRPr>
          </a:p>
          <a:p>
            <a:pPr algn="l"/>
            <a:endParaRPr lang="en-US" dirty="0">
              <a:solidFill>
                <a:schemeClr val="bg1"/>
              </a:solidFill>
            </a:endParaRPr>
          </a:p>
          <a:p>
            <a:pPr algn="l"/>
            <a:endParaRPr lang="en-US" dirty="0">
              <a:solidFill>
                <a:schemeClr val="bg1"/>
              </a:solidFill>
            </a:endParaRPr>
          </a:p>
          <a:p>
            <a:pPr algn="l"/>
            <a:endParaRPr lang="en-US" dirty="0">
              <a:solidFill>
                <a:schemeClr val="bg1"/>
              </a:solidFill>
            </a:endParaRPr>
          </a:p>
          <a:p>
            <a:pPr algn="l"/>
            <a:endParaRPr lang="en-US" dirty="0">
              <a:solidFill>
                <a:schemeClr val="bg1"/>
              </a:solidFill>
            </a:endParaRPr>
          </a:p>
          <a:p>
            <a:pPr algn="l"/>
            <a:endParaRPr lang="en-US" dirty="0">
              <a:solidFill>
                <a:schemeClr val="bg1"/>
              </a:solidFill>
            </a:endParaRPr>
          </a:p>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           College Name :Acharya institute of graduate studies</a:t>
            </a:r>
            <a:endParaRPr lang="en-US" dirty="0">
              <a:solidFill>
                <a:schemeClr val="bg1"/>
              </a:solidFill>
            </a:endParaRPr>
          </a:p>
          <a:p>
            <a:pPr algn="l"/>
            <a:r>
              <a:rPr lang="en-US" dirty="0">
                <a:solidFill>
                  <a:schemeClr val="bg1"/>
                </a:solidFill>
              </a:rPr>
              <a:t>           Student names :Jes mathew (U18AJ22S0247)</a:t>
            </a:r>
            <a:endParaRPr lang="en-US" dirty="0">
              <a:solidFill>
                <a:schemeClr val="bg1"/>
              </a:solidFill>
            </a:endParaRPr>
          </a:p>
          <a:p>
            <a:pPr algn="l"/>
            <a:r>
              <a:rPr lang="en-US" altLang="en-IN" dirty="0">
                <a:solidFill>
                  <a:schemeClr val="bg1"/>
                </a:solidFill>
              </a:rPr>
              <a:t>                                    :Akshay shaji</a:t>
            </a:r>
            <a:r>
              <a:rPr lang="en-US" dirty="0">
                <a:solidFill>
                  <a:schemeClr val="bg1"/>
                </a:solidFill>
                <a:sym typeface="+mn-ea"/>
              </a:rPr>
              <a:t>(U18AJ22S0085) </a:t>
            </a:r>
            <a:endParaRPr lang="en-US" dirty="0">
              <a:solidFill>
                <a:schemeClr val="bg1"/>
              </a:solidFill>
              <a:sym typeface="+mn-ea"/>
            </a:endParaRPr>
          </a:p>
          <a:p>
            <a:pPr algn="l"/>
            <a:r>
              <a:rPr lang="en-US" dirty="0">
                <a:solidFill>
                  <a:schemeClr val="bg1"/>
                </a:solidFill>
                <a:sym typeface="+mn-ea"/>
              </a:rPr>
              <a:t>                                    :Abin babu</a:t>
            </a:r>
            <a:r>
              <a:rPr lang="en-US" dirty="0">
                <a:solidFill>
                  <a:schemeClr val="bg1"/>
                </a:solidFill>
                <a:sym typeface="+mn-ea"/>
              </a:rPr>
              <a:t>(U18AJ22S0181)</a:t>
            </a:r>
            <a:endParaRPr lang="en-US" altLang="en-IN" dirty="0">
              <a:solidFill>
                <a:schemeClr val="bg1"/>
              </a:solidFill>
            </a:endParaRPr>
          </a:p>
          <a:p>
            <a:pPr algn="l"/>
            <a:endParaRPr lang="en-US" dirty="0">
              <a:solidFill>
                <a:schemeClr val="bg1"/>
              </a:solidFill>
              <a:sym typeface="+mn-ea"/>
            </a:endParaRPr>
          </a:p>
          <a:p>
            <a:pPr algn="l"/>
            <a:endParaRPr lang="en-US" dirty="0">
              <a:solidFill>
                <a:schemeClr val="bg1"/>
              </a:solidFill>
              <a:sym typeface="+mn-ea"/>
            </a:endParaRPr>
          </a:p>
          <a:p>
            <a:pPr algn="l"/>
            <a:endParaRPr lang="en-US" altLang="en-I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210314" y="1451569"/>
            <a:ext cx="10435915" cy="5549265"/>
          </a:xfrm>
          <a:prstGeom prst="rect">
            <a:avLst/>
          </a:prstGeom>
          <a:noFill/>
        </p:spPr>
        <p:txBody>
          <a:bodyPr wrap="square" rtlCol="0">
            <a:spAutoFit/>
          </a:bodyPr>
          <a:lstStyle/>
          <a:p>
            <a:pPr marL="231775" indent="-231775">
              <a:spcAft>
                <a:spcPts val="800"/>
              </a:spcAft>
              <a:buFont typeface="Arial" panose="020B0604020202020204" pitchFamily="34" charset="0"/>
              <a:buChar char="•"/>
            </a:pPr>
            <a:r>
              <a:rPr lang="en-US" sz="1800" dirty="0">
                <a:latin typeface="+mn-lt"/>
              </a:rPr>
              <a:t>Brief Overview:</a:t>
            </a:r>
            <a:endParaRPr lang="en-US" sz="1800" dirty="0">
              <a:latin typeface="+mn-lt"/>
            </a:endParaRPr>
          </a:p>
          <a:p>
            <a:pPr marL="231775" indent="-231775">
              <a:spcAft>
                <a:spcPts val="800"/>
              </a:spcAft>
              <a:buFont typeface="Arial" panose="020B0604020202020204" pitchFamily="34" charset="0"/>
              <a:buChar char="•"/>
            </a:pPr>
            <a:r>
              <a:rPr lang="en-US" altLang="en-US" sz="1800" dirty="0">
                <a:latin typeface="+mn-lt"/>
              </a:rPr>
              <a:t>The case study addresses the challenge of improving crop yield predictions through AI in sustainable agriculture. Traditionally, farmers have faced challenges in accurately predicting crop yields due to unpredictable weather, soil quality, and pests. These issues have led to inefficiencies in resource use, overuse of inputs like water and fertilizers, and sometimes significant yield loss. By leveraging AI and machine learning, this case study aims to predict crop yields more accurately, optimize resource use, and contribute to sustainable farming practices.</a:t>
            </a:r>
            <a:endParaRPr lang="en-US" altLang="en-US" sz="1800" dirty="0">
              <a:latin typeface="+mn-lt"/>
            </a:endParaRPr>
          </a:p>
          <a:p>
            <a:pPr marL="231775" indent="-231775">
              <a:spcAft>
                <a:spcPts val="800"/>
              </a:spcAft>
              <a:buFont typeface="Arial" panose="020B0604020202020204" pitchFamily="34" charset="0"/>
              <a:buChar char="•"/>
            </a:pPr>
            <a:endParaRPr lang="en-US" altLang="en-US" sz="1800" dirty="0">
              <a:latin typeface="+mn-lt"/>
            </a:endParaRPr>
          </a:p>
          <a:p>
            <a:pPr marL="231775" indent="-231775">
              <a:spcAft>
                <a:spcPts val="800"/>
              </a:spcAft>
              <a:buFont typeface="Arial" panose="020B0604020202020204" pitchFamily="34" charset="0"/>
              <a:buChar char="•"/>
            </a:pPr>
            <a:r>
              <a:rPr lang="en-US" altLang="en-US" sz="1800" dirty="0">
                <a:latin typeface="+mn-lt"/>
              </a:rPr>
              <a:t>Key Objectives</a:t>
            </a:r>
            <a:endParaRPr lang="en-US" altLang="en-US" sz="1800" dirty="0">
              <a:latin typeface="+mn-lt"/>
            </a:endParaRPr>
          </a:p>
          <a:p>
            <a:pPr marL="231775" indent="-231775">
              <a:spcAft>
                <a:spcPts val="800"/>
              </a:spcAft>
              <a:buFont typeface="Arial" panose="020B0604020202020204" pitchFamily="34" charset="0"/>
              <a:buChar char="•"/>
            </a:pPr>
            <a:r>
              <a:rPr lang="en-US" altLang="en-US" sz="1800" dirty="0">
                <a:latin typeface="+mn-lt"/>
              </a:rPr>
              <a:t>Improve the accuracy of crop yield predictions using AI-based models.</a:t>
            </a:r>
            <a:endParaRPr lang="en-US" altLang="en-US" sz="1800" dirty="0">
              <a:latin typeface="+mn-lt"/>
            </a:endParaRPr>
          </a:p>
          <a:p>
            <a:pPr marL="231775" indent="-231775">
              <a:spcAft>
                <a:spcPts val="800"/>
              </a:spcAft>
              <a:buFont typeface="Arial" panose="020B0604020202020204" pitchFamily="34" charset="0"/>
              <a:buChar char="•"/>
            </a:pPr>
            <a:r>
              <a:rPr lang="en-US" altLang="en-US" sz="1800" dirty="0">
                <a:latin typeface="+mn-lt"/>
              </a:rPr>
              <a:t>Optimize resource use such as water, fertilizers, and pesticides, reducing environmental impact.</a:t>
            </a:r>
            <a:endParaRPr lang="en-US" altLang="en-US" sz="1800" dirty="0">
              <a:latin typeface="+mn-lt"/>
            </a:endParaRPr>
          </a:p>
          <a:p>
            <a:pPr marL="231775" indent="-231775">
              <a:spcAft>
                <a:spcPts val="800"/>
              </a:spcAft>
              <a:buFont typeface="Arial" panose="020B0604020202020204" pitchFamily="34" charset="0"/>
              <a:buChar char="•"/>
            </a:pPr>
            <a:r>
              <a:rPr lang="en-US" altLang="en-US" sz="1800" dirty="0">
                <a:latin typeface="+mn-lt"/>
              </a:rPr>
              <a:t>Enhance decision-making for farmers through data-driven insights.</a:t>
            </a:r>
            <a:endParaRPr lang="en-US" altLang="en-US" sz="1800" dirty="0">
              <a:latin typeface="+mn-lt"/>
            </a:endParaRPr>
          </a:p>
          <a:p>
            <a:pPr marL="231775" indent="-231775">
              <a:spcAft>
                <a:spcPts val="800"/>
              </a:spcAft>
              <a:buFont typeface="Arial" panose="020B0604020202020204" pitchFamily="34" charset="0"/>
              <a:buChar char="•"/>
            </a:pPr>
            <a:r>
              <a:rPr lang="en-US" altLang="en-US" sz="1800" dirty="0">
                <a:latin typeface="+mn-lt"/>
              </a:rPr>
              <a:t>Contribute to food security by increasing agricultural productivity in a sustainable manner</a:t>
            </a:r>
            <a:endParaRPr lang="en-US" altLang="en-US" sz="1800" dirty="0">
              <a:latin typeface="+mn-lt"/>
            </a:endParaRPr>
          </a:p>
          <a:p>
            <a:pPr marL="231775" indent="-231775">
              <a:spcAft>
                <a:spcPts val="800"/>
              </a:spcAft>
              <a:buFont typeface="Arial" panose="020B0604020202020204" pitchFamily="34" charset="0"/>
              <a:buChar char="•"/>
            </a:pPr>
            <a:endParaRPr lang="en-US" sz="1800" dirty="0">
              <a:latin typeface="+mn-lt"/>
            </a:endParaRPr>
          </a:p>
          <a:p>
            <a:pPr marL="231775" indent="-231775">
              <a:spcAft>
                <a:spcPts val="800"/>
              </a:spcAft>
              <a:buFont typeface="Arial" panose="020B0604020202020204" pitchFamily="34" charset="0"/>
              <a:buChar char="•"/>
            </a:pPr>
            <a:endParaRPr lang="en-US" sz="1800" dirty="0">
              <a:latin typeface="+mn-lt"/>
            </a:endParaRPr>
          </a:p>
          <a:p>
            <a:pPr marL="0" indent="0">
              <a:spcAft>
                <a:spcPts val="800"/>
              </a:spcAft>
              <a:buFont typeface="Arial" panose="020B0604020202020204" pitchFamily="34" charset="0"/>
              <a:buNone/>
            </a:pPr>
            <a:endParaRPr lang="en-US" sz="1800" dirty="0">
              <a:latin typeface="+mn-lt"/>
            </a:endParaRPr>
          </a:p>
        </p:txBody>
      </p:sp>
      <p:sp>
        <p:nvSpPr>
          <p:cNvPr id="2" name="TextBox 1"/>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7" name="TextBox 6"/>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12" name="Straight Connector 11"/>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202059" y="1451569"/>
            <a:ext cx="10435915" cy="2409825"/>
          </a:xfrm>
          <a:prstGeom prst="rect">
            <a:avLst/>
          </a:prstGeom>
          <a:noFill/>
        </p:spPr>
        <p:txBody>
          <a:bodyPr wrap="square" rtlCol="0">
            <a:spAutoFit/>
          </a:bodyPr>
          <a:lstStyle/>
          <a:p>
            <a:pPr marL="0" indent="0">
              <a:spcAft>
                <a:spcPts val="800"/>
              </a:spcAft>
              <a:buFont typeface="Arial" panose="020B0604020202020204" pitchFamily="34" charset="0"/>
              <a:buNone/>
            </a:pPr>
            <a:r>
              <a:rPr lang="en-US" altLang="en-US" sz="1800" dirty="0">
                <a:latin typeface="+mn-lt"/>
              </a:rPr>
              <a:t>This case study focuses on leveraging AI to improve crop yield predictions in sustainable agriculture. Traditional methods of predicting crop yields have been limited by unpredictable weather patterns, soil quality variations, and pest infestations. These uncertainties often lead to inefficient resource use and yield losses. By using machine learning (ML) and AI techniques, this study aims to enhance prediction accuracy, optimize resource use (such as water, fertilizers, and pesticides), and support environmentally sustainable farming practices, ultimately contributing to food security and climate resilience.</a:t>
            </a:r>
            <a:endParaRPr lang="en-US" altLang="en-US" sz="1800" dirty="0">
              <a:latin typeface="+mn-lt"/>
            </a:endParaRPr>
          </a:p>
          <a:p>
            <a:pPr marL="0" indent="0">
              <a:spcAft>
                <a:spcPts val="800"/>
              </a:spcAft>
              <a:buFont typeface="Arial" panose="020B0604020202020204" pitchFamily="34" charset="0"/>
              <a:buNone/>
            </a:pPr>
            <a:endParaRPr lang="en-US" sz="1800" dirty="0">
              <a:latin typeface="+mn-lt"/>
            </a:endParaRPr>
          </a:p>
        </p:txBody>
      </p:sp>
      <p:sp>
        <p:nvSpPr>
          <p:cNvPr id="2" name="TextBox 1"/>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7" name="TextBox 6"/>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12" name="Straight Connector 11"/>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210314" y="1451569"/>
            <a:ext cx="10435915" cy="4410710"/>
          </a:xfrm>
          <a:prstGeom prst="rect">
            <a:avLst/>
          </a:prstGeom>
          <a:noFill/>
        </p:spPr>
        <p:txBody>
          <a:bodyPr wrap="square" rtlCol="0">
            <a:spAutoFit/>
          </a:bodyPr>
          <a:lstStyle/>
          <a:p>
            <a:pPr marL="0" indent="0">
              <a:spcAft>
                <a:spcPts val="800"/>
              </a:spcAft>
              <a:buFont typeface="Arial" panose="020B0604020202020204" pitchFamily="34" charset="0"/>
              <a:buNone/>
            </a:pPr>
            <a:r>
              <a:rPr lang="en-US" altLang="en-US" sz="1800" dirty="0">
                <a:latin typeface="+mn-lt"/>
              </a:rPr>
              <a:t>Approach</a:t>
            </a:r>
            <a:endParaRPr lang="en-US" altLang="en-US" sz="1800" dirty="0">
              <a:latin typeface="+mn-lt"/>
            </a:endParaRPr>
          </a:p>
          <a:p>
            <a:pPr marL="0" indent="0">
              <a:spcAft>
                <a:spcPts val="800"/>
              </a:spcAft>
              <a:buFont typeface="Arial" panose="020B0604020202020204" pitchFamily="34" charset="0"/>
              <a:buNone/>
            </a:pPr>
            <a:r>
              <a:rPr lang="en-US" altLang="en-US" sz="1800" dirty="0">
                <a:latin typeface="+mn-lt"/>
              </a:rPr>
              <a:t>Data Collection: Data was gathered from multiple sources, including satellite imagery, IoT sensors in the field, weather data, and historical crop yield records. The dataset contained information on soil health, temperature, humidity, rainfall, crop type, and pest occurrences.</a:t>
            </a:r>
            <a:endParaRPr lang="en-US" altLang="en-US" sz="1800" dirty="0">
              <a:latin typeface="+mn-lt"/>
            </a:endParaRPr>
          </a:p>
          <a:p>
            <a:pPr marL="0" indent="0">
              <a:spcAft>
                <a:spcPts val="800"/>
              </a:spcAft>
              <a:buFont typeface="Arial" panose="020B0604020202020204" pitchFamily="34" charset="0"/>
              <a:buNone/>
            </a:pPr>
            <a:endParaRPr lang="en-US" altLang="en-US" sz="1800" dirty="0">
              <a:latin typeface="+mn-lt"/>
            </a:endParaRPr>
          </a:p>
          <a:p>
            <a:pPr marL="0" indent="0">
              <a:spcAft>
                <a:spcPts val="800"/>
              </a:spcAft>
              <a:buFont typeface="Arial" panose="020B0604020202020204" pitchFamily="34" charset="0"/>
              <a:buNone/>
            </a:pPr>
            <a:r>
              <a:rPr lang="en-US" altLang="en-US" sz="1800" dirty="0">
                <a:latin typeface="+mn-lt"/>
              </a:rPr>
              <a:t>Preprocessing: The raw data was cleaned, normalized, and processed to handle missing values and outliers. Feature selection was performed to identify the most relevant factors affecting crop yield.</a:t>
            </a:r>
            <a:endParaRPr lang="en-US" altLang="en-US" sz="1800" dirty="0">
              <a:latin typeface="+mn-lt"/>
            </a:endParaRPr>
          </a:p>
          <a:p>
            <a:pPr marL="0" indent="0">
              <a:spcAft>
                <a:spcPts val="800"/>
              </a:spcAft>
              <a:buFont typeface="Arial" panose="020B0604020202020204" pitchFamily="34" charset="0"/>
              <a:buNone/>
            </a:pPr>
            <a:endParaRPr lang="en-US" altLang="en-US" sz="1800" dirty="0">
              <a:latin typeface="+mn-lt"/>
            </a:endParaRPr>
          </a:p>
          <a:p>
            <a:pPr marL="0" indent="0">
              <a:spcAft>
                <a:spcPts val="800"/>
              </a:spcAft>
              <a:buFont typeface="Arial" panose="020B0604020202020204" pitchFamily="34" charset="0"/>
              <a:buNone/>
            </a:pPr>
            <a:r>
              <a:rPr lang="en-US" altLang="en-US" sz="1800" dirty="0">
                <a:latin typeface="+mn-lt"/>
              </a:rPr>
              <a:t>Model Development: Machine learning models were developed to predict crop yields. The models were trained using historical data and features such as weather patterns, soil conditions, and crop variety.</a:t>
            </a:r>
            <a:endParaRPr lang="en-US" altLang="en-US" sz="1800" dirty="0">
              <a:latin typeface="+mn-lt"/>
            </a:endParaRPr>
          </a:p>
          <a:p>
            <a:pPr marL="0" indent="0">
              <a:spcAft>
                <a:spcPts val="800"/>
              </a:spcAft>
              <a:buFont typeface="Arial" panose="020B0604020202020204" pitchFamily="34" charset="0"/>
              <a:buNone/>
            </a:pPr>
            <a:endParaRPr lang="en-US" altLang="en-US" sz="1800" dirty="0">
              <a:latin typeface="+mn-lt"/>
            </a:endParaRPr>
          </a:p>
          <a:p>
            <a:pPr marL="0" indent="0">
              <a:spcAft>
                <a:spcPts val="800"/>
              </a:spcAft>
              <a:buFont typeface="Arial" panose="020B0604020202020204" pitchFamily="34" charset="0"/>
              <a:buNone/>
            </a:pPr>
            <a:endParaRPr lang="en-US" sz="1800" dirty="0">
              <a:latin typeface="+mn-lt"/>
            </a:endParaRPr>
          </a:p>
        </p:txBody>
      </p:sp>
      <p:sp>
        <p:nvSpPr>
          <p:cNvPr id="2" name="TextBox 1"/>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7" name="TextBox 6"/>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12" name="Straight Connector 11"/>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1015" y="1182370"/>
            <a:ext cx="11690985" cy="11447145"/>
          </a:xfrm>
          <a:prstGeom prst="rect">
            <a:avLst/>
          </a:prstGeom>
          <a:noFill/>
        </p:spPr>
        <p:txBody>
          <a:bodyPr wrap="square" rtlCol="0">
            <a:noAutofit/>
          </a:bodyPr>
          <a:p>
            <a:pPr marL="0" indent="0">
              <a:spcAft>
                <a:spcPts val="800"/>
              </a:spcAft>
              <a:buFont typeface="Arial" panose="020B0604020202020204" pitchFamily="34" charset="0"/>
              <a:buNone/>
            </a:pPr>
            <a:r>
              <a:rPr lang="en-US" altLang="en-US" dirty="0">
                <a:latin typeface="+mn-lt"/>
                <a:sym typeface="+mn-ea"/>
              </a:rPr>
              <a:t>Model Evaluation: The performance of different machine learning models was evaluated using a hold-out test dataset. Model metrics such as accuracy, root mean squared error (RMSE), and R-squared were used for performance evaluation.</a:t>
            </a:r>
            <a:endParaRPr lang="en-US" altLang="en-US" dirty="0">
              <a:latin typeface="+mn-lt"/>
            </a:endParaRPr>
          </a:p>
          <a:p>
            <a:pPr marL="0" indent="0">
              <a:spcAft>
                <a:spcPts val="800"/>
              </a:spcAft>
              <a:buFont typeface="Arial" panose="020B0604020202020204" pitchFamily="34" charset="0"/>
              <a:buNone/>
            </a:pPr>
            <a:endParaRPr lang="en-US" altLang="en-US" dirty="0">
              <a:latin typeface="+mn-lt"/>
            </a:endParaRPr>
          </a:p>
          <a:p>
            <a:pPr marL="0" indent="0">
              <a:spcAft>
                <a:spcPts val="800"/>
              </a:spcAft>
              <a:buFont typeface="Arial" panose="020B0604020202020204" pitchFamily="34" charset="0"/>
              <a:buNone/>
            </a:pPr>
            <a:r>
              <a:rPr lang="en-US" altLang="en-US" dirty="0">
                <a:latin typeface="+mn-lt"/>
                <a:sym typeface="+mn-ea"/>
              </a:rPr>
              <a:t>Deployment: The best-performing model was deployed as a decision support tool for farmers, providing real-time crop yield predictions and actionable insights for optimizing farming practices.</a:t>
            </a:r>
            <a:endParaRPr lang="en-US" altLang="en-US" dirty="0">
              <a:latin typeface="+mn-lt"/>
            </a:endParaRPr>
          </a:p>
          <a:p>
            <a:pPr marL="0" indent="0">
              <a:spcAft>
                <a:spcPts val="800"/>
              </a:spcAft>
              <a:buFont typeface="Arial" panose="020B0604020202020204" pitchFamily="34" charset="0"/>
              <a:buNone/>
            </a:pPr>
            <a:endParaRPr lang="en-US" altLang="en-US" dirty="0">
              <a:latin typeface="+mn-lt"/>
            </a:endParaRPr>
          </a:p>
          <a:p>
            <a:pPr marL="0" indent="0">
              <a:spcAft>
                <a:spcPts val="800"/>
              </a:spcAft>
              <a:buFont typeface="Arial" panose="020B0604020202020204" pitchFamily="34" charset="0"/>
              <a:buNone/>
            </a:pPr>
            <a:r>
              <a:rPr lang="en-US" altLang="en-US" dirty="0">
                <a:latin typeface="+mn-lt"/>
                <a:sym typeface="+mn-ea"/>
              </a:rPr>
              <a:t>Algorithms Used</a:t>
            </a:r>
            <a:endParaRPr lang="en-US" altLang="en-US" dirty="0">
              <a:latin typeface="+mn-lt"/>
            </a:endParaRPr>
          </a:p>
          <a:p>
            <a:pPr marL="0" indent="0">
              <a:spcAft>
                <a:spcPts val="800"/>
              </a:spcAft>
              <a:buFont typeface="Arial" panose="020B0604020202020204" pitchFamily="34" charset="0"/>
              <a:buNone/>
            </a:pPr>
            <a:r>
              <a:rPr lang="en-US" altLang="en-US" dirty="0">
                <a:latin typeface="+mn-lt"/>
                <a:sym typeface="+mn-ea"/>
              </a:rPr>
              <a:t>Random Forest: Used for its ability to handle complex, nonlinear relationships in data and its robustness to overfitting. It also provides feature importance, which was useful for understanding the impact of various factors on crop yield.</a:t>
            </a:r>
            <a:endParaRPr lang="en-US" altLang="en-US" dirty="0">
              <a:latin typeface="+mn-lt"/>
            </a:endParaRPr>
          </a:p>
          <a:p>
            <a:pPr marL="0" indent="0">
              <a:spcAft>
                <a:spcPts val="800"/>
              </a:spcAft>
              <a:buFont typeface="Arial" panose="020B0604020202020204" pitchFamily="34" charset="0"/>
              <a:buNone/>
            </a:pPr>
            <a:r>
              <a:rPr lang="en-US" altLang="en-US" dirty="0">
                <a:latin typeface="+mn-lt"/>
                <a:sym typeface="+mn-ea"/>
              </a:rPr>
              <a:t>Gradient Boosting Machines (GBM): Chosen for its high accuracy and ability to handle large datasets with complex interactions between variables.</a:t>
            </a:r>
            <a:endParaRPr lang="en-US" altLang="en-US" dirty="0">
              <a:latin typeface="+mn-lt"/>
            </a:endParaRPr>
          </a:p>
          <a:p>
            <a:pPr marL="0" indent="0">
              <a:spcAft>
                <a:spcPts val="800"/>
              </a:spcAft>
              <a:buFont typeface="Arial" panose="020B0604020202020204" pitchFamily="34" charset="0"/>
              <a:buNone/>
            </a:pPr>
            <a:br>
              <a:rPr lang="en-US" dirty="0">
                <a:latin typeface="+mn-lt"/>
                <a:sym typeface="+mn-ea"/>
              </a:rPr>
            </a:br>
            <a:endParaRPr lang="en-US" dirty="0">
              <a:latin typeface="+mn-lt"/>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p:cNvSpPr txBox="1"/>
          <p:nvPr/>
        </p:nvSpPr>
        <p:spPr>
          <a:xfrm>
            <a:off x="210185" y="1461770"/>
            <a:ext cx="7209155" cy="4394835"/>
          </a:xfrm>
          <a:prstGeom prst="rect">
            <a:avLst/>
          </a:prstGeom>
          <a:noFill/>
        </p:spPr>
        <p:txBody>
          <a:bodyPr wrap="square" rtlCol="0">
            <a:noAutofit/>
          </a:bodyPr>
          <a:lstStyle/>
          <a:p>
            <a:pPr marL="228600" indent="-228600">
              <a:spcAft>
                <a:spcPts val="800"/>
              </a:spcAft>
              <a:buFont typeface="Arial" panose="020B0604020202020204" pitchFamily="34" charset="0"/>
              <a:buChar char="•"/>
            </a:pPr>
            <a:r>
              <a:rPr lang="en-US" altLang="en-US" sz="1800" dirty="0">
                <a:latin typeface="+mn-lt"/>
              </a:rPr>
              <a:t>Summary</a:t>
            </a:r>
            <a:endParaRPr lang="en-US" altLang="en-US" sz="1800" dirty="0">
              <a:latin typeface="+mn-lt"/>
            </a:endParaRPr>
          </a:p>
          <a:p>
            <a:pPr marL="228600" indent="-228600">
              <a:spcAft>
                <a:spcPts val="800"/>
              </a:spcAft>
              <a:buFont typeface="Arial" panose="020B0604020202020204" pitchFamily="34" charset="0"/>
              <a:buChar char="•"/>
            </a:pPr>
            <a:r>
              <a:rPr lang="en-US" altLang="en-US" sz="1800" dirty="0">
                <a:latin typeface="+mn-lt"/>
              </a:rPr>
              <a:t>This case study demonstrates the power of AI and machine learning in predicting crop yields with high accuracy, which is essential for promoting sustainable agricultural practices. By optimizing resource usage and providing timely insights to farmers, the solution helps to increase agricultural productivity while reducing environmental impact. The use of models like Random Forest and Gradient Boosting Machines enabled reliable predictions, which were later used to inform farm management practices.</a:t>
            </a:r>
            <a:endParaRPr lang="en-US" altLang="en-US" sz="1800" dirty="0">
              <a:latin typeface="+mn-lt"/>
            </a:endParaRPr>
          </a:p>
          <a:p>
            <a:pPr marL="228600" indent="-228600">
              <a:spcAft>
                <a:spcPts val="800"/>
              </a:spcAft>
              <a:buFont typeface="Arial" panose="020B0604020202020204" pitchFamily="34" charset="0"/>
              <a:buChar char="•"/>
            </a:pPr>
            <a:endParaRPr lang="en-US" altLang="en-US" sz="1800" dirty="0">
              <a:latin typeface="+mn-lt"/>
            </a:endParaRPr>
          </a:p>
          <a:p>
            <a:pPr marL="0" indent="0">
              <a:spcAft>
                <a:spcPts val="800"/>
              </a:spcAft>
              <a:buFont typeface="Arial" panose="020B0604020202020204" pitchFamily="34" charset="0"/>
              <a:buNone/>
            </a:pPr>
            <a:endParaRPr lang="en-US" alt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sp>
        <p:nvSpPr>
          <p:cNvPr id="8" name="TextBox 7"/>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9" name="TextBox 8"/>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10" name="Straight Connector 9"/>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p:cNvPicPr>
            <a:picLocks noChangeAspect="1"/>
          </p:cNvPicPr>
          <p:nvPr/>
        </p:nvPicPr>
        <p:blipFill rotWithShape="1">
          <a:blip r:embed="rId2"/>
          <a:srcRect l="7117" t="5427" r="7295" b="7474"/>
          <a:stretch>
            <a:fillRect/>
          </a:stretch>
        </p:blipFill>
        <p:spPr>
          <a:xfrm>
            <a:off x="7112000" y="1092200"/>
            <a:ext cx="4551680" cy="4632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0385" y="1247140"/>
            <a:ext cx="10748645" cy="5070475"/>
          </a:xfrm>
          <a:prstGeom prst="rect">
            <a:avLst/>
          </a:prstGeom>
          <a:noFill/>
        </p:spPr>
        <p:txBody>
          <a:bodyPr wrap="square" rtlCol="0">
            <a:noAutofit/>
          </a:bodyPr>
          <a:p>
            <a:pPr marL="228600" indent="-228600">
              <a:spcAft>
                <a:spcPts val="800"/>
              </a:spcAft>
              <a:buFont typeface="Arial" panose="020B0604020202020204" pitchFamily="34" charset="0"/>
              <a:buChar char="•"/>
            </a:pPr>
            <a:r>
              <a:rPr lang="en-US" altLang="en-US" dirty="0">
                <a:latin typeface="+mn-lt"/>
                <a:sym typeface="+mn-ea"/>
              </a:rPr>
              <a:t>Future Work</a:t>
            </a:r>
            <a:endParaRPr lang="en-US" altLang="en-US" dirty="0">
              <a:latin typeface="+mn-lt"/>
            </a:endParaRPr>
          </a:p>
          <a:p>
            <a:pPr marL="228600" indent="-228600">
              <a:spcAft>
                <a:spcPts val="800"/>
              </a:spcAft>
              <a:buFont typeface="Arial" panose="020B0604020202020204" pitchFamily="34" charset="0"/>
              <a:buChar char="•"/>
            </a:pPr>
            <a:r>
              <a:rPr lang="en-US" altLang="en-US" dirty="0">
                <a:latin typeface="+mn-lt"/>
                <a:sym typeface="+mn-ea"/>
              </a:rPr>
              <a:t>Expand Data Sources: Integrating more diverse data sources, such as real-time satellite imagery and local weather stations, could improve model predictions.</a:t>
            </a:r>
            <a:endParaRPr lang="en-US" altLang="en-US" dirty="0">
              <a:latin typeface="+mn-lt"/>
            </a:endParaRPr>
          </a:p>
          <a:p>
            <a:pPr marL="228600" indent="-228600">
              <a:spcAft>
                <a:spcPts val="800"/>
              </a:spcAft>
              <a:buFont typeface="Arial" panose="020B0604020202020204" pitchFamily="34" charset="0"/>
              <a:buChar char="•"/>
            </a:pPr>
            <a:r>
              <a:rPr lang="en-US" altLang="en-US" dirty="0">
                <a:latin typeface="+mn-lt"/>
                <a:sym typeface="+mn-ea"/>
              </a:rPr>
              <a:t>Model Adaptability: Future work could focus on developing models that adapt dynamically to changing environmental conditions and incorporate new agricultural techniques.</a:t>
            </a:r>
            <a:endParaRPr lang="en-US" altLang="en-US" dirty="0">
              <a:latin typeface="+mn-lt"/>
            </a:endParaRPr>
          </a:p>
          <a:p>
            <a:pPr marL="228600" indent="-228600">
              <a:spcAft>
                <a:spcPts val="800"/>
              </a:spcAft>
              <a:buFont typeface="Arial" panose="020B0604020202020204" pitchFamily="34" charset="0"/>
              <a:buChar char="•"/>
            </a:pPr>
            <a:r>
              <a:rPr lang="en-US" altLang="en-US" dirty="0">
                <a:latin typeface="+mn-lt"/>
                <a:sym typeface="+mn-ea"/>
              </a:rPr>
              <a:t>Farmer Training: Providing farmers with better tools and training to understand and interpret AI predictions could improve adoption and maximize the benefits of the technology.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5" name="TextBox 3"/>
          <p:cNvSpPr txBox="1"/>
          <p:nvPr/>
        </p:nvSpPr>
        <p:spPr>
          <a:xfrm>
            <a:off x="210185" y="1461770"/>
            <a:ext cx="9799955" cy="3540125"/>
          </a:xfrm>
          <a:prstGeom prst="rect">
            <a:avLst/>
          </a:prstGeom>
          <a:noFill/>
        </p:spPr>
        <p:txBody>
          <a:bodyPr wrap="square" rtlCol="0">
            <a:noAutofit/>
          </a:bodyPr>
          <a:lstStyle/>
          <a:p>
            <a:pPr marL="228600" indent="-228600">
              <a:spcAft>
                <a:spcPts val="800"/>
              </a:spcAft>
              <a:buFont typeface="Arial" panose="020B0604020202020204" pitchFamily="34" charset="0"/>
              <a:buChar char="•"/>
            </a:pPr>
            <a:r>
              <a:rPr lang="en-US" altLang="en-US" sz="1800" dirty="0">
                <a:latin typeface="+mn-lt"/>
              </a:rPr>
              <a:t>Research papers on Machine Learning in Agriculture: "Machine Learning for Agriculture: Challenges, Opportunities, and Future Directions" (2020). </a:t>
            </a:r>
            <a:endParaRPr lang="en-US" altLang="en-US" sz="1800" dirty="0">
              <a:latin typeface="+mn-lt"/>
            </a:endParaRPr>
          </a:p>
          <a:p>
            <a:pPr marL="228600" indent="-228600">
              <a:spcAft>
                <a:spcPts val="800"/>
              </a:spcAft>
              <a:buFont typeface="Arial" panose="020B0604020202020204" pitchFamily="34" charset="0"/>
              <a:buChar char="•"/>
            </a:pPr>
            <a:r>
              <a:rPr lang="en-US" altLang="en-US" sz="1800" dirty="0">
                <a:latin typeface="+mn-lt"/>
              </a:rPr>
              <a:t>https://link.springer.com/article/10.1007/s44279-024-00066-7</a:t>
            </a:r>
            <a:endParaRPr lang="en-US" altLang="en-US" sz="1800" dirty="0">
              <a:latin typeface="+mn-lt"/>
            </a:endParaRPr>
          </a:p>
          <a:p>
            <a:pPr marL="228600" indent="-228600">
              <a:spcAft>
                <a:spcPts val="800"/>
              </a:spcAft>
              <a:buFont typeface="Arial" panose="020B0604020202020204" pitchFamily="34" charset="0"/>
              <a:buChar char="•"/>
            </a:pPr>
            <a:r>
              <a:rPr lang="en-US" altLang="en-US" sz="1800" dirty="0">
                <a:latin typeface="+mn-lt"/>
              </a:rPr>
              <a:t>Datasets: Crop yield data from the Food and Agriculture Organization (FAO), weather data from NOAA.</a:t>
            </a:r>
            <a:endParaRPr lang="en-US" altLang="en-US" sz="1800" dirty="0">
              <a:latin typeface="+mn-lt"/>
            </a:endParaRPr>
          </a:p>
          <a:p>
            <a:pPr marL="228600" indent="-228600">
              <a:spcAft>
                <a:spcPts val="800"/>
              </a:spcAft>
              <a:buFont typeface="Arial" panose="020B0604020202020204" pitchFamily="34" charset="0"/>
              <a:buChar char="•"/>
            </a:pPr>
            <a:r>
              <a:rPr lang="en-US" altLang="en-US" sz="1800" dirty="0">
                <a:latin typeface="+mn-lt"/>
              </a:rPr>
              <a:t>http://www.fao.org/statistics/en</a:t>
            </a:r>
            <a:endParaRPr lang="en-US" altLang="en-US" sz="1800" dirty="0">
              <a:latin typeface="+mn-lt"/>
            </a:endParaRPr>
          </a:p>
          <a:p>
            <a:pPr marL="228600" indent="-228600">
              <a:spcAft>
                <a:spcPts val="800"/>
              </a:spcAft>
              <a:buFont typeface="Arial" panose="020B0604020202020204" pitchFamily="34" charset="0"/>
              <a:buChar char="•"/>
            </a:pPr>
            <a:r>
              <a:rPr lang="en-US" altLang="en-US" sz="1800" dirty="0">
                <a:latin typeface="+mn-lt"/>
              </a:rPr>
              <a:t>AI Platforms: IBM Watson Decision Platform for Agriculture, Google Earth Engine for satellite imagery.</a:t>
            </a:r>
            <a:endParaRPr lang="en-US" altLang="en-US" sz="1800" dirty="0">
              <a:latin typeface="+mn-lt"/>
            </a:endParaRPr>
          </a:p>
          <a:p>
            <a:pPr marL="228600" indent="-228600">
              <a:spcAft>
                <a:spcPts val="800"/>
              </a:spcAft>
              <a:buFont typeface="Arial" panose="020B0604020202020204" pitchFamily="34" charset="0"/>
              <a:buChar char="•"/>
            </a:pPr>
            <a:r>
              <a:rPr lang="en-US" altLang="en-US" sz="1800" dirty="0">
                <a:latin typeface="+mn-lt"/>
              </a:rPr>
              <a:t>Books: "Artificial Intelligence in Agriculture" by Darin S. McLaughlin, Springer.</a:t>
            </a:r>
            <a:endParaRPr lang="en-US" altLang="en-US" sz="18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p:cNvSpPr txBox="1"/>
          <p:nvPr/>
        </p:nvSpPr>
        <p:spPr>
          <a:xfrm>
            <a:off x="2863850" y="3214370"/>
            <a:ext cx="5013325" cy="1931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5000" b="1" dirty="0">
                <a:solidFill>
                  <a:srgbClr val="213163"/>
                </a:solidFill>
              </a:rPr>
              <a:t>       Thank You         </a:t>
            </a:r>
            <a:endParaRPr lang="en-US" sz="5000" b="1" dirty="0">
              <a:solidFill>
                <a:srgbClr val="213163"/>
              </a:solidFill>
            </a:endParaRPr>
          </a:p>
          <a:p>
            <a:pPr>
              <a:buSzPts val="2800"/>
            </a:pPr>
            <a:r>
              <a:rPr lang="en-US" altLang="zh-CN" sz="5000" dirty="0"/>
              <a:t>              </a:t>
            </a:r>
            <a:r>
              <a:rPr lang="zh-CN" altLang="en-US" sz="5000" dirty="0"/>
              <a:t>🙏</a:t>
            </a:r>
            <a:endParaRPr lang="zh-CN" altLang="en-US" sz="5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5136</Words>
  <Application>WPS Presentation</Application>
  <PresentationFormat>Widescreen</PresentationFormat>
  <Paragraphs>98</Paragraphs>
  <Slides>9</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Arial</vt:lpstr>
      <vt:lpstr>Times New Roman</vt:lpstr>
      <vt:lpstr>Microsoft YaHei</vt:lpstr>
      <vt:lpstr>Arial Unicode MS</vt:lpstr>
      <vt:lpstr>Arial Black</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Jes Mathew</cp:lastModifiedBy>
  <cp:revision>68</cp:revision>
  <dcterms:created xsi:type="dcterms:W3CDTF">2025-03-06T17:01:16Z</dcterms:created>
  <dcterms:modified xsi:type="dcterms:W3CDTF">2025-03-06T17:51:13Z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3A1F9336DEB5403A9C54D6BA7D2009EF_12</vt:lpwstr>
  </property>
  <property fmtid="{D5CDD505-2E9C-101B-9397-08002B2CF9AE}" pid="4" name="KSOProductBuildVer">
    <vt:lpwstr>1033-12.2.0.19805</vt:lpwstr>
  </property>
</Properties>
</file>