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y="5143500" cx="9144000"/>
  <p:notesSz cx="6858000" cy="9144000"/>
  <p:embeddedFontLst>
    <p:embeddedFont>
      <p:font typeface="Raleway"/>
      <p:regular r:id="rId35"/>
      <p:bold r:id="rId36"/>
      <p:italic r:id="rId37"/>
      <p:boldItalic r:id="rId38"/>
    </p:embeddedFont>
    <p:embeddedFont>
      <p:font typeface="Hepta Slab Medium"/>
      <p:regular r:id="rId39"/>
      <p:bold r:id="rId40"/>
    </p:embeddedFont>
    <p:embeddedFont>
      <p:font typeface="Lato"/>
      <p:regular r:id="rId41"/>
      <p:bold r:id="rId42"/>
      <p:italic r:id="rId43"/>
      <p:boldItalic r:id="rId44"/>
    </p:embeddedFont>
    <p:embeddedFont>
      <p:font typeface="Barlow Light"/>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Medium-bold.fntdata"/><Relationship Id="rId20" Type="http://schemas.openxmlformats.org/officeDocument/2006/relationships/slide" Target="slides/slide15.xml"/><Relationship Id="rId42" Type="http://schemas.openxmlformats.org/officeDocument/2006/relationships/font" Target="fonts/Lato-bold.fntdata"/><Relationship Id="rId41" Type="http://schemas.openxmlformats.org/officeDocument/2006/relationships/font" Target="fonts/Lato-regular.fntdata"/><Relationship Id="rId22" Type="http://schemas.openxmlformats.org/officeDocument/2006/relationships/slide" Target="slides/slide17.xml"/><Relationship Id="rId44" Type="http://schemas.openxmlformats.org/officeDocument/2006/relationships/font" Target="fonts/Lato-boldItalic.fntdata"/><Relationship Id="rId21" Type="http://schemas.openxmlformats.org/officeDocument/2006/relationships/slide" Target="slides/slide16.xml"/><Relationship Id="rId43" Type="http://schemas.openxmlformats.org/officeDocument/2006/relationships/font" Target="fonts/Lato-italic.fntdata"/><Relationship Id="rId24" Type="http://schemas.openxmlformats.org/officeDocument/2006/relationships/slide" Target="slides/slide19.xml"/><Relationship Id="rId46" Type="http://schemas.openxmlformats.org/officeDocument/2006/relationships/font" Target="fonts/BarlowLight-bold.fntdata"/><Relationship Id="rId23" Type="http://schemas.openxmlformats.org/officeDocument/2006/relationships/slide" Target="slides/slide18.xml"/><Relationship Id="rId45" Type="http://schemas.openxmlformats.org/officeDocument/2006/relationships/font" Target="fonts/Barlow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BarlowLight-boldItalic.fntdata"/><Relationship Id="rId25" Type="http://schemas.openxmlformats.org/officeDocument/2006/relationships/slide" Target="slides/slide20.xml"/><Relationship Id="rId47" Type="http://schemas.openxmlformats.org/officeDocument/2006/relationships/font" Target="fonts/BarlowLight-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aleway-regular.fntdata"/><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Raleway-italic.fntdata"/><Relationship Id="rId14" Type="http://schemas.openxmlformats.org/officeDocument/2006/relationships/slide" Target="slides/slide9.xml"/><Relationship Id="rId36" Type="http://schemas.openxmlformats.org/officeDocument/2006/relationships/font" Target="fonts/Raleway-bold.fntdata"/><Relationship Id="rId17" Type="http://schemas.openxmlformats.org/officeDocument/2006/relationships/slide" Target="slides/slide12.xml"/><Relationship Id="rId39" Type="http://schemas.openxmlformats.org/officeDocument/2006/relationships/font" Target="fonts/HeptaSlabMedium-regular.fntdata"/><Relationship Id="rId16" Type="http://schemas.openxmlformats.org/officeDocument/2006/relationships/slide" Target="slides/slide11.xml"/><Relationship Id="rId38" Type="http://schemas.openxmlformats.org/officeDocument/2006/relationships/font" Target="fonts/Raleway-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3a9de4a94e_0_28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3a9de4a94e_0_2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3a9de4a94e_0_29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3a9de4a94e_0_29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3a9de4a94e_0_2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3a9de4a94e_0_2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3a9de4a94e_0_2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3a9de4a94e_0_2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3a9de4a94e_0_29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3a9de4a94e_0_29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3a9de4a94e_0_29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3a9de4a94e_0_29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3a9de4a94e_0_29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3a9de4a94e_0_29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3a9de4a94e_0_2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3a9de4a94e_0_2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3a9de4a94e_0_29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3a9de4a94e_0_29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3a9de4a94e_0_30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3a9de4a94e_0_30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3a9de4a94e_0_30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3a9de4a94e_0_30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3a9de4a94e_0_2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3a9de4a94e_0_2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a9de4a94e_0_30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3a9de4a94e_0_3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3a9de4a94e_0_30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3a9de4a94e_0_3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3a9de4a94e_0_30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3a9de4a94e_0_30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3a9de4a94e_0_30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3a9de4a94e_0_3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3a9de4a94e_0_30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3a9de4a94e_0_30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3a9de4a94e_0_3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3a9de4a94e_0_3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a9de4a94e_0_30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a9de4a94e_0_30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a9de4a94e_0_30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a9de4a94e_0_30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a9de4a94e_0_30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a9de4a94e_0_30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3a9de4a94e_0_30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3a9de4a94e_0_30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3a9de4a94e_0_28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3a9de4a94e_0_28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a9de4a94e_0_28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a9de4a94e_0_28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3a9de4a94e_0_29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3a9de4a94e_0_29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3a9de4a94e_0_29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3a9de4a94e_0_29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3a9de4a94e_0_2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3a9de4a94e_0_2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3a9de4a94e_0_2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3a9de4a94e_0_2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3a9de4a94e_0_2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3a9de4a94e_0_2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82" name="Shape 82"/>
        <p:cNvGrpSpPr/>
        <p:nvPr/>
      </p:nvGrpSpPr>
      <p:grpSpPr>
        <a:xfrm>
          <a:off x="0" y="0"/>
          <a:ext cx="0" cy="0"/>
          <a:chOff x="0" y="0"/>
          <a:chExt cx="0" cy="0"/>
        </a:xfrm>
      </p:grpSpPr>
      <p:sp>
        <p:nvSpPr>
          <p:cNvPr id="83" name="Google Shape;83;p13"/>
          <p:cNvSpPr txBox="1"/>
          <p:nvPr>
            <p:ph type="title"/>
          </p:nvPr>
        </p:nvSpPr>
        <p:spPr>
          <a:xfrm>
            <a:off x="697350" y="2932550"/>
            <a:ext cx="7749300" cy="1015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84" name="Google Shape;84;p13"/>
          <p:cNvSpPr txBox="1"/>
          <p:nvPr>
            <p:ph idx="2" type="title"/>
          </p:nvPr>
        </p:nvSpPr>
        <p:spPr>
          <a:xfrm>
            <a:off x="3278250" y="1194450"/>
            <a:ext cx="2587500" cy="19926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85" name="Google Shape;85;p13"/>
          <p:cNvSpPr txBox="1"/>
          <p:nvPr>
            <p:ph idx="12" type="sldNum"/>
          </p:nvPr>
        </p:nvSpPr>
        <p:spPr>
          <a:xfrm>
            <a:off x="8556784"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Climate Change Sentiment vs. Country CO2 Emissions</a:t>
            </a:r>
            <a:endParaRPr/>
          </a:p>
        </p:txBody>
      </p:sp>
      <p:sp>
        <p:nvSpPr>
          <p:cNvPr id="91" name="Google Shape;91;p14"/>
          <p:cNvSpPr txBox="1"/>
          <p:nvPr>
            <p:ph idx="1" type="body"/>
          </p:nvPr>
        </p:nvSpPr>
        <p:spPr>
          <a:xfrm>
            <a:off x="729450" y="2250325"/>
            <a:ext cx="7688700" cy="2089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In what ways do a given country’s </a:t>
            </a:r>
            <a:r>
              <a:rPr b="1" lang="en"/>
              <a:t>CO2 emissions</a:t>
            </a:r>
            <a:r>
              <a:rPr lang="en"/>
              <a:t> and </a:t>
            </a:r>
            <a:r>
              <a:rPr b="1" lang="en"/>
              <a:t>population’s climate change</a:t>
            </a:r>
            <a:br>
              <a:rPr b="1" lang="en"/>
            </a:br>
            <a:r>
              <a:rPr b="1" lang="en"/>
              <a:t>opinion</a:t>
            </a:r>
            <a:r>
              <a:rPr lang="en"/>
              <a:t> reflect each other?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3"/>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Education on Climate Change</a:t>
            </a:r>
            <a:endParaRPr/>
          </a:p>
        </p:txBody>
      </p:sp>
      <p:sp>
        <p:nvSpPr>
          <p:cNvPr id="151" name="Google Shape;151;p23"/>
          <p:cNvSpPr txBox="1"/>
          <p:nvPr>
            <p:ph idx="1" type="body"/>
          </p:nvPr>
        </p:nvSpPr>
        <p:spPr>
          <a:xfrm>
            <a:off x="729450" y="1503875"/>
            <a:ext cx="3255300" cy="28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Contrary to the PMF on belief in climate change, countries that generate more emissions are more likely to have a majority (&gt;50%) of the population that self-reports being educated on climate change.</a:t>
            </a:r>
            <a:endParaRPr/>
          </a:p>
          <a:p>
            <a:pPr indent="0" lvl="0" marL="0" rtl="0" algn="l">
              <a:spcBef>
                <a:spcPts val="1200"/>
              </a:spcBef>
              <a:spcAft>
                <a:spcPts val="1200"/>
              </a:spcAft>
              <a:buNone/>
            </a:pPr>
            <a:r>
              <a:rPr lang="en"/>
              <a:t>While this doesn’t reflect the actual knowledge of a country’s citizens, it does likely reflect the availability of resources and climate change-related reporting.</a:t>
            </a:r>
            <a:endParaRPr/>
          </a:p>
        </p:txBody>
      </p:sp>
      <p:pic>
        <p:nvPicPr>
          <p:cNvPr id="152" name="Google Shape;152;p23"/>
          <p:cNvPicPr preferRelativeResize="0"/>
          <p:nvPr/>
        </p:nvPicPr>
        <p:blipFill>
          <a:blip r:embed="rId3">
            <a:alphaModFix/>
          </a:blip>
          <a:stretch>
            <a:fillRect/>
          </a:stretch>
        </p:blipFill>
        <p:spPr>
          <a:xfrm>
            <a:off x="4137150" y="1342813"/>
            <a:ext cx="4854450" cy="315831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Importance of Climate Change</a:t>
            </a:r>
            <a:endParaRPr/>
          </a:p>
        </p:txBody>
      </p:sp>
      <p:sp>
        <p:nvSpPr>
          <p:cNvPr id="158" name="Google Shape;158;p24"/>
          <p:cNvSpPr txBox="1"/>
          <p:nvPr>
            <p:ph idx="1" type="body"/>
          </p:nvPr>
        </p:nvSpPr>
        <p:spPr>
          <a:xfrm>
            <a:off x="729450" y="1503875"/>
            <a:ext cx="3255300" cy="28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Countries with low emissions have populations that are more likely to report that climate change is personally important to them.</a:t>
            </a:r>
            <a:endParaRPr/>
          </a:p>
          <a:p>
            <a:pPr indent="0" lvl="0" marL="0" rtl="0" algn="l">
              <a:spcBef>
                <a:spcPts val="1200"/>
              </a:spcBef>
              <a:spcAft>
                <a:spcPts val="1200"/>
              </a:spcAft>
              <a:buNone/>
            </a:pPr>
            <a:r>
              <a:rPr lang="en"/>
              <a:t>This may indicate that countries with low emissions consider themselves likely to be affected by countries with high emissions (e.g., countries they cannot affect). It may also be a reverse causality: Countries with low emissions may have low emissions </a:t>
            </a:r>
            <a:r>
              <a:rPr i="1" lang="en"/>
              <a:t>because </a:t>
            </a:r>
            <a:r>
              <a:rPr lang="en"/>
              <a:t>its citizens care about the topic.</a:t>
            </a:r>
            <a:endParaRPr/>
          </a:p>
        </p:txBody>
      </p:sp>
      <p:pic>
        <p:nvPicPr>
          <p:cNvPr id="159" name="Google Shape;159;p24"/>
          <p:cNvPicPr preferRelativeResize="0"/>
          <p:nvPr/>
        </p:nvPicPr>
        <p:blipFill>
          <a:blip r:embed="rId3">
            <a:alphaModFix/>
          </a:blip>
          <a:stretch>
            <a:fillRect/>
          </a:stretch>
        </p:blipFill>
        <p:spPr>
          <a:xfrm>
            <a:off x="4137150" y="1226850"/>
            <a:ext cx="4854450" cy="350844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5"/>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Perceived Threat of Climate Change</a:t>
            </a:r>
            <a:endParaRPr/>
          </a:p>
        </p:txBody>
      </p:sp>
      <p:sp>
        <p:nvSpPr>
          <p:cNvPr id="165" name="Google Shape;165;p25"/>
          <p:cNvSpPr txBox="1"/>
          <p:nvPr>
            <p:ph idx="1" type="body"/>
          </p:nvPr>
        </p:nvSpPr>
        <p:spPr>
          <a:xfrm>
            <a:off x="729450" y="1503875"/>
            <a:ext cx="3255300" cy="28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Countries with higher emissions may be marginally more likely to believe that climate change poses a threat over the next 20 years. However, these values are closely aligned and are likely not significantly different between the two groups.</a:t>
            </a:r>
            <a:endParaRPr/>
          </a:p>
        </p:txBody>
      </p:sp>
      <p:pic>
        <p:nvPicPr>
          <p:cNvPr id="166" name="Google Shape;166;p25"/>
          <p:cNvPicPr preferRelativeResize="0"/>
          <p:nvPr/>
        </p:nvPicPr>
        <p:blipFill>
          <a:blip r:embed="rId3">
            <a:alphaModFix/>
          </a:blip>
          <a:stretch>
            <a:fillRect/>
          </a:stretch>
        </p:blipFill>
        <p:spPr>
          <a:xfrm>
            <a:off x="4126175" y="1472213"/>
            <a:ext cx="4854451" cy="289951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CDFs</a:t>
            </a:r>
            <a:endParaRPr/>
          </a:p>
        </p:txBody>
      </p:sp>
      <p:sp>
        <p:nvSpPr>
          <p:cNvPr id="172" name="Google Shape;172;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CDFs are a better analytical tool for this scenario because of the number of values. However, the PMFs provide likely avenues for comparison.</a:t>
            </a:r>
            <a:endParaRPr/>
          </a:p>
          <a:p>
            <a:pPr indent="0" lvl="0" marL="0" rtl="0" algn="l">
              <a:spcBef>
                <a:spcPts val="1200"/>
              </a:spcBef>
              <a:spcAft>
                <a:spcPts val="1200"/>
              </a:spcAft>
              <a:buNone/>
            </a:pPr>
            <a:r>
              <a:rPr lang="en"/>
              <a:t>From the disparities between the high- and low-emission groups in the PMF comparisons, the </a:t>
            </a:r>
            <a:r>
              <a:rPr b="1" lang="en"/>
              <a:t>education</a:t>
            </a:r>
            <a:r>
              <a:rPr lang="en"/>
              <a:t> and </a:t>
            </a:r>
            <a:r>
              <a:rPr b="1" lang="en"/>
              <a:t>importance</a:t>
            </a:r>
            <a:r>
              <a:rPr lang="en"/>
              <a:t> variables show the most disparity and therefore are of the most interest, for now, as potential predictors.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Education on Climate Change</a:t>
            </a:r>
            <a:endParaRPr/>
          </a:p>
        </p:txBody>
      </p:sp>
      <p:sp>
        <p:nvSpPr>
          <p:cNvPr id="178" name="Google Shape;178;p27"/>
          <p:cNvSpPr txBox="1"/>
          <p:nvPr>
            <p:ph idx="1" type="body"/>
          </p:nvPr>
        </p:nvSpPr>
        <p:spPr>
          <a:xfrm>
            <a:off x="729450" y="1503875"/>
            <a:ext cx="3255300" cy="283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CDF shows much more clearly than the PMF that </a:t>
            </a:r>
            <a:r>
              <a:rPr b="1" lang="en"/>
              <a:t>higher-emission countries are more likely to have populations that are educated on climate change.</a:t>
            </a:r>
            <a:endParaRPr/>
          </a:p>
          <a:p>
            <a:pPr indent="0" lvl="0" marL="0" rtl="0" algn="l">
              <a:spcBef>
                <a:spcPts val="1200"/>
              </a:spcBef>
              <a:spcAft>
                <a:spcPts val="1200"/>
              </a:spcAft>
              <a:buNone/>
            </a:pPr>
            <a:r>
              <a:rPr lang="en"/>
              <a:t>This could be because of public education surrounding efforts to reduce or affect emissions.</a:t>
            </a:r>
            <a:endParaRPr/>
          </a:p>
        </p:txBody>
      </p:sp>
      <p:pic>
        <p:nvPicPr>
          <p:cNvPr id="179" name="Google Shape;179;p27"/>
          <p:cNvPicPr preferRelativeResize="0"/>
          <p:nvPr/>
        </p:nvPicPr>
        <p:blipFill>
          <a:blip r:embed="rId3">
            <a:alphaModFix/>
          </a:blip>
          <a:stretch>
            <a:fillRect/>
          </a:stretch>
        </p:blipFill>
        <p:spPr>
          <a:xfrm>
            <a:off x="4214000" y="1150000"/>
            <a:ext cx="4466811" cy="37642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Personal Importance of Climate Change</a:t>
            </a:r>
            <a:endParaRPr/>
          </a:p>
        </p:txBody>
      </p:sp>
      <p:sp>
        <p:nvSpPr>
          <p:cNvPr id="185" name="Google Shape;185;p28"/>
          <p:cNvSpPr txBox="1"/>
          <p:nvPr>
            <p:ph idx="1" type="body"/>
          </p:nvPr>
        </p:nvSpPr>
        <p:spPr>
          <a:xfrm>
            <a:off x="729450" y="1503875"/>
            <a:ext cx="3255300" cy="2836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Similarly, the CDF shows that </a:t>
            </a:r>
            <a:r>
              <a:rPr b="1" lang="en"/>
              <a:t>high-emission countries’ citizens consistently report being less personally concerned about climate change</a:t>
            </a:r>
            <a:r>
              <a:rPr lang="en"/>
              <a:t> than low-emission countries’ citizens.</a:t>
            </a:r>
            <a:endParaRPr/>
          </a:p>
          <a:p>
            <a:pPr indent="0" lvl="0" marL="0" rtl="0" algn="l">
              <a:spcBef>
                <a:spcPts val="1200"/>
              </a:spcBef>
              <a:spcAft>
                <a:spcPts val="1200"/>
              </a:spcAft>
              <a:buNone/>
            </a:pPr>
            <a:r>
              <a:rPr lang="en"/>
              <a:t>This could be for many reasons, e.g., perhaps high-emissions countries (which are more likely to have a high GDP) are wealthier and therefore more likely to be insulated from the personal effects of climate change, such as housing loss or the loss of agricultural jobs.</a:t>
            </a:r>
            <a:endParaRPr/>
          </a:p>
        </p:txBody>
      </p:sp>
      <p:pic>
        <p:nvPicPr>
          <p:cNvPr id="186" name="Google Shape;186;p28"/>
          <p:cNvPicPr preferRelativeResize="0"/>
          <p:nvPr/>
        </p:nvPicPr>
        <p:blipFill>
          <a:blip r:embed="rId3">
            <a:alphaModFix/>
          </a:blip>
          <a:stretch>
            <a:fillRect/>
          </a:stretch>
        </p:blipFill>
        <p:spPr>
          <a:xfrm>
            <a:off x="4137150" y="1226850"/>
            <a:ext cx="4491856" cy="37642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CDF Analysis</a:t>
            </a:r>
            <a:endParaRPr/>
          </a:p>
        </p:txBody>
      </p:sp>
      <p:sp>
        <p:nvSpPr>
          <p:cNvPr id="192" name="Google Shape;192;p29"/>
          <p:cNvSpPr txBox="1"/>
          <p:nvPr>
            <p:ph idx="1" type="body"/>
          </p:nvPr>
        </p:nvSpPr>
        <p:spPr>
          <a:xfrm>
            <a:off x="729450" y="2078875"/>
            <a:ext cx="39138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Focusing on the sentiment variables of </a:t>
            </a:r>
            <a:r>
              <a:rPr b="1" lang="en"/>
              <a:t>climate education</a:t>
            </a:r>
            <a:r>
              <a:rPr lang="en"/>
              <a:t> and </a:t>
            </a:r>
            <a:r>
              <a:rPr b="1" lang="en"/>
              <a:t>personal importance of climate change</a:t>
            </a:r>
            <a:r>
              <a:rPr lang="en"/>
              <a:t>, there are clear disparities between high- and low-emission countries’ citizens’ survey responses and overall sentiment.</a:t>
            </a:r>
            <a:endParaRPr/>
          </a:p>
          <a:p>
            <a:pPr indent="0" lvl="0" marL="0" rtl="0" algn="l">
              <a:spcBef>
                <a:spcPts val="1200"/>
              </a:spcBef>
              <a:spcAft>
                <a:spcPts val="1200"/>
              </a:spcAft>
              <a:buNone/>
            </a:pPr>
            <a:r>
              <a:rPr lang="en"/>
              <a:t>The two variables that were less promising in the PMF stage due to a lack of clear visual tendency have proven to be equally unclear in CDF analysis (see right) and are therefore less promising for further analysis.</a:t>
            </a:r>
            <a:endParaRPr/>
          </a:p>
        </p:txBody>
      </p:sp>
      <p:pic>
        <p:nvPicPr>
          <p:cNvPr id="193" name="Google Shape;193;p29"/>
          <p:cNvPicPr preferRelativeResize="0"/>
          <p:nvPr/>
        </p:nvPicPr>
        <p:blipFill>
          <a:blip r:embed="rId3">
            <a:alphaModFix/>
          </a:blip>
          <a:stretch>
            <a:fillRect/>
          </a:stretch>
        </p:blipFill>
        <p:spPr>
          <a:xfrm>
            <a:off x="5367750" y="-46532"/>
            <a:ext cx="3050399" cy="2580731"/>
          </a:xfrm>
          <a:prstGeom prst="rect">
            <a:avLst/>
          </a:prstGeom>
          <a:noFill/>
          <a:ln>
            <a:noFill/>
          </a:ln>
        </p:spPr>
      </p:pic>
      <p:pic>
        <p:nvPicPr>
          <p:cNvPr id="194" name="Google Shape;194;p29"/>
          <p:cNvPicPr preferRelativeResize="0"/>
          <p:nvPr/>
        </p:nvPicPr>
        <p:blipFill>
          <a:blip r:embed="rId4">
            <a:alphaModFix/>
          </a:blip>
          <a:stretch>
            <a:fillRect/>
          </a:stretch>
        </p:blipFill>
        <p:spPr>
          <a:xfrm>
            <a:off x="5367750" y="2534200"/>
            <a:ext cx="3050400" cy="258465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0"/>
          <p:cNvSpPr txBox="1"/>
          <p:nvPr>
            <p:ph type="title"/>
          </p:nvPr>
        </p:nvSpPr>
        <p:spPr>
          <a:xfrm>
            <a:off x="729450" y="1318650"/>
            <a:ext cx="7777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Analytical Distribution Using Normal Distribution</a:t>
            </a:r>
            <a:endParaRPr/>
          </a:p>
        </p:txBody>
      </p:sp>
      <p:sp>
        <p:nvSpPr>
          <p:cNvPr id="200" name="Google Shape;200;p3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no distribution model fits the personal importance variable distribution perfectly, a simple normal distribution is likely the best fit.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Distribution</a:t>
            </a:r>
            <a:endParaRPr/>
          </a:p>
        </p:txBody>
      </p:sp>
      <p:sp>
        <p:nvSpPr>
          <p:cNvPr id="206" name="Google Shape;206;p31"/>
          <p:cNvSpPr txBox="1"/>
          <p:nvPr>
            <p:ph idx="1" type="body"/>
          </p:nvPr>
        </p:nvSpPr>
        <p:spPr>
          <a:xfrm>
            <a:off x="729450" y="2078875"/>
            <a:ext cx="3913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The normal distribution best represents the personal concern metric (e.g., compared to a lognormal or Pareto distribution). The tails are slightly skewed, but not only is this expected behavior, the body of data is necessarily small (we cannot invent new countries), which likely creates the noise that causes deviations from the normal distribution.</a:t>
            </a:r>
            <a:endParaRPr/>
          </a:p>
        </p:txBody>
      </p:sp>
      <p:pic>
        <p:nvPicPr>
          <p:cNvPr id="207" name="Google Shape;207;p31"/>
          <p:cNvPicPr preferRelativeResize="0"/>
          <p:nvPr/>
        </p:nvPicPr>
        <p:blipFill>
          <a:blip r:embed="rId3">
            <a:alphaModFix/>
          </a:blip>
          <a:stretch>
            <a:fillRect/>
          </a:stretch>
        </p:blipFill>
        <p:spPr>
          <a:xfrm>
            <a:off x="4773700" y="1318650"/>
            <a:ext cx="3735678" cy="298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2"/>
          <p:cNvSpPr txBox="1"/>
          <p:nvPr>
            <p:ph type="title"/>
          </p:nvPr>
        </p:nvSpPr>
        <p:spPr>
          <a:xfrm>
            <a:off x="729450" y="1318650"/>
            <a:ext cx="7777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Normal Distribution</a:t>
            </a:r>
            <a:endParaRPr/>
          </a:p>
        </p:txBody>
      </p:sp>
      <p:sp>
        <p:nvSpPr>
          <p:cNvPr id="213" name="Google Shape;213;p32"/>
          <p:cNvSpPr txBox="1"/>
          <p:nvPr>
            <p:ph idx="1" type="body"/>
          </p:nvPr>
        </p:nvSpPr>
        <p:spPr>
          <a:xfrm>
            <a:off x="729450" y="2078875"/>
            <a:ext cx="40566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Normal distribution can be expected in this scenario, but the necessarily small sample size of countries causes enough noise to throw this model into doubt. However, modeling all countries (see previous slide) as opposed to the high- and low-emissions countries (see right) uses a larger body of data and therefore a more regular, “smooth” model. This indicates that a normal distribution is accurate, which can be expected from survey data. </a:t>
            </a:r>
            <a:endParaRPr/>
          </a:p>
        </p:txBody>
      </p:sp>
      <p:pic>
        <p:nvPicPr>
          <p:cNvPr id="214" name="Google Shape;214;p32"/>
          <p:cNvPicPr preferRelativeResize="0"/>
          <p:nvPr/>
        </p:nvPicPr>
        <p:blipFill>
          <a:blip r:embed="rId3">
            <a:alphaModFix/>
          </a:blip>
          <a:stretch>
            <a:fillRect/>
          </a:stretch>
        </p:blipFill>
        <p:spPr>
          <a:xfrm>
            <a:off x="4850625" y="1318650"/>
            <a:ext cx="3747987" cy="2984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Dataset</a:t>
            </a:r>
            <a:endParaRPr/>
          </a:p>
        </p:txBody>
      </p:sp>
      <p:sp>
        <p:nvSpPr>
          <p:cNvPr id="97" name="Google Shape;97;p15"/>
          <p:cNvSpPr txBox="1"/>
          <p:nvPr>
            <p:ph idx="1" type="body"/>
          </p:nvPr>
        </p:nvSpPr>
        <p:spPr>
          <a:xfrm>
            <a:off x="729450" y="2063700"/>
            <a:ext cx="7688700" cy="227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custom dataset was produced from the following sources:</a:t>
            </a:r>
            <a:endParaRPr/>
          </a:p>
          <a:p>
            <a:pPr indent="-311150" lvl="0" marL="457200" rtl="0" algn="l">
              <a:spcBef>
                <a:spcPts val="1200"/>
              </a:spcBef>
              <a:spcAft>
                <a:spcPts val="0"/>
              </a:spcAft>
              <a:buSzPts val="1300"/>
              <a:buChar char="●"/>
            </a:pPr>
            <a:r>
              <a:rPr b="1" lang="en"/>
              <a:t>Climate Change Opinion Survey 2022</a:t>
            </a:r>
            <a:r>
              <a:rPr lang="en"/>
              <a:t> from Data For Good at Meta, accessed Feb 2025</a:t>
            </a:r>
            <a:endParaRPr/>
          </a:p>
          <a:p>
            <a:pPr indent="-311150" lvl="0" marL="457200" rtl="0" algn="l">
              <a:spcBef>
                <a:spcPts val="0"/>
              </a:spcBef>
              <a:spcAft>
                <a:spcPts val="0"/>
              </a:spcAft>
              <a:buSzPts val="1300"/>
              <a:buChar char="●"/>
            </a:pPr>
            <a:r>
              <a:rPr b="1" lang="en"/>
              <a:t>Emissions by Country</a:t>
            </a:r>
            <a:r>
              <a:rPr lang="en"/>
              <a:t> from Zenodo via Kaggle, accessed Feb 2025</a:t>
            </a:r>
            <a:endParaRPr/>
          </a:p>
          <a:p>
            <a:pPr indent="0" lvl="0" marL="0" rtl="0" algn="l">
              <a:spcBef>
                <a:spcPts val="1200"/>
              </a:spcBef>
              <a:spcAft>
                <a:spcPts val="1200"/>
              </a:spcAft>
              <a:buNone/>
            </a:pPr>
            <a:r>
              <a:rPr lang="en"/>
              <a:t>Emissions from 2021 have been compared against the climate change opinion survey in the year directly following (2022), and all emissions data should be considered to be from 2021. Countries for which either form of data was unavailable have been omitted.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3"/>
          <p:cNvSpPr txBox="1"/>
          <p:nvPr>
            <p:ph type="title"/>
          </p:nvPr>
        </p:nvSpPr>
        <p:spPr>
          <a:xfrm>
            <a:off x="729450" y="1318650"/>
            <a:ext cx="77778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Scatter Plots</a:t>
            </a:r>
            <a:endParaRPr/>
          </a:p>
        </p:txBody>
      </p:sp>
      <p:sp>
        <p:nvSpPr>
          <p:cNvPr id="220" name="Google Shape;220;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best way to visually compare the relationship between climate sentiment and emissions is through scatter plots. Here, scatter plots will be used to compare:</a:t>
            </a:r>
            <a:endParaRPr/>
          </a:p>
          <a:p>
            <a:pPr indent="-311150" lvl="0" marL="457200" rtl="0" algn="l">
              <a:spcBef>
                <a:spcPts val="1200"/>
              </a:spcBef>
              <a:spcAft>
                <a:spcPts val="0"/>
              </a:spcAft>
              <a:buSzPts val="1300"/>
              <a:buChar char="●"/>
            </a:pPr>
            <a:r>
              <a:rPr b="1" lang="en"/>
              <a:t>total CO2 emissions </a:t>
            </a:r>
            <a:r>
              <a:rPr lang="en"/>
              <a:t>and </a:t>
            </a:r>
            <a:r>
              <a:rPr b="1" lang="en"/>
              <a:t>countries’ percentage of personal concern about </a:t>
            </a:r>
            <a:r>
              <a:rPr b="1" lang="en"/>
              <a:t>climate change</a:t>
            </a:r>
            <a:endParaRPr b="1"/>
          </a:p>
          <a:p>
            <a:pPr indent="-311150" lvl="0" marL="457200" rtl="0" algn="l">
              <a:spcBef>
                <a:spcPts val="0"/>
              </a:spcBef>
              <a:spcAft>
                <a:spcPts val="0"/>
              </a:spcAft>
              <a:buSzPts val="1300"/>
              <a:buChar char="●"/>
            </a:pPr>
            <a:r>
              <a:rPr b="1" lang="en"/>
              <a:t>total CO2 emissions</a:t>
            </a:r>
            <a:r>
              <a:rPr lang="en"/>
              <a:t> and </a:t>
            </a:r>
            <a:r>
              <a:rPr b="1" lang="en"/>
              <a:t>countries’ percentage of education on climate change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&amp; Personal Concern</a:t>
            </a:r>
            <a:endParaRPr/>
          </a:p>
        </p:txBody>
      </p:sp>
      <p:sp>
        <p:nvSpPr>
          <p:cNvPr id="226" name="Google Shape;226;p34"/>
          <p:cNvSpPr txBox="1"/>
          <p:nvPr>
            <p:ph idx="1" type="body"/>
          </p:nvPr>
        </p:nvSpPr>
        <p:spPr>
          <a:xfrm>
            <a:off x="729450" y="2078875"/>
            <a:ext cx="39138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Contrary to the CDF analysis, scatter plots do not indicate a clear correlation between emissions and personal concern about climate change.</a:t>
            </a:r>
            <a:endParaRPr/>
          </a:p>
          <a:p>
            <a:pPr indent="0" lvl="0" marL="0" rtl="0" algn="l">
              <a:spcBef>
                <a:spcPts val="1200"/>
              </a:spcBef>
              <a:spcAft>
                <a:spcPts val="0"/>
              </a:spcAft>
              <a:buNone/>
            </a:pPr>
            <a:r>
              <a:rPr lang="en"/>
              <a:t>To the right, all countries are represented in a single scatter plot. The mean is 60%, which can be compared to the high- and low-emission breakouts (next slide).</a:t>
            </a:r>
            <a:endParaRPr/>
          </a:p>
          <a:p>
            <a:pPr indent="0" lvl="0" marL="0" rtl="0" algn="l">
              <a:spcBef>
                <a:spcPts val="1200"/>
              </a:spcBef>
              <a:spcAft>
                <a:spcPts val="1200"/>
              </a:spcAft>
              <a:buNone/>
            </a:pPr>
            <a:r>
              <a:rPr i="1" lang="en"/>
              <a:t>Scatter plot has had one (&gt;2500 CO2et) outlier removed for readability.</a:t>
            </a:r>
            <a:endParaRPr i="1"/>
          </a:p>
        </p:txBody>
      </p:sp>
      <p:pic>
        <p:nvPicPr>
          <p:cNvPr id="227" name="Google Shape;227;p34"/>
          <p:cNvPicPr preferRelativeResize="0"/>
          <p:nvPr/>
        </p:nvPicPr>
        <p:blipFill>
          <a:blip r:embed="rId3">
            <a:alphaModFix/>
          </a:blip>
          <a:stretch>
            <a:fillRect/>
          </a:stretch>
        </p:blipFill>
        <p:spPr>
          <a:xfrm>
            <a:off x="4861525" y="1853850"/>
            <a:ext cx="3850826" cy="2984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&amp; Personal Concern</a:t>
            </a:r>
            <a:endParaRPr/>
          </a:p>
        </p:txBody>
      </p:sp>
      <p:sp>
        <p:nvSpPr>
          <p:cNvPr id="233" name="Google Shape;233;p35"/>
          <p:cNvSpPr txBox="1"/>
          <p:nvPr>
            <p:ph idx="1" type="body"/>
          </p:nvPr>
        </p:nvSpPr>
        <p:spPr>
          <a:xfrm>
            <a:off x="729450" y="2078875"/>
            <a:ext cx="39138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Subdividing the scatter plots by high-emission countries and low-emission countries, the large cluster of low-emission countries sits higher than that of the high-emission countries, reflecting their respective means of 66% (low emissions) and 58% (high), compared to the all-country mean of 60%.</a:t>
            </a:r>
            <a:endParaRPr/>
          </a:p>
          <a:p>
            <a:pPr indent="0" lvl="0" marL="0" rtl="0" algn="l">
              <a:spcBef>
                <a:spcPts val="1200"/>
              </a:spcBef>
              <a:spcAft>
                <a:spcPts val="1200"/>
              </a:spcAft>
              <a:buNone/>
            </a:pPr>
            <a:r>
              <a:rPr i="1" lang="en"/>
              <a:t>Scatter plot has had one (&gt;2500 CO2et) outlier removed for readability.</a:t>
            </a:r>
            <a:endParaRPr i="1"/>
          </a:p>
        </p:txBody>
      </p:sp>
      <p:pic>
        <p:nvPicPr>
          <p:cNvPr id="234" name="Google Shape;234;p35"/>
          <p:cNvPicPr preferRelativeResize="0"/>
          <p:nvPr/>
        </p:nvPicPr>
        <p:blipFill>
          <a:blip r:embed="rId3">
            <a:alphaModFix/>
          </a:blip>
          <a:stretch>
            <a:fillRect/>
          </a:stretch>
        </p:blipFill>
        <p:spPr>
          <a:xfrm>
            <a:off x="5230200" y="-10"/>
            <a:ext cx="3913800" cy="2575434"/>
          </a:xfrm>
          <a:prstGeom prst="rect">
            <a:avLst/>
          </a:prstGeom>
          <a:noFill/>
          <a:ln>
            <a:noFill/>
          </a:ln>
        </p:spPr>
      </p:pic>
      <p:pic>
        <p:nvPicPr>
          <p:cNvPr id="235" name="Google Shape;235;p35"/>
          <p:cNvPicPr preferRelativeResize="0"/>
          <p:nvPr/>
        </p:nvPicPr>
        <p:blipFill>
          <a:blip r:embed="rId4">
            <a:alphaModFix/>
          </a:blip>
          <a:stretch>
            <a:fillRect/>
          </a:stretch>
        </p:blipFill>
        <p:spPr>
          <a:xfrm>
            <a:off x="5417125" y="2665750"/>
            <a:ext cx="3726876" cy="24777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vs. Concern: Correlation &amp; Covariance</a:t>
            </a:r>
            <a:endParaRPr/>
          </a:p>
        </p:txBody>
      </p:sp>
      <p:sp>
        <p:nvSpPr>
          <p:cNvPr id="241" name="Google Shape;241;p36"/>
          <p:cNvSpPr txBox="1"/>
          <p:nvPr>
            <p:ph idx="1" type="body"/>
          </p:nvPr>
        </p:nvSpPr>
        <p:spPr>
          <a:xfrm>
            <a:off x="729450" y="2078875"/>
            <a:ext cx="6943500" cy="22611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Testing for </a:t>
            </a:r>
            <a:r>
              <a:rPr lang="en"/>
              <a:t>correlation</a:t>
            </a:r>
            <a:r>
              <a:rPr lang="en"/>
              <a:t> between a country’s emissions and the percentage of the population that is personally concerned about climate change, we find that:</a:t>
            </a:r>
            <a:endParaRPr/>
          </a:p>
          <a:p>
            <a:pPr indent="-298767" lvl="0" marL="457200" rtl="0" algn="l">
              <a:spcBef>
                <a:spcPts val="1200"/>
              </a:spcBef>
              <a:spcAft>
                <a:spcPts val="0"/>
              </a:spcAft>
              <a:buSzPct val="100000"/>
              <a:buChar char="●"/>
            </a:pPr>
            <a:r>
              <a:rPr lang="en"/>
              <a:t>The covariance value is </a:t>
            </a:r>
            <a:r>
              <a:rPr b="1" lang="en"/>
              <a:t>122.4</a:t>
            </a:r>
            <a:r>
              <a:rPr lang="en"/>
              <a:t>;</a:t>
            </a:r>
            <a:endParaRPr/>
          </a:p>
          <a:p>
            <a:pPr indent="-298767" lvl="0" marL="457200" rtl="0" algn="l">
              <a:spcBef>
                <a:spcPts val="0"/>
              </a:spcBef>
              <a:spcAft>
                <a:spcPts val="0"/>
              </a:spcAft>
              <a:buSzPct val="100000"/>
              <a:buChar char="●"/>
            </a:pPr>
            <a:r>
              <a:rPr lang="en"/>
              <a:t>Pearson’s correlation value is </a:t>
            </a:r>
            <a:r>
              <a:rPr b="1" lang="en"/>
              <a:t>0.024</a:t>
            </a:r>
            <a:r>
              <a:rPr lang="en"/>
              <a:t>;</a:t>
            </a:r>
            <a:endParaRPr/>
          </a:p>
          <a:p>
            <a:pPr indent="-298767" lvl="0" marL="457200" rtl="0" algn="l">
              <a:spcBef>
                <a:spcPts val="0"/>
              </a:spcBef>
              <a:spcAft>
                <a:spcPts val="0"/>
              </a:spcAft>
              <a:buSzPct val="100000"/>
              <a:buChar char="●"/>
            </a:pPr>
            <a:r>
              <a:rPr lang="en"/>
              <a:t>Spearman’s rank correlation value is </a:t>
            </a:r>
            <a:r>
              <a:rPr b="1" lang="en"/>
              <a:t>0.102</a:t>
            </a:r>
            <a:r>
              <a:rPr lang="en"/>
              <a:t>.</a:t>
            </a:r>
            <a:endParaRPr/>
          </a:p>
          <a:p>
            <a:pPr indent="0" lvl="0" marL="0" rtl="0" algn="l">
              <a:spcBef>
                <a:spcPts val="1200"/>
              </a:spcBef>
              <a:spcAft>
                <a:spcPts val="0"/>
              </a:spcAft>
              <a:buNone/>
            </a:pPr>
            <a:r>
              <a:rPr lang="en"/>
              <a:t>For the purposes of analysis, correlation is more useful here, and Spearman’s correlation more valuable because of the significant presence of outliers in the dataset. A positive correlation of ~0.1 indicates that emissions have a very minor predictive effect for personal concern, or vice versa.</a:t>
            </a:r>
            <a:endParaRPr/>
          </a:p>
          <a:p>
            <a:pPr indent="0" lvl="0" marL="0" rtl="0" algn="l">
              <a:spcBef>
                <a:spcPts val="1200"/>
              </a:spcBef>
              <a:spcAft>
                <a:spcPts val="1200"/>
              </a:spcAft>
              <a:buNone/>
            </a:pPr>
            <a:r>
              <a:rPr lang="en"/>
              <a:t>Notably, high-emission countries, when isolated, report a negative correlation (-0.14 Pearson, -0.12 Spearman).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vs. Concern: Causation</a:t>
            </a:r>
            <a:endParaRPr/>
          </a:p>
        </p:txBody>
      </p:sp>
      <p:sp>
        <p:nvSpPr>
          <p:cNvPr id="247" name="Google Shape;247;p37"/>
          <p:cNvSpPr txBox="1"/>
          <p:nvPr>
            <p:ph idx="1" type="body"/>
          </p:nvPr>
        </p:nvSpPr>
        <p:spPr>
          <a:xfrm>
            <a:off x="729450" y="2078875"/>
            <a:ext cx="69435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Though there is a minor correlation, i</a:t>
            </a:r>
            <a:r>
              <a:rPr lang="en"/>
              <a:t>t is difficult to determine the direction of potential causation with this data. It may be said that emissions have an effect on a given citizen's climate concern because of emissions' effect as a public concern. On the other hand, it may be said that climate concern has an effect on emissions because it drives political action and legislation. </a:t>
            </a:r>
            <a:r>
              <a:rPr b="1" lang="en"/>
              <a:t>Further insight on a longer time frame</a:t>
            </a:r>
            <a:r>
              <a:rPr lang="en"/>
              <a:t> is necessary.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vs. Concern: Hypothesis Testing</a:t>
            </a:r>
            <a:endParaRPr/>
          </a:p>
        </p:txBody>
      </p:sp>
      <p:sp>
        <p:nvSpPr>
          <p:cNvPr id="253" name="Google Shape;253;p38"/>
          <p:cNvSpPr txBox="1"/>
          <p:nvPr>
            <p:ph idx="1" type="body"/>
          </p:nvPr>
        </p:nvSpPr>
        <p:spPr>
          <a:xfrm>
            <a:off x="729450" y="2078875"/>
            <a:ext cx="69435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For hypothesis testing, a Spearman correlation is calculated for a random permutation (from </a:t>
            </a:r>
            <a:r>
              <a:rPr i="1" lang="en"/>
              <a:t>numpy.random.permutation</a:t>
            </a:r>
            <a:r>
              <a:rPr lang="en"/>
              <a:t>) and, from the hypothesis test, the p-value is determined.</a:t>
            </a:r>
            <a:endParaRPr/>
          </a:p>
          <a:p>
            <a:pPr indent="0" lvl="0" marL="0" rtl="0" algn="l">
              <a:spcBef>
                <a:spcPts val="1200"/>
              </a:spcBef>
              <a:spcAft>
                <a:spcPts val="0"/>
              </a:spcAft>
              <a:buNone/>
            </a:pPr>
            <a:r>
              <a:rPr lang="en"/>
              <a:t>Using Spearman’s correlation, the p-value is </a:t>
            </a:r>
            <a:r>
              <a:rPr b="1" lang="en"/>
              <a:t>0.309</a:t>
            </a:r>
            <a:r>
              <a:rPr lang="en"/>
              <a:t>.</a:t>
            </a:r>
            <a:endParaRPr/>
          </a:p>
          <a:p>
            <a:pPr indent="0" lvl="0" marL="0" rtl="0" algn="l">
              <a:spcBef>
                <a:spcPts val="1200"/>
              </a:spcBef>
              <a:spcAft>
                <a:spcPts val="0"/>
              </a:spcAft>
              <a:buNone/>
            </a:pPr>
            <a:r>
              <a:rPr lang="en"/>
              <a:t>This indicates that there is a 31% probability that the distribution and correlation could be by random chance. Ideally, the p-value would be &lt;= 0.1, indicating a &lt;= 10% likelihood. 31% is likely not statistically significant.</a:t>
            </a:r>
            <a:endParaRPr/>
          </a:p>
          <a:p>
            <a:pPr indent="0" lvl="0" marL="0" rtl="0" algn="l">
              <a:spcBef>
                <a:spcPts val="1200"/>
              </a:spcBef>
              <a:spcAft>
                <a:spcPts val="1200"/>
              </a:spcAft>
              <a:buNone/>
            </a:pPr>
            <a:r>
              <a:rPr lang="en"/>
              <a:t>A larger dataset would be ideal for determining whether or not this correlation is truly significant.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vs. Concern:</a:t>
            </a:r>
            <a:br>
              <a:rPr lang="en"/>
            </a:br>
            <a:r>
              <a:rPr lang="en"/>
              <a:t>Regression Analysis</a:t>
            </a:r>
            <a:endParaRPr/>
          </a:p>
        </p:txBody>
      </p:sp>
      <p:sp>
        <p:nvSpPr>
          <p:cNvPr id="259" name="Google Shape;259;p39"/>
          <p:cNvSpPr txBox="1"/>
          <p:nvPr>
            <p:ph idx="1" type="body"/>
          </p:nvPr>
        </p:nvSpPr>
        <p:spPr>
          <a:xfrm>
            <a:off x="729450" y="2272275"/>
            <a:ext cx="4879800" cy="206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model was constructed using the method of least squares to determine the potential usefulness of predicting climate concern from a country’s CO2 emissions.</a:t>
            </a:r>
            <a:endParaRPr/>
          </a:p>
          <a:p>
            <a:pPr indent="0" lvl="0" marL="0" rtl="0" algn="l">
              <a:spcBef>
                <a:spcPts val="1200"/>
              </a:spcBef>
              <a:spcAft>
                <a:spcPts val="1200"/>
              </a:spcAft>
              <a:buNone/>
            </a:pPr>
            <a:r>
              <a:rPr lang="en"/>
              <a:t>As expected, the p-value is high enough to be a concern, at </a:t>
            </a:r>
            <a:r>
              <a:rPr b="1" lang="en"/>
              <a:t>0.358</a:t>
            </a:r>
            <a:r>
              <a:rPr lang="en"/>
              <a:t>. The intercept of </a:t>
            </a:r>
            <a:r>
              <a:rPr b="1" lang="en"/>
              <a:t>49</a:t>
            </a:r>
            <a:r>
              <a:rPr lang="en"/>
              <a:t> can be used to construct a plot of the model (see next slide).</a:t>
            </a:r>
            <a:endParaRPr/>
          </a:p>
        </p:txBody>
      </p:sp>
      <p:pic>
        <p:nvPicPr>
          <p:cNvPr id="260" name="Google Shape;260;p39"/>
          <p:cNvPicPr preferRelativeResize="0"/>
          <p:nvPr/>
        </p:nvPicPr>
        <p:blipFill>
          <a:blip r:embed="rId3">
            <a:alphaModFix/>
          </a:blip>
          <a:stretch>
            <a:fillRect/>
          </a:stretch>
        </p:blipFill>
        <p:spPr>
          <a:xfrm>
            <a:off x="5806950" y="927751"/>
            <a:ext cx="3096851" cy="3697926"/>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vs. Concern:</a:t>
            </a:r>
            <a:br>
              <a:rPr lang="en"/>
            </a:br>
            <a:r>
              <a:rPr lang="en"/>
              <a:t>Regression Analysis</a:t>
            </a:r>
            <a:endParaRPr/>
          </a:p>
        </p:txBody>
      </p:sp>
      <p:sp>
        <p:nvSpPr>
          <p:cNvPr id="266" name="Google Shape;266;p40"/>
          <p:cNvSpPr txBox="1"/>
          <p:nvPr>
            <p:ph idx="1" type="body"/>
          </p:nvPr>
        </p:nvSpPr>
        <p:spPr>
          <a:xfrm>
            <a:off x="729450" y="2272275"/>
            <a:ext cx="4012800" cy="20676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While there is a marginally positive slope, as expected, this model shows that the p-value of the emissions variable is fairly high at 0.358.</a:t>
            </a:r>
            <a:endParaRPr/>
          </a:p>
          <a:p>
            <a:pPr indent="0" lvl="0" marL="0" rtl="0" algn="l">
              <a:spcBef>
                <a:spcPts val="1200"/>
              </a:spcBef>
              <a:spcAft>
                <a:spcPts val="0"/>
              </a:spcAft>
              <a:buNone/>
            </a:pPr>
            <a:r>
              <a:rPr lang="en"/>
              <a:t>Additionally, while the slope is centered on the scatter plot, the majority of the points do not align with the slope.</a:t>
            </a:r>
            <a:endParaRPr/>
          </a:p>
          <a:p>
            <a:pPr indent="0" lvl="0" marL="0" rtl="0" algn="l">
              <a:spcBef>
                <a:spcPts val="1200"/>
              </a:spcBef>
              <a:spcAft>
                <a:spcPts val="1200"/>
              </a:spcAft>
              <a:buNone/>
            </a:pPr>
            <a:r>
              <a:rPr lang="en"/>
              <a:t>Therefore, total emissions likely have low predictive power against climate concern, and this model has minimal predictive value.</a:t>
            </a:r>
            <a:endParaRPr/>
          </a:p>
        </p:txBody>
      </p:sp>
      <p:pic>
        <p:nvPicPr>
          <p:cNvPr id="267" name="Google Shape;267;p40"/>
          <p:cNvPicPr preferRelativeResize="0"/>
          <p:nvPr/>
        </p:nvPicPr>
        <p:blipFill>
          <a:blip r:embed="rId3">
            <a:alphaModFix/>
          </a:blip>
          <a:stretch>
            <a:fillRect/>
          </a:stretch>
        </p:blipFill>
        <p:spPr>
          <a:xfrm>
            <a:off x="4872564" y="1318653"/>
            <a:ext cx="4119035" cy="31855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Concluding Remarks: Challenges</a:t>
            </a:r>
            <a:endParaRPr/>
          </a:p>
        </p:txBody>
      </p:sp>
      <p:sp>
        <p:nvSpPr>
          <p:cNvPr id="273" name="Google Shape;273;p41"/>
          <p:cNvSpPr txBox="1"/>
          <p:nvPr>
            <p:ph idx="1" type="body"/>
          </p:nvPr>
        </p:nvSpPr>
        <p:spPr>
          <a:xfrm>
            <a:off x="729450" y="2078875"/>
            <a:ext cx="69435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One of the primary challenges of working with country data is the necessarily low number of data points available for analysis. It would be valuable to reattempt this analysis on data that is further divided into subregions. Having such a limited dataset presents problems while attempting to fit the data to a distribution model, and ultimately presented some very ill-fit data.</a:t>
            </a:r>
            <a:endParaRPr/>
          </a:p>
          <a:p>
            <a:pPr indent="0" lvl="0" marL="0" rtl="0" algn="l">
              <a:spcBef>
                <a:spcPts val="1200"/>
              </a:spcBef>
              <a:spcAft>
                <a:spcPts val="1200"/>
              </a:spcAft>
              <a:buNone/>
            </a:pPr>
            <a:r>
              <a:rPr lang="en"/>
              <a:t>Additionally, further research comparing climate sentiment and wealth, e.g. through GDP, may be valuable as this is one of the most prominent divisions between high- and low-emission countries. Further analyses may also benefit from focusing on climate education efforts and political movements, such as the presence of climate action movements or petroleum lobbies.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Concluding Remarks: Analysis</a:t>
            </a:r>
            <a:endParaRPr/>
          </a:p>
        </p:txBody>
      </p:sp>
      <p:sp>
        <p:nvSpPr>
          <p:cNvPr id="279" name="Google Shape;279;p42"/>
          <p:cNvSpPr txBox="1"/>
          <p:nvPr>
            <p:ph idx="1" type="body"/>
          </p:nvPr>
        </p:nvSpPr>
        <p:spPr>
          <a:xfrm>
            <a:off x="729450" y="2078875"/>
            <a:ext cx="7185000" cy="2795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In this exploratory data analysis project, country emissions data and country-wide climate opinion survey data was used to attempt to determine whether a country's CO2 emissions have an effect upon climate opinion.</a:t>
            </a:r>
            <a:endParaRPr/>
          </a:p>
          <a:p>
            <a:pPr indent="0" lvl="0" marL="0" rtl="0" algn="l">
              <a:spcBef>
                <a:spcPts val="1200"/>
              </a:spcBef>
              <a:spcAft>
                <a:spcPts val="0"/>
              </a:spcAft>
              <a:buNone/>
            </a:pPr>
            <a:r>
              <a:rPr lang="en"/>
              <a:t>The exploratory analysis is inconclusive. The most promising variables that differ strongly between high- and low-emission countries are whether or not citizens were likely to report that they were well-educated on climate change, and whether citizens were likely to be personally concerned about climate change. High-emission countries' populations are more likely to have populations that report being educated on climate change, while low-emission countries' populations are more likely to report being personally concerned about its effects.</a:t>
            </a:r>
            <a:endParaRPr/>
          </a:p>
          <a:p>
            <a:pPr indent="0" lvl="0" marL="0" rtl="0" algn="l">
              <a:spcBef>
                <a:spcPts val="1200"/>
              </a:spcBef>
              <a:spcAft>
                <a:spcPts val="1200"/>
              </a:spcAft>
              <a:buNone/>
            </a:pPr>
            <a:r>
              <a:rPr lang="en"/>
              <a:t>However, emissions appear to have minimal predictive power for either of these variables, or vice versa.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type="title"/>
          </p:nvPr>
        </p:nvSpPr>
        <p:spPr>
          <a:xfrm>
            <a:off x="663575" y="58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Emissions by country</a:t>
            </a:r>
            <a:endParaRPr/>
          </a:p>
        </p:txBody>
      </p:sp>
      <p:pic>
        <p:nvPicPr>
          <p:cNvPr id="103" name="Google Shape;103;p16"/>
          <p:cNvPicPr preferRelativeResize="0"/>
          <p:nvPr/>
        </p:nvPicPr>
        <p:blipFill>
          <a:blip r:embed="rId3">
            <a:alphaModFix/>
          </a:blip>
          <a:stretch>
            <a:fillRect/>
          </a:stretch>
        </p:blipFill>
        <p:spPr>
          <a:xfrm>
            <a:off x="4411550" y="1478100"/>
            <a:ext cx="4684542" cy="3720300"/>
          </a:xfrm>
          <a:prstGeom prst="rect">
            <a:avLst/>
          </a:prstGeom>
          <a:noFill/>
          <a:ln>
            <a:noFill/>
          </a:ln>
        </p:spPr>
      </p:pic>
      <p:sp>
        <p:nvSpPr>
          <p:cNvPr id="104" name="Google Shape;104;p16"/>
          <p:cNvSpPr txBox="1"/>
          <p:nvPr>
            <p:ph idx="1" type="body"/>
          </p:nvPr>
        </p:nvSpPr>
        <p:spPr>
          <a:xfrm>
            <a:off x="729450" y="1478100"/>
            <a:ext cx="3682200" cy="350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total CO2 emissions of a given country, in tons.</a:t>
            </a:r>
            <a:endParaRPr/>
          </a:p>
          <a:p>
            <a:pPr indent="0" lvl="0" marL="0" rtl="0" algn="l">
              <a:spcBef>
                <a:spcPts val="1200"/>
              </a:spcBef>
              <a:spcAft>
                <a:spcPts val="0"/>
              </a:spcAft>
              <a:buNone/>
            </a:pPr>
            <a:r>
              <a:rPr b="1" lang="en"/>
              <a:t>Mean: </a:t>
            </a:r>
            <a:r>
              <a:rPr lang="en"/>
              <a:t>155.73 tons</a:t>
            </a:r>
            <a:br>
              <a:rPr b="1" lang="en"/>
            </a:br>
            <a:r>
              <a:rPr b="1" lang="en"/>
              <a:t>Median: </a:t>
            </a:r>
            <a:r>
              <a:rPr lang="en"/>
              <a:t>38.49 tons</a:t>
            </a:r>
            <a:br>
              <a:rPr b="1" lang="en"/>
            </a:br>
            <a:r>
              <a:rPr b="1" lang="en"/>
              <a:t>Mode:</a:t>
            </a:r>
            <a:r>
              <a:rPr lang="en"/>
              <a:t> 0.0</a:t>
            </a:r>
            <a:br>
              <a:rPr lang="en"/>
            </a:br>
            <a:r>
              <a:rPr b="1" lang="en"/>
              <a:t>Spread: </a:t>
            </a:r>
            <a:r>
              <a:rPr lang="en"/>
              <a:t>Range of 2709.7</a:t>
            </a:r>
            <a:br>
              <a:rPr lang="en"/>
            </a:br>
            <a:r>
              <a:rPr b="1" lang="en"/>
              <a:t>Tails: </a:t>
            </a:r>
            <a:r>
              <a:rPr lang="en"/>
              <a:t>Steep positive tail away from mode of 0</a:t>
            </a:r>
            <a:endParaRPr/>
          </a:p>
          <a:p>
            <a:pPr indent="0" lvl="0" marL="0" rtl="0" algn="l">
              <a:spcBef>
                <a:spcPts val="1200"/>
              </a:spcBef>
              <a:spcAft>
                <a:spcPts val="0"/>
              </a:spcAft>
              <a:buNone/>
            </a:pPr>
            <a:r>
              <a:rPr lang="en"/>
              <a:t>There are significant high outliers in this data, which indicates that some countries produce vastly more CO2 emissions than others (&gt;1000 tons). These should nevertheless be included as they will provide valuable comparative information.</a:t>
            </a:r>
            <a:endParaRPr/>
          </a:p>
          <a:p>
            <a:pPr indent="0" lvl="0" marL="0" rtl="0" algn="l">
              <a:spcBef>
                <a:spcPts val="1200"/>
              </a:spcBef>
              <a:spcAft>
                <a:spcPts val="1200"/>
              </a:spcAft>
              <a:buNone/>
            </a:pPr>
            <a:r>
              <a:rPr b="1" lang="en"/>
              <a:t>It is important to note going forward that the </a:t>
            </a:r>
            <a:r>
              <a:rPr b="1" i="1" lang="en"/>
              <a:t>precise</a:t>
            </a:r>
            <a:r>
              <a:rPr b="1" lang="en"/>
              <a:t> mode is unlikely to be valuable information as precisely duplicated numbers in these datasets are unlikely. Therefore the mode will be derived from binned counts within the histogram.</a:t>
            </a:r>
            <a:endParaRPr b="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63575" y="58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Belief in climate change</a:t>
            </a:r>
            <a:endParaRPr/>
          </a:p>
        </p:txBody>
      </p:sp>
      <p:pic>
        <p:nvPicPr>
          <p:cNvPr id="110" name="Google Shape;110;p17"/>
          <p:cNvPicPr preferRelativeResize="0"/>
          <p:nvPr/>
        </p:nvPicPr>
        <p:blipFill>
          <a:blip r:embed="rId3">
            <a:alphaModFix/>
          </a:blip>
          <a:stretch>
            <a:fillRect/>
          </a:stretch>
        </p:blipFill>
        <p:spPr>
          <a:xfrm>
            <a:off x="4572000" y="1423200"/>
            <a:ext cx="4535076" cy="3720300"/>
          </a:xfrm>
          <a:prstGeom prst="rect">
            <a:avLst/>
          </a:prstGeom>
          <a:noFill/>
          <a:ln>
            <a:noFill/>
          </a:ln>
        </p:spPr>
      </p:pic>
      <p:sp>
        <p:nvSpPr>
          <p:cNvPr id="111" name="Google Shape;111;p17"/>
          <p:cNvSpPr txBox="1"/>
          <p:nvPr>
            <p:ph idx="1" type="body"/>
          </p:nvPr>
        </p:nvSpPr>
        <p:spPr>
          <a:xfrm>
            <a:off x="729450" y="1478100"/>
            <a:ext cx="3738300" cy="35055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percentage of a country’s respondents who responded “Yes” to the question “Climate change refers to the idea that the world's average temperature has been increasing over the past 150 years, will increase more in the future, and that the world's climate will change as a result. What do you think: Do you think that climate change is happening?" </a:t>
            </a:r>
            <a:endParaRPr/>
          </a:p>
          <a:p>
            <a:pPr indent="0" lvl="0" marL="0" rtl="0" algn="l">
              <a:spcBef>
                <a:spcPts val="1200"/>
              </a:spcBef>
              <a:spcAft>
                <a:spcPts val="0"/>
              </a:spcAft>
              <a:buNone/>
            </a:pPr>
            <a:r>
              <a:rPr b="1" lang="en"/>
              <a:t>Mean: </a:t>
            </a:r>
            <a:r>
              <a:rPr lang="en"/>
              <a:t>85%</a:t>
            </a:r>
            <a:br>
              <a:rPr b="1" lang="en"/>
            </a:br>
            <a:r>
              <a:rPr b="1" lang="en"/>
              <a:t>Median: </a:t>
            </a:r>
            <a:r>
              <a:rPr lang="en"/>
              <a:t>87%</a:t>
            </a:r>
            <a:br>
              <a:rPr b="1" lang="en"/>
            </a:br>
            <a:r>
              <a:rPr b="1" lang="en"/>
              <a:t>Mode:</a:t>
            </a:r>
            <a:r>
              <a:rPr lang="en"/>
              <a:t> wide range within bins, ~75% to ~90%,  i.e. ~82.5%</a:t>
            </a:r>
            <a:br>
              <a:rPr lang="en"/>
            </a:br>
            <a:r>
              <a:rPr b="1" lang="en"/>
              <a:t>Spread: </a:t>
            </a:r>
            <a:r>
              <a:rPr lang="en"/>
              <a:t>Range of 28.6 percentage points</a:t>
            </a:r>
            <a:br>
              <a:rPr lang="en"/>
            </a:br>
            <a:r>
              <a:rPr b="1" lang="en"/>
              <a:t>Tails: </a:t>
            </a:r>
            <a:r>
              <a:rPr lang="en"/>
              <a:t>Values are mostly concentrated toward the mode</a:t>
            </a:r>
            <a:endParaRPr/>
          </a:p>
          <a:p>
            <a:pPr indent="0" lvl="0" marL="0" rtl="0" algn="l">
              <a:spcBef>
                <a:spcPts val="1200"/>
              </a:spcBef>
              <a:spcAft>
                <a:spcPts val="1200"/>
              </a:spcAft>
              <a:buNone/>
            </a:pPr>
            <a:r>
              <a:rPr lang="en"/>
              <a:t>This (particularly the spread) indicates that there is not a lot of global variation in belief in climate change. The lowest belief rate was 67.4%, still a majority, with the </a:t>
            </a:r>
            <a:r>
              <a:rPr lang="en"/>
              <a:t>highest</a:t>
            </a:r>
            <a:r>
              <a:rPr lang="en"/>
              <a:t> at 96%.</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663575" y="58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Education on climate change</a:t>
            </a:r>
            <a:endParaRPr/>
          </a:p>
        </p:txBody>
      </p:sp>
      <p:pic>
        <p:nvPicPr>
          <p:cNvPr id="117" name="Google Shape;117;p18"/>
          <p:cNvPicPr preferRelativeResize="0"/>
          <p:nvPr/>
        </p:nvPicPr>
        <p:blipFill>
          <a:blip r:embed="rId3">
            <a:alphaModFix/>
          </a:blip>
          <a:stretch>
            <a:fillRect/>
          </a:stretch>
        </p:blipFill>
        <p:spPr>
          <a:xfrm>
            <a:off x="4181050" y="1423200"/>
            <a:ext cx="4962957" cy="3720300"/>
          </a:xfrm>
          <a:prstGeom prst="rect">
            <a:avLst/>
          </a:prstGeom>
          <a:noFill/>
          <a:ln>
            <a:noFill/>
          </a:ln>
        </p:spPr>
      </p:pic>
      <p:sp>
        <p:nvSpPr>
          <p:cNvPr id="118" name="Google Shape;118;p18"/>
          <p:cNvSpPr txBox="1"/>
          <p:nvPr>
            <p:ph idx="1" type="body"/>
          </p:nvPr>
        </p:nvSpPr>
        <p:spPr>
          <a:xfrm>
            <a:off x="729450" y="1478100"/>
            <a:ext cx="3451500" cy="35055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The percentage of a country’s respondents who responded “I know a moderate amount about it” or “I know a lot about it” to the question "How much do you know about climate change?"</a:t>
            </a:r>
            <a:endParaRPr/>
          </a:p>
          <a:p>
            <a:pPr indent="0" lvl="0" marL="0" rtl="0" algn="l">
              <a:spcBef>
                <a:spcPts val="1200"/>
              </a:spcBef>
              <a:spcAft>
                <a:spcPts val="0"/>
              </a:spcAft>
              <a:buNone/>
            </a:pPr>
            <a:r>
              <a:rPr b="1" lang="en"/>
              <a:t>Mean: </a:t>
            </a:r>
            <a:r>
              <a:rPr lang="en"/>
              <a:t>50%</a:t>
            </a:r>
            <a:br>
              <a:rPr b="1" lang="en"/>
            </a:br>
            <a:r>
              <a:rPr b="1" lang="en"/>
              <a:t>Median: </a:t>
            </a:r>
            <a:r>
              <a:rPr lang="en"/>
              <a:t>44%</a:t>
            </a:r>
            <a:br>
              <a:rPr b="1" lang="en"/>
            </a:br>
            <a:r>
              <a:rPr b="1" lang="en"/>
              <a:t>Mode:</a:t>
            </a:r>
            <a:r>
              <a:rPr lang="en"/>
              <a:t> ~35% and ~55%, i.e. ~45%</a:t>
            </a:r>
            <a:br>
              <a:rPr lang="en"/>
            </a:br>
            <a:r>
              <a:rPr b="1" lang="en"/>
              <a:t>Spread: </a:t>
            </a:r>
            <a:r>
              <a:rPr lang="en"/>
              <a:t>Range of 72.4 percentage points</a:t>
            </a:r>
            <a:br>
              <a:rPr lang="en"/>
            </a:br>
            <a:r>
              <a:rPr b="1" lang="en"/>
              <a:t>Tails: </a:t>
            </a:r>
            <a:r>
              <a:rPr lang="en"/>
              <a:t>A slight positive tail, indicating that lower values (closer to the mode) are more common</a:t>
            </a:r>
            <a:endParaRPr/>
          </a:p>
          <a:p>
            <a:pPr indent="0" lvl="0" marL="0" rtl="0" algn="l">
              <a:spcBef>
                <a:spcPts val="1200"/>
              </a:spcBef>
              <a:spcAft>
                <a:spcPts val="1200"/>
              </a:spcAft>
              <a:buNone/>
            </a:pPr>
            <a:r>
              <a:rPr lang="en"/>
              <a:t>This distribution indicates that there is a wide global spread of climate change knowledge (as self-reported). The breadth of percentages higher than the mode indicate that the higher percentages are likely pulling up the overall mean.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663575" y="58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on the importance of climate change</a:t>
            </a:r>
            <a:endParaRPr/>
          </a:p>
        </p:txBody>
      </p:sp>
      <p:pic>
        <p:nvPicPr>
          <p:cNvPr id="124" name="Google Shape;124;p19"/>
          <p:cNvPicPr preferRelativeResize="0"/>
          <p:nvPr/>
        </p:nvPicPr>
        <p:blipFill>
          <a:blip r:embed="rId3">
            <a:alphaModFix/>
          </a:blip>
          <a:stretch>
            <a:fillRect/>
          </a:stretch>
        </p:blipFill>
        <p:spPr>
          <a:xfrm>
            <a:off x="4470575" y="1423200"/>
            <a:ext cx="4673435" cy="3720300"/>
          </a:xfrm>
          <a:prstGeom prst="rect">
            <a:avLst/>
          </a:prstGeom>
          <a:noFill/>
          <a:ln>
            <a:noFill/>
          </a:ln>
        </p:spPr>
      </p:pic>
      <p:sp>
        <p:nvSpPr>
          <p:cNvPr id="125" name="Google Shape;125;p19"/>
          <p:cNvSpPr txBox="1"/>
          <p:nvPr>
            <p:ph idx="1" type="body"/>
          </p:nvPr>
        </p:nvSpPr>
        <p:spPr>
          <a:xfrm>
            <a:off x="729450" y="1478100"/>
            <a:ext cx="3682200" cy="3505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The percentage of a country’s respondents who responded “Extremely important” or “Very important” to the question "How important is the issue of climate change to you personally?"</a:t>
            </a:r>
            <a:endParaRPr/>
          </a:p>
          <a:p>
            <a:pPr indent="0" lvl="0" marL="0" rtl="0" algn="l">
              <a:spcBef>
                <a:spcPts val="1200"/>
              </a:spcBef>
              <a:spcAft>
                <a:spcPts val="0"/>
              </a:spcAft>
              <a:buNone/>
            </a:pPr>
            <a:r>
              <a:rPr b="1" lang="en"/>
              <a:t>Mean: </a:t>
            </a:r>
            <a:r>
              <a:rPr lang="en"/>
              <a:t>60%</a:t>
            </a:r>
            <a:br>
              <a:rPr b="1" lang="en"/>
            </a:br>
            <a:r>
              <a:rPr b="1" lang="en"/>
              <a:t>Median: </a:t>
            </a:r>
            <a:r>
              <a:rPr lang="en"/>
              <a:t>61%</a:t>
            </a:r>
            <a:br>
              <a:rPr b="1" lang="en"/>
            </a:br>
            <a:r>
              <a:rPr b="1" lang="en"/>
              <a:t>Mode:</a:t>
            </a:r>
            <a:r>
              <a:rPr lang="en"/>
              <a:t> ~50-55%, i.e. ~53%</a:t>
            </a:r>
            <a:br>
              <a:rPr lang="en"/>
            </a:br>
            <a:r>
              <a:rPr b="1" lang="en"/>
              <a:t>Spread: </a:t>
            </a:r>
            <a:r>
              <a:rPr lang="en"/>
              <a:t>Range of 59.9 percentage points</a:t>
            </a:r>
            <a:br>
              <a:rPr lang="en"/>
            </a:br>
            <a:r>
              <a:rPr b="1" lang="en"/>
              <a:t>Tails: </a:t>
            </a:r>
            <a:r>
              <a:rPr lang="en"/>
              <a:t>Approximately even distribution, skewed high</a:t>
            </a:r>
            <a:endParaRPr/>
          </a:p>
          <a:p>
            <a:pPr indent="0" lvl="0" marL="0" rtl="0" algn="l">
              <a:spcBef>
                <a:spcPts val="1200"/>
              </a:spcBef>
              <a:spcAft>
                <a:spcPts val="1200"/>
              </a:spcAft>
              <a:buNone/>
            </a:pPr>
            <a:r>
              <a:rPr lang="en"/>
              <a:t>The mean and median are significantly higher than the mode, which is caused by the positive skew. In effect, it is more likely for the percentage to be higher than the mode than not. Still, there is a wide spread of percentages here, with a minimum of 26% and a maximum of 86%.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0"/>
          <p:cNvSpPr txBox="1"/>
          <p:nvPr>
            <p:ph type="title"/>
          </p:nvPr>
        </p:nvSpPr>
        <p:spPr>
          <a:xfrm>
            <a:off x="663575" y="5832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Sentiment on climate change’s threat</a:t>
            </a:r>
            <a:endParaRPr/>
          </a:p>
        </p:txBody>
      </p:sp>
      <p:pic>
        <p:nvPicPr>
          <p:cNvPr id="131" name="Google Shape;131;p20"/>
          <p:cNvPicPr preferRelativeResize="0"/>
          <p:nvPr/>
        </p:nvPicPr>
        <p:blipFill>
          <a:blip r:embed="rId3">
            <a:alphaModFix/>
          </a:blip>
          <a:stretch>
            <a:fillRect/>
          </a:stretch>
        </p:blipFill>
        <p:spPr>
          <a:xfrm>
            <a:off x="3548175" y="1423200"/>
            <a:ext cx="5595823" cy="3720300"/>
          </a:xfrm>
          <a:prstGeom prst="rect">
            <a:avLst/>
          </a:prstGeom>
          <a:noFill/>
          <a:ln>
            <a:noFill/>
          </a:ln>
        </p:spPr>
      </p:pic>
      <p:sp>
        <p:nvSpPr>
          <p:cNvPr id="132" name="Google Shape;132;p20"/>
          <p:cNvSpPr txBox="1"/>
          <p:nvPr>
            <p:ph idx="1" type="body"/>
          </p:nvPr>
        </p:nvSpPr>
        <p:spPr>
          <a:xfrm>
            <a:off x="729450" y="1478100"/>
            <a:ext cx="2818800" cy="35055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lang="en"/>
              <a:t>The percentage of a country’s respondents who responded “Very serious threat” or “Somewhat serious threat” to the question "Do you think that climate change is a very serious threat, a somewhat serious threat, or not a threat at all to the people in the country (or territory) where you live, over the next 20 years?" </a:t>
            </a:r>
            <a:endParaRPr/>
          </a:p>
          <a:p>
            <a:pPr indent="0" lvl="0" marL="0" rtl="0" algn="l">
              <a:spcBef>
                <a:spcPts val="1200"/>
              </a:spcBef>
              <a:spcAft>
                <a:spcPts val="0"/>
              </a:spcAft>
              <a:buNone/>
            </a:pPr>
            <a:r>
              <a:rPr b="1" lang="en"/>
              <a:t>Mean: </a:t>
            </a:r>
            <a:r>
              <a:rPr lang="en"/>
              <a:t>78%</a:t>
            </a:r>
            <a:br>
              <a:rPr b="1" lang="en"/>
            </a:br>
            <a:r>
              <a:rPr b="1" lang="en"/>
              <a:t>Median: </a:t>
            </a:r>
            <a:r>
              <a:rPr lang="en"/>
              <a:t>79%</a:t>
            </a:r>
            <a:br>
              <a:rPr b="1" lang="en"/>
            </a:br>
            <a:r>
              <a:rPr b="1" lang="en"/>
              <a:t>Mode:</a:t>
            </a:r>
            <a:r>
              <a:rPr lang="en"/>
              <a:t> ~70-90%, i.e. ~80%</a:t>
            </a:r>
            <a:br>
              <a:rPr lang="en"/>
            </a:br>
            <a:r>
              <a:rPr b="1" lang="en"/>
              <a:t>Spread: </a:t>
            </a:r>
            <a:r>
              <a:rPr lang="en"/>
              <a:t>Range of 50.3 points</a:t>
            </a:r>
            <a:br>
              <a:rPr lang="en"/>
            </a:br>
            <a:r>
              <a:rPr b="1" lang="en"/>
              <a:t>Tails: </a:t>
            </a:r>
            <a:r>
              <a:rPr lang="en"/>
              <a:t>Steep negative tail from mode, indicating a higher likelihood of countries responding with a high level of concern</a:t>
            </a:r>
            <a:endParaRPr/>
          </a:p>
          <a:p>
            <a:pPr indent="0" lvl="0" marL="0" rtl="0" algn="l">
              <a:spcBef>
                <a:spcPts val="1200"/>
              </a:spcBef>
              <a:spcAft>
                <a:spcPts val="1200"/>
              </a:spcAft>
              <a:buNone/>
            </a:pPr>
            <a:r>
              <a:rPr lang="en"/>
              <a:t>This spread indicates that it is more likely for a country’s respondents to be concerned about the threat of climate change than not.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Comparative PMFs</a:t>
            </a:r>
            <a:endParaRPr/>
          </a:p>
        </p:txBody>
      </p:sp>
      <p:sp>
        <p:nvSpPr>
          <p:cNvPr id="138" name="Google Shape;138;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dataset will be used to generate two subsets:</a:t>
            </a:r>
            <a:endParaRPr/>
          </a:p>
          <a:p>
            <a:pPr indent="-311150" lvl="0" marL="457200" rtl="0" algn="l">
              <a:spcBef>
                <a:spcPts val="1200"/>
              </a:spcBef>
              <a:spcAft>
                <a:spcPts val="0"/>
              </a:spcAft>
              <a:buSzPts val="1300"/>
              <a:buChar char="●"/>
            </a:pPr>
            <a:r>
              <a:rPr lang="en"/>
              <a:t>the countries with the highest emissions (&gt;= </a:t>
            </a:r>
            <a:r>
              <a:rPr b="1" lang="en"/>
              <a:t>75th percentile</a:t>
            </a:r>
            <a:r>
              <a:rPr lang="en"/>
              <a:t>);</a:t>
            </a:r>
            <a:endParaRPr/>
          </a:p>
          <a:p>
            <a:pPr indent="-311150" lvl="0" marL="457200" rtl="0" algn="l">
              <a:spcBef>
                <a:spcPts val="0"/>
              </a:spcBef>
              <a:spcAft>
                <a:spcPts val="0"/>
              </a:spcAft>
              <a:buSzPts val="1300"/>
              <a:buChar char="●"/>
            </a:pPr>
            <a:r>
              <a:rPr lang="en"/>
              <a:t>t</a:t>
            </a:r>
            <a:r>
              <a:rPr lang="en"/>
              <a:t>he countries with the lowest emissions (&lt;= </a:t>
            </a:r>
            <a:r>
              <a:rPr b="1" lang="en"/>
              <a:t>25th percentile</a:t>
            </a:r>
            <a:r>
              <a:rPr lang="en"/>
              <a:t>).</a:t>
            </a:r>
            <a:endParaRPr/>
          </a:p>
          <a:p>
            <a:pPr indent="0" lvl="0" marL="0" rtl="0" algn="l">
              <a:spcBef>
                <a:spcPts val="1200"/>
              </a:spcBef>
              <a:spcAft>
                <a:spcPts val="1200"/>
              </a:spcAft>
              <a:buNone/>
            </a:pPr>
            <a:r>
              <a:rPr lang="en"/>
              <a:t>The following slides compare these two scenarios and their relative climate sentiment survey results.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title"/>
          </p:nvPr>
        </p:nvSpPr>
        <p:spPr>
          <a:xfrm>
            <a:off x="727650" y="539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PMF: Belief in Climate Change</a:t>
            </a:r>
            <a:endParaRPr/>
          </a:p>
        </p:txBody>
      </p:sp>
      <p:sp>
        <p:nvSpPr>
          <p:cNvPr id="144" name="Google Shape;144;p22"/>
          <p:cNvSpPr txBox="1"/>
          <p:nvPr>
            <p:ph idx="1" type="body"/>
          </p:nvPr>
        </p:nvSpPr>
        <p:spPr>
          <a:xfrm>
            <a:off x="729450" y="1503875"/>
            <a:ext cx="3255300" cy="283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On visual inspection, countries that have higher CO2 emissions may be slightly more likely to have a population that believes in climate change than a country that generates low emissions. However, the disparity is too inconsistent for a visual inspection to be conclusive.</a:t>
            </a:r>
            <a:endParaRPr/>
          </a:p>
        </p:txBody>
      </p:sp>
      <p:pic>
        <p:nvPicPr>
          <p:cNvPr id="145" name="Google Shape;145;p22"/>
          <p:cNvPicPr preferRelativeResize="0"/>
          <p:nvPr/>
        </p:nvPicPr>
        <p:blipFill>
          <a:blip r:embed="rId3">
            <a:alphaModFix/>
          </a:blip>
          <a:stretch>
            <a:fillRect/>
          </a:stretch>
        </p:blipFill>
        <p:spPr>
          <a:xfrm>
            <a:off x="3984750" y="1141625"/>
            <a:ext cx="4872550" cy="372745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