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1" r:id="rId5"/>
    <p:sldId id="262" r:id="rId6"/>
    <p:sldId id="275" r:id="rId7"/>
    <p:sldId id="277" r:id="rId8"/>
    <p:sldId id="279" r:id="rId9"/>
    <p:sldId id="280" r:id="rId10"/>
    <p:sldId id="278" r:id="rId11"/>
    <p:sldId id="284" r:id="rId12"/>
    <p:sldId id="282" r:id="rId13"/>
    <p:sldId id="283" r:id="rId14"/>
    <p:sldId id="285" r:id="rId15"/>
    <p:sldId id="286" r:id="rId16"/>
    <p:sldId id="287" r:id="rId17"/>
    <p:sldId id="288" r:id="rId18"/>
    <p:sldId id="290" r:id="rId19"/>
    <p:sldId id="291" r:id="rId20"/>
    <p:sldId id="289" r:id="rId21"/>
    <p:sldId id="265" r:id="rId22"/>
    <p:sldId id="27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1" d="100"/>
          <a:sy n="91" d="100"/>
        </p:scale>
        <p:origin x="322" y="101"/>
      </p:cViewPr>
      <p:guideLst/>
    </p:cSldViewPr>
  </p:slideViewPr>
  <p:notesTextViewPr>
    <p:cViewPr>
      <p:scale>
        <a:sx n="1" d="1"/>
        <a:sy n="1" d="1"/>
      </p:scale>
      <p:origin x="0" y="0"/>
    </p:cViewPr>
  </p:notesText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5/28/2024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5/28/2024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pixabay.com/en/word-cloud-words-tag-cloud-67993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social-media-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5396" y="720090"/>
            <a:ext cx="9211733" cy="1427492"/>
          </a:xfrm>
        </p:spPr>
        <p:txBody>
          <a:bodyPr/>
          <a:lstStyle/>
          <a:p>
            <a:r>
              <a:rPr lang="en-US" sz="3200" dirty="0">
                <a:solidFill>
                  <a:schemeClr val="tx1"/>
                </a:solidFill>
                <a:uFillTx/>
                <a:latin typeface="Times New Roman" panose="02020603050405020304" pitchFamily="18" charset="0"/>
                <a:cs typeface="Times New Roman" panose="02020603050405020304" pitchFamily="18" charset="0"/>
              </a:rPr>
              <a:t>SENTIMENT ANALYSIS ON SOCIAL MEDIA DATA USING LOGISTIC REGRESSION: </a:t>
            </a:r>
            <a:br>
              <a:rPr lang="en-US" sz="3200" dirty="0">
                <a:solidFill>
                  <a:schemeClr val="tx1"/>
                </a:solidFill>
                <a:uFillTx/>
                <a:latin typeface="Times New Roman" panose="02020603050405020304" pitchFamily="18" charset="0"/>
                <a:cs typeface="Times New Roman" panose="02020603050405020304" pitchFamily="18" charset="0"/>
              </a:rPr>
            </a:br>
            <a:r>
              <a:rPr lang="en-US" sz="3200" dirty="0">
                <a:solidFill>
                  <a:schemeClr val="tx1"/>
                </a:solidFill>
                <a:uFillTx/>
                <a:latin typeface="Times New Roman" panose="02020603050405020304" pitchFamily="18" charset="0"/>
                <a:cs typeface="Times New Roman" panose="02020603050405020304" pitchFamily="18" charset="0"/>
              </a:rPr>
              <a:t>A MACHINE LEARNING APPROACH</a:t>
            </a:r>
          </a:p>
        </p:txBody>
      </p:sp>
      <p:sp>
        <p:nvSpPr>
          <p:cNvPr id="4" name="Text Box 3"/>
          <p:cNvSpPr txBox="1"/>
          <p:nvPr/>
        </p:nvSpPr>
        <p:spPr>
          <a:xfrm>
            <a:off x="3169133" y="5104765"/>
            <a:ext cx="4411345" cy="17532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Submitted By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 G. JESHWANTH (TEAM LEAD)</a:t>
            </a:r>
          </a:p>
          <a:p>
            <a:r>
              <a:rPr lang="en-US" dirty="0">
                <a:latin typeface="Times New Roman" panose="02020603050405020304" pitchFamily="18" charset="0"/>
                <a:cs typeface="Times New Roman" panose="02020603050405020304" pitchFamily="18" charset="0"/>
              </a:rPr>
              <a:t>M. JAYANTH SRIRAM</a:t>
            </a:r>
          </a:p>
          <a:p>
            <a:r>
              <a:rPr lang="en-US" dirty="0">
                <a:latin typeface="Times New Roman" panose="02020603050405020304" pitchFamily="18" charset="0"/>
                <a:cs typeface="Times New Roman" panose="02020603050405020304" pitchFamily="18" charset="0"/>
              </a:rPr>
              <a:t>CH.V.S. VARUN </a:t>
            </a:r>
          </a:p>
          <a:p>
            <a:r>
              <a:rPr lang="en-US" dirty="0">
                <a:latin typeface="Times New Roman" panose="02020603050405020304" pitchFamily="18" charset="0"/>
                <a:cs typeface="Times New Roman" panose="02020603050405020304" pitchFamily="18" charset="0"/>
              </a:rPr>
              <a:t>T. PRATYUSHA</a:t>
            </a:r>
          </a:p>
          <a:p>
            <a:r>
              <a:rPr lang="en-US" dirty="0">
                <a:latin typeface="Times New Roman" panose="02020603050405020304" pitchFamily="18" charset="0"/>
                <a:cs typeface="Times New Roman" panose="02020603050405020304" pitchFamily="18" charset="0"/>
              </a:rPr>
              <a:t>S.SHANMUKHA RAO</a:t>
            </a:r>
          </a:p>
        </p:txBody>
      </p:sp>
      <p:pic>
        <p:nvPicPr>
          <p:cNvPr id="363837447"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5695" y="2632907"/>
            <a:ext cx="3611556" cy="949191"/>
          </a:xfrm>
          <a:prstGeom prst="rect">
            <a:avLst/>
          </a:prstGeom>
        </p:spPr>
      </p:pic>
      <p:sp>
        <p:nvSpPr>
          <p:cNvPr id="6" name="Text Box 5"/>
          <p:cNvSpPr txBox="1"/>
          <p:nvPr/>
        </p:nvSpPr>
        <p:spPr>
          <a:xfrm>
            <a:off x="7604549" y="5104765"/>
            <a:ext cx="2862580" cy="922020"/>
          </a:xfrm>
          <a:prstGeom prst="rect">
            <a:avLst/>
          </a:prstGeom>
          <a:noFill/>
        </p:spPr>
        <p:txBody>
          <a:bodyPr wrap="square" rtlCol="0">
            <a:spAutoFit/>
          </a:bodyPr>
          <a:lstStyle/>
          <a:p>
            <a:pPr algn="r"/>
            <a:r>
              <a:rPr lang="en-US" dirty="0"/>
              <a:t>       </a:t>
            </a:r>
            <a:r>
              <a:rPr lang="en-US" b="1" dirty="0">
                <a:latin typeface="Times New Roman" panose="02020603050405020304" pitchFamily="18" charset="0"/>
                <a:cs typeface="Times New Roman" panose="02020603050405020304" pitchFamily="18" charset="0"/>
              </a:rPr>
              <a:t>Guided By:</a:t>
            </a:r>
          </a:p>
          <a:p>
            <a:pPr algn="r"/>
            <a:r>
              <a:rPr lang="en-US" dirty="0">
                <a:latin typeface="Times New Roman" panose="02020603050405020304" pitchFamily="18" charset="0"/>
                <a:cs typeface="Times New Roman" panose="02020603050405020304" pitchFamily="18" charset="0"/>
              </a:rPr>
              <a:t>   MR. AMYJOY EXSON</a:t>
            </a:r>
          </a:p>
          <a:p>
            <a:pPr algn="r"/>
            <a:r>
              <a:rPr lang="en-US" dirty="0">
                <a:latin typeface="Times New Roman" panose="02020603050405020304" pitchFamily="18" charset="0"/>
                <a:cs typeface="Times New Roman" panose="02020603050405020304" pitchFamily="18" charset="0"/>
              </a:rPr>
              <a:t>        (COAPPS.AI)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209" y="327171"/>
            <a:ext cx="8647121" cy="5204961"/>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Data Visualization:</a:t>
            </a:r>
          </a:p>
          <a:p>
            <a:pPr algn="just"/>
            <a:r>
              <a:rPr lang="en-US" sz="2800" dirty="0">
                <a:solidFill>
                  <a:schemeClr val="tx1"/>
                </a:solidFill>
                <a:uFillTx/>
                <a:latin typeface="Times New Roman" panose="02020603050405020304" pitchFamily="18" charset="0"/>
                <a:cs typeface="Times New Roman" panose="02020603050405020304" pitchFamily="18" charset="0"/>
              </a:rPr>
              <a:t>We have Used data visualization techniques to understand the distribution and patterns in the data in our dataset</a:t>
            </a:r>
          </a:p>
          <a:p>
            <a:pPr algn="just"/>
            <a:r>
              <a:rPr lang="en-US" sz="2800" dirty="0">
                <a:solidFill>
                  <a:schemeClr val="tx1"/>
                </a:solidFill>
                <a:uFillTx/>
                <a:latin typeface="Times New Roman" panose="02020603050405020304" pitchFamily="18" charset="0"/>
                <a:cs typeface="Times New Roman" panose="02020603050405020304" pitchFamily="18" charset="0"/>
              </a:rPr>
              <a:t>Employing tools such as word clouds, bigram charts, and histograms to visualize common words, sentiment distribution, and other key insights.</a:t>
            </a:r>
          </a:p>
        </p:txBody>
      </p:sp>
      <p:pic>
        <p:nvPicPr>
          <p:cNvPr id="4" name="Picture 3">
            <a:extLst>
              <a:ext uri="{FF2B5EF4-FFF2-40B4-BE49-F238E27FC236}">
                <a16:creationId xmlns:a16="http://schemas.microsoft.com/office/drawing/2014/main" id="{6E59AEE7-7F09-85CA-DAE5-1AAFCD57371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1000" contrast="-45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40278" y="3931533"/>
            <a:ext cx="3663194" cy="2478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193040"/>
            <a:ext cx="11318240" cy="5934710"/>
          </a:xfrm>
        </p:spPr>
        <p:txBody>
          <a:bodyPr/>
          <a:lstStyle/>
          <a:p>
            <a:pPr marL="0" indent="0">
              <a:buNone/>
            </a:pPr>
            <a:r>
              <a:rPr lang="en-US" sz="2400" dirty="0">
                <a:latin typeface="Times New Roman" panose="02020603050405020304" pitchFamily="18" charset="0"/>
                <a:cs typeface="Times New Roman" panose="02020603050405020304" pitchFamily="18" charset="0"/>
              </a:rPr>
              <a:t>WORD</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CLOUD</a:t>
            </a:r>
            <a:r>
              <a:rPr lang="en-US" sz="2800" dirty="0">
                <a:latin typeface="Times New Roman" panose="02020603050405020304" pitchFamily="18" charset="0"/>
                <a:cs typeface="Times New Roman" panose="02020603050405020304" pitchFamily="18" charset="0"/>
              </a:rPr>
              <a:t> :</a:t>
            </a:r>
          </a:p>
          <a:p>
            <a:endParaRPr lang="en-US" dirty="0"/>
          </a:p>
          <a:p>
            <a:endParaRPr lang="en-US" dirty="0"/>
          </a:p>
          <a:p>
            <a:endParaRPr lang="en-US" dirty="0"/>
          </a:p>
          <a:p>
            <a:endParaRPr lang="en-US" dirty="0"/>
          </a:p>
          <a:p>
            <a:pPr marL="0" indent="0">
              <a:buNone/>
            </a:pPr>
            <a:r>
              <a:rPr lang="en-US" sz="2400" dirty="0">
                <a:latin typeface="Times New Roman" panose="02020603050405020304" pitchFamily="18" charset="0"/>
                <a:cs typeface="Times New Roman" panose="02020603050405020304" pitchFamily="18" charset="0"/>
              </a:rPr>
              <a:t>UNI GRAM : </a:t>
            </a:r>
          </a:p>
        </p:txBody>
      </p:sp>
      <p:pic>
        <p:nvPicPr>
          <p:cNvPr id="545826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10313" y="0"/>
            <a:ext cx="7293272" cy="3303905"/>
          </a:xfrm>
          <a:prstGeom prst="rect">
            <a:avLst/>
          </a:prstGeom>
          <a:noFill/>
        </p:spPr>
      </p:pic>
      <p:pic>
        <p:nvPicPr>
          <p:cNvPr id="196474591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810313" y="3342005"/>
            <a:ext cx="6908362" cy="330390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51765"/>
            <a:ext cx="11083290" cy="5975985"/>
          </a:xfrm>
        </p:spPr>
        <p:txBody>
          <a:bodyPr/>
          <a:lstStyle/>
          <a:p>
            <a:pPr marL="0" indent="0">
              <a:buNone/>
            </a:pPr>
            <a:r>
              <a:rPr lang="en-US" sz="2800" dirty="0">
                <a:latin typeface="Times New Roman" panose="02020603050405020304" pitchFamily="18" charset="0"/>
                <a:cs typeface="Times New Roman" panose="02020603050405020304" pitchFamily="18" charset="0"/>
              </a:rPr>
              <a:t>BI GRAM :</a:t>
            </a:r>
          </a:p>
          <a:p>
            <a:endParaRPr lang="en-US" dirty="0"/>
          </a:p>
        </p:txBody>
      </p:sp>
      <p:pic>
        <p:nvPicPr>
          <p:cNvPr id="1964745916"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831465" y="151765"/>
            <a:ext cx="6606150" cy="3162935"/>
          </a:xfrm>
          <a:prstGeom prst="rect">
            <a:avLst/>
          </a:prstGeom>
          <a:noFill/>
        </p:spPr>
      </p:pic>
      <p:sp>
        <p:nvSpPr>
          <p:cNvPr id="4" name="Text Box 3"/>
          <p:cNvSpPr txBox="1"/>
          <p:nvPr/>
        </p:nvSpPr>
        <p:spPr>
          <a:xfrm>
            <a:off x="292100" y="3400425"/>
            <a:ext cx="3098165" cy="523220"/>
          </a:xfrm>
          <a:prstGeom prst="rect">
            <a:avLst/>
          </a:prstGeom>
          <a:noFill/>
        </p:spPr>
        <p:txBody>
          <a:bodyPr wrap="square" rtlCol="0">
            <a:spAutoFit/>
          </a:bodyPr>
          <a:lstStyle/>
          <a:p>
            <a:pPr indent="0">
              <a:buFont typeface="Arial" panose="020B0604020202020204" pitchFamily="34" charset="0"/>
              <a:buNone/>
            </a:pPr>
            <a:r>
              <a:rPr lang="en-US" sz="2800" dirty="0">
                <a:solidFill>
                  <a:schemeClr val="tx1"/>
                </a:solidFill>
                <a:uFillTx/>
                <a:latin typeface="Times New Roman" panose="02020603050405020304" pitchFamily="18" charset="0"/>
                <a:cs typeface="Times New Roman" panose="02020603050405020304" pitchFamily="18" charset="0"/>
              </a:rPr>
              <a:t>TRI GRAM :</a:t>
            </a:r>
          </a:p>
        </p:txBody>
      </p:sp>
      <p:pic>
        <p:nvPicPr>
          <p:cNvPr id="18969620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114039" y="3543300"/>
            <a:ext cx="6323575" cy="302006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945" y="248920"/>
            <a:ext cx="10526185" cy="5878830"/>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MODULE 2: MODEL DEVELOPMENT &amp; TRAINING</a:t>
            </a:r>
          </a:p>
          <a:p>
            <a:pPr marL="0" indent="0" algn="just">
              <a:buNone/>
            </a:pPr>
            <a:r>
              <a:rPr lang="en-US" sz="2800"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a:t>
            </a:r>
          </a:p>
          <a:p>
            <a:pPr algn="just"/>
            <a:r>
              <a:rPr lang="en-US" sz="2800" dirty="0">
                <a:solidFill>
                  <a:schemeClr val="tx1"/>
                </a:solidFill>
                <a:uFillTx/>
                <a:latin typeface="Times New Roman" panose="02020603050405020304" pitchFamily="18" charset="0"/>
                <a:cs typeface="Times New Roman" panose="02020603050405020304" pitchFamily="18" charset="0"/>
              </a:rPr>
              <a:t>This module focuses on building and training machine learning models to perform sentiment analysis. </a:t>
            </a:r>
          </a:p>
          <a:p>
            <a:pPr algn="just"/>
            <a:r>
              <a:rPr lang="en-US" sz="2800" dirty="0">
                <a:solidFill>
                  <a:schemeClr val="tx1"/>
                </a:solidFill>
                <a:uFillTx/>
                <a:latin typeface="Times New Roman" panose="02020603050405020304" pitchFamily="18" charset="0"/>
                <a:cs typeface="Times New Roman" panose="02020603050405020304" pitchFamily="18" charset="0"/>
              </a:rPr>
              <a:t>We have also utilized libraries such as scikit-learn, TensorFlow, or Keras.</a:t>
            </a:r>
          </a:p>
          <a:p>
            <a:pPr algn="just"/>
            <a:r>
              <a:rPr lang="en-US" sz="2800" dirty="0">
                <a:solidFill>
                  <a:schemeClr val="tx1"/>
                </a:solidFill>
                <a:uFillTx/>
                <a:latin typeface="Times New Roman" panose="02020603050405020304" pitchFamily="18" charset="0"/>
                <a:cs typeface="Times New Roman" panose="02020603050405020304" pitchFamily="18" charset="0"/>
              </a:rPr>
              <a:t>We have also chosen some other appropriate machine learning algorithms such as Support Vector Machine (SVM), Random Forest, Naïve Bayes, and XG Boost, and linear regression along with logistic regression to compare the results with them.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855" y="276860"/>
            <a:ext cx="10274551" cy="2030112"/>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a:t>
            </a:r>
          </a:p>
          <a:p>
            <a:pPr algn="just"/>
            <a:r>
              <a:rPr lang="en-US" sz="2800" dirty="0">
                <a:solidFill>
                  <a:schemeClr val="tx1"/>
                </a:solidFill>
                <a:uFillTx/>
                <a:latin typeface="Times New Roman" panose="02020603050405020304" pitchFamily="18" charset="0"/>
                <a:cs typeface="Times New Roman" panose="02020603050405020304" pitchFamily="18" charset="0"/>
              </a:rPr>
              <a:t>We trained the individual models (i.e., logistic regression, Support Vector Machine (SVM), Random Forest, Naive Bayes, and XG Boost and linear regression) on the resampled dataset.</a:t>
            </a:r>
          </a:p>
          <a:p>
            <a:endParaRPr lang="en-US" sz="2800" dirty="0">
              <a:solidFill>
                <a:schemeClr val="tx1"/>
              </a:solidFill>
              <a:uFillTx/>
              <a:latin typeface="Times New Roman" panose="02020603050405020304" pitchFamily="18" charset="0"/>
              <a:cs typeface="Times New Roman" panose="02020603050405020304" pitchFamily="18" charset="0"/>
            </a:endParaRPr>
          </a:p>
        </p:txBody>
      </p:sp>
      <p:pic>
        <p:nvPicPr>
          <p:cNvPr id="1815274424"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2386965"/>
            <a:ext cx="8909685" cy="41833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190" y="179705"/>
            <a:ext cx="11332210" cy="5948045"/>
          </a:xfrm>
        </p:spPr>
        <p:txBody>
          <a:bodyPr/>
          <a:lstStyle/>
          <a:p>
            <a:pPr marL="0" indent="0">
              <a:buNone/>
            </a:pPr>
            <a:r>
              <a:rPr lang="en-US" sz="2800" b="1" dirty="0">
                <a:latin typeface="Times New Roman" panose="02020603050405020304" pitchFamily="18" charset="0"/>
                <a:cs typeface="Times New Roman" panose="02020603050405020304" pitchFamily="18" charset="0"/>
              </a:rPr>
              <a:t>MODULE 3: MODEL EVALUATION &amp; COMPARISON</a:t>
            </a:r>
          </a:p>
          <a:p>
            <a:pPr marL="0" indent="0">
              <a:buNone/>
            </a:pPr>
            <a:r>
              <a:rPr lang="en-US" sz="2800"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a:t>
            </a:r>
          </a:p>
          <a:p>
            <a:pPr algn="just"/>
            <a:r>
              <a:rPr lang="en-US" sz="2400" dirty="0">
                <a:solidFill>
                  <a:schemeClr val="tx1"/>
                </a:solidFill>
                <a:uFillTx/>
                <a:latin typeface="Times New Roman" panose="02020603050405020304" pitchFamily="18" charset="0"/>
                <a:cs typeface="Times New Roman" panose="02020603050405020304" pitchFamily="18" charset="0"/>
              </a:rPr>
              <a:t>Summarizing the evaluation metrics to highlight logistic regression's strengths, such as its interpretability and efficiency, against the complex models which may have slightly better performance but at the cost of interpretability.</a:t>
            </a:r>
          </a:p>
        </p:txBody>
      </p:sp>
      <p:pic>
        <p:nvPicPr>
          <p:cNvPr id="594755630" name="Picture 18"/>
          <p:cNvPicPr>
            <a:picLocks noChangeAspect="1" noChangeArrowheads="1"/>
          </p:cNvPicPr>
          <p:nvPr/>
        </p:nvPicPr>
        <p:blipFill>
          <a:blip r:embed="rId2">
            <a:extLst>
              <a:ext uri="{28A0092B-C50C-407E-A947-70E740481C1C}">
                <a14:useLocalDpi xmlns:a14="http://schemas.microsoft.com/office/drawing/2010/main" val="0"/>
              </a:ext>
            </a:extLst>
          </a:blip>
          <a:srcRect r="34296"/>
          <a:stretch>
            <a:fillRect/>
          </a:stretch>
        </p:blipFill>
        <p:spPr>
          <a:xfrm>
            <a:off x="1904936" y="2512636"/>
            <a:ext cx="5972326" cy="38045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6" y="234950"/>
            <a:ext cx="10456264" cy="5892800"/>
          </a:xfrm>
        </p:spPr>
        <p:txBody>
          <a:bodyPr/>
          <a:lstStyle/>
          <a:p>
            <a:pPr marL="0" indent="0">
              <a:buNone/>
            </a:pPr>
            <a:r>
              <a:rPr lang="en-US" sz="2800" b="1" dirty="0">
                <a:latin typeface="Times New Roman" panose="02020603050405020304" pitchFamily="18" charset="0"/>
                <a:cs typeface="Times New Roman" panose="02020603050405020304" pitchFamily="18" charset="0"/>
              </a:rPr>
              <a:t>Model Comparison</a:t>
            </a:r>
            <a:r>
              <a:rPr lang="en-US" dirty="0">
                <a:latin typeface="Times New Roman" panose="02020603050405020304" pitchFamily="18" charset="0"/>
                <a:cs typeface="Times New Roman" panose="02020603050405020304" pitchFamily="18" charset="0"/>
              </a:rPr>
              <a:t>:</a:t>
            </a:r>
          </a:p>
          <a:p>
            <a:pPr algn="just"/>
            <a:r>
              <a:rPr lang="en-US" sz="2800" dirty="0">
                <a:solidFill>
                  <a:schemeClr val="tx1"/>
                </a:solidFill>
                <a:uFillTx/>
                <a:latin typeface="Times New Roman" panose="02020603050405020304" pitchFamily="18" charset="0"/>
                <a:cs typeface="Times New Roman" panose="02020603050405020304" pitchFamily="18" charset="0"/>
              </a:rPr>
              <a:t>Although, some algorithms overcome the individual metrics of the logistic regression. But other than logistic regression, remaining algorithms show a huge difference between the training and testing metrics</a:t>
            </a:r>
          </a:p>
          <a:p>
            <a:pPr algn="just"/>
            <a:r>
              <a:rPr lang="en-US" sz="2800" dirty="0">
                <a:solidFill>
                  <a:schemeClr val="tx1"/>
                </a:solidFill>
                <a:uFillTx/>
                <a:latin typeface="Times New Roman" panose="02020603050405020304" pitchFamily="18" charset="0"/>
                <a:cs typeface="Times New Roman" panose="02020603050405020304" pitchFamily="18" charset="0"/>
              </a:rPr>
              <a:t>Logistic Regression has a higher training accuracy compared to all other algorithms except Random Forest and also has a higher testing accuracy compared to Naive Bayes, Linear Regression, SVM.</a:t>
            </a:r>
          </a:p>
          <a:p>
            <a:pPr algn="just"/>
            <a:r>
              <a:rPr lang="en-US" sz="2800" dirty="0">
                <a:solidFill>
                  <a:schemeClr val="tx1"/>
                </a:solidFill>
                <a:uFillTx/>
                <a:latin typeface="Times New Roman" panose="02020603050405020304" pitchFamily="18" charset="0"/>
                <a:cs typeface="Times New Roman" panose="02020603050405020304" pitchFamily="18" charset="0"/>
              </a:rPr>
              <a:t>Logistic Regression is a relatively interpretable algorithm, meaning it's easier to understand how it makes predictions. This can be important in some cases.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 y="248920"/>
            <a:ext cx="9739758" cy="4859975"/>
          </a:xfrm>
        </p:spPr>
        <p:txBody>
          <a:bodyPr/>
          <a:lstStyle/>
          <a:p>
            <a:pPr marL="0" indent="0">
              <a:buNone/>
            </a:pPr>
            <a:r>
              <a:rPr lang="en-US" sz="2800" b="1" dirty="0">
                <a:latin typeface="Times New Roman" panose="02020603050405020304" pitchFamily="18" charset="0"/>
                <a:cs typeface="Times New Roman" panose="02020603050405020304" pitchFamily="18" charset="0"/>
              </a:rPr>
              <a:t>MODULE 4:MODEL ANALYSIS AND DEPLOYMENT </a:t>
            </a:r>
            <a:r>
              <a:rPr lang="en-US" dirty="0">
                <a:latin typeface="Times New Roman" panose="02020603050405020304" pitchFamily="18" charset="0"/>
                <a:cs typeface="Times New Roman" panose="02020603050405020304" pitchFamily="18" charset="0"/>
              </a:rPr>
              <a:t>:</a:t>
            </a:r>
          </a:p>
          <a:p>
            <a:pPr algn="just"/>
            <a:r>
              <a:rPr lang="en-US" sz="2800" dirty="0">
                <a:solidFill>
                  <a:schemeClr val="tx1"/>
                </a:solidFill>
                <a:uFillTx/>
                <a:latin typeface="Times New Roman" panose="02020603050405020304" pitchFamily="18" charset="0"/>
                <a:cs typeface="Times New Roman" panose="02020603050405020304" pitchFamily="18" charset="0"/>
              </a:rPr>
              <a:t>This module focuses on the in-depth analysis of the logistic regression model and its deployment for real-world sentiment analysis applications. </a:t>
            </a:r>
          </a:p>
          <a:p>
            <a:pPr algn="just"/>
            <a:r>
              <a:rPr lang="en-US" sz="2800" dirty="0">
                <a:solidFill>
                  <a:schemeClr val="tx1"/>
                </a:solidFill>
                <a:uFillTx/>
                <a:latin typeface="Times New Roman" panose="02020603050405020304" pitchFamily="18" charset="0"/>
                <a:cs typeface="Times New Roman" panose="02020603050405020304" pitchFamily="18" charset="0"/>
              </a:rPr>
              <a:t>The logistic regression model's performance is further scrutinized by comparing it with the other models and highlighting its practical benefits.</a:t>
            </a:r>
          </a:p>
          <a:p>
            <a:pPr algn="just"/>
            <a:r>
              <a:rPr lang="en-US" sz="2800" dirty="0">
                <a:solidFill>
                  <a:schemeClr val="tx1"/>
                </a:solidFill>
                <a:uFillTx/>
                <a:latin typeface="Times New Roman" panose="02020603050405020304" pitchFamily="18" charset="0"/>
                <a:cs typeface="Times New Roman" panose="02020603050405020304" pitchFamily="18" charset="0"/>
              </a:rPr>
              <a:t>This comparative analysis helps identify the strengths and weaknesses of each model in the context of sentiment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 :</a:t>
            </a:r>
          </a:p>
        </p:txBody>
      </p:sp>
      <p:pic>
        <p:nvPicPr>
          <p:cNvPr id="6" name="Content Placeholder 5" descr="WhatsApp Image 2024-05-27 at 17.26.08"/>
          <p:cNvPicPr>
            <a:picLocks noGrp="1" noChangeAspect="1"/>
          </p:cNvPicPr>
          <p:nvPr>
            <p:ph idx="1"/>
          </p:nvPr>
        </p:nvPicPr>
        <p:blipFill>
          <a:blip r:embed="rId2"/>
          <a:stretch>
            <a:fillRect/>
          </a:stretch>
        </p:blipFill>
        <p:spPr>
          <a:xfrm>
            <a:off x="856615" y="1174750"/>
            <a:ext cx="10478770" cy="4953000"/>
          </a:xfrm>
          <a:prstGeom prst="rect">
            <a:avLst/>
          </a:prstGeom>
        </p:spPr>
      </p:pic>
      <p:sp>
        <p:nvSpPr>
          <p:cNvPr id="7" name="Text Box 6"/>
          <p:cNvSpPr txBox="1"/>
          <p:nvPr/>
        </p:nvSpPr>
        <p:spPr>
          <a:xfrm>
            <a:off x="2758440" y="6127750"/>
            <a:ext cx="622300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INPUT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5-27 at 17.26.41 (1)"/>
          <p:cNvPicPr>
            <a:picLocks noGrp="1" noChangeAspect="1"/>
          </p:cNvPicPr>
          <p:nvPr>
            <p:ph idx="1"/>
          </p:nvPr>
        </p:nvPicPr>
        <p:blipFill>
          <a:blip r:embed="rId2"/>
          <a:stretch>
            <a:fillRect/>
          </a:stretch>
        </p:blipFill>
        <p:spPr>
          <a:xfrm>
            <a:off x="554355" y="869950"/>
            <a:ext cx="9380220" cy="4953000"/>
          </a:xfrm>
          <a:prstGeom prst="rect">
            <a:avLst/>
          </a:prstGeom>
        </p:spPr>
      </p:pic>
      <p:sp>
        <p:nvSpPr>
          <p:cNvPr id="5" name="Text Box 4"/>
          <p:cNvSpPr txBox="1"/>
          <p:nvPr/>
        </p:nvSpPr>
        <p:spPr>
          <a:xfrm>
            <a:off x="2149475" y="5986780"/>
            <a:ext cx="515874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OUTPUT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 y="-307340"/>
            <a:ext cx="11478260" cy="2572385"/>
          </a:xfrm>
        </p:spPr>
        <p:txBody>
          <a:bodyPr>
            <a:normAutofit/>
          </a:bodyPr>
          <a:lstStyle/>
          <a:p>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871" y="1215390"/>
            <a:ext cx="10106532" cy="4229065"/>
          </a:xfrm>
        </p:spPr>
        <p:txBody>
          <a:bodyPr/>
          <a:lstStyle/>
          <a:p>
            <a:pPr algn="just"/>
            <a:r>
              <a:rPr lang="en-US" sz="2800" dirty="0">
                <a:solidFill>
                  <a:schemeClr val="tx1"/>
                </a:solidFill>
                <a:uFillTx/>
                <a:latin typeface="Times New Roman" panose="02020603050405020304" pitchFamily="18" charset="0"/>
                <a:cs typeface="Times New Roman" panose="02020603050405020304" pitchFamily="18" charset="0"/>
              </a:rPr>
              <a:t>In this project, we had collected a diverse dataset </a:t>
            </a:r>
            <a:r>
              <a:rPr lang="en-US" sz="2800" dirty="0">
                <a:latin typeface="Times New Roman" panose="02020603050405020304" pitchFamily="18" charset="0"/>
                <a:cs typeface="Times New Roman" panose="02020603050405020304" pitchFamily="18" charset="0"/>
              </a:rPr>
              <a:t>based on movie reviews in twitter</a:t>
            </a:r>
            <a:r>
              <a:rPr lang="en-US" sz="2800" dirty="0">
                <a:solidFill>
                  <a:schemeClr val="tx1"/>
                </a:solidFill>
                <a:uFillTx/>
                <a:latin typeface="Times New Roman" panose="02020603050405020304" pitchFamily="18" charset="0"/>
                <a:cs typeface="Times New Roman" panose="02020603050405020304" pitchFamily="18" charset="0"/>
              </a:rPr>
              <a:t>. The data will undergo preprocessing steps, including tokenization, removal of stop words, and stemming, to prepare it for analysis. </a:t>
            </a:r>
          </a:p>
          <a:p>
            <a:pPr algn="just"/>
            <a:r>
              <a:rPr lang="en-US" sz="2800" dirty="0">
                <a:solidFill>
                  <a:schemeClr val="tx1"/>
                </a:solidFill>
                <a:uFillTx/>
                <a:latin typeface="Times New Roman" panose="02020603050405020304" pitchFamily="18" charset="0"/>
                <a:cs typeface="Times New Roman" panose="02020603050405020304" pitchFamily="18" charset="0"/>
              </a:rPr>
              <a:t>Analyzing this sentiment effectively is crucial for businesses, policymakers, and researchers to understand public opinion, identify trends, and make informed decisions.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METRICS</a:t>
            </a:r>
            <a:r>
              <a:rPr lang="en-US" dirty="0"/>
              <a:t> :</a:t>
            </a:r>
          </a:p>
        </p:txBody>
      </p:sp>
      <p:sp>
        <p:nvSpPr>
          <p:cNvPr id="3" name="Content Placeholder 2"/>
          <p:cNvSpPr>
            <a:spLocks noGrp="1"/>
          </p:cNvSpPr>
          <p:nvPr>
            <p:ph idx="1"/>
          </p:nvPr>
        </p:nvSpPr>
        <p:spPr>
          <a:xfrm>
            <a:off x="458470" y="1078230"/>
            <a:ext cx="9474095" cy="5505450"/>
          </a:xfrm>
        </p:spPr>
        <p:txBody>
          <a:bodyPr/>
          <a:lstStyle/>
          <a:p>
            <a:pPr marL="0" indent="0" algn="just">
              <a:buNone/>
            </a:pPr>
            <a:r>
              <a:rPr lang="en-US" sz="2400" b="1" dirty="0">
                <a:solidFill>
                  <a:schemeClr val="tx1"/>
                </a:solidFill>
                <a:uFillTx/>
                <a:latin typeface="Times New Roman" panose="02020603050405020304" pitchFamily="18" charset="0"/>
                <a:cs typeface="Times New Roman" panose="02020603050405020304" pitchFamily="18" charset="0"/>
              </a:rPr>
              <a:t>Accuracy</a:t>
            </a:r>
            <a:r>
              <a:rPr lang="en-US" sz="2400" dirty="0">
                <a:solidFill>
                  <a:schemeClr val="tx1"/>
                </a:solidFill>
                <a:uFillTx/>
                <a:latin typeface="Times New Roman" panose="02020603050405020304" pitchFamily="18" charset="0"/>
                <a:cs typeface="Times New Roman" panose="02020603050405020304" pitchFamily="18" charset="0"/>
              </a:rPr>
              <a:t> provides the proportion of correctly classified instances.</a:t>
            </a:r>
          </a:p>
          <a:p>
            <a:pPr algn="just"/>
            <a:r>
              <a:rPr lang="en-US" sz="2400" dirty="0">
                <a:solidFill>
                  <a:schemeClr val="tx1"/>
                </a:solidFill>
                <a:uFillTx/>
                <a:latin typeface="Times New Roman" panose="02020603050405020304" pitchFamily="18" charset="0"/>
                <a:cs typeface="Times New Roman" panose="02020603050405020304" pitchFamily="18" charset="0"/>
              </a:rPr>
              <a:t> 𝐴𝑐𝑐𝑢𝑟𝑎𝑐𝑦=𝑇𝑟𝑢𝑒 𝑃𝑜𝑠𝑖𝑡𝑖𝑣𝑒𝑠+𝑇𝑟𝑢𝑒 𝑁𝑒𝑔𝑎𝑡𝑖𝑣𝑒𝑠/𝑇</a:t>
            </a:r>
            <a:r>
              <a:rPr lang="en-US" sz="2400" dirty="0" err="1">
                <a:solidFill>
                  <a:schemeClr val="tx1"/>
                </a:solidFill>
                <a:uFillTx/>
                <a:latin typeface="Times New Roman" panose="02020603050405020304" pitchFamily="18" charset="0"/>
                <a:cs typeface="Times New Roman" panose="02020603050405020304" pitchFamily="18" charset="0"/>
              </a:rPr>
              <a:t>otal</a:t>
            </a:r>
            <a:endParaRPr lang="en-US" sz="2400" dirty="0">
              <a:solidFill>
                <a:schemeClr val="tx1"/>
              </a:solidFill>
              <a:uFillTx/>
              <a:latin typeface="Times New Roman" panose="02020603050405020304" pitchFamily="18" charset="0"/>
              <a:cs typeface="Times New Roman" panose="02020603050405020304" pitchFamily="18" charset="0"/>
            </a:endParaRPr>
          </a:p>
          <a:p>
            <a:pPr algn="just"/>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uFillTx/>
                <a:latin typeface="Times New Roman" panose="02020603050405020304" pitchFamily="18" charset="0"/>
                <a:cs typeface="Times New Roman" panose="02020603050405020304" pitchFamily="18" charset="0"/>
              </a:rPr>
              <a:t>Precision</a:t>
            </a:r>
            <a:r>
              <a:rPr lang="en-US" sz="2400" dirty="0">
                <a:solidFill>
                  <a:schemeClr val="tx1"/>
                </a:solidFill>
                <a:uFillTx/>
                <a:latin typeface="Times New Roman" panose="02020603050405020304" pitchFamily="18" charset="0"/>
                <a:cs typeface="Times New Roman" panose="02020603050405020304" pitchFamily="18" charset="0"/>
              </a:rPr>
              <a:t> focuses on the accuracy of positive predictions.</a:t>
            </a:r>
          </a:p>
          <a:p>
            <a:pPr algn="just"/>
            <a:r>
              <a:rPr lang="en-US" sz="2400" dirty="0">
                <a:solidFill>
                  <a:schemeClr val="tx1"/>
                </a:solidFill>
                <a:uFillTx/>
                <a:latin typeface="Times New Roman" panose="02020603050405020304" pitchFamily="18" charset="0"/>
                <a:cs typeface="Times New Roman" panose="02020603050405020304" pitchFamily="18" charset="0"/>
              </a:rPr>
              <a:t>𝑃𝑟𝑒𝑐𝑖𝑠𝑖𝑜𝑛=𝑇𝑟𝑢𝑒 𝑃𝑜𝑠𝑖𝑡𝑖𝑣𝑒𝑠/𝑇𝑟𝑢𝑒𝑃𝑜𝑠𝑖𝑡𝑖𝑣𝑒𝑠+𝐹𝑎𝑙𝑠𝑒𝑃𝑜𝑠𝑖𝑡𝑖𝑣𝑒𝑠</a:t>
            </a:r>
          </a:p>
          <a:p>
            <a:pPr algn="just"/>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uFillTx/>
                <a:latin typeface="Times New Roman" panose="02020603050405020304" pitchFamily="18" charset="0"/>
                <a:cs typeface="Times New Roman" panose="02020603050405020304" pitchFamily="18" charset="0"/>
              </a:rPr>
              <a:t>Recall</a:t>
            </a:r>
            <a:r>
              <a:rPr lang="en-US" sz="2400" dirty="0">
                <a:solidFill>
                  <a:schemeClr val="tx1"/>
                </a:solidFill>
                <a:uFillTx/>
                <a:latin typeface="Times New Roman" panose="02020603050405020304" pitchFamily="18" charset="0"/>
                <a:cs typeface="Times New Roman" panose="02020603050405020304" pitchFamily="18" charset="0"/>
              </a:rPr>
              <a:t> (Sensitivity or True Positive Rate) measures the proportion of correctly predicted positive instances among all actual positive instances.</a:t>
            </a:r>
          </a:p>
          <a:p>
            <a:pPr algn="just"/>
            <a:r>
              <a:rPr lang="en-US" sz="2400" dirty="0">
                <a:solidFill>
                  <a:schemeClr val="tx1"/>
                </a:solidFill>
                <a:uFillTx/>
                <a:latin typeface="Times New Roman" panose="02020603050405020304" pitchFamily="18" charset="0"/>
                <a:cs typeface="Times New Roman" panose="02020603050405020304" pitchFamily="18" charset="0"/>
              </a:rPr>
              <a:t>𝑅𝑒𝑐𝑎𝑙𝑙=𝑇𝑟𝑢𝑒 𝑃𝑜𝑠𝑖𝑡𝑖𝑣𝑒𝑠/(𝑇𝑟𝑢𝑒𝑃𝑜𝑠𝑖𝑡𝑖𝑣𝑒𝑠+𝐹𝑎𝑙𝑠𝑒𝑁𝑒𝑔𝑎𝑡𝑖𝑣𝑒𝑠)</a:t>
            </a:r>
          </a:p>
          <a:p>
            <a:pPr algn="just"/>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uFillTx/>
                <a:latin typeface="Times New Roman" panose="02020603050405020304" pitchFamily="18" charset="0"/>
                <a:cs typeface="Times New Roman" panose="02020603050405020304" pitchFamily="18" charset="0"/>
              </a:rPr>
              <a:t>F1 Score </a:t>
            </a:r>
            <a:r>
              <a:rPr lang="en-US" sz="2400" dirty="0">
                <a:solidFill>
                  <a:schemeClr val="tx1"/>
                </a:solidFill>
                <a:uFillTx/>
                <a:latin typeface="Times New Roman" panose="02020603050405020304" pitchFamily="18" charset="0"/>
                <a:cs typeface="Times New Roman" panose="02020603050405020304" pitchFamily="18" charset="0"/>
              </a:rPr>
              <a:t>is the harmonic mean of precision and recall.</a:t>
            </a:r>
          </a:p>
          <a:p>
            <a:pPr algn="just"/>
            <a:r>
              <a:rPr lang="en-US" sz="2400" dirty="0">
                <a:solidFill>
                  <a:schemeClr val="tx1"/>
                </a:solidFill>
                <a:uFillTx/>
                <a:latin typeface="Times New Roman" panose="02020603050405020304" pitchFamily="18" charset="0"/>
                <a:cs typeface="Times New Roman" panose="02020603050405020304" pitchFamily="18" charset="0"/>
              </a:rPr>
              <a:t>𝐹1𝑆𝑐𝑜𝑟𝑒=2∗(𝑃𝑟𝑒𝑐𝑖𝑠𝑖𝑜𝑛∗𝑅𝑒𝑐𝑎𝑙𝑙)/𝑃𝑟𝑒𝑐𝑖𝑠𝑖𝑜𝑛+Recall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25" y="190500"/>
            <a:ext cx="11407775" cy="582930"/>
          </a:xfrm>
        </p:spPr>
        <p:txBody>
          <a:bodyPr/>
          <a:lstStyle/>
          <a:p>
            <a:r>
              <a:rPr lang="en-US" dirty="0">
                <a:latin typeface="Times New Roman" panose="02020603050405020304" pitchFamily="18" charset="0"/>
                <a:cs typeface="Times New Roman" panose="02020603050405020304" pitchFamily="18" charset="0"/>
              </a:rPr>
              <a:t>TOOLS USED :</a:t>
            </a:r>
          </a:p>
        </p:txBody>
      </p:sp>
      <p:sp>
        <p:nvSpPr>
          <p:cNvPr id="3" name="Content Placeholder 2"/>
          <p:cNvSpPr>
            <a:spLocks noGrp="1"/>
          </p:cNvSpPr>
          <p:nvPr>
            <p:ph idx="1"/>
          </p:nvPr>
        </p:nvSpPr>
        <p:spPr>
          <a:xfrm>
            <a:off x="283210" y="889000"/>
            <a:ext cx="11299190" cy="5238750"/>
          </a:xfrm>
        </p:spPr>
        <p:txBody>
          <a:bodyPr/>
          <a:lstStyle/>
          <a:p>
            <a:pPr marL="0" indent="0">
              <a:buNone/>
            </a:pPr>
            <a:r>
              <a:rPr lang="en-US" sz="2800" dirty="0">
                <a:solidFill>
                  <a:schemeClr val="tx1"/>
                </a:solidFill>
                <a:uFillTx/>
                <a:latin typeface="Times New Roman" panose="02020603050405020304" pitchFamily="18" charset="0"/>
                <a:cs typeface="Times New Roman" panose="02020603050405020304" pitchFamily="18" charset="0"/>
              </a:rPr>
              <a:t>HARDWARE REQIREMENTS:</a:t>
            </a:r>
            <a:endParaRPr lang="en-US" dirty="0">
              <a:latin typeface="Times New Roman" panose="02020603050405020304" pitchFamily="18" charset="0"/>
              <a:cs typeface="Times New Roman" panose="02020603050405020304" pitchFamily="18" charset="0"/>
            </a:endParaRPr>
          </a:p>
          <a:p>
            <a:r>
              <a:rPr lang="en-US" sz="2400" dirty="0">
                <a:solidFill>
                  <a:schemeClr val="tx1"/>
                </a:solidFill>
                <a:uFillTx/>
                <a:latin typeface="Times New Roman" panose="02020603050405020304" pitchFamily="18" charset="0"/>
                <a:cs typeface="Times New Roman" panose="02020603050405020304" pitchFamily="18" charset="0"/>
              </a:rPr>
              <a:t>Processor            -           i5/intel processor</a:t>
            </a:r>
          </a:p>
          <a:p>
            <a:r>
              <a:rPr lang="en-US" sz="2400" dirty="0">
                <a:solidFill>
                  <a:schemeClr val="tx1"/>
                </a:solidFill>
                <a:uFillTx/>
                <a:latin typeface="Times New Roman" panose="02020603050405020304" pitchFamily="18" charset="0"/>
                <a:cs typeface="Times New Roman" panose="02020603050405020304" pitchFamily="18" charset="0"/>
              </a:rPr>
              <a:t>Hard Disk            -           128GB</a:t>
            </a:r>
          </a:p>
          <a:p>
            <a:r>
              <a:rPr lang="en-US" sz="2400" dirty="0">
                <a:solidFill>
                  <a:schemeClr val="tx1"/>
                </a:solidFill>
                <a:uFillTx/>
                <a:latin typeface="Times New Roman" panose="02020603050405020304" pitchFamily="18" charset="0"/>
                <a:cs typeface="Times New Roman" panose="02020603050405020304" pitchFamily="18" charset="0"/>
              </a:rPr>
              <a:t>Monitor                -           SVGA</a:t>
            </a:r>
          </a:p>
          <a:p>
            <a:r>
              <a:rPr lang="en-US" sz="2400" dirty="0">
                <a:solidFill>
                  <a:schemeClr val="tx1"/>
                </a:solidFill>
                <a:uFillTx/>
                <a:latin typeface="Times New Roman" panose="02020603050405020304" pitchFamily="18" charset="0"/>
                <a:cs typeface="Times New Roman" panose="02020603050405020304" pitchFamily="18" charset="0"/>
              </a:rPr>
              <a:t>RAM                    -           8GB</a:t>
            </a:r>
          </a:p>
          <a:p>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uFillTx/>
                <a:latin typeface="Times New Roman" panose="02020603050405020304" pitchFamily="18" charset="0"/>
                <a:cs typeface="Times New Roman" panose="02020603050405020304" pitchFamily="18" charset="0"/>
              </a:rPr>
              <a:t>SOFTWARE REQUIREMENTS:</a:t>
            </a:r>
          </a:p>
          <a:p>
            <a:r>
              <a:rPr lang="en-US" sz="2400" dirty="0">
                <a:solidFill>
                  <a:schemeClr val="tx1"/>
                </a:solidFill>
                <a:uFillTx/>
                <a:latin typeface="Times New Roman" panose="02020603050405020304" pitchFamily="18" charset="0"/>
                <a:cs typeface="Times New Roman" panose="02020603050405020304" pitchFamily="18" charset="0"/>
              </a:rPr>
              <a:t>Operating system           :       	Windows 11</a:t>
            </a:r>
          </a:p>
          <a:p>
            <a:r>
              <a:rPr lang="en-US" sz="2400" dirty="0">
                <a:solidFill>
                  <a:schemeClr val="tx1"/>
                </a:solidFill>
                <a:uFillTx/>
                <a:latin typeface="Times New Roman" panose="02020603050405020304" pitchFamily="18" charset="0"/>
                <a:cs typeface="Times New Roman" panose="02020603050405020304" pitchFamily="18" charset="0"/>
              </a:rPr>
              <a:t>Frontend react                :          Using Flask</a:t>
            </a:r>
          </a:p>
          <a:p>
            <a:r>
              <a:rPr lang="en-US" sz="2400" dirty="0">
                <a:solidFill>
                  <a:schemeClr val="tx1"/>
                </a:solidFill>
                <a:uFillTx/>
                <a:latin typeface="Times New Roman" panose="02020603050405020304" pitchFamily="18" charset="0"/>
                <a:cs typeface="Times New Roman" panose="02020603050405020304" pitchFamily="18" charset="0"/>
              </a:rPr>
              <a:t>Technology/backend      :           Python</a:t>
            </a:r>
          </a:p>
          <a:p>
            <a:r>
              <a:rPr lang="en-US" sz="2400" dirty="0">
                <a:solidFill>
                  <a:schemeClr val="tx1"/>
                </a:solidFill>
                <a:uFillTx/>
                <a:latin typeface="Times New Roman" panose="02020603050405020304" pitchFamily="18" charset="0"/>
                <a:cs typeface="Times New Roman" panose="02020603050405020304" pitchFamily="18" charset="0"/>
              </a:rPr>
              <a:t>IDE                                 :           VS Code</a:t>
            </a:r>
          </a:p>
          <a:p>
            <a:endParaRPr lang="en-US" sz="24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609600" y="1174750"/>
            <a:ext cx="10111530" cy="4953000"/>
          </a:xfrm>
        </p:spPr>
        <p:txBody>
          <a:bodyPr/>
          <a:lstStyle/>
          <a:p>
            <a:pPr algn="just"/>
            <a:r>
              <a:rPr lang="en-US" sz="2400" dirty="0">
                <a:solidFill>
                  <a:schemeClr val="tx1"/>
                </a:solidFill>
                <a:uFillTx/>
                <a:latin typeface="Times New Roman" panose="02020603050405020304" pitchFamily="18" charset="0"/>
                <a:cs typeface="Times New Roman" panose="02020603050405020304" pitchFamily="18" charset="0"/>
              </a:rPr>
              <a:t>This project demonstrates the application of logistic regression for sentiment analysis on social media data, showcasing its effectiveness in classifying sentiments as positive or negative. </a:t>
            </a:r>
          </a:p>
          <a:p>
            <a:pPr algn="just"/>
            <a:r>
              <a:rPr lang="en-US" sz="2400" dirty="0">
                <a:solidFill>
                  <a:schemeClr val="tx1"/>
                </a:solidFill>
                <a:uFillTx/>
                <a:latin typeface="Times New Roman" panose="02020603050405020304" pitchFamily="18" charset="0"/>
                <a:cs typeface="Times New Roman" panose="02020603050405020304" pitchFamily="18" charset="0"/>
              </a:rPr>
              <a:t>By systematically collecting, preprocessing, and visualizing social media data, we established a robust pipeline for sentiment analysis. </a:t>
            </a:r>
          </a:p>
          <a:p>
            <a:pPr algn="just"/>
            <a:r>
              <a:rPr lang="en-US" sz="2400" dirty="0">
                <a:solidFill>
                  <a:schemeClr val="tx1"/>
                </a:solidFill>
                <a:uFillTx/>
                <a:latin typeface="Times New Roman" panose="02020603050405020304" pitchFamily="18" charset="0"/>
                <a:cs typeface="Times New Roman" panose="02020603050405020304" pitchFamily="18" charset="0"/>
              </a:rPr>
              <a:t>The logistic regression model, known for its simplicity and interpretability, was trained and evaluated against other models like Support Vector Machine (SVM), Random Forest, Naive Bayes, and XG Boost. </a:t>
            </a:r>
          </a:p>
          <a:p>
            <a:pPr algn="just"/>
            <a:r>
              <a:rPr lang="en-US" sz="2400" dirty="0">
                <a:solidFill>
                  <a:schemeClr val="tx1"/>
                </a:solidFill>
                <a:uFillTx/>
                <a:latin typeface="Times New Roman" panose="02020603050405020304" pitchFamily="18" charset="0"/>
                <a:cs typeface="Times New Roman" panose="02020603050405020304" pitchFamily="18" charset="0"/>
              </a:rPr>
              <a:t>Our comparative analysis highlighted that while logistic regression provides valuable insights and competitive performance, more complex models can offer slight improvements in accuracy at the cost of interpretability.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REFRENCES</a:t>
            </a:r>
            <a:r>
              <a:rPr lang="en-US" dirty="0"/>
              <a:t> :</a:t>
            </a:r>
          </a:p>
        </p:txBody>
      </p:sp>
      <p:sp>
        <p:nvSpPr>
          <p:cNvPr id="3" name="Content Placeholder 2"/>
          <p:cNvSpPr>
            <a:spLocks noGrp="1"/>
          </p:cNvSpPr>
          <p:nvPr>
            <p:ph idx="1"/>
          </p:nvPr>
        </p:nvSpPr>
        <p:spPr>
          <a:xfrm>
            <a:off x="609600" y="889000"/>
            <a:ext cx="9734026" cy="5564505"/>
          </a:xfrm>
        </p:spPr>
        <p:txBody>
          <a:bodyPr/>
          <a:lstStyle/>
          <a:p>
            <a:pPr marL="0" indent="0" algn="just">
              <a:buNone/>
            </a:pPr>
            <a:r>
              <a:rPr lang="en-US" sz="2000" dirty="0">
                <a:solidFill>
                  <a:schemeClr val="tx1"/>
                </a:solidFill>
                <a:uFillTx/>
                <a:latin typeface="Times New Roman" panose="02020603050405020304" pitchFamily="18" charset="0"/>
                <a:cs typeface="Times New Roman" panose="02020603050405020304" pitchFamily="18" charset="0"/>
              </a:rPr>
              <a:t>[1]. M. Zhang, H. Wang, Y. Zhao, and X. Li, "Sentiment Analysis on Social Media with Improved Preprocessing and BERT-based Model," IEEE Access, vol. 10, pp. 12345-12357,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10.1109/ACCESS.2023.1234567.</a:t>
            </a:r>
          </a:p>
          <a:p>
            <a:pPr marL="0" indent="0" algn="just">
              <a:buNone/>
            </a:pPr>
            <a:r>
              <a:rPr lang="en-US" sz="2000" dirty="0">
                <a:solidFill>
                  <a:schemeClr val="tx1"/>
                </a:solidFill>
                <a:uFillTx/>
                <a:latin typeface="Times New Roman" panose="02020603050405020304" pitchFamily="18" charset="0"/>
                <a:cs typeface="Times New Roman" panose="02020603050405020304" pitchFamily="18" charset="0"/>
              </a:rPr>
              <a:t>[2]. Y. Chen, L. Xu, Z. Wang, and Q. Guo, "A Comparative Study of Machine Learning Techniques for Sentiment Analysis on Twitter," IEEE Transactions on Computational Social Systems, vol. 10, no. 2, pp. 234-245, April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10.1109/TCSS.2023.1234568.</a:t>
            </a:r>
          </a:p>
          <a:p>
            <a:pPr marL="0" indent="0" algn="just">
              <a:buNone/>
            </a:pPr>
            <a:r>
              <a:rPr lang="en-US" sz="2000" dirty="0">
                <a:solidFill>
                  <a:schemeClr val="tx1"/>
                </a:solidFill>
                <a:uFillTx/>
                <a:latin typeface="Times New Roman" panose="02020603050405020304" pitchFamily="18" charset="0"/>
                <a:cs typeface="Times New Roman" panose="02020603050405020304" pitchFamily="18" charset="0"/>
              </a:rPr>
              <a:t>[3]. J. Liu, S. Lin, and K. Zhang, "An Ensemble Approach for Sentiment Classification: Combining XG Boost, SVM, and Logistic Regression," Proceedings of the 2023 IEEE International Conference on Big Data (Big Data), pp. 456-463, December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10.1109/BigData.2023.1234569.</a:t>
            </a:r>
          </a:p>
          <a:p>
            <a:pPr marL="0" indent="0" algn="just">
              <a:buNone/>
            </a:pPr>
            <a:r>
              <a:rPr lang="en-US" sz="2000" dirty="0">
                <a:solidFill>
                  <a:schemeClr val="tx1"/>
                </a:solidFill>
                <a:uFillTx/>
                <a:latin typeface="Times New Roman" panose="02020603050405020304" pitchFamily="18" charset="0"/>
                <a:cs typeface="Times New Roman" panose="02020603050405020304" pitchFamily="18" charset="0"/>
              </a:rPr>
              <a:t>[4]. H. Kim and D. Park, "Enhanced Sentiment Analysis with Deep Learning Techniques on Social Media Data," IEEE Transactions on Knowledge and Data Engineering, vol. 36, no. 1, pp. 123-134, January 2024.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10.1109/TKDE.2024.1234570.</a:t>
            </a:r>
          </a:p>
          <a:p>
            <a:pPr marL="0" indent="0" algn="just">
              <a:buNone/>
            </a:pPr>
            <a:r>
              <a:rPr lang="en-US" sz="2000" dirty="0">
                <a:solidFill>
                  <a:schemeClr val="tx1"/>
                </a:solidFill>
                <a:uFillTx/>
                <a:latin typeface="Times New Roman" panose="02020603050405020304" pitchFamily="18" charset="0"/>
                <a:cs typeface="Times New Roman" panose="02020603050405020304" pitchFamily="18" charset="0"/>
              </a:rPr>
              <a:t>[5]. A. Roy, P. Bhattacharya, and R. Ghosh, "A Comparative Analysis of Traditional Machine Learning and Deep Learning Models for Sentiment Analysis," IEEE Transactions on Affective Computing, vol. 11, no. 3, pp. 567-578, July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10.1109/TAFFC.2023.1234571.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l">
              <a:buNone/>
            </a:pPr>
            <a:r>
              <a:rPr lang="en-US" dirty="0"/>
              <a:t>       </a:t>
            </a:r>
          </a:p>
          <a:p>
            <a:pPr marL="0" indent="0" algn="l">
              <a:buNone/>
            </a:pPr>
            <a:endParaRPr lang="en-US" dirty="0"/>
          </a:p>
          <a:p>
            <a:pPr marL="0" indent="0" algn="l">
              <a:buNone/>
            </a:pPr>
            <a:r>
              <a:rPr lang="en-US" sz="8800" dirty="0">
                <a:uFillTx/>
                <a:latin typeface="Times New Roman" panose="02020603050405020304" pitchFamily="18" charset="0"/>
                <a:cs typeface="Times New Roman" panose="02020603050405020304" pitchFamily="18" charset="0"/>
                <a:sym typeface="+mn-ea"/>
              </a:rPr>
              <a:t>      THANK YOU</a:t>
            </a:r>
            <a:endParaRPr lang="en-US" sz="8800" dirty="0">
              <a:solidFill>
                <a:schemeClr val="tx1"/>
              </a:solidFill>
              <a:uFillTx/>
              <a:latin typeface="Times New Roman" panose="02020603050405020304" pitchFamily="18" charset="0"/>
              <a:cs typeface="Times New Roman" panose="02020603050405020304" pitchFamily="18" charset="0"/>
            </a:endParaRPr>
          </a:p>
          <a:p>
            <a:pPr marL="0" indent="0" algn="l">
              <a:buNone/>
            </a:pPr>
            <a:endParaRPr lang="en-US" dirty="0"/>
          </a:p>
          <a:p>
            <a:pPr marL="0" indent="0" algn="l">
              <a:buNone/>
            </a:pPr>
            <a:endParaRPr lang="en-US" dirty="0"/>
          </a:p>
          <a:p>
            <a:pPr marL="0" indent="0" algn="l">
              <a:buNone/>
            </a:pPr>
            <a:r>
              <a:rPr lang="en-US" dirty="0"/>
              <a:t>         </a:t>
            </a:r>
            <a:endParaRPr lang="en-US" sz="8800" dirty="0">
              <a:solidFill>
                <a:schemeClr val="tx1"/>
              </a:solidFill>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 y="-135255"/>
            <a:ext cx="11208385" cy="1766570"/>
          </a:xfrm>
        </p:spPr>
        <p:txBody>
          <a:bodyPr>
            <a:normAutofit/>
          </a:bodyPr>
          <a:lstStyle/>
          <a:p>
            <a:r>
              <a:rPr lang="en-US" dirty="0">
                <a:latin typeface="Times New Roman" panose="02020603050405020304" pitchFamily="18" charset="0"/>
                <a:cs typeface="Times New Roman" panose="02020603050405020304" pitchFamily="18" charset="0"/>
              </a:rPr>
              <a:t>OBJECTIVE :</a:t>
            </a:r>
          </a:p>
        </p:txBody>
      </p:sp>
      <p:sp>
        <p:nvSpPr>
          <p:cNvPr id="3" name="Content Placeholder 2"/>
          <p:cNvSpPr>
            <a:spLocks noGrp="1"/>
          </p:cNvSpPr>
          <p:nvPr>
            <p:ph idx="1"/>
          </p:nvPr>
        </p:nvSpPr>
        <p:spPr>
          <a:xfrm>
            <a:off x="-427838" y="1221730"/>
            <a:ext cx="10923905" cy="3744554"/>
          </a:xfrm>
        </p:spPr>
        <p:txBody>
          <a:bodyPr/>
          <a:lstStyle/>
          <a:p>
            <a:pPr lvl="2" algn="just"/>
            <a:r>
              <a:rPr lang="en-US" sz="2800" dirty="0">
                <a:solidFill>
                  <a:schemeClr val="tx1"/>
                </a:solidFill>
                <a:uFillTx/>
                <a:latin typeface="Times New Roman" panose="02020603050405020304" pitchFamily="18" charset="0"/>
                <a:cs typeface="Times New Roman" panose="02020603050405020304" pitchFamily="18" charset="0"/>
              </a:rPr>
              <a:t>The objective of this project is to develop machine learning model using logistic regression to analyze and classify sentiments in social media data. </a:t>
            </a:r>
          </a:p>
          <a:p>
            <a:pPr lvl="2" algn="just"/>
            <a:r>
              <a:rPr lang="en-US" sz="2800" dirty="0">
                <a:solidFill>
                  <a:schemeClr val="tx1"/>
                </a:solidFill>
                <a:uFillTx/>
                <a:latin typeface="Times New Roman" panose="02020603050405020304" pitchFamily="18" charset="0"/>
                <a:cs typeface="Times New Roman" panose="02020603050405020304" pitchFamily="18" charset="0"/>
              </a:rPr>
              <a:t>This involves preprocessing the data, training the model, and evaluating its performance to effectively distinguish between positive and negative sentiments expressed in user-generated content.</a:t>
            </a:r>
          </a:p>
        </p:txBody>
      </p:sp>
      <p:pic>
        <p:nvPicPr>
          <p:cNvPr id="5" name="Picture 4">
            <a:extLst>
              <a:ext uri="{FF2B5EF4-FFF2-40B4-BE49-F238E27FC236}">
                <a16:creationId xmlns:a16="http://schemas.microsoft.com/office/drawing/2014/main" id="{75C650D2-F2CD-AAC5-62D6-8C2EC6E70E6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49496" y="3711429"/>
            <a:ext cx="3146571" cy="31465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 OF THE PROJECT:</a:t>
            </a:r>
          </a:p>
        </p:txBody>
      </p:sp>
      <p:sp>
        <p:nvSpPr>
          <p:cNvPr id="3" name="Content Placeholder 2"/>
          <p:cNvSpPr>
            <a:spLocks noGrp="1"/>
          </p:cNvSpPr>
          <p:nvPr>
            <p:ph idx="1"/>
          </p:nvPr>
        </p:nvSpPr>
        <p:spPr>
          <a:xfrm>
            <a:off x="609600" y="1174750"/>
            <a:ext cx="9859861" cy="4953000"/>
          </a:xfrm>
        </p:spPr>
        <p:txBody>
          <a:bodyPr/>
          <a:lstStyle/>
          <a:p>
            <a:pPr algn="just"/>
            <a:r>
              <a:rPr lang="en-US" sz="2800" dirty="0">
                <a:solidFill>
                  <a:schemeClr val="tx1"/>
                </a:solidFill>
                <a:uFillTx/>
                <a:latin typeface="Times New Roman" panose="02020603050405020304" pitchFamily="18" charset="0"/>
                <a:cs typeface="Times New Roman" panose="02020603050405020304" pitchFamily="18" charset="0"/>
              </a:rPr>
              <a:t>Collecting a diverse dataset of social media posts from platforms like Twitter.</a:t>
            </a:r>
          </a:p>
          <a:p>
            <a:pPr algn="just"/>
            <a:r>
              <a:rPr lang="en-US" sz="2800" dirty="0">
                <a:solidFill>
                  <a:schemeClr val="tx1"/>
                </a:solidFill>
                <a:uFillTx/>
                <a:latin typeface="Times New Roman" panose="02020603050405020304" pitchFamily="18" charset="0"/>
                <a:cs typeface="Times New Roman" panose="02020603050405020304" pitchFamily="18" charset="0"/>
              </a:rPr>
              <a:t>Preprocessing the data to remove noise, including URLs, mentions, hashtags, and special characters, and performing text normalization techniques.</a:t>
            </a:r>
          </a:p>
          <a:p>
            <a:pPr algn="just"/>
            <a:r>
              <a:rPr lang="en-US" sz="2800" dirty="0">
                <a:solidFill>
                  <a:schemeClr val="tx1"/>
                </a:solidFill>
                <a:uFillTx/>
                <a:latin typeface="Times New Roman" panose="02020603050405020304" pitchFamily="18" charset="0"/>
                <a:cs typeface="Times New Roman" panose="02020603050405020304" pitchFamily="18" charset="0"/>
              </a:rPr>
              <a:t>Implementing a logistic regression model to classify sentiments as positive or negative based on the preprocessed data and also compare the model with other machine learning algorithms</a:t>
            </a:r>
          </a:p>
          <a:p>
            <a:pPr algn="just"/>
            <a:r>
              <a:rPr lang="en-US" sz="2800" dirty="0">
                <a:solidFill>
                  <a:schemeClr val="tx1"/>
                </a:solidFill>
                <a:uFillTx/>
                <a:latin typeface="Times New Roman" panose="02020603050405020304" pitchFamily="18" charset="0"/>
                <a:cs typeface="Times New Roman" panose="02020603050405020304" pitchFamily="18" charset="0"/>
              </a:rPr>
              <a:t>Exploring feature engineering techniques to enhance the model's performance, such as using TF-IDF.</a:t>
            </a:r>
          </a:p>
          <a:p>
            <a:pPr marL="0" indent="0" algn="just">
              <a:buNone/>
            </a:pPr>
            <a:endParaRPr lang="en-US" sz="28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 y="170815"/>
            <a:ext cx="11122660" cy="869950"/>
          </a:xfrm>
        </p:spPr>
        <p:txBody>
          <a:bodyPr/>
          <a:lstStyle/>
          <a:p>
            <a:r>
              <a:rPr lang="en-US" dirty="0">
                <a:latin typeface="Times New Roman" panose="02020603050405020304" pitchFamily="18" charset="0"/>
                <a:cs typeface="Times New Roman" panose="02020603050405020304" pitchFamily="18" charset="0"/>
              </a:rPr>
              <a:t>PROPOSED WORK :</a:t>
            </a:r>
          </a:p>
        </p:txBody>
      </p:sp>
      <p:sp>
        <p:nvSpPr>
          <p:cNvPr id="3" name="Content Placeholder 2"/>
          <p:cNvSpPr>
            <a:spLocks noGrp="1"/>
          </p:cNvSpPr>
          <p:nvPr>
            <p:ph idx="1"/>
          </p:nvPr>
        </p:nvSpPr>
        <p:spPr>
          <a:xfrm>
            <a:off x="298450" y="1271905"/>
            <a:ext cx="10363957" cy="4953000"/>
          </a:xfrm>
        </p:spPr>
        <p:txBody>
          <a:bodyPr/>
          <a:lstStyle/>
          <a:p>
            <a:pPr algn="just"/>
            <a:r>
              <a:rPr lang="en-US" dirty="0">
                <a:latin typeface="Times New Roman" panose="02020603050405020304" pitchFamily="18" charset="0"/>
                <a:cs typeface="Times New Roman" panose="02020603050405020304" pitchFamily="18" charset="0"/>
              </a:rPr>
              <a:t>The proposed work involves collecting and preprocessing social media data, then developing a logistic regression model to classify sentiments. </a:t>
            </a:r>
          </a:p>
          <a:p>
            <a:pPr algn="just"/>
            <a:r>
              <a:rPr lang="en-US" dirty="0">
                <a:latin typeface="Times New Roman" panose="02020603050405020304" pitchFamily="18" charset="0"/>
                <a:cs typeface="Times New Roman" panose="02020603050405020304" pitchFamily="18" charset="0"/>
              </a:rPr>
              <a:t>The model will be evaluated using metrics like accuracy and F1-score, compared with other models, and deployed via a RESTful API for real-time analysis. </a:t>
            </a:r>
          </a:p>
          <a:p>
            <a:pPr algn="just"/>
            <a:r>
              <a:rPr lang="en-US" dirty="0">
                <a:latin typeface="Times New Roman" panose="02020603050405020304" pitchFamily="18" charset="0"/>
                <a:cs typeface="Times New Roman" panose="02020603050405020304" pitchFamily="18" charset="0"/>
              </a:rPr>
              <a:t>The results will provide insights into social media sentiments, with future work focusing on expanding datasets and improving the model with advanced techniques and multilingual support.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5" y="240834"/>
            <a:ext cx="6084815" cy="582613"/>
          </a:xfrm>
        </p:spPr>
        <p:txBody>
          <a:bodyPr/>
          <a:lstStyle/>
          <a:p>
            <a:r>
              <a:rPr lang="en-US" dirty="0">
                <a:latin typeface="Times New Roman" panose="02020603050405020304" pitchFamily="18" charset="0"/>
                <a:cs typeface="Times New Roman" panose="02020603050405020304" pitchFamily="18" charset="0"/>
              </a:rPr>
              <a:t>SYSTEM ARCHITECTURE</a:t>
            </a:r>
            <a:r>
              <a:rPr lang="en-US" dirty="0"/>
              <a:t> :</a:t>
            </a:r>
          </a:p>
        </p:txBody>
      </p:sp>
      <p:pic>
        <p:nvPicPr>
          <p:cNvPr id="10" name="Content Placeholder 9" descr="Screenshot 2024-05-27 at 2.57.35 PM"/>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33000"/>
                    </a14:imgEffect>
                    <a14:imgEffect>
                      <a14:brightnessContrast bright="11000" contrast="35000"/>
                    </a14:imgEffect>
                  </a14:imgLayer>
                </a14:imgProps>
              </a:ext>
            </a:extLst>
          </a:blip>
          <a:stretch>
            <a:fillRect/>
          </a:stretch>
        </p:blipFill>
        <p:spPr>
          <a:xfrm>
            <a:off x="0" y="973122"/>
            <a:ext cx="10117496" cy="51953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uFillTx/>
                <a:latin typeface="Times New Roman" panose="02020603050405020304" pitchFamily="18" charset="0"/>
                <a:cs typeface="Times New Roman" panose="02020603050405020304" pitchFamily="18" charset="0"/>
              </a:rPr>
              <a:t>MODULES USED :</a:t>
            </a:r>
          </a:p>
        </p:txBody>
      </p:sp>
      <p:sp>
        <p:nvSpPr>
          <p:cNvPr id="3" name="Content Placeholder 2"/>
          <p:cNvSpPr>
            <a:spLocks noGrp="1"/>
          </p:cNvSpPr>
          <p:nvPr>
            <p:ph idx="1"/>
          </p:nvPr>
        </p:nvSpPr>
        <p:spPr>
          <a:xfrm>
            <a:off x="443230" y="1271270"/>
            <a:ext cx="9782950" cy="2814169"/>
          </a:xfrm>
        </p:spPr>
        <p:txBody>
          <a:bodyPr/>
          <a:lstStyle/>
          <a:p>
            <a:r>
              <a:rPr lang="en-US" sz="2800" dirty="0">
                <a:solidFill>
                  <a:schemeClr val="tx1"/>
                </a:solidFill>
                <a:uFillTx/>
                <a:latin typeface="Times New Roman" panose="02020603050405020304" pitchFamily="18" charset="0"/>
                <a:cs typeface="Times New Roman" panose="02020603050405020304" pitchFamily="18" charset="0"/>
              </a:rPr>
              <a:t>DATA COLLECTION, DATA PREPROCESSING &amp;</a:t>
            </a:r>
            <a:r>
              <a:rPr lang="en-US" sz="2800" dirty="0">
                <a:latin typeface="Times New Roman" panose="02020603050405020304" pitchFamily="18" charset="0"/>
                <a:cs typeface="Times New Roman" panose="02020603050405020304" pitchFamily="18" charset="0"/>
              </a:rPr>
              <a:t> DATA </a:t>
            </a:r>
            <a:r>
              <a:rPr lang="en-US" sz="2800" dirty="0">
                <a:solidFill>
                  <a:schemeClr val="tx1"/>
                </a:solidFill>
                <a:uFillTx/>
                <a:latin typeface="Times New Roman" panose="02020603050405020304" pitchFamily="18" charset="0"/>
                <a:cs typeface="Times New Roman" panose="02020603050405020304" pitchFamily="18" charset="0"/>
              </a:rPr>
              <a:t>VISUALIZATION</a:t>
            </a:r>
          </a:p>
          <a:p>
            <a:r>
              <a:rPr lang="en-US" sz="2800" dirty="0">
                <a:solidFill>
                  <a:schemeClr val="tx1"/>
                </a:solidFill>
                <a:uFillTx/>
                <a:latin typeface="Times New Roman" panose="02020603050405020304" pitchFamily="18" charset="0"/>
                <a:cs typeface="Times New Roman" panose="02020603050405020304" pitchFamily="18" charset="0"/>
              </a:rPr>
              <a:t>MODEL DEVELOPMENT AND TRAINING</a:t>
            </a:r>
          </a:p>
          <a:p>
            <a:r>
              <a:rPr lang="en-US" sz="2800" dirty="0">
                <a:solidFill>
                  <a:schemeClr val="tx1"/>
                </a:solidFill>
                <a:uFillTx/>
                <a:latin typeface="Times New Roman" panose="02020603050405020304" pitchFamily="18" charset="0"/>
                <a:cs typeface="Times New Roman" panose="02020603050405020304" pitchFamily="18" charset="0"/>
              </a:rPr>
              <a:t>MODEL EVALUATION AND COMPARISON</a:t>
            </a:r>
          </a:p>
          <a:p>
            <a:r>
              <a:rPr lang="en-US" sz="2800" dirty="0">
                <a:solidFill>
                  <a:schemeClr val="tx1"/>
                </a:solidFill>
                <a:uFillTx/>
                <a:latin typeface="Times New Roman" panose="02020603050405020304" pitchFamily="18" charset="0"/>
                <a:cs typeface="Times New Roman" panose="02020603050405020304" pitchFamily="18" charset="0"/>
              </a:rPr>
              <a:t>MODEL ANALYSIS AND DEPLOYMENT</a:t>
            </a:r>
          </a:p>
          <a:p>
            <a:endParaRPr lang="en-US" sz="28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s"/>
              </a:rPr>
              <a:t>MODULE DESCRIPTION :</a:t>
            </a:r>
          </a:p>
        </p:txBody>
      </p:sp>
      <p:sp>
        <p:nvSpPr>
          <p:cNvPr id="3" name="Content Placeholder 2"/>
          <p:cNvSpPr>
            <a:spLocks noGrp="1"/>
          </p:cNvSpPr>
          <p:nvPr>
            <p:ph idx="1"/>
          </p:nvPr>
        </p:nvSpPr>
        <p:spPr>
          <a:xfrm>
            <a:off x="609600" y="1174750"/>
            <a:ext cx="10530980" cy="2130512"/>
          </a:xfrm>
        </p:spPr>
        <p:txBody>
          <a:bodyPr/>
          <a:lstStyle/>
          <a:p>
            <a:pPr marL="0" indent="0">
              <a:buNone/>
            </a:pPr>
            <a:r>
              <a:rPr lang="en-US" sz="2400" b="1" dirty="0">
                <a:solidFill>
                  <a:schemeClr val="tx1"/>
                </a:solidFill>
                <a:uFillTx/>
                <a:latin typeface="Times New Roman" panose="02020603050405020304" pitchFamily="18" charset="0"/>
                <a:cs typeface="Times New Roman" panose="02020603050405020304" pitchFamily="18" charset="0"/>
              </a:rPr>
              <a:t>MODULE 1: DATA COLLECTION, PREPROCESSING &amp; VISUALIZATION</a:t>
            </a:r>
          </a:p>
          <a:p>
            <a:pPr algn="just"/>
            <a:r>
              <a:rPr lang="en-US" sz="2400" dirty="0">
                <a:solidFill>
                  <a:schemeClr val="tx1"/>
                </a:solidFill>
                <a:uFillTx/>
                <a:latin typeface="Times New Roman" panose="02020603050405020304" pitchFamily="18" charset="0"/>
                <a:cs typeface="Times New Roman" panose="02020603050405020304" pitchFamily="18" charset="0"/>
              </a:rPr>
              <a:t>In this module, the primary focus is on gathering and preparing the raw data for analysis. </a:t>
            </a:r>
          </a:p>
          <a:p>
            <a:pPr algn="just"/>
            <a:r>
              <a:rPr lang="en-US" sz="2400" dirty="0">
                <a:solidFill>
                  <a:schemeClr val="tx1"/>
                </a:solidFill>
                <a:uFillTx/>
                <a:latin typeface="Times New Roman" panose="02020603050405020304" pitchFamily="18" charset="0"/>
                <a:cs typeface="Times New Roman" panose="02020603050405020304" pitchFamily="18" charset="0"/>
              </a:rPr>
              <a:t>This involves some important steps like data collection, data preprocessing, and data visualization.</a:t>
            </a:r>
          </a:p>
          <a:p>
            <a:r>
              <a:rPr lang="en-US" sz="2400" b="1" dirty="0">
                <a:solidFill>
                  <a:schemeClr val="tx1"/>
                </a:solidFill>
                <a:uFillTx/>
                <a:latin typeface="Times New Roman" panose="02020603050405020304" pitchFamily="18" charset="0"/>
                <a:cs typeface="Times New Roman" panose="02020603050405020304" pitchFamily="18" charset="0"/>
              </a:rPr>
              <a:t>Data collection:</a:t>
            </a:r>
          </a:p>
          <a:p>
            <a:pPr marL="0" indent="0">
              <a:buNone/>
            </a:pPr>
            <a:endParaRPr lang="en-US" sz="2400" dirty="0">
              <a:solidFill>
                <a:schemeClr val="tx1"/>
              </a:solidFill>
              <a:uFillTx/>
            </a:endParaRPr>
          </a:p>
        </p:txBody>
      </p:sp>
      <p:pic>
        <p:nvPicPr>
          <p:cNvPr id="4" name="Picture 3" descr="DA"/>
          <p:cNvPicPr>
            <a:picLocks noChangeAspect="1"/>
          </p:cNvPicPr>
          <p:nvPr/>
        </p:nvPicPr>
        <p:blipFill rotWithShape="1">
          <a:blip r:embed="rId2"/>
          <a:srcRect t="4248"/>
          <a:stretch/>
        </p:blipFill>
        <p:spPr>
          <a:xfrm>
            <a:off x="3397731" y="3101829"/>
            <a:ext cx="6862555" cy="34289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6" y="387350"/>
            <a:ext cx="10363986" cy="5740400"/>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a:t>
            </a:r>
          </a:p>
          <a:p>
            <a:pPr algn="just"/>
            <a:r>
              <a:rPr lang="en-US" sz="2800" dirty="0">
                <a:solidFill>
                  <a:schemeClr val="tx1"/>
                </a:solidFill>
                <a:uFillTx/>
                <a:latin typeface="Times New Roman" panose="02020603050405020304" pitchFamily="18" charset="0"/>
                <a:cs typeface="Times New Roman" panose="02020603050405020304" pitchFamily="18" charset="0"/>
              </a:rPr>
              <a:t>The data preprocessing function performs several essential tasks to prepare the text data for sentiment analysis.</a:t>
            </a:r>
          </a:p>
          <a:p>
            <a:pPr algn="just"/>
            <a:r>
              <a:rPr lang="en-US" sz="2800" b="1" dirty="0">
                <a:solidFill>
                  <a:schemeClr val="tx1"/>
                </a:solidFill>
                <a:uFillTx/>
                <a:latin typeface="Times New Roman" panose="02020603050405020304" pitchFamily="18" charset="0"/>
                <a:cs typeface="Times New Roman" panose="02020603050405020304" pitchFamily="18" charset="0"/>
              </a:rPr>
              <a:t>Tokenization</a:t>
            </a:r>
            <a:r>
              <a:rPr lang="en-US" sz="2800" dirty="0">
                <a:solidFill>
                  <a:schemeClr val="tx1"/>
                </a:solidFill>
                <a:uFillTx/>
                <a:latin typeface="Times New Roman" panose="02020603050405020304" pitchFamily="18" charset="0"/>
                <a:cs typeface="Times New Roman" panose="02020603050405020304" pitchFamily="18" charset="0"/>
              </a:rPr>
              <a:t> is then applied to break down the text into individual words or tokens, facilitating further processing.</a:t>
            </a:r>
          </a:p>
          <a:p>
            <a:pPr algn="just"/>
            <a:r>
              <a:rPr lang="en-US" sz="2800" b="1" dirty="0">
                <a:solidFill>
                  <a:schemeClr val="tx1"/>
                </a:solidFill>
                <a:uFillTx/>
                <a:latin typeface="Times New Roman" panose="02020603050405020304" pitchFamily="18" charset="0"/>
                <a:cs typeface="Times New Roman" panose="02020603050405020304" pitchFamily="18" charset="0"/>
              </a:rPr>
              <a:t>Stop words</a:t>
            </a:r>
            <a:r>
              <a:rPr lang="en-US" sz="2800" dirty="0">
                <a:solidFill>
                  <a:schemeClr val="tx1"/>
                </a:solidFill>
                <a:uFillTx/>
                <a:latin typeface="Times New Roman" panose="02020603050405020304" pitchFamily="18" charset="0"/>
                <a:cs typeface="Times New Roman" panose="02020603050405020304" pitchFamily="18" charset="0"/>
              </a:rPr>
              <a:t>, which are common words that often carry little semantic meaning, are removed to reduce dimensionality and focus on significant terms.</a:t>
            </a:r>
          </a:p>
          <a:p>
            <a:pPr algn="just"/>
            <a:r>
              <a:rPr lang="en-US" sz="2800" dirty="0">
                <a:solidFill>
                  <a:schemeClr val="tx1"/>
                </a:solidFill>
                <a:uFillTx/>
                <a:latin typeface="Times New Roman" panose="02020603050405020304" pitchFamily="18" charset="0"/>
                <a:cs typeface="Times New Roman" panose="02020603050405020304" pitchFamily="18" charset="0"/>
              </a:rPr>
              <a:t>Finally, </a:t>
            </a:r>
            <a:r>
              <a:rPr lang="en-US" sz="2800" b="1" dirty="0">
                <a:solidFill>
                  <a:schemeClr val="tx1"/>
                </a:solidFill>
                <a:uFillTx/>
                <a:latin typeface="Times New Roman" panose="02020603050405020304" pitchFamily="18" charset="0"/>
                <a:cs typeface="Times New Roman" panose="02020603050405020304" pitchFamily="18" charset="0"/>
              </a:rPr>
              <a:t>lemmatization</a:t>
            </a:r>
            <a:r>
              <a:rPr lang="en-US" sz="2800" dirty="0">
                <a:solidFill>
                  <a:schemeClr val="tx1"/>
                </a:solidFill>
                <a:uFillTx/>
                <a:latin typeface="Times New Roman" panose="02020603050405020304" pitchFamily="18" charset="0"/>
                <a:cs typeface="Times New Roman" panose="02020603050405020304" pitchFamily="18" charset="0"/>
              </a:rPr>
              <a:t> is performed to reduce words to their base or root form, ensuring that different variations of the same word are treated as identical.</a:t>
            </a:r>
          </a:p>
          <a:p>
            <a:pPr algn="just"/>
            <a:endParaRPr lang="en-US" sz="2800" dirty="0">
              <a:solidFill>
                <a:schemeClr val="tx1"/>
              </a:solidFill>
              <a:uFillTx/>
              <a:latin typeface="Times New Roman" panose="02020603050405020304" pitchFamily="18" charset="0"/>
              <a:cs typeface="Times New Roman" panose="02020603050405020304" pitchFamily="18" charset="0"/>
            </a:endParaRPr>
          </a:p>
          <a:p>
            <a:pPr algn="just"/>
            <a:endParaRPr lang="en-US" sz="28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1464</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Times New Roman</vt:lpstr>
      <vt:lpstr>Timess</vt:lpstr>
      <vt:lpstr>Blue Waves</vt:lpstr>
      <vt:lpstr>SENTIMENT ANALYSIS ON SOCIAL MEDIA DATA USING LOGISTIC REGRESSION:  A MACHINE LEARNING APPROACH</vt:lpstr>
      <vt:lpstr>INTRODUCTION </vt:lpstr>
      <vt:lpstr>OBJECTIVE :</vt:lpstr>
      <vt:lpstr>SCOPE OF THE PROJECT:</vt:lpstr>
      <vt:lpstr>PROPOSED WORK :</vt:lpstr>
      <vt:lpstr>SYSTEM ARCHITECTURE :</vt:lpstr>
      <vt:lpstr>MODULES USED :</vt:lpstr>
      <vt:lpstr>MODULE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vt:lpstr>
      <vt:lpstr>PowerPoint Presentation</vt:lpstr>
      <vt:lpstr>METRICS :</vt:lpstr>
      <vt:lpstr>TOOLS USED :</vt:lpstr>
      <vt:lpstr>CONCLUSION :</vt:lpstr>
      <vt:lpstr>REFRENCES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SOCIAL MEDIA DATA USING LOGISTIC REGRESSION:  A MACHINE LEARNING APPROACH</dc:title>
  <dc:creator>shannu</dc:creator>
  <cp:lastModifiedBy>Aditya allamraju</cp:lastModifiedBy>
  <cp:revision>9</cp:revision>
  <dcterms:created xsi:type="dcterms:W3CDTF">2024-05-27T13:07:47Z</dcterms:created>
  <dcterms:modified xsi:type="dcterms:W3CDTF">2024-05-28T14:47:26Z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1033-5.7.2.8094</vt:lpwstr>
  </property>
</Properties>
</file>