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18" r:id="rId2"/>
    <p:sldId id="347" r:id="rId3"/>
    <p:sldId id="349" r:id="rId4"/>
    <p:sldId id="350" r:id="rId5"/>
    <p:sldId id="348" r:id="rId6"/>
    <p:sldId id="344" r:id="rId7"/>
    <p:sldId id="345" r:id="rId8"/>
    <p:sldId id="346" r:id="rId9"/>
    <p:sldId id="327" r:id="rId10"/>
    <p:sldId id="328" r:id="rId11"/>
    <p:sldId id="329" r:id="rId12"/>
    <p:sldId id="330" r:id="rId13"/>
    <p:sldId id="357" r:id="rId14"/>
    <p:sldId id="352" r:id="rId15"/>
    <p:sldId id="353" r:id="rId16"/>
    <p:sldId id="331" r:id="rId17"/>
    <p:sldId id="335" r:id="rId18"/>
    <p:sldId id="332" r:id="rId19"/>
    <p:sldId id="333" r:id="rId20"/>
    <p:sldId id="334" r:id="rId21"/>
    <p:sldId id="336" r:id="rId22"/>
    <p:sldId id="354" r:id="rId23"/>
    <p:sldId id="355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2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7C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9" autoAdjust="0"/>
    <p:restoredTop sz="94660"/>
  </p:normalViewPr>
  <p:slideViewPr>
    <p:cSldViewPr>
      <p:cViewPr varScale="1">
        <p:scale>
          <a:sx n="129" d="100"/>
          <a:sy n="129" d="100"/>
        </p:scale>
        <p:origin x="73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40"/>
    </p:cViewPr>
  </p:sorterViewPr>
  <p:notesViewPr>
    <p:cSldViewPr>
      <p:cViewPr varScale="1">
        <p:scale>
          <a:sx n="72" d="100"/>
          <a:sy n="72" d="100"/>
        </p:scale>
        <p:origin x="-2535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358C9-B1E2-471A-990F-4A52675ECF2D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9CC93-514E-448A-9D89-C18E771719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3194-ED24-44AB-B1C6-AFB5F9E50A75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882D-1236-4D8D-A3B6-7EA6C69C617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085797"/>
            <a:ext cx="7772400" cy="100806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286000"/>
            <a:ext cx="7772400" cy="3143025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subtitle/introduction style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5940153" y="6400800"/>
            <a:ext cx="2919686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CWI SAC 2018</a:t>
            </a:r>
          </a:p>
        </p:txBody>
      </p:sp>
      <p:pic>
        <p:nvPicPr>
          <p:cNvPr id="10" name="cwi_logo_database_architectures.jpg" descr="cwi_logo_database_architectur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3000" cy="69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mage result for tum logo">
            <a:extLst>
              <a:ext uri="{FF2B5EF4-FFF2-40B4-BE49-F238E27FC236}">
                <a16:creationId xmlns:a16="http://schemas.microsoft.com/office/drawing/2014/main" id="{674B432B-0141-4AE5-9E7F-205940A83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9281"/>
            <a:ext cx="762000" cy="42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SU jena logo">
            <a:extLst>
              <a:ext uri="{FF2B5EF4-FFF2-40B4-BE49-F238E27FC236}">
                <a16:creationId xmlns:a16="http://schemas.microsoft.com/office/drawing/2014/main" id="{32C1A15A-7F7F-4E63-AABD-2387C0E2C1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53" y="0"/>
            <a:ext cx="762001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92888" cy="5334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92888" cy="482453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8200"/>
            <a:ext cx="7992888" cy="5334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3649"/>
            <a:ext cx="7992888" cy="482453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07B514-CC15-A84B-A18D-0ADEB5C79FE2}" type="slidenum">
              <a:rPr lang="en-GB">
                <a:solidFill>
                  <a:prstClr val="black"/>
                </a:solidFill>
              </a:rPr>
              <a:pPr/>
              <a:t>‹nr.›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2000"/>
            <a:ext cx="7992888" cy="533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413769"/>
            <a:ext cx="3816424" cy="489654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627" y="1411641"/>
            <a:ext cx="3811141" cy="489654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757565-4F90-BC4F-9F85-C21F0A10798E}" type="slidenum">
              <a:rPr lang="en-GB">
                <a:solidFill>
                  <a:prstClr val="black"/>
                </a:solidFill>
              </a:rPr>
              <a:pPr/>
              <a:t>‹nr.›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26F1D8-D661-F245-9D3A-AC2768B500E7}" type="slidenum">
              <a:rPr lang="en-GB">
                <a:solidFill>
                  <a:prstClr val="black"/>
                </a:solidFill>
              </a:rPr>
              <a:pPr/>
              <a:t>‹nr.›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8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4850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701800"/>
            <a:ext cx="7485062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310313"/>
            <a:ext cx="21336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4EC3A6B-166C-2E43-9939-438DD442BAB6}" type="slidenum">
              <a:rPr lang="en-GB">
                <a:solidFill>
                  <a:prstClr val="black"/>
                </a:solidFill>
                <a:latin typeface="Times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GB">
              <a:solidFill>
                <a:prstClr val="black"/>
              </a:solidFill>
              <a:latin typeface="Times" charset="0"/>
            </a:endParaRPr>
          </a:p>
        </p:txBody>
      </p:sp>
      <p:pic>
        <p:nvPicPr>
          <p:cNvPr id="10" name="cwi_logo_database_architectures.jpg" descr="cwi_logo_database_architectures.jp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143000" cy="69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2" descr="Image result for tum logo">
            <a:extLst>
              <a:ext uri="{FF2B5EF4-FFF2-40B4-BE49-F238E27FC236}">
                <a16:creationId xmlns:a16="http://schemas.microsoft.com/office/drawing/2014/main" id="{D2CE2C68-3FBA-477A-B661-9E87899CA2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9281"/>
            <a:ext cx="762000" cy="42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FSU jena logo">
            <a:extLst>
              <a:ext uri="{FF2B5EF4-FFF2-40B4-BE49-F238E27FC236}">
                <a16:creationId xmlns:a16="http://schemas.microsoft.com/office/drawing/2014/main" id="{D15BE994-D6B7-4909-89B8-6B6195787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53" y="0"/>
            <a:ext cx="762001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9" r:id="rId6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9pPr>
    </p:titleStyle>
    <p:bodyStyle>
      <a:lvl1pPr marL="192088" indent="-192088" algn="l" rtl="0" fontAlgn="base">
        <a:spcBef>
          <a:spcPct val="40000"/>
        </a:spcBef>
        <a:spcAft>
          <a:spcPct val="0"/>
        </a:spcAft>
        <a:buClr>
          <a:srgbClr val="CF103A"/>
        </a:buClr>
        <a:buChar char="•"/>
        <a:defRPr>
          <a:solidFill>
            <a:srgbClr val="002244"/>
          </a:solidFill>
          <a:latin typeface="+mn-lt"/>
          <a:ea typeface="+mn-ea"/>
          <a:cs typeface="+mn-cs"/>
        </a:defRPr>
      </a:lvl1pPr>
      <a:lvl2pPr marL="571500" indent="-188913" algn="l" rtl="0" fontAlgn="base">
        <a:spcBef>
          <a:spcPct val="40000"/>
        </a:spcBef>
        <a:spcAft>
          <a:spcPct val="0"/>
        </a:spcAft>
        <a:buClr>
          <a:srgbClr val="CF103A"/>
        </a:buClr>
        <a:buChar char="–"/>
        <a:defRPr>
          <a:solidFill>
            <a:srgbClr val="002244"/>
          </a:solidFill>
          <a:latin typeface="+mn-lt"/>
          <a:ea typeface="+mn-ea"/>
        </a:defRPr>
      </a:lvl2pPr>
      <a:lvl3pPr marL="954088" indent="-192088" algn="l" rtl="0" fontAlgn="base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3pPr>
      <a:lvl4pPr marL="1333500" indent="-188913" algn="l" rtl="0" fontAlgn="base">
        <a:spcBef>
          <a:spcPct val="40000"/>
        </a:spcBef>
        <a:spcAft>
          <a:spcPct val="0"/>
        </a:spcAft>
        <a:buClr>
          <a:srgbClr val="CF103A"/>
        </a:buClr>
        <a:buChar char="–"/>
        <a:defRPr>
          <a:solidFill>
            <a:srgbClr val="002244"/>
          </a:solidFill>
          <a:latin typeface="+mn-lt"/>
          <a:ea typeface="+mn-ea"/>
        </a:defRPr>
      </a:lvl4pPr>
      <a:lvl5pPr marL="1712913" indent="-185738" algn="l" rtl="0" fontAlgn="base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5pPr>
      <a:lvl6pPr marL="2170113" indent="-185738" algn="l" rtl="0" fontAlgn="base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6pPr>
      <a:lvl7pPr marL="2627313" indent="-185738" algn="l" rtl="0" fontAlgn="base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7pPr>
      <a:lvl8pPr marL="3084513" indent="-185738" algn="l" rtl="0" fontAlgn="base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8pPr>
      <a:lvl9pPr marL="3541713" indent="-185738" algn="l" rtl="0" fontAlgn="base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ida/public_bi_benchma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FSST string compression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827088" y="3276600"/>
            <a:ext cx="8164512" cy="2152425"/>
          </a:xfrm>
        </p:spPr>
        <p:txBody>
          <a:bodyPr/>
          <a:lstStyle/>
          <a:p>
            <a:r>
              <a:rPr lang="en-US" dirty="0"/>
              <a:t>Peter Boncz (CWI)</a:t>
            </a:r>
          </a:p>
          <a:p>
            <a:r>
              <a:rPr lang="en-US" dirty="0"/>
              <a:t>Viktor Leis (FSU Jena)</a:t>
            </a:r>
          </a:p>
          <a:p>
            <a:r>
              <a:rPr lang="en-US" dirty="0"/>
              <a:t>Thomas Neumann (TU Munich)</a:t>
            </a:r>
          </a:p>
          <a:p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815101" y="57150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Open-source code (Linux, MacOS, Windows)</a:t>
            </a:r>
          </a:p>
          <a:p>
            <a:r>
              <a:rPr lang="en-US" dirty="0"/>
              <a:t>+replication package: </a:t>
            </a:r>
            <a:r>
              <a:rPr lang="en-US" b="1" dirty="0">
                <a:solidFill>
                  <a:srgbClr val="FF0000"/>
                </a:solidFill>
              </a:rPr>
              <a:t>https://github.com/cwida/fsst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29AF57F4-CD3A-4642-9CB0-309E7A095F2B}"/>
              </a:ext>
            </a:extLst>
          </p:cNvPr>
          <p:cNvSpPr txBox="1">
            <a:spLocks/>
          </p:cNvSpPr>
          <p:nvPr/>
        </p:nvSpPr>
        <p:spPr bwMode="auto">
          <a:xfrm>
            <a:off x="827088" y="2165811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CF103A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400" kern="0" dirty="0"/>
              <a:t>FSST = </a:t>
            </a:r>
            <a:r>
              <a:rPr lang="en-US" sz="2400" dirty="0"/>
              <a:t>Fast Static Symbol Table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3438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C0A62-0B56-483D-81ED-739ACBAF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FSST Decoding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B5CC3-B2F0-47EA-B8D6-42F681F6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F3E23CF-DFFB-406E-B25E-E2779974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3" y="1295400"/>
            <a:ext cx="8365201" cy="4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C0A62-0B56-483D-81ED-739ACBAF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FFST Decoding, </a:t>
            </a:r>
            <a:r>
              <a:rPr lang="nl-NL" dirty="0" err="1"/>
              <a:t>optimized</a:t>
            </a:r>
            <a:r>
              <a:rPr lang="nl-NL" dirty="0"/>
              <a:t>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B5CC3-B2F0-47EA-B8D6-42F681F6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4800600"/>
            <a:ext cx="6212410" cy="2057400"/>
          </a:xfrm>
        </p:spPr>
        <p:txBody>
          <a:bodyPr/>
          <a:lstStyle/>
          <a:p>
            <a:r>
              <a:rPr lang="nl-NL" b="1" dirty="0" err="1">
                <a:solidFill>
                  <a:srgbClr val="00B050"/>
                </a:solidFill>
              </a:rPr>
              <a:t>fast</a:t>
            </a:r>
            <a:r>
              <a:rPr lang="nl-NL" b="1" dirty="0">
                <a:solidFill>
                  <a:srgbClr val="00B050"/>
                </a:solidFill>
              </a:rPr>
              <a:t>-skip</a:t>
            </a:r>
            <a:r>
              <a:rPr lang="nl-NL" dirty="0"/>
              <a:t> escapes</a:t>
            </a:r>
          </a:p>
          <a:p>
            <a:pPr lvl="1"/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-skip </a:t>
            </a:r>
            <a:r>
              <a:rPr lang="nl-NL" dirty="0" err="1"/>
              <a:t>looking</a:t>
            </a:r>
            <a:r>
              <a:rPr lang="nl-NL" dirty="0"/>
              <a:t> at 8 bytes (</a:t>
            </a:r>
            <a:r>
              <a:rPr lang="nl-NL" dirty="0" err="1"/>
              <a:t>now</a:t>
            </a:r>
            <a:r>
              <a:rPr lang="nl-NL" dirty="0"/>
              <a:t>: 4 bytes), but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of </a:t>
            </a:r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shortcut</a:t>
            </a:r>
            <a:r>
              <a:rPr lang="nl-NL" dirty="0"/>
              <a:t> </a:t>
            </a:r>
            <a:r>
              <a:rPr lang="nl-NL" dirty="0" err="1"/>
              <a:t>drops</a:t>
            </a:r>
            <a:endParaRPr lang="nl-NL" dirty="0"/>
          </a:p>
          <a:p>
            <a:r>
              <a:rPr lang="nl-NL" dirty="0"/>
              <a:t>handle escapes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b="1" dirty="0" err="1">
                <a:solidFill>
                  <a:srgbClr val="FF0000"/>
                </a:solidFill>
              </a:rPr>
              <a:t>Duff’s</a:t>
            </a:r>
            <a:r>
              <a:rPr lang="nl-NL" b="1" dirty="0">
                <a:solidFill>
                  <a:srgbClr val="FF0000"/>
                </a:solidFill>
              </a:rPr>
              <a:t> device</a:t>
            </a:r>
          </a:p>
          <a:p>
            <a:pPr lvl="1"/>
            <a:r>
              <a:rPr lang="nl-NL" dirty="0" err="1"/>
              <a:t>ctlz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zeros</a:t>
            </a:r>
            <a:r>
              <a:rPr lang="nl-NL" dirty="0"/>
              <a:t> </a:t>
            </a:r>
          </a:p>
          <a:p>
            <a:pPr lvl="1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5F4712-28DF-4465-B6A1-1D67C619BE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010" y="1295400"/>
            <a:ext cx="8153400" cy="40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85C9B-260F-479B-96F0-AE6E9B36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FSST </a:t>
            </a:r>
            <a:r>
              <a:rPr lang="nl-NL" dirty="0" err="1"/>
              <a:t>encoding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C7BBD8-6F72-415A-ADED-40CFA99D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411F764-D5B9-4FEE-85F0-27EEE92A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7150"/>
            <a:ext cx="7391400" cy="3404785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1F56E0D-6EB2-4D6E-86C2-580E80805963}"/>
              </a:ext>
            </a:extLst>
          </p:cNvPr>
          <p:cNvSpPr txBox="1">
            <a:spLocks/>
          </p:cNvSpPr>
          <p:nvPr/>
        </p:nvSpPr>
        <p:spPr bwMode="auto">
          <a:xfrm>
            <a:off x="611459" y="4800600"/>
            <a:ext cx="62124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088" indent="-19208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Char char="•"/>
              <a:defRPr>
                <a:solidFill>
                  <a:srgbClr val="002244"/>
                </a:solidFill>
                <a:latin typeface="+mn-lt"/>
                <a:ea typeface="+mn-ea"/>
                <a:cs typeface="+mn-cs"/>
              </a:defRPr>
            </a:lvl1pPr>
            <a:lvl2pPr marL="571500" indent="-188913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Char char="–"/>
              <a:defRPr>
                <a:solidFill>
                  <a:srgbClr val="002244"/>
                </a:solidFill>
                <a:latin typeface="+mn-lt"/>
                <a:ea typeface="+mn-ea"/>
              </a:defRPr>
            </a:lvl2pPr>
            <a:lvl3pPr marL="954088" indent="-19208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3pPr>
            <a:lvl4pPr marL="1333500" indent="-188913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Char char="–"/>
              <a:defRPr>
                <a:solidFill>
                  <a:srgbClr val="002244"/>
                </a:solidFill>
                <a:latin typeface="+mn-lt"/>
                <a:ea typeface="+mn-ea"/>
              </a:defRPr>
            </a:lvl4pPr>
            <a:lvl5pPr marL="1712913" indent="-18573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5pPr>
            <a:lvl6pPr marL="2170113" indent="-18573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6pPr>
            <a:lvl7pPr marL="2627313" indent="-18573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7pPr>
            <a:lvl8pPr marL="3084513" indent="-18573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8pPr>
            <a:lvl9pPr marL="3541713" indent="-185738" algn="l" rtl="0" fontAlgn="base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9pPr>
          </a:lstStyle>
          <a:p>
            <a:r>
              <a:rPr lang="nl-NL" kern="0" dirty="0" err="1"/>
              <a:t>Compression</a:t>
            </a:r>
            <a:r>
              <a:rPr lang="nl-NL" kern="0" dirty="0"/>
              <a:t> speed is </a:t>
            </a:r>
            <a:r>
              <a:rPr lang="nl-NL" kern="0" dirty="0" err="1"/>
              <a:t>all</a:t>
            </a:r>
            <a:r>
              <a:rPr lang="nl-NL" kern="0" dirty="0"/>
              <a:t> </a:t>
            </a:r>
            <a:r>
              <a:rPr lang="nl-NL" kern="0" dirty="0" err="1"/>
              <a:t>about</a:t>
            </a:r>
            <a:r>
              <a:rPr lang="nl-NL" kern="0" dirty="0"/>
              <a:t> </a:t>
            </a:r>
            <a:r>
              <a:rPr lang="nl-NL" b="1" kern="0" dirty="0" err="1">
                <a:solidFill>
                  <a:srgbClr val="FF0000"/>
                </a:solidFill>
              </a:rPr>
              <a:t>findLongestSymbol</a:t>
            </a:r>
            <a:r>
              <a:rPr lang="nl-NL" b="1" kern="0" dirty="0">
                <a:solidFill>
                  <a:srgbClr val="FF0000"/>
                </a:solidFill>
              </a:rPr>
              <a:t>()</a:t>
            </a:r>
          </a:p>
          <a:p>
            <a:pPr marL="382587" lvl="1" indent="0">
              <a:buNone/>
            </a:pPr>
            <a:endParaRPr lang="nl-NL" kern="0" dirty="0"/>
          </a:p>
          <a:p>
            <a:pPr lvl="1"/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02506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hoek 89"/>
          <p:cNvSpPr/>
          <p:nvPr/>
        </p:nvSpPr>
        <p:spPr bwMode="auto">
          <a:xfrm>
            <a:off x="2895600" y="3048000"/>
            <a:ext cx="1905000" cy="914400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FSST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295400"/>
            <a:ext cx="8534400" cy="4824536"/>
          </a:xfrm>
        </p:spPr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/>
              <a:t>column (green)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 codes</a:t>
            </a:r>
          </a:p>
          <a:p>
            <a:pPr lvl="1"/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FSST </a:t>
            </a:r>
            <a:r>
              <a:rPr lang="nl-NL" dirty="0" err="1"/>
              <a:t>compressed</a:t>
            </a:r>
            <a:r>
              <a:rPr lang="nl-NL" dirty="0"/>
              <a:t> (smaller)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decompression</a:t>
            </a:r>
            <a:r>
              <a:rPr lang="nl-NL" dirty="0"/>
              <a:t> on scan; random access </a:t>
            </a:r>
            <a:r>
              <a:rPr lang="nl-NL" dirty="0" err="1"/>
              <a:t>possible</a:t>
            </a:r>
            <a:endParaRPr lang="nl-NL" dirty="0"/>
          </a:p>
          <a:p>
            <a:pPr lvl="1"/>
            <a:endParaRPr lang="nl-NL" dirty="0"/>
          </a:p>
          <a:p>
            <a:pPr marL="382587" lvl="1" indent="0">
              <a:buNone/>
            </a:pPr>
            <a:endParaRPr lang="nl-NL" dirty="0"/>
          </a:p>
          <a:p>
            <a:pPr marL="382587" lvl="1" indent="0">
              <a:buNone/>
            </a:pPr>
            <a:endParaRPr lang="nl-NL" dirty="0"/>
          </a:p>
          <a:p>
            <a:r>
              <a:rPr lang="nl-NL" dirty="0"/>
              <a:t>FSST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/>
              <a:t>column (</a:t>
            </a:r>
            <a:r>
              <a:rPr lang="nl-NL" dirty="0" err="1"/>
              <a:t>brown</a:t>
            </a:r>
            <a:r>
              <a:rPr lang="nl-NL" dirty="0"/>
              <a:t>)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offsets</a:t>
            </a:r>
            <a:r>
              <a:rPr lang="nl-NL" dirty="0"/>
              <a:t> in string segment</a:t>
            </a:r>
          </a:p>
          <a:p>
            <a:pPr lvl="1"/>
            <a:r>
              <a:rPr lang="nl-NL" dirty="0"/>
              <a:t>eg 64KB block (</a:t>
            </a:r>
            <a:r>
              <a:rPr lang="nl-NL" dirty="0" err="1"/>
              <a:t>self-aligned</a:t>
            </a:r>
            <a:r>
              <a:rPr lang="nl-NL" dirty="0"/>
              <a:t> in RAM) starts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symbol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  <a:p>
            <a:pPr lvl="1"/>
            <a:r>
              <a:rPr lang="nl-NL" dirty="0" err="1"/>
              <a:t>vectors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pointers </a:t>
            </a:r>
            <a:r>
              <a:rPr lang="nl-NL" dirty="0" err="1"/>
              <a:t>into</a:t>
            </a:r>
            <a:r>
              <a:rPr lang="nl-NL" dirty="0"/>
              <a:t> block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decompression</a:t>
            </a:r>
            <a:r>
              <a:rPr lang="nl-NL" dirty="0"/>
              <a:t> on scan; random access </a:t>
            </a:r>
            <a:r>
              <a:rPr lang="nl-NL" dirty="0" err="1"/>
              <a:t>possible</a:t>
            </a:r>
            <a:endParaRPr lang="nl-NL" dirty="0"/>
          </a:p>
          <a:p>
            <a:pPr lvl="1"/>
            <a:endParaRPr lang="nl-NL" dirty="0"/>
          </a:p>
        </p:txBody>
      </p:sp>
      <p:grpSp>
        <p:nvGrpSpPr>
          <p:cNvPr id="8" name="Groeperen 7"/>
          <p:cNvGrpSpPr/>
          <p:nvPr/>
        </p:nvGrpSpPr>
        <p:grpSpPr>
          <a:xfrm>
            <a:off x="7543800" y="1905000"/>
            <a:ext cx="1524000" cy="1676400"/>
            <a:chOff x="1219200" y="4648200"/>
            <a:chExt cx="1524000" cy="1676400"/>
          </a:xfrm>
        </p:grpSpPr>
        <p:sp>
          <p:nvSpPr>
            <p:cNvPr id="4" name="Rechthoek 3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Rechthoek 4"/>
            <p:cNvSpPr/>
            <p:nvPr/>
          </p:nvSpPr>
          <p:spPr bwMode="auto">
            <a:xfrm>
              <a:off x="2057400" y="4648200"/>
              <a:ext cx="76200" cy="16764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Rechthoek 6"/>
            <p:cNvSpPr/>
            <p:nvPr/>
          </p:nvSpPr>
          <p:spPr bwMode="auto">
            <a:xfrm>
              <a:off x="1371600" y="4648200"/>
              <a:ext cx="304800" cy="2745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rPr>
                <a:t>D</a:t>
              </a:r>
            </a:p>
          </p:txBody>
        </p:sp>
      </p:grpSp>
      <p:sp>
        <p:nvSpPr>
          <p:cNvPr id="10" name="Rechthoek 9"/>
          <p:cNvSpPr/>
          <p:nvPr/>
        </p:nvSpPr>
        <p:spPr bwMode="auto">
          <a:xfrm>
            <a:off x="7543800" y="4267200"/>
            <a:ext cx="1524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hthoek 22"/>
          <p:cNvSpPr/>
          <p:nvPr/>
        </p:nvSpPr>
        <p:spPr bwMode="auto">
          <a:xfrm>
            <a:off x="8688779" y="5267182"/>
            <a:ext cx="381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hthoek 24"/>
          <p:cNvSpPr/>
          <p:nvPr/>
        </p:nvSpPr>
        <p:spPr bwMode="auto">
          <a:xfrm>
            <a:off x="8688779" y="5343382"/>
            <a:ext cx="304800" cy="5524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hthoek 25"/>
          <p:cNvSpPr/>
          <p:nvPr/>
        </p:nvSpPr>
        <p:spPr bwMode="auto">
          <a:xfrm>
            <a:off x="8688779" y="5495782"/>
            <a:ext cx="381000" cy="5524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hthoek 26"/>
          <p:cNvSpPr/>
          <p:nvPr/>
        </p:nvSpPr>
        <p:spPr bwMode="auto">
          <a:xfrm>
            <a:off x="8688779" y="5748317"/>
            <a:ext cx="304800" cy="5524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848600" y="16002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7848600" y="39624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369617" y="3951936"/>
            <a:ext cx="68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vector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6324600" y="2971800"/>
            <a:ext cx="68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vector</a:t>
            </a:r>
          </a:p>
        </p:txBody>
      </p:sp>
      <p:sp>
        <p:nvSpPr>
          <p:cNvPr id="32" name="Rechthoek 31"/>
          <p:cNvSpPr/>
          <p:nvPr/>
        </p:nvSpPr>
        <p:spPr bwMode="auto">
          <a:xfrm>
            <a:off x="8688779" y="5876782"/>
            <a:ext cx="381000" cy="732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Rechthoek 32"/>
          <p:cNvSpPr/>
          <p:nvPr/>
        </p:nvSpPr>
        <p:spPr bwMode="auto">
          <a:xfrm>
            <a:off x="6629400" y="32766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Rechthoek 33"/>
          <p:cNvSpPr/>
          <p:nvPr/>
        </p:nvSpPr>
        <p:spPr bwMode="auto">
          <a:xfrm>
            <a:off x="6629400" y="33528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Rechthoek 34"/>
          <p:cNvSpPr/>
          <p:nvPr/>
        </p:nvSpPr>
        <p:spPr bwMode="auto">
          <a:xfrm>
            <a:off x="6629400" y="34290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Rechthoek 35"/>
          <p:cNvSpPr/>
          <p:nvPr/>
        </p:nvSpPr>
        <p:spPr bwMode="auto">
          <a:xfrm>
            <a:off x="6629400" y="35052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3733800" y="31242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hthoek 42"/>
          <p:cNvSpPr/>
          <p:nvPr/>
        </p:nvSpPr>
        <p:spPr bwMode="auto">
          <a:xfrm>
            <a:off x="4267200" y="31242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5" name="Rechthoek 44"/>
          <p:cNvSpPr/>
          <p:nvPr/>
        </p:nvSpPr>
        <p:spPr bwMode="auto">
          <a:xfrm>
            <a:off x="4267200" y="32004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hthoek 46"/>
          <p:cNvSpPr/>
          <p:nvPr/>
        </p:nvSpPr>
        <p:spPr bwMode="auto">
          <a:xfrm>
            <a:off x="4267200" y="32766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hthoek 48"/>
          <p:cNvSpPr/>
          <p:nvPr/>
        </p:nvSpPr>
        <p:spPr bwMode="auto">
          <a:xfrm>
            <a:off x="4267200" y="33528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2895600" y="2743200"/>
            <a:ext cx="1013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hash</a:t>
            </a:r>
            <a:r>
              <a:rPr lang="nl-NL" sz="1400" dirty="0"/>
              <a:t> </a:t>
            </a:r>
            <a:r>
              <a:rPr lang="nl-NL" sz="1400" dirty="0" err="1"/>
              <a:t>table</a:t>
            </a:r>
            <a:endParaRPr lang="nl-NL" sz="1400" dirty="0"/>
          </a:p>
        </p:txBody>
      </p:sp>
      <p:sp>
        <p:nvSpPr>
          <p:cNvPr id="51" name="Rechthoek 50"/>
          <p:cNvSpPr/>
          <p:nvPr/>
        </p:nvSpPr>
        <p:spPr bwMode="auto">
          <a:xfrm>
            <a:off x="4343400" y="31242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hthoek 51"/>
          <p:cNvSpPr/>
          <p:nvPr/>
        </p:nvSpPr>
        <p:spPr bwMode="auto">
          <a:xfrm>
            <a:off x="4343400" y="32004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Rechthoek 52"/>
          <p:cNvSpPr/>
          <p:nvPr/>
        </p:nvSpPr>
        <p:spPr bwMode="auto">
          <a:xfrm>
            <a:off x="4343400" y="32766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Rechthoek 53"/>
          <p:cNvSpPr/>
          <p:nvPr/>
        </p:nvSpPr>
        <p:spPr bwMode="auto">
          <a:xfrm>
            <a:off x="4343400" y="33528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hthoek 54"/>
          <p:cNvSpPr/>
          <p:nvPr/>
        </p:nvSpPr>
        <p:spPr bwMode="auto">
          <a:xfrm>
            <a:off x="3733800" y="32004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Rechthoek 55"/>
          <p:cNvSpPr/>
          <p:nvPr/>
        </p:nvSpPr>
        <p:spPr bwMode="auto">
          <a:xfrm>
            <a:off x="3733800" y="32766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hthoek 56"/>
          <p:cNvSpPr/>
          <p:nvPr/>
        </p:nvSpPr>
        <p:spPr bwMode="auto">
          <a:xfrm>
            <a:off x="3733800" y="33528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Rechthoek 57"/>
          <p:cNvSpPr/>
          <p:nvPr/>
        </p:nvSpPr>
        <p:spPr bwMode="auto">
          <a:xfrm>
            <a:off x="3733800" y="34290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Rechthoek 58"/>
          <p:cNvSpPr/>
          <p:nvPr/>
        </p:nvSpPr>
        <p:spPr bwMode="auto">
          <a:xfrm>
            <a:off x="3733800" y="35052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0" name="Rechthoek 59"/>
          <p:cNvSpPr/>
          <p:nvPr/>
        </p:nvSpPr>
        <p:spPr bwMode="auto">
          <a:xfrm>
            <a:off x="3733800" y="35814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1" name="Rechthoek 60"/>
          <p:cNvSpPr/>
          <p:nvPr/>
        </p:nvSpPr>
        <p:spPr bwMode="auto">
          <a:xfrm>
            <a:off x="3733800" y="36576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3048000" y="3276600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bucket </a:t>
            </a:r>
          </a:p>
          <a:p>
            <a:r>
              <a:rPr lang="nl-NL" sz="1400" dirty="0"/>
              <a:t>array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4114800" y="3429000"/>
            <a:ext cx="62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value</a:t>
            </a:r>
            <a:r>
              <a:rPr lang="nl-NL" sz="1400" dirty="0"/>
              <a:t> </a:t>
            </a:r>
          </a:p>
          <a:p>
            <a:r>
              <a:rPr lang="nl-NL" sz="1400" dirty="0"/>
              <a:t>array</a:t>
            </a:r>
          </a:p>
        </p:txBody>
      </p:sp>
      <p:sp>
        <p:nvSpPr>
          <p:cNvPr id="69" name="Rechthoek 68"/>
          <p:cNvSpPr/>
          <p:nvPr/>
        </p:nvSpPr>
        <p:spPr bwMode="auto">
          <a:xfrm>
            <a:off x="6598217" y="4256736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0" name="Rechthoek 69"/>
          <p:cNvSpPr/>
          <p:nvPr/>
        </p:nvSpPr>
        <p:spPr bwMode="auto">
          <a:xfrm>
            <a:off x="6598217" y="4332936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1" name="Rechthoek 70"/>
          <p:cNvSpPr/>
          <p:nvPr/>
        </p:nvSpPr>
        <p:spPr bwMode="auto">
          <a:xfrm>
            <a:off x="6598217" y="4409136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Rechthoek 71"/>
          <p:cNvSpPr/>
          <p:nvPr/>
        </p:nvSpPr>
        <p:spPr bwMode="auto">
          <a:xfrm>
            <a:off x="6598217" y="4485336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8" name="Rechte verbindingslijn met pijl 77"/>
          <p:cNvCxnSpPr>
            <a:cxnSpLocks/>
            <a:stCxn id="35" idx="3"/>
          </p:cNvCxnSpPr>
          <p:nvPr/>
        </p:nvCxnSpPr>
        <p:spPr bwMode="auto">
          <a:xfrm flipV="1">
            <a:off x="6705600" y="2179594"/>
            <a:ext cx="1089381" cy="1287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Rechte verbindingslijn met pijl 80"/>
          <p:cNvCxnSpPr>
            <a:endCxn id="47" idx="1"/>
          </p:cNvCxnSpPr>
          <p:nvPr/>
        </p:nvCxnSpPr>
        <p:spPr bwMode="auto">
          <a:xfrm>
            <a:off x="3810000" y="3200400"/>
            <a:ext cx="4572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Rechte verbindingslijn met pijl 83"/>
          <p:cNvCxnSpPr>
            <a:cxnSpLocks/>
            <a:stCxn id="53" idx="3"/>
            <a:endCxn id="32" idx="1"/>
          </p:cNvCxnSpPr>
          <p:nvPr/>
        </p:nvCxnSpPr>
        <p:spPr bwMode="auto">
          <a:xfrm>
            <a:off x="4572000" y="3314700"/>
            <a:ext cx="4116779" cy="2598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Rechte verbindingslijn met pijl 86"/>
          <p:cNvCxnSpPr>
            <a:cxnSpLocks/>
            <a:stCxn id="43" idx="0"/>
          </p:cNvCxnSpPr>
          <p:nvPr/>
        </p:nvCxnSpPr>
        <p:spPr bwMode="auto">
          <a:xfrm flipV="1">
            <a:off x="4305300" y="2130032"/>
            <a:ext cx="3380599" cy="99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Rechthoek 75">
            <a:extLst>
              <a:ext uri="{FF2B5EF4-FFF2-40B4-BE49-F238E27FC236}">
                <a16:creationId xmlns:a16="http://schemas.microsoft.com/office/drawing/2014/main" id="{162DC732-4DA7-4E0E-8195-EE081C7FAABE}"/>
              </a:ext>
            </a:extLst>
          </p:cNvPr>
          <p:cNvSpPr/>
          <p:nvPr/>
        </p:nvSpPr>
        <p:spPr bwMode="auto">
          <a:xfrm>
            <a:off x="8363324" y="4267200"/>
            <a:ext cx="76200" cy="167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4" name="Rechte verbindingslijn met pijl 73"/>
          <p:cNvCxnSpPr>
            <a:cxnSpLocks/>
            <a:stCxn id="69" idx="3"/>
            <a:endCxn id="25" idx="1"/>
          </p:cNvCxnSpPr>
          <p:nvPr/>
        </p:nvCxnSpPr>
        <p:spPr bwMode="auto">
          <a:xfrm>
            <a:off x="6826817" y="4294836"/>
            <a:ext cx="1861962" cy="1076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029AA475-34E7-43F5-8A23-F1E9D9BE5E8E}"/>
              </a:ext>
            </a:extLst>
          </p:cNvPr>
          <p:cNvSpPr txBox="1"/>
          <p:nvPr/>
        </p:nvSpPr>
        <p:spPr>
          <a:xfrm>
            <a:off x="7525421" y="4259613"/>
            <a:ext cx="170779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st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76C91A1E-7EF3-4557-B1C2-3174D75F978F}"/>
              </a:ext>
            </a:extLst>
          </p:cNvPr>
          <p:cNvSpPr txBox="1"/>
          <p:nvPr/>
        </p:nvSpPr>
        <p:spPr>
          <a:xfrm>
            <a:off x="7543800" y="1907000"/>
            <a:ext cx="170779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st</a:t>
            </a:r>
          </a:p>
        </p:txBody>
      </p:sp>
    </p:spTree>
    <p:extLst>
      <p:ext uri="{BB962C8B-B14F-4D97-AF65-F5344CB8AC3E}">
        <p14:creationId xmlns:p14="http://schemas.microsoft.com/office/powerpoint/2010/main" val="367095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Challenge: </a:t>
            </a:r>
            <a:r>
              <a:rPr lang="nl-NL" dirty="0" err="1"/>
              <a:t>Finding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Symbol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en-US" dirty="0"/>
              <a:t>Why is this hard? </a:t>
            </a:r>
            <a:r>
              <a:rPr lang="en-US" b="1" dirty="0">
                <a:solidFill>
                  <a:srgbClr val="FF0000"/>
                </a:solidFill>
              </a:rPr>
              <a:t>Dependency Problem!</a:t>
            </a:r>
          </a:p>
          <a:p>
            <a:r>
              <a:rPr lang="en-US" dirty="0"/>
              <a:t>First attempt:</a:t>
            </a:r>
          </a:p>
          <a:p>
            <a:pPr lvl="1"/>
            <a:r>
              <a:rPr lang="en-US" dirty="0"/>
              <a:t>Put the corpus in a </a:t>
            </a:r>
            <a:r>
              <a:rPr lang="en-US" dirty="0">
                <a:solidFill>
                  <a:srgbClr val="008000"/>
                </a:solidFill>
              </a:rPr>
              <a:t>suffix array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Identify the 255 common substrings with most </a:t>
            </a:r>
            <a:r>
              <a:rPr lang="en-US" dirty="0">
                <a:solidFill>
                  <a:srgbClr val="FF0000"/>
                </a:solidFill>
              </a:rPr>
              <a:t>gain </a:t>
            </a:r>
            <a:r>
              <a:rPr lang="en-US" dirty="0">
                <a:solidFill>
                  <a:srgbClr val="000000"/>
                </a:solidFill>
              </a:rPr>
              <a:t>(=</a:t>
            </a:r>
            <a:r>
              <a:rPr lang="en-US" dirty="0">
                <a:solidFill>
                  <a:srgbClr val="FF0000"/>
                </a:solidFill>
              </a:rPr>
              <a:t>length*frequency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Problem 1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Valuable symbols will be </a:t>
            </a:r>
            <a:r>
              <a:rPr lang="en-US" b="1" dirty="0">
                <a:solidFill>
                  <a:srgbClr val="008000"/>
                </a:solidFill>
              </a:rPr>
              <a:t>overlapping</a:t>
            </a:r>
            <a:r>
              <a:rPr lang="en-US" dirty="0">
                <a:solidFill>
                  <a:srgbClr val="000000"/>
                </a:solidFill>
              </a:rPr>
              <a:t> (they are not as valuable as they seem)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tried compensating for overlap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 did not work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Problem 2</a:t>
            </a:r>
            <a:r>
              <a:rPr lang="en-US" dirty="0">
                <a:solidFill>
                  <a:srgbClr val="000000"/>
                </a:solidFill>
              </a:rPr>
              <a:t>: (</a:t>
            </a:r>
            <a:r>
              <a:rPr lang="en-US" b="1" dirty="0">
                <a:solidFill>
                  <a:srgbClr val="008000"/>
                </a:solidFill>
              </a:rPr>
              <a:t>greedy</a:t>
            </a:r>
            <a:r>
              <a:rPr lang="en-US" dirty="0">
                <a:solidFill>
                  <a:srgbClr val="000000"/>
                </a:solidFill>
              </a:rPr>
              <a:t> encoding)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encoding will not arrive at the start of the valuable symbol, because the previous encoded symbol ate away the first byte(s)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tried dynamic programming encoding (slow!!)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 no improvements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261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610600" cy="533400"/>
          </a:xfrm>
        </p:spPr>
        <p:txBody>
          <a:bodyPr/>
          <a:lstStyle/>
          <a:p>
            <a:r>
              <a:rPr lang="nl-NL" dirty="0"/>
              <a:t>FSST bottom-up </a:t>
            </a:r>
            <a:r>
              <a:rPr lang="nl-NL" dirty="0" err="1"/>
              <a:t>symbol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en-US" dirty="0"/>
              <a:t>Evolutionary-style algorithm</a:t>
            </a:r>
          </a:p>
          <a:p>
            <a:r>
              <a:rPr lang="en-US" dirty="0">
                <a:solidFill>
                  <a:srgbClr val="000000"/>
                </a:solidFill>
              </a:rPr>
              <a:t>Starts with empty symbol table, uses 5 iterations: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encode (a sample of) the plaintext with the current symbol table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count the occurrence of each symbol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count the occurrence of </a:t>
            </a:r>
            <a:r>
              <a:rPr lang="en-US" b="1" dirty="0">
                <a:solidFill>
                  <a:srgbClr val="00B050"/>
                </a:solidFill>
              </a:rPr>
              <a:t>each two subsequent </a:t>
            </a:r>
            <a:r>
              <a:rPr lang="en-US" dirty="0">
                <a:solidFill>
                  <a:srgbClr val="000000"/>
                </a:solidFill>
              </a:rPr>
              <a:t>symbols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We also count single byte(-extension) frequencies, even if these are not symbols. For bootstrap and robustness.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Two subsequent symbols (or byte-extensions) generate a new </a:t>
            </a:r>
            <a:r>
              <a:rPr lang="en-US" b="1" dirty="0">
                <a:solidFill>
                  <a:srgbClr val="FF0000"/>
                </a:solidFill>
              </a:rPr>
              <a:t>concatenated symbol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compute the </a:t>
            </a:r>
            <a:r>
              <a:rPr lang="en-US" b="1" dirty="0">
                <a:solidFill>
                  <a:srgbClr val="00B050"/>
                </a:solidFill>
              </a:rPr>
              <a:t>gain</a:t>
            </a:r>
            <a:r>
              <a:rPr lang="en-US" dirty="0">
                <a:solidFill>
                  <a:srgbClr val="000000"/>
                </a:solidFill>
              </a:rPr>
              <a:t> (length*</a:t>
            </a:r>
            <a:r>
              <a:rPr lang="en-US" dirty="0" err="1">
                <a:solidFill>
                  <a:srgbClr val="000000"/>
                </a:solidFill>
              </a:rPr>
              <a:t>freq</a:t>
            </a:r>
            <a:r>
              <a:rPr lang="en-US" dirty="0">
                <a:solidFill>
                  <a:srgbClr val="000000"/>
                </a:solidFill>
              </a:rPr>
              <a:t>) of all bytes, old symbols and concatenated symbols and insert the 255 best in the new symbol table 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692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A8B-CE28-42A7-BE65-31987B45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8382000" cy="533400"/>
          </a:xfrm>
        </p:spPr>
        <p:txBody>
          <a:bodyPr/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(</a:t>
            </a:r>
            <a:r>
              <a:rPr lang="nl-NL" dirty="0" err="1"/>
              <a:t>maxlen</a:t>
            </a:r>
            <a:r>
              <a:rPr lang="nl-NL" dirty="0"/>
              <a:t>=3, |st|=5)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15F84-E58F-4F49-8320-FF1EA48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6F0637-903E-49D3-965D-CBCAFA3B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A8B-CE28-42A7-BE65-31987B45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8382000" cy="533400"/>
          </a:xfrm>
        </p:spPr>
        <p:txBody>
          <a:bodyPr/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(</a:t>
            </a:r>
            <a:r>
              <a:rPr lang="nl-NL" dirty="0" err="1"/>
              <a:t>maxlen</a:t>
            </a:r>
            <a:r>
              <a:rPr lang="nl-NL" dirty="0"/>
              <a:t>=3, |st|=5)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15F84-E58F-4F49-8320-FF1EA48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3588C15-DE46-44BF-BA54-B4C7F019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7877175" cy="2590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D6F0637-903E-49D3-965D-CBCAFA3B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772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A8B-CE28-42A7-BE65-31987B4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(</a:t>
            </a:r>
            <a:r>
              <a:rPr lang="nl-NL" dirty="0" err="1"/>
              <a:t>maxlen</a:t>
            </a:r>
            <a:r>
              <a:rPr lang="nl-NL" dirty="0"/>
              <a:t>=3, |st|=5)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15F84-E58F-4F49-8320-FF1EA48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5FC32F-68E5-4DBB-9D90-D9957A69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7772400" cy="2400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3588C15-DE46-44BF-BA54-B4C7F019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877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A8B-CE28-42A7-BE65-31987B4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(</a:t>
            </a:r>
            <a:r>
              <a:rPr lang="nl-NL" dirty="0" err="1"/>
              <a:t>maxlen</a:t>
            </a:r>
            <a:r>
              <a:rPr lang="nl-NL" dirty="0"/>
              <a:t>=3, |st|=5)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15F84-E58F-4F49-8320-FF1EA48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018870-C2E3-4D3E-8A63-C4D1F8F2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2400"/>
            <a:ext cx="7496175" cy="23145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55FC32F-68E5-4DBB-9D90-D9957A69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772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1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Whole</a:t>
            </a:r>
            <a:r>
              <a:rPr lang="nl-NL" dirty="0"/>
              <a:t> string </a:t>
            </a:r>
            <a:r>
              <a:rPr lang="nl-NL" dirty="0" err="1"/>
              <a:t>becomes</a:t>
            </a:r>
            <a:r>
              <a:rPr lang="nl-NL" dirty="0"/>
              <a:t> 1 code, points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D</a:t>
            </a:r>
          </a:p>
          <a:p>
            <a:pPr lvl="1"/>
            <a:r>
              <a:rPr lang="nl-NL" dirty="0" err="1"/>
              <a:t>works</a:t>
            </a:r>
            <a:r>
              <a:rPr lang="nl-NL" dirty="0"/>
              <a:t> well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few </a:t>
            </a:r>
            <a:r>
              <a:rPr lang="nl-NL" dirty="0" err="1"/>
              <a:t>unique</a:t>
            </a:r>
            <a:r>
              <a:rPr lang="nl-NL" dirty="0"/>
              <a:t> strings (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repetitions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Heavy-</a:t>
            </a:r>
            <a:r>
              <a:rPr lang="nl-NL" dirty="0" err="1"/>
              <a:t>weight</a:t>
            </a:r>
            <a:r>
              <a:rPr lang="nl-NL" dirty="0"/>
              <a:t>/</a:t>
            </a:r>
            <a:r>
              <a:rPr lang="nl-NL" dirty="0" err="1"/>
              <a:t>general-purpose</a:t>
            </a:r>
            <a:r>
              <a:rPr lang="nl-NL" dirty="0"/>
              <a:t>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Lempel-Zipf</a:t>
            </a:r>
            <a:r>
              <a:rPr lang="nl-NL" dirty="0"/>
              <a:t> plus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entropy</a:t>
            </a:r>
            <a:r>
              <a:rPr lang="nl-NL" dirty="0"/>
              <a:t> </a:t>
            </a:r>
            <a:r>
              <a:rPr lang="nl-NL" dirty="0" err="1"/>
              <a:t>coding</a:t>
            </a:r>
            <a:endParaRPr lang="nl-NL" dirty="0"/>
          </a:p>
          <a:p>
            <a:pPr lvl="1"/>
            <a:r>
              <a:rPr lang="nl-NL" dirty="0"/>
              <a:t>Zip, </a:t>
            </a:r>
            <a:r>
              <a:rPr lang="nl-NL" dirty="0" err="1"/>
              <a:t>gzip</a:t>
            </a:r>
            <a:r>
              <a:rPr lang="nl-NL" dirty="0"/>
              <a:t>, </a:t>
            </a:r>
            <a:r>
              <a:rPr lang="nl-NL" dirty="0" err="1"/>
              <a:t>snappy</a:t>
            </a:r>
            <a:r>
              <a:rPr lang="nl-NL" dirty="0"/>
              <a:t>, </a:t>
            </a:r>
            <a:r>
              <a:rPr lang="nl-NL" b="1" dirty="0">
                <a:solidFill>
                  <a:srgbClr val="FF0000"/>
                </a:solidFill>
              </a:rPr>
              <a:t>LZ4</a:t>
            </a:r>
            <a:r>
              <a:rPr lang="nl-NL" dirty="0"/>
              <a:t>, </a:t>
            </a:r>
            <a:r>
              <a:rPr lang="nl-NL" dirty="0" err="1"/>
              <a:t>zstd</a:t>
            </a:r>
            <a:r>
              <a:rPr lang="nl-NL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Block-based decompression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9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A8B-CE28-42A7-BE65-31987B4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(</a:t>
            </a:r>
            <a:r>
              <a:rPr lang="nl-NL" dirty="0" err="1"/>
              <a:t>maxlen</a:t>
            </a:r>
            <a:r>
              <a:rPr lang="nl-NL" dirty="0"/>
              <a:t>=3, |st|=5)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15F84-E58F-4F49-8320-FF1EA48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19E3EE2-C4AE-441B-8357-5E0FF578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7715250" cy="2400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5018870-C2E3-4D3E-8A63-C4D1F8F2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7496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0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A8B-CE28-42A7-BE65-31987B4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(</a:t>
            </a:r>
            <a:r>
              <a:rPr lang="nl-NL" dirty="0" err="1"/>
              <a:t>maxlen</a:t>
            </a:r>
            <a:r>
              <a:rPr lang="nl-NL" dirty="0"/>
              <a:t>=3, |st|=5)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15F84-E58F-4F49-8320-FF1EA48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16F821C-9E0E-4207-8F28-22E2D7AC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33800"/>
            <a:ext cx="3676650" cy="1028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19E3EE2-C4AE-441B-8357-5E0FF578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715250" cy="24003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D6A07A0-63E8-431C-A705-6BC11A428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383"/>
          <a:stretch/>
        </p:blipFill>
        <p:spPr>
          <a:xfrm>
            <a:off x="457200" y="5893779"/>
            <a:ext cx="7772400" cy="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610600" cy="533400"/>
          </a:xfrm>
        </p:spPr>
        <p:txBody>
          <a:bodyPr/>
          <a:lstStyle/>
          <a:p>
            <a:r>
              <a:rPr lang="nl-NL" dirty="0"/>
              <a:t>Making FSST </a:t>
            </a:r>
            <a:r>
              <a:rPr lang="nl-NL" dirty="0" err="1"/>
              <a:t>encoding</a:t>
            </a:r>
            <a:r>
              <a:rPr lang="nl-NL" dirty="0"/>
              <a:t> </a:t>
            </a:r>
            <a:r>
              <a:rPr lang="nl-NL" dirty="0" err="1"/>
              <a:t>fast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8382000" cy="4824536"/>
          </a:xfrm>
        </p:spPr>
        <p:txBody>
          <a:bodyPr/>
          <a:lstStyle/>
          <a:p>
            <a:r>
              <a:rPr lang="en-US" b="1" dirty="0" err="1">
                <a:solidFill>
                  <a:srgbClr val="00B050"/>
                </a:solidFill>
                <a:latin typeface="Courier New"/>
                <a:cs typeface="Courier New"/>
              </a:rPr>
              <a:t>findLongestSymbol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Finds the next symbol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Naïve: range-scan in sorted list, indexed by first byte</a:t>
            </a:r>
          </a:p>
          <a:p>
            <a:pPr marL="382587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Goal: encoding without </a:t>
            </a:r>
            <a:r>
              <a:rPr lang="en-US" b="1" dirty="0">
                <a:solidFill>
                  <a:srgbClr val="FF0000"/>
                </a:solidFill>
              </a:rPr>
              <a:t>for-loop </a:t>
            </a:r>
            <a:r>
              <a:rPr lang="en-US" dirty="0">
                <a:solidFill>
                  <a:srgbClr val="000000"/>
                </a:solidFill>
              </a:rPr>
              <a:t>and without </a:t>
            </a:r>
            <a:r>
              <a:rPr lang="en-US" b="1" dirty="0">
                <a:solidFill>
                  <a:srgbClr val="FF0000"/>
                </a:solidFill>
              </a:rPr>
              <a:t>if-then-else</a:t>
            </a:r>
          </a:p>
          <a:p>
            <a:endParaRPr lang="en-US" b="1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Idea: </a:t>
            </a:r>
            <a:r>
              <a:rPr lang="en-US" b="1" dirty="0" err="1">
                <a:solidFill>
                  <a:srgbClr val="008000"/>
                </a:solidFill>
              </a:rPr>
              <a:t>Lossy</a:t>
            </a:r>
            <a:r>
              <a:rPr lang="en-US" b="1" dirty="0">
                <a:solidFill>
                  <a:srgbClr val="008000"/>
                </a:solidFill>
              </a:rPr>
              <a:t> Perfect Hash Table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Perfect: no collisions. How? Throw away colliding symbol with </a:t>
            </a:r>
            <a:r>
              <a:rPr lang="en-US" dirty="0">
                <a:solidFill>
                  <a:srgbClr val="FF0000"/>
                </a:solidFill>
              </a:rPr>
              <a:t>least gain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Lossy</a:t>
            </a:r>
            <a:r>
              <a:rPr lang="en-US" dirty="0">
                <a:solidFill>
                  <a:srgbClr val="000000"/>
                </a:solidFill>
              </a:rPr>
              <a:t>, therefore. But: we keep filling it with candidates until full anyway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Hash table lookup key is </a:t>
            </a:r>
            <a:r>
              <a:rPr lang="en-US" dirty="0">
                <a:solidFill>
                  <a:srgbClr val="008000"/>
                </a:solidFill>
              </a:rPr>
              <a:t>next 3 byte</a:t>
            </a:r>
            <a:r>
              <a:rPr lang="en-US" dirty="0">
                <a:solidFill>
                  <a:srgbClr val="000000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a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shortCodes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[65536] </a:t>
            </a:r>
            <a:r>
              <a:rPr lang="en-US" dirty="0">
                <a:solidFill>
                  <a:srgbClr val="000000"/>
                </a:solidFill>
              </a:rPr>
              <a:t>direct lookup array for the </a:t>
            </a:r>
            <a:r>
              <a:rPr lang="en-US" dirty="0">
                <a:solidFill>
                  <a:srgbClr val="008000"/>
                </a:solidFill>
              </a:rPr>
              <a:t>next two bytes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Choose between  these two lookups with a </a:t>
            </a:r>
            <a:r>
              <a:rPr lang="en-US" dirty="0">
                <a:solidFill>
                  <a:srgbClr val="FF0000"/>
                </a:solidFill>
              </a:rPr>
              <a:t>conditional move</a:t>
            </a:r>
          </a:p>
          <a:p>
            <a:pPr marL="382587" lvl="1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hashHit?hashCode:shortCode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23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610600" cy="533400"/>
          </a:xfrm>
        </p:spPr>
        <p:txBody>
          <a:bodyPr/>
          <a:lstStyle/>
          <a:p>
            <a:r>
              <a:rPr lang="nl-NL" dirty="0"/>
              <a:t>Making FSST </a:t>
            </a:r>
            <a:r>
              <a:rPr lang="nl-NL" dirty="0" err="1"/>
              <a:t>encoding</a:t>
            </a:r>
            <a:r>
              <a:rPr lang="nl-NL" dirty="0"/>
              <a:t> </a:t>
            </a:r>
            <a:r>
              <a:rPr lang="nl-NL" dirty="0" err="1"/>
              <a:t>fast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524000"/>
            <a:ext cx="7992888" cy="482453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Idea: </a:t>
            </a:r>
            <a:r>
              <a:rPr lang="en-US" b="1" dirty="0">
                <a:solidFill>
                  <a:srgbClr val="008000"/>
                </a:solidFill>
              </a:rPr>
              <a:t>Lossy Perfect Hash Table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Perfect: no collisions. How?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Throw away colliding symbol with </a:t>
            </a:r>
            <a:r>
              <a:rPr lang="en-US" dirty="0">
                <a:solidFill>
                  <a:srgbClr val="FF0000"/>
                </a:solidFill>
              </a:rPr>
              <a:t>least gain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Lossy, therefore.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But: we keep filling it with candidates until full anyway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Hash table key is </a:t>
            </a:r>
            <a:r>
              <a:rPr lang="en-US" dirty="0">
                <a:solidFill>
                  <a:srgbClr val="008000"/>
                </a:solidFill>
              </a:rPr>
              <a:t>next 3 byte</a:t>
            </a:r>
            <a:r>
              <a:rPr lang="en-US" dirty="0">
                <a:solidFill>
                  <a:srgbClr val="000000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a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shortCodes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[65536] </a:t>
            </a:r>
            <a:r>
              <a:rPr lang="en-US" dirty="0">
                <a:solidFill>
                  <a:srgbClr val="000000"/>
                </a:solidFill>
              </a:rPr>
              <a:t>direct lookup array for the </a:t>
            </a:r>
            <a:r>
              <a:rPr lang="en-US" dirty="0">
                <a:solidFill>
                  <a:srgbClr val="008000"/>
                </a:solidFill>
              </a:rPr>
              <a:t>next two bytes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Append a </a:t>
            </a:r>
            <a:r>
              <a:rPr lang="en-US" b="1" dirty="0">
                <a:solidFill>
                  <a:srgbClr val="00B050"/>
                </a:solidFill>
              </a:rPr>
              <a:t>terminator</a:t>
            </a:r>
            <a:r>
              <a:rPr lang="en-US" dirty="0">
                <a:solidFill>
                  <a:srgbClr val="000000"/>
                </a:solidFill>
              </a:rPr>
              <a:t> single-byte symbol to plaintext (typically byte 0)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nl-NL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u16 </a:t>
            </a:r>
            <a:r>
              <a:rPr lang="nl-NL" sz="1200" b="1" dirty="0">
                <a:solidFill>
                  <a:srgbClr val="FF0000"/>
                </a:solidFill>
                <a:latin typeface="Courier New"/>
                <a:cs typeface="Courier New"/>
              </a:rPr>
              <a:t>shortCodes</a:t>
            </a:r>
            <a:r>
              <a:rPr lang="nl-NL" sz="1200" b="1" dirty="0">
                <a:latin typeface="Courier New"/>
                <a:cs typeface="Courier New"/>
              </a:rPr>
              <a:t>[65536]; </a:t>
            </a:r>
            <a:r>
              <a:rPr lang="nl-NL" sz="1200" b="1" i="1" dirty="0">
                <a:solidFill>
                  <a:srgbClr val="FF0000"/>
                </a:solidFill>
                <a:latin typeface="Courier New"/>
                <a:cs typeface="Courier New"/>
              </a:rPr>
              <a:t>// code:12,length:4</a:t>
            </a:r>
            <a:r>
              <a:rPr lang="nl-NL" sz="1200" b="1" dirty="0">
                <a:solidFill>
                  <a:srgbClr val="FF0000"/>
                </a:solidFill>
                <a:latin typeface="Courier New"/>
                <a:cs typeface="Courier New"/>
              </a:rPr>
              <a:t>              +------------+----+</a:t>
            </a:r>
          </a:p>
          <a:p>
            <a:pPr marL="0" indent="0">
              <a:buNone/>
            </a:pPr>
            <a:r>
              <a:rPr lang="nl-NL" sz="1200" b="1" dirty="0" err="1">
                <a:latin typeface="Courier New"/>
                <a:cs typeface="Courier New"/>
              </a:rPr>
              <a:t>struct</a:t>
            </a:r>
            <a:r>
              <a:rPr lang="nl-NL" sz="1200" b="1" dirty="0">
                <a:latin typeface="Courier New"/>
                <a:cs typeface="Courier New"/>
              </a:rPr>
              <a:t> </a:t>
            </a:r>
            <a:r>
              <a:rPr lang="nl-NL" sz="1200" b="1" dirty="0" err="1">
                <a:latin typeface="Courier New"/>
                <a:cs typeface="Courier New"/>
              </a:rPr>
              <a:t>Symbol</a:t>
            </a:r>
            <a:r>
              <a:rPr lang="nl-NL" sz="1200" b="1" dirty="0">
                <a:latin typeface="Courier New"/>
                <a:cs typeface="Courier New"/>
              </a:rPr>
              <a:t> {                                         </a:t>
            </a:r>
            <a:r>
              <a:rPr lang="nl-NL" sz="1200" b="1" dirty="0">
                <a:solidFill>
                  <a:srgbClr val="FF0000"/>
                </a:solidFill>
                <a:latin typeface="Courier New"/>
                <a:cs typeface="Courier New"/>
              </a:rPr>
              <a:t>|  code      | </a:t>
            </a:r>
            <a:r>
              <a:rPr lang="nl-NL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lang="nl-NL" sz="1200" b="1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     </a:t>
            </a:r>
            <a:r>
              <a:rPr lang="nl-NL" sz="1200" b="1" dirty="0" err="1">
                <a:latin typeface="Courier New"/>
                <a:cs typeface="Courier New"/>
              </a:rPr>
              <a:t>union</a:t>
            </a:r>
            <a:r>
              <a:rPr lang="nl-NL" sz="1200" b="1" dirty="0">
                <a:latin typeface="Courier New"/>
                <a:cs typeface="Courier New"/>
              </a:rPr>
              <a:t> { </a:t>
            </a:r>
            <a:r>
              <a:rPr lang="nl-NL" sz="1200" b="1" dirty="0" err="1">
                <a:latin typeface="Courier New"/>
                <a:cs typeface="Courier New"/>
              </a:rPr>
              <a:t>char</a:t>
            </a:r>
            <a:r>
              <a:rPr lang="nl-NL" sz="1200" b="1" dirty="0">
                <a:latin typeface="Courier New"/>
                <a:cs typeface="Courier New"/>
              </a:rPr>
              <a:t> </a:t>
            </a:r>
            <a:r>
              <a:rPr lang="nl-NL" sz="1200" b="1" dirty="0" err="1">
                <a:latin typeface="Courier New"/>
                <a:cs typeface="Courier New"/>
              </a:rPr>
              <a:t>str</a:t>
            </a:r>
            <a:r>
              <a:rPr lang="nl-NL" sz="1200" b="1" dirty="0">
                <a:latin typeface="Courier New"/>
                <a:cs typeface="Courier New"/>
              </a:rPr>
              <a:t>[</a:t>
            </a:r>
            <a:r>
              <a:rPr lang="nl-NL" sz="1200" b="1" dirty="0" err="1">
                <a:latin typeface="Courier New"/>
                <a:cs typeface="Courier New"/>
              </a:rPr>
              <a:t>maxLength</a:t>
            </a:r>
            <a:r>
              <a:rPr lang="nl-NL" sz="1200" b="1" dirty="0">
                <a:latin typeface="Courier New"/>
                <a:cs typeface="Courier New"/>
              </a:rPr>
              <a:t>]; u64 </a:t>
            </a:r>
            <a:r>
              <a:rPr lang="nl-NL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r>
              <a:rPr lang="nl-NL" sz="1200" b="1" dirty="0">
                <a:latin typeface="Courier New"/>
                <a:cs typeface="Courier New"/>
              </a:rPr>
              <a:t>; } val;       </a:t>
            </a:r>
            <a:r>
              <a:rPr lang="nl-NL" sz="1200" b="1" dirty="0">
                <a:solidFill>
                  <a:srgbClr val="FF0000"/>
                </a:solidFill>
                <a:latin typeface="Courier New"/>
                <a:cs typeface="Courier New"/>
              </a:rPr>
              <a:t>+------------+----+</a:t>
            </a: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     u32 </a:t>
            </a:r>
            <a:r>
              <a:rPr lang="nl-NL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icl</a:t>
            </a:r>
            <a:r>
              <a:rPr lang="nl-NL" sz="1200" b="1" i="1" dirty="0">
                <a:solidFill>
                  <a:srgbClr val="008000"/>
                </a:solidFill>
                <a:latin typeface="Courier New"/>
                <a:cs typeface="Courier New"/>
              </a:rPr>
              <a:t>;     // </a:t>
            </a:r>
            <a:r>
              <a:rPr lang="nl-NL" sz="1200" b="1" i="1" dirty="0" err="1">
                <a:solidFill>
                  <a:srgbClr val="008000"/>
                </a:solidFill>
                <a:latin typeface="Courier New"/>
                <a:cs typeface="Courier New"/>
              </a:rPr>
              <a:t>icl</a:t>
            </a:r>
            <a:r>
              <a:rPr lang="nl-NL" sz="1200" b="1" i="1" dirty="0">
                <a:solidFill>
                  <a:srgbClr val="008000"/>
                </a:solidFill>
                <a:latin typeface="Courier New"/>
                <a:cs typeface="Courier New"/>
              </a:rPr>
              <a:t> = u64 ignoredBits:16,code:12,length:4</a:t>
            </a: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}                                      </a:t>
            </a:r>
            <a:r>
              <a:rPr lang="nl-NL" sz="1200" b="1" dirty="0">
                <a:solidFill>
                  <a:srgbClr val="008000"/>
                </a:solidFill>
                <a:latin typeface="Courier New"/>
                <a:cs typeface="Courier New"/>
              </a:rPr>
              <a:t>+----------------+------------+----+</a:t>
            </a:r>
          </a:p>
          <a:p>
            <a:pPr marL="0" indent="0">
              <a:buNone/>
            </a:pPr>
            <a:r>
              <a:rPr lang="nl-NL" sz="1200" b="1" dirty="0" err="1">
                <a:latin typeface="Courier New"/>
                <a:cs typeface="Courier New"/>
              </a:rPr>
              <a:t>Symbol</a:t>
            </a:r>
            <a:r>
              <a:rPr lang="nl-NL" sz="1200" b="1" dirty="0">
                <a:latin typeface="Courier New"/>
                <a:cs typeface="Courier New"/>
              </a:rPr>
              <a:t> </a:t>
            </a:r>
            <a:r>
              <a:rPr lang="nl-NL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hashTab</a:t>
            </a:r>
            <a:r>
              <a:rPr lang="nl-NL" sz="1200" b="1" dirty="0">
                <a:latin typeface="Courier New"/>
                <a:cs typeface="Courier New"/>
              </a:rPr>
              <a:t>[4096];                  </a:t>
            </a:r>
            <a:r>
              <a:rPr lang="nl-NL" sz="1200" b="1" dirty="0">
                <a:solidFill>
                  <a:srgbClr val="008000"/>
                </a:solidFill>
                <a:latin typeface="Courier New"/>
                <a:cs typeface="Courier New"/>
              </a:rPr>
              <a:t>|  </a:t>
            </a:r>
            <a:r>
              <a:rPr lang="nl-NL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ignoredBits</a:t>
            </a:r>
            <a:r>
              <a:rPr lang="nl-NL" sz="1200" b="1" dirty="0">
                <a:solidFill>
                  <a:srgbClr val="008000"/>
                </a:solidFill>
                <a:latin typeface="Courier New"/>
                <a:cs typeface="Courier New"/>
              </a:rPr>
              <a:t>   |  code      | </a:t>
            </a:r>
            <a:r>
              <a:rPr lang="nl-NL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len</a:t>
            </a:r>
            <a:r>
              <a:rPr lang="nl-NL" sz="1200" b="1" dirty="0">
                <a:solidFill>
                  <a:srgbClr val="008000"/>
                </a:solidFill>
                <a:latin typeface="Courier New"/>
                <a:cs typeface="Courier New"/>
              </a:rPr>
              <a:t>|</a:t>
            </a: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                                       </a:t>
            </a:r>
            <a:r>
              <a:rPr lang="nl-NL" sz="1200" b="1" dirty="0">
                <a:solidFill>
                  <a:srgbClr val="008000"/>
                </a:solidFill>
                <a:latin typeface="Courier New"/>
                <a:cs typeface="Courier New"/>
              </a:rPr>
              <a:t>+----------------+------------+----+</a:t>
            </a:r>
          </a:p>
          <a:p>
            <a:pPr marL="38258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9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3203-8F81-478E-BB08-D54E34F3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Lossy</a:t>
            </a:r>
            <a:r>
              <a:rPr lang="nl-NL" dirty="0"/>
              <a:t> Perfect </a:t>
            </a:r>
            <a:r>
              <a:rPr lang="nl-NL" dirty="0" err="1"/>
              <a:t>Hash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167EBC-CAA6-4D37-903B-5B3E6B8F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encoding</a:t>
            </a:r>
            <a:r>
              <a:rPr lang="nl-NL" dirty="0"/>
              <a:t> without </a:t>
            </a:r>
            <a:r>
              <a:rPr lang="nl-NL" b="1" dirty="0" err="1">
                <a:solidFill>
                  <a:srgbClr val="00B050"/>
                </a:solidFill>
              </a:rPr>
              <a:t>for</a:t>
            </a:r>
            <a:r>
              <a:rPr lang="nl-NL" b="1" dirty="0">
                <a:solidFill>
                  <a:srgbClr val="00B050"/>
                </a:solidFill>
              </a:rPr>
              <a:t>-loop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b="1" dirty="0" err="1">
                <a:solidFill>
                  <a:srgbClr val="FF0000"/>
                </a:solidFill>
              </a:rPr>
              <a:t>if-then-else</a:t>
            </a:r>
            <a:endParaRPr lang="nl-NL" b="1" dirty="0">
              <a:solidFill>
                <a:srgbClr val="FF0000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AF5C3E-3B6D-4484-BD39-32F071B8B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50"/>
          <a:stretch/>
        </p:blipFill>
        <p:spPr>
          <a:xfrm>
            <a:off x="609600" y="2057401"/>
            <a:ext cx="5634037" cy="46482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1AF5C3E-3B6D-4484-BD39-32F071B8B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59" t="65036" r="20694" b="31634"/>
          <a:stretch/>
        </p:blipFill>
        <p:spPr>
          <a:xfrm>
            <a:off x="1710000" y="2743200"/>
            <a:ext cx="290008" cy="17001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1AF5C3E-3B6D-4484-BD39-32F071B8B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4" t="9205" r="67553" b="86877"/>
          <a:stretch/>
        </p:blipFill>
        <p:spPr>
          <a:xfrm>
            <a:off x="1296000" y="2743200"/>
            <a:ext cx="430012" cy="2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E28DD-F527-43EE-B2ED-22BF821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AVX512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C26188-A58D-4530-9E39-83697D49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610600" cy="4824536"/>
          </a:xfrm>
        </p:spPr>
        <p:txBody>
          <a:bodyPr/>
          <a:lstStyle/>
          <a:p>
            <a:r>
              <a:rPr lang="nl-NL" dirty="0"/>
              <a:t>Idea: </a:t>
            </a:r>
            <a:r>
              <a:rPr lang="nl-NL" dirty="0" err="1"/>
              <a:t>compress</a:t>
            </a:r>
            <a:r>
              <a:rPr lang="nl-NL" dirty="0"/>
              <a:t> 8 strings in parallel (8 </a:t>
            </a:r>
            <a:r>
              <a:rPr lang="nl-NL" dirty="0" err="1"/>
              <a:t>lanes</a:t>
            </a:r>
            <a:r>
              <a:rPr lang="nl-NL" dirty="0"/>
              <a:t> of 64-bits)</a:t>
            </a:r>
          </a:p>
          <a:p>
            <a:pPr lvl="1"/>
            <a:r>
              <a:rPr lang="nl-NL" dirty="0"/>
              <a:t>*3 = 24 in parallel (</a:t>
            </a:r>
            <a:r>
              <a:rPr lang="nl-NL" dirty="0" err="1"/>
              <a:t>unrolled</a:t>
            </a:r>
            <a:r>
              <a:rPr lang="nl-NL" dirty="0"/>
              <a:t> loop) </a:t>
            </a:r>
          </a:p>
          <a:p>
            <a:pPr lvl="1"/>
            <a:r>
              <a:rPr lang="nl-NL" b="1" dirty="0">
                <a:solidFill>
                  <a:srgbClr val="FF0000"/>
                </a:solidFill>
              </a:rPr>
              <a:t>job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queue: 511 byte (max) string </a:t>
            </a:r>
            <a:r>
              <a:rPr lang="nl-NL" dirty="0" err="1"/>
              <a:t>chunks</a:t>
            </a:r>
            <a:endParaRPr lang="nl-NL" dirty="0"/>
          </a:p>
          <a:p>
            <a:pPr lvl="2"/>
            <a:r>
              <a:rPr lang="nl-NL" dirty="0" err="1"/>
              <a:t>Add</a:t>
            </a:r>
            <a:r>
              <a:rPr lang="nl-NL" dirty="0"/>
              <a:t> terminator </a:t>
            </a:r>
            <a:r>
              <a:rPr lang="nl-NL" dirty="0" err="1"/>
              <a:t>symbol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chunk</a:t>
            </a:r>
            <a:endParaRPr lang="nl-NL" dirty="0"/>
          </a:p>
          <a:p>
            <a:pPr lvl="2"/>
            <a:r>
              <a:rPr lang="nl-NL" dirty="0" err="1"/>
              <a:t>Sort</a:t>
            </a:r>
            <a:r>
              <a:rPr lang="nl-NL" dirty="0"/>
              <a:t> jobs on string </a:t>
            </a:r>
            <a:r>
              <a:rPr lang="nl-NL" dirty="0" err="1"/>
              <a:t>length</a:t>
            </a:r>
            <a:r>
              <a:rPr lang="nl-NL" dirty="0"/>
              <a:t> (</a:t>
            </a:r>
            <a:r>
              <a:rPr lang="nl-NL" dirty="0" err="1"/>
              <a:t>longest</a:t>
            </a:r>
            <a:r>
              <a:rPr lang="nl-NL" dirty="0"/>
              <a:t> first) – load </a:t>
            </a:r>
            <a:r>
              <a:rPr lang="nl-NL" dirty="0" err="1"/>
              <a:t>balancing</a:t>
            </a:r>
            <a:r>
              <a:rPr lang="nl-NL" dirty="0"/>
              <a:t>, keep </a:t>
            </a:r>
            <a:r>
              <a:rPr lang="nl-NL" dirty="0" err="1"/>
              <a:t>lanes</a:t>
            </a:r>
            <a:r>
              <a:rPr lang="nl-NL" dirty="0"/>
              <a:t> busy</a:t>
            </a:r>
          </a:p>
          <a:p>
            <a:pPr lvl="2"/>
            <a:r>
              <a:rPr lang="nl-NL" dirty="0"/>
              <a:t>512 jobs of 511B input, 1024B output (768KB buffer) </a:t>
            </a:r>
          </a:p>
          <a:p>
            <a:pPr lvl="1"/>
            <a:r>
              <a:rPr lang="nl-NL" dirty="0" err="1"/>
              <a:t>Each</a:t>
            </a:r>
            <a:r>
              <a:rPr lang="nl-NL" dirty="0"/>
              <a:t> iteration:</a:t>
            </a:r>
          </a:p>
          <a:p>
            <a:pPr lvl="2"/>
            <a:r>
              <a:rPr lang="nl-NL" dirty="0" err="1"/>
              <a:t>Insert</a:t>
            </a:r>
            <a:r>
              <a:rPr lang="nl-NL" dirty="0"/>
              <a:t> new jobs in (</a:t>
            </a:r>
            <a:r>
              <a:rPr lang="nl-NL" dirty="0" err="1"/>
              <a:t>any</a:t>
            </a:r>
            <a:r>
              <a:rPr lang="nl-NL" dirty="0"/>
              <a:t>) free </a:t>
            </a:r>
            <a:r>
              <a:rPr lang="nl-NL" dirty="0" err="1"/>
              <a:t>lanes</a:t>
            </a:r>
            <a:r>
              <a:rPr lang="nl-NL" dirty="0"/>
              <a:t> (</a:t>
            </a:r>
            <a:r>
              <a:rPr lang="nl-NL" b="1" dirty="0" err="1">
                <a:solidFill>
                  <a:srgbClr val="008000"/>
                </a:solidFill>
              </a:rPr>
              <a:t>expand</a:t>
            </a:r>
            <a:r>
              <a:rPr lang="nl-NL" b="1" dirty="0">
                <a:solidFill>
                  <a:srgbClr val="008000"/>
                </a:solidFill>
              </a:rPr>
              <a:t>-load</a:t>
            </a:r>
            <a:r>
              <a:rPr lang="nl-NL" dirty="0"/>
              <a:t>)</a:t>
            </a:r>
          </a:p>
          <a:p>
            <a:pPr lvl="2"/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findLongestSymbol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/>
              <a:t>in AVX512</a:t>
            </a:r>
          </a:p>
          <a:p>
            <a:pPr lvl="3"/>
            <a:r>
              <a:rPr lang="nl-NL" dirty="0"/>
              <a:t>Match 1 </a:t>
            </a:r>
            <a:r>
              <a:rPr lang="nl-NL" dirty="0" err="1"/>
              <a:t>symbol</a:t>
            </a:r>
            <a:r>
              <a:rPr lang="nl-NL" dirty="0"/>
              <a:t> in input, </a:t>
            </a:r>
            <a:r>
              <a:rPr lang="nl-NL" dirty="0" err="1"/>
              <a:t>add</a:t>
            </a:r>
            <a:r>
              <a:rPr lang="nl-NL" dirty="0"/>
              <a:t> 1 code </a:t>
            </a:r>
            <a:r>
              <a:rPr lang="nl-NL" dirty="0" err="1"/>
              <a:t>to</a:t>
            </a:r>
            <a:r>
              <a:rPr lang="nl-NL" dirty="0"/>
              <a:t> output strings (in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lane</a:t>
            </a:r>
            <a:r>
              <a:rPr lang="nl-NL" dirty="0"/>
              <a:t>)</a:t>
            </a:r>
          </a:p>
          <a:p>
            <a:pPr lvl="3"/>
            <a:r>
              <a:rPr lang="nl-NL" dirty="0" err="1"/>
              <a:t>Involves</a:t>
            </a:r>
            <a:r>
              <a:rPr lang="nl-NL" dirty="0"/>
              <a:t> 3x</a:t>
            </a:r>
            <a:r>
              <a:rPr lang="nl-NL" b="1" dirty="0">
                <a:solidFill>
                  <a:srgbClr val="008000"/>
                </a:solidFill>
              </a:rPr>
              <a:t>gather</a:t>
            </a:r>
            <a:r>
              <a:rPr lang="nl-NL" dirty="0"/>
              <a:t> (2x 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hashTab</a:t>
            </a:r>
            <a:r>
              <a:rPr lang="nl-NL" dirty="0"/>
              <a:t> 1x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shortCodes</a:t>
            </a:r>
            <a:r>
              <a:rPr lang="nl-NL" dirty="0"/>
              <a:t>) + 1x</a:t>
            </a:r>
            <a:r>
              <a:rPr lang="nl-NL" b="1" dirty="0">
                <a:solidFill>
                  <a:srgbClr val="008000"/>
                </a:solidFill>
              </a:rPr>
              <a:t>scatter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/>
              <a:t>(output)</a:t>
            </a:r>
          </a:p>
          <a:p>
            <a:pPr lvl="2"/>
            <a:r>
              <a:rPr lang="nl-NL" dirty="0"/>
              <a:t>Append </a:t>
            </a:r>
            <a:r>
              <a:rPr lang="nl-NL" dirty="0" err="1"/>
              <a:t>finished</a:t>
            </a:r>
            <a:r>
              <a:rPr lang="nl-NL" dirty="0"/>
              <a:t> jobs in </a:t>
            </a:r>
            <a:r>
              <a:rPr lang="nl-NL" dirty="0" err="1"/>
              <a:t>result</a:t>
            </a:r>
            <a:r>
              <a:rPr lang="nl-NL" dirty="0"/>
              <a:t> job array (</a:t>
            </a:r>
            <a:r>
              <a:rPr lang="nl-NL" b="1" dirty="0" err="1">
                <a:solidFill>
                  <a:srgbClr val="008000"/>
                </a:solidFill>
              </a:rPr>
              <a:t>compress</a:t>
            </a:r>
            <a:r>
              <a:rPr lang="nl-NL" b="1" dirty="0">
                <a:solidFill>
                  <a:srgbClr val="008000"/>
                </a:solidFill>
              </a:rPr>
              <a:t>-store</a:t>
            </a:r>
            <a:r>
              <a:rPr lang="nl-NL" dirty="0"/>
              <a:t>)</a:t>
            </a:r>
          </a:p>
          <a:p>
            <a:pPr lvl="2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A5442E3-9EE3-4017-A364-A350010C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762000"/>
            <a:ext cx="2536644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9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29FE0-34D6-4DFD-8031-BE0ED1DC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Evaluation: </a:t>
            </a:r>
            <a:r>
              <a:rPr lang="nl-NL" dirty="0" err="1"/>
              <a:t>dbtext</a:t>
            </a:r>
            <a:r>
              <a:rPr lang="nl-NL" dirty="0"/>
              <a:t> corpus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6F144C-642D-4847-ADFC-9E46E8B0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3810000" cy="4824536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machine-</a:t>
            </a:r>
            <a:r>
              <a:rPr lang="nl-NL" b="1" dirty="0" err="1">
                <a:solidFill>
                  <a:srgbClr val="FF0000"/>
                </a:solidFill>
              </a:rPr>
              <a:t>readable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identifiers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dirty="0"/>
              <a:t>(</a:t>
            </a:r>
            <a:r>
              <a:rPr lang="nl-NL" dirty="0" err="1"/>
              <a:t>hex</a:t>
            </a:r>
            <a:r>
              <a:rPr lang="nl-NL" dirty="0"/>
              <a:t>, </a:t>
            </a:r>
            <a:r>
              <a:rPr lang="nl-NL" dirty="0" err="1"/>
              <a:t>yago</a:t>
            </a:r>
            <a:r>
              <a:rPr lang="nl-NL" dirty="0"/>
              <a:t>, email, wiki,`</a:t>
            </a:r>
            <a:r>
              <a:rPr lang="nl-NL" dirty="0" err="1"/>
              <a:t>uuid</a:t>
            </a:r>
            <a:r>
              <a:rPr lang="nl-NL" dirty="0"/>
              <a:t>, urls2, </a:t>
            </a:r>
            <a:r>
              <a:rPr lang="nl-NL" dirty="0" err="1"/>
              <a:t>urls</a:t>
            </a:r>
            <a:r>
              <a:rPr lang="nl-NL" dirty="0"/>
              <a:t>),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human-readable names 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city, credentials,</a:t>
            </a:r>
            <a:r>
              <a:rPr lang="nl-NL" dirty="0" err="1"/>
              <a:t>street</a:t>
            </a:r>
            <a:r>
              <a:rPr lang="nl-NL" dirty="0"/>
              <a:t>, </a:t>
            </a:r>
            <a:r>
              <a:rPr lang="nl-NL" dirty="0" err="1"/>
              <a:t>movies</a:t>
            </a:r>
            <a:r>
              <a:rPr lang="nl-NL" dirty="0"/>
              <a:t>),</a:t>
            </a:r>
          </a:p>
          <a:p>
            <a:r>
              <a:rPr lang="nl-NL" dirty="0"/>
              <a:t> </a:t>
            </a:r>
            <a:r>
              <a:rPr lang="nl-NL" b="1" dirty="0" err="1">
                <a:solidFill>
                  <a:srgbClr val="FF0000"/>
                </a:solidFill>
              </a:rPr>
              <a:t>text</a:t>
            </a:r>
            <a:r>
              <a:rPr lang="nl-NL" dirty="0"/>
              <a:t> (</a:t>
            </a:r>
            <a:r>
              <a:rPr lang="nl-NL" dirty="0" err="1"/>
              <a:t>faust</a:t>
            </a:r>
            <a:r>
              <a:rPr lang="nl-NL" dirty="0"/>
              <a:t>, </a:t>
            </a:r>
            <a:r>
              <a:rPr lang="nl-NL" dirty="0" err="1"/>
              <a:t>hamlet</a:t>
            </a:r>
            <a:r>
              <a:rPr lang="nl-NL" dirty="0"/>
              <a:t>, </a:t>
            </a:r>
            <a:r>
              <a:rPr lang="nl-NL" dirty="0" err="1"/>
              <a:t>chinese</a:t>
            </a:r>
            <a:r>
              <a:rPr lang="nl-NL" dirty="0"/>
              <a:t>, </a:t>
            </a:r>
            <a:r>
              <a:rPr lang="nl-NL" dirty="0" err="1"/>
              <a:t>japanese</a:t>
            </a:r>
            <a:r>
              <a:rPr lang="nl-NL" dirty="0"/>
              <a:t>, </a:t>
            </a:r>
            <a:r>
              <a:rPr lang="nl-NL" dirty="0" err="1"/>
              <a:t>wikipedia</a:t>
            </a:r>
            <a:r>
              <a:rPr lang="nl-NL" dirty="0"/>
              <a:t>),</a:t>
            </a:r>
          </a:p>
          <a:p>
            <a:r>
              <a:rPr lang="nl-NL" dirty="0"/>
              <a:t> </a:t>
            </a:r>
            <a:r>
              <a:rPr lang="nl-NL" b="1" dirty="0">
                <a:solidFill>
                  <a:srgbClr val="00B050"/>
                </a:solidFill>
              </a:rPr>
              <a:t>domain-</a:t>
            </a:r>
            <a:r>
              <a:rPr lang="nl-NL" b="1" dirty="0" err="1">
                <a:solidFill>
                  <a:srgbClr val="00B050"/>
                </a:solidFill>
              </a:rPr>
              <a:t>specific</a:t>
            </a:r>
            <a:r>
              <a:rPr lang="nl-NL" b="1" dirty="0">
                <a:solidFill>
                  <a:srgbClr val="00B050"/>
                </a:solidFill>
              </a:rPr>
              <a:t> codes </a:t>
            </a:r>
            <a:r>
              <a:rPr lang="nl-NL" dirty="0"/>
              <a:t>(</a:t>
            </a:r>
            <a:r>
              <a:rPr lang="nl-NL" dirty="0" err="1"/>
              <a:t>genome</a:t>
            </a:r>
            <a:r>
              <a:rPr lang="nl-NL" dirty="0"/>
              <a:t>, </a:t>
            </a:r>
            <a:r>
              <a:rPr lang="nl-NL" dirty="0" err="1"/>
              <a:t>location</a:t>
            </a:r>
            <a:r>
              <a:rPr lang="nl-NL" dirty="0"/>
              <a:t>)</a:t>
            </a:r>
          </a:p>
          <a:p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TPC-H data </a:t>
            </a:r>
            <a:r>
              <a:rPr lang="nl-NL" dirty="0"/>
              <a:t>(</a:t>
            </a:r>
            <a:r>
              <a:rPr lang="nl-NL" dirty="0" err="1"/>
              <a:t>c_name</a:t>
            </a:r>
            <a:r>
              <a:rPr lang="nl-NL" dirty="0"/>
              <a:t>, </a:t>
            </a:r>
            <a:r>
              <a:rPr lang="nl-NL" dirty="0" err="1"/>
              <a:t>l_comment</a:t>
            </a:r>
            <a:r>
              <a:rPr lang="nl-NL" dirty="0"/>
              <a:t>, </a:t>
            </a:r>
            <a:r>
              <a:rPr lang="nl-NL" dirty="0" err="1"/>
              <a:t>ps_comment</a:t>
            </a:r>
            <a:r>
              <a:rPr lang="nl-NL" dirty="0"/>
              <a:t>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Note</a:t>
            </a:r>
            <a:r>
              <a:rPr lang="nl-NL" dirty="0"/>
              <a:t>: traditional </a:t>
            </a:r>
            <a:r>
              <a:rPr lang="nl-NL" dirty="0" err="1"/>
              <a:t>compression</a:t>
            </a:r>
            <a:r>
              <a:rPr lang="nl-NL" dirty="0"/>
              <a:t> datasets (e.g. </a:t>
            </a:r>
            <a:r>
              <a:rPr lang="nl-NL" dirty="0" err="1"/>
              <a:t>Silesia</a:t>
            </a:r>
            <a:r>
              <a:rPr lang="nl-NL" dirty="0"/>
              <a:t>) </a:t>
            </a:r>
            <a:r>
              <a:rPr lang="nl-NL" dirty="0" err="1"/>
              <a:t>contain</a:t>
            </a:r>
            <a:r>
              <a:rPr lang="nl-NL" dirty="0"/>
              <a:t> &gt;50% </a:t>
            </a:r>
            <a:r>
              <a:rPr lang="nl-NL" dirty="0" err="1"/>
              <a:t>binary</a:t>
            </a:r>
            <a:r>
              <a:rPr lang="nl-NL" dirty="0"/>
              <a:t> files. </a:t>
            </a:r>
            <a:r>
              <a:rPr lang="nl-NL" dirty="0" err="1"/>
              <a:t>Our</a:t>
            </a:r>
            <a:r>
              <a:rPr lang="nl-NL" dirty="0"/>
              <a:t> new corpus is </a:t>
            </a:r>
            <a:r>
              <a:rPr lang="nl-NL" dirty="0" err="1"/>
              <a:t>representative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DB </a:t>
            </a:r>
            <a:r>
              <a:rPr lang="nl-NL" dirty="0" err="1"/>
              <a:t>text</a:t>
            </a:r>
            <a:r>
              <a:rPr lang="nl-NL" dirty="0"/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66F3C5-4F95-44DB-AF52-12F1E11F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16071"/>
            <a:ext cx="4932609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3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03FA4-C796-4AB4-AEF9-8D437865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FSST </a:t>
            </a:r>
            <a:r>
              <a:rPr lang="nl-NL" dirty="0" err="1"/>
              <a:t>vs</a:t>
            </a:r>
            <a:r>
              <a:rPr lang="nl-NL" dirty="0"/>
              <a:t> LZ4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33F63-DEA6-4B31-B33F-9C4FFFFB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610600" cy="4824536"/>
          </a:xfrm>
        </p:spPr>
        <p:txBody>
          <a:bodyPr/>
          <a:lstStyle/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first bar </a:t>
            </a:r>
            <a:r>
              <a:rPr lang="nl-NL" dirty="0" err="1"/>
              <a:t>with</a:t>
            </a:r>
            <a:r>
              <a:rPr lang="nl-NL" dirty="0"/>
              <a:t> overall </a:t>
            </a:r>
            <a:r>
              <a:rPr lang="nl-NL" dirty="0" err="1"/>
              <a:t>average</a:t>
            </a:r>
            <a:r>
              <a:rPr lang="nl-NL" dirty="0"/>
              <a:t>  (AVG)</a:t>
            </a:r>
          </a:p>
          <a:p>
            <a:r>
              <a:rPr lang="nl-NL" dirty="0"/>
              <a:t>FSST has </a:t>
            </a:r>
            <a:r>
              <a:rPr lang="nl-NL" b="1" dirty="0" err="1">
                <a:solidFill>
                  <a:srgbClr val="00B050"/>
                </a:solidFill>
              </a:rPr>
              <a:t>better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compression</a:t>
            </a:r>
            <a:r>
              <a:rPr lang="nl-NL" b="1" dirty="0">
                <a:solidFill>
                  <a:srgbClr val="00B050"/>
                </a:solidFill>
              </a:rPr>
              <a:t> factor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>
                <a:solidFill>
                  <a:srgbClr val="00B050"/>
                </a:solidFill>
              </a:rPr>
              <a:t>better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compression</a:t>
            </a:r>
            <a:r>
              <a:rPr lang="nl-NL" b="1" dirty="0">
                <a:solidFill>
                  <a:srgbClr val="00B050"/>
                </a:solidFill>
              </a:rPr>
              <a:t> speed </a:t>
            </a:r>
            <a:r>
              <a:rPr lang="nl-NL" dirty="0" err="1"/>
              <a:t>than</a:t>
            </a:r>
            <a:r>
              <a:rPr lang="nl-NL" dirty="0"/>
              <a:t> LZ4</a:t>
            </a:r>
          </a:p>
          <a:p>
            <a:pPr lvl="1"/>
            <a:r>
              <a:rPr lang="nl-NL" b="1" dirty="0" err="1">
                <a:solidFill>
                  <a:srgbClr val="00B050"/>
                </a:solidFill>
              </a:rPr>
              <a:t>equal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decompression</a:t>
            </a:r>
            <a:r>
              <a:rPr lang="nl-NL" b="1" dirty="0">
                <a:solidFill>
                  <a:srgbClr val="00B050"/>
                </a:solidFill>
              </a:rPr>
              <a:t> speed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D6F96BE-B1E8-43CC-A1EE-8EE448AA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56573"/>
            <a:ext cx="803778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1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03FA4-C796-4AB4-AEF9-8D437865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LZ4 as a database compressor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33F63-DEA6-4B31-B33F-9C4FFFFB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It does </a:t>
            </a:r>
            <a:r>
              <a:rPr lang="nl-NL" dirty="0" err="1"/>
              <a:t>not</a:t>
            </a:r>
            <a:r>
              <a:rPr lang="nl-NL" dirty="0"/>
              <a:t> make sense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LZ4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compress</a:t>
            </a:r>
            <a:r>
              <a:rPr lang="nl-NL" dirty="0"/>
              <a:t> strings </a:t>
            </a:r>
            <a:r>
              <a:rPr lang="nl-NL" dirty="0" err="1"/>
              <a:t>one-by-one</a:t>
            </a:r>
            <a:r>
              <a:rPr lang="nl-NL" dirty="0"/>
              <a:t> (“line”), even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pretrained</a:t>
            </a:r>
            <a:r>
              <a:rPr lang="nl-NL" dirty="0"/>
              <a:t> </a:t>
            </a:r>
            <a:r>
              <a:rPr lang="nl-NL" dirty="0" err="1"/>
              <a:t>zstd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 (“</a:t>
            </a:r>
            <a:r>
              <a:rPr lang="nl-NL" dirty="0" err="1"/>
              <a:t>dict</a:t>
            </a:r>
            <a:r>
              <a:rPr lang="nl-NL" dirty="0"/>
              <a:t>”). It is slow </a:t>
            </a:r>
            <a:r>
              <a:rPr lang="nl-NL" dirty="0" err="1"/>
              <a:t>and</a:t>
            </a:r>
            <a:r>
              <a:rPr lang="nl-NL" dirty="0"/>
              <a:t> has bad </a:t>
            </a:r>
            <a:r>
              <a:rPr lang="nl-NL" dirty="0" err="1"/>
              <a:t>compression</a:t>
            </a:r>
            <a:r>
              <a:rPr lang="nl-NL" dirty="0"/>
              <a:t> factor. General-</a:t>
            </a:r>
            <a:r>
              <a:rPr lang="nl-NL" dirty="0" err="1"/>
              <a:t>purpose</a:t>
            </a:r>
            <a:r>
              <a:rPr lang="nl-NL" dirty="0"/>
              <a:t> </a:t>
            </a:r>
            <a:r>
              <a:rPr lang="nl-NL" dirty="0" err="1"/>
              <a:t>compression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block-</a:t>
            </a:r>
            <a:r>
              <a:rPr lang="nl-NL" dirty="0" err="1"/>
              <a:t>based</a:t>
            </a:r>
            <a:r>
              <a:rPr lang="nl-NL" dirty="0"/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D2FC06-B56E-4AC9-ACE9-C01C9E1B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2" y="2362200"/>
            <a:ext cx="768764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14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B499AB9-A17D-4A06-A079-460009B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7306381" cy="40676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803FA4-C796-4AB4-AEF9-8D437865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Access: FSST </a:t>
            </a:r>
            <a:r>
              <a:rPr lang="nl-NL" dirty="0" err="1"/>
              <a:t>vs</a:t>
            </a:r>
            <a:r>
              <a:rPr lang="nl-NL" dirty="0"/>
              <a:t> LZ4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33F63-DEA6-4B31-B33F-9C4FFFFB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7664"/>
            <a:ext cx="8610600" cy="4824536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case: </a:t>
            </a:r>
            <a:r>
              <a:rPr lang="nl-NL" b="1" dirty="0">
                <a:solidFill>
                  <a:srgbClr val="00B050"/>
                </a:solidFill>
              </a:rPr>
              <a:t>Scan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>
                <a:solidFill>
                  <a:srgbClr val="FF0000"/>
                </a:solidFill>
              </a:rPr>
              <a:t>pushed</a:t>
            </a:r>
            <a:r>
              <a:rPr lang="nl-NL" dirty="0">
                <a:solidFill>
                  <a:srgbClr val="FF0000"/>
                </a:solidFill>
              </a:rPr>
              <a:t> down </a:t>
            </a:r>
            <a:r>
              <a:rPr lang="nl-NL" dirty="0" err="1">
                <a:solidFill>
                  <a:srgbClr val="FF0000"/>
                </a:solidFill>
              </a:rPr>
              <a:t>predicate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(</a:t>
            </a:r>
            <a:r>
              <a:rPr lang="nl-NL" dirty="0" err="1"/>
              <a:t>selection</a:t>
            </a:r>
            <a:r>
              <a:rPr lang="nl-NL" dirty="0"/>
              <a:t> % on X </a:t>
            </a:r>
            <a:r>
              <a:rPr lang="nl-NL" dirty="0" err="1"/>
              <a:t>axis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LZ4 must </a:t>
            </a:r>
            <a:r>
              <a:rPr lang="nl-NL" dirty="0" err="1"/>
              <a:t>decompress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strings, FSST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tuples</a:t>
            </a:r>
            <a:endParaRPr lang="nl-NL" dirty="0"/>
          </a:p>
          <a:p>
            <a:pPr lvl="1"/>
            <a:r>
              <a:rPr lang="nl-NL" dirty="0"/>
              <a:t>FSST </a:t>
            </a:r>
            <a:r>
              <a:rPr lang="nl-NL" dirty="0" err="1"/>
              <a:t>might</a:t>
            </a:r>
            <a:r>
              <a:rPr lang="nl-NL" dirty="0"/>
              <a:t> even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decompress</a:t>
            </a:r>
            <a:r>
              <a:rPr lang="nl-NL" dirty="0"/>
              <a:t> strings (</a:t>
            </a:r>
            <a:r>
              <a:rPr lang="nl-NL" dirty="0" err="1"/>
              <a:t>would</a:t>
            </a:r>
            <a:r>
              <a:rPr lang="nl-NL" dirty="0"/>
              <a:t> even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)</a:t>
            </a:r>
          </a:p>
          <a:p>
            <a:pPr marL="382587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021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-35626" y="1371600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www.percona.com</a:t>
            </a:r>
            <a:r>
              <a:rPr lang="nl-NL" dirty="0"/>
              <a:t>/blog/2016/04/13/</a:t>
            </a:r>
            <a:r>
              <a:rPr lang="nl-NL" dirty="0" err="1"/>
              <a:t>evaluating</a:t>
            </a:r>
            <a:r>
              <a:rPr lang="nl-NL" dirty="0"/>
              <a:t>-database-</a:t>
            </a:r>
            <a:r>
              <a:rPr lang="nl-NL" dirty="0" err="1"/>
              <a:t>compression</a:t>
            </a:r>
            <a:r>
              <a:rPr lang="nl-NL" dirty="0"/>
              <a:t>-</a:t>
            </a:r>
            <a:r>
              <a:rPr lang="nl-NL" dirty="0" err="1"/>
              <a:t>methods</a:t>
            </a:r>
            <a:r>
              <a:rPr lang="nl-NL" dirty="0"/>
              <a:t>-update/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600" y="1600200"/>
            <a:ext cx="8458200" cy="513343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50DC1DA-7325-4529-8219-2B65AB6F89E4}"/>
              </a:ext>
            </a:extLst>
          </p:cNvPr>
          <p:cNvSpPr txBox="1"/>
          <p:nvPr/>
        </p:nvSpPr>
        <p:spPr>
          <a:xfrm>
            <a:off x="6793606" y="3639741"/>
            <a:ext cx="255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i="1" dirty="0">
                <a:solidFill>
                  <a:srgbClr val="00B050"/>
                </a:solidFill>
              </a:rPr>
              <a:t>“</a:t>
            </a:r>
            <a:r>
              <a:rPr lang="nl-NL" b="1" i="1" dirty="0">
                <a:solidFill>
                  <a:srgbClr val="FF0000"/>
                </a:solidFill>
              </a:rPr>
              <a:t>LZ4</a:t>
            </a:r>
            <a:r>
              <a:rPr lang="nl-NL" b="1" i="1" dirty="0">
                <a:solidFill>
                  <a:srgbClr val="00B050"/>
                </a:solidFill>
              </a:rPr>
              <a:t> is </a:t>
            </a:r>
            <a:r>
              <a:rPr lang="nl-NL" b="1" i="1" dirty="0" err="1">
                <a:solidFill>
                  <a:srgbClr val="00B050"/>
                </a:solidFill>
              </a:rPr>
              <a:t>the</a:t>
            </a:r>
            <a:r>
              <a:rPr lang="nl-NL" b="1" i="1" dirty="0">
                <a:solidFill>
                  <a:srgbClr val="00B050"/>
                </a:solidFill>
              </a:rPr>
              <a:t> best </a:t>
            </a:r>
            <a:r>
              <a:rPr lang="nl-NL" b="1" i="1" dirty="0" err="1">
                <a:solidFill>
                  <a:srgbClr val="00B050"/>
                </a:solidFill>
              </a:rPr>
              <a:t>compression</a:t>
            </a:r>
            <a:r>
              <a:rPr lang="nl-NL" b="1" i="1" dirty="0">
                <a:solidFill>
                  <a:srgbClr val="00B050"/>
                </a:solidFill>
              </a:rPr>
              <a:t> </a:t>
            </a:r>
            <a:r>
              <a:rPr lang="nl-NL" b="1" i="1" dirty="0" err="1">
                <a:solidFill>
                  <a:srgbClr val="00B050"/>
                </a:solidFill>
              </a:rPr>
              <a:t>library</a:t>
            </a:r>
            <a:r>
              <a:rPr lang="nl-NL" b="1" i="1" dirty="0">
                <a:solidFill>
                  <a:srgbClr val="00B050"/>
                </a:solidFill>
              </a:rPr>
              <a:t> </a:t>
            </a:r>
            <a:r>
              <a:rPr lang="nl-NL" b="1" i="1" dirty="0" err="1">
                <a:solidFill>
                  <a:srgbClr val="00B050"/>
                </a:solidFill>
              </a:rPr>
              <a:t>for</a:t>
            </a:r>
            <a:r>
              <a:rPr lang="nl-NL" b="1" i="1" dirty="0">
                <a:solidFill>
                  <a:srgbClr val="00B050"/>
                </a:solidFill>
              </a:rPr>
              <a:t> database </a:t>
            </a:r>
            <a:r>
              <a:rPr lang="nl-NL" b="1" i="1" dirty="0" err="1">
                <a:solidFill>
                  <a:srgbClr val="00B050"/>
                </a:solidFill>
              </a:rPr>
              <a:t>applications</a:t>
            </a:r>
            <a:r>
              <a:rPr lang="nl-NL" b="1" i="1" dirty="0">
                <a:solidFill>
                  <a:srgbClr val="00B050"/>
                </a:solidFill>
              </a:rPr>
              <a:t>, </a:t>
            </a:r>
            <a:r>
              <a:rPr lang="nl-NL" b="1" i="1" dirty="0" err="1">
                <a:solidFill>
                  <a:srgbClr val="00B050"/>
                </a:solidFill>
              </a:rPr>
              <a:t>if</a:t>
            </a:r>
            <a:r>
              <a:rPr lang="nl-NL" b="1" i="1" dirty="0">
                <a:solidFill>
                  <a:srgbClr val="00B050"/>
                </a:solidFill>
              </a:rPr>
              <a:t> high speed is </a:t>
            </a:r>
            <a:r>
              <a:rPr lang="nl-NL" b="1" i="1" dirty="0" err="1">
                <a:solidFill>
                  <a:srgbClr val="00B050"/>
                </a:solidFill>
              </a:rPr>
              <a:t>desired</a:t>
            </a:r>
            <a:r>
              <a:rPr lang="nl-NL" b="1" i="1" dirty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72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03FA4-C796-4AB4-AEF9-8D437865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SIMD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Scalar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24341C-A57C-4E7A-B075-5BEF3AC3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762000"/>
            <a:ext cx="4269108" cy="60198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33F63-DEA6-4B31-B33F-9C4FFFFB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4343400" cy="4824536"/>
          </a:xfrm>
        </p:spPr>
        <p:txBody>
          <a:bodyPr/>
          <a:lstStyle/>
          <a:p>
            <a:r>
              <a:rPr lang="nl-NL" dirty="0" err="1"/>
              <a:t>Encoding</a:t>
            </a:r>
            <a:r>
              <a:rPr lang="nl-NL" dirty="0"/>
              <a:t> performance</a:t>
            </a:r>
          </a:p>
          <a:p>
            <a:pPr lvl="1"/>
            <a:r>
              <a:rPr lang="nl-NL" dirty="0"/>
              <a:t>400MB/s </a:t>
            </a:r>
            <a:r>
              <a:rPr lang="nl-NL" dirty="0" err="1"/>
              <a:t>scalar</a:t>
            </a:r>
            <a:endParaRPr lang="nl-NL" dirty="0"/>
          </a:p>
          <a:p>
            <a:pPr lvl="1"/>
            <a:r>
              <a:rPr lang="nl-NL" dirty="0"/>
              <a:t>900MB/s AVX512</a:t>
            </a:r>
          </a:p>
          <a:p>
            <a:pPr lvl="1"/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Without AVX512, LZ4 </a:t>
            </a:r>
            <a:r>
              <a:rPr lang="nl-NL" dirty="0" err="1"/>
              <a:t>compression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FSST</a:t>
            </a:r>
          </a:p>
          <a:p>
            <a:pPr lvl="1"/>
            <a:r>
              <a:rPr lang="nl-NL" dirty="0"/>
              <a:t>But FSST speed </a:t>
            </a:r>
            <a:r>
              <a:rPr lang="nl-NL" dirty="0" err="1"/>
              <a:t>still</a:t>
            </a:r>
            <a:r>
              <a:rPr lang="nl-NL" dirty="0"/>
              <a:t> 70% of LZ4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10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686800" cy="533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4824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Databases are full of strings (see Public BI benchmark, </a:t>
            </a:r>
            <a:r>
              <a:rPr lang="en-US" dirty="0" err="1">
                <a:solidFill>
                  <a:schemeClr val="tx1"/>
                </a:solidFill>
              </a:rPr>
              <a:t>DBtest</a:t>
            </a:r>
            <a:r>
              <a:rPr lang="en-US" dirty="0">
                <a:solidFill>
                  <a:schemeClr val="tx1"/>
                </a:solidFill>
              </a:rPr>
              <a:t> “get real” paper)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String processing is a big bottleneck (CPU, RAM, network, disk)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String compression </a:t>
            </a:r>
            <a:r>
              <a:rPr lang="en-US" dirty="0">
                <a:solidFill>
                  <a:schemeClr val="tx1"/>
                </a:solidFill>
              </a:rPr>
              <a:t>is therefore a good idea (less RAM, network, disk)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Operating on compressed strings is </a:t>
            </a:r>
            <a:r>
              <a:rPr lang="en-US" b="1" dirty="0">
                <a:solidFill>
                  <a:srgbClr val="FF0000"/>
                </a:solidFill>
              </a:rPr>
              <a:t>very beneficial </a:t>
            </a:r>
          </a:p>
          <a:p>
            <a:r>
              <a:rPr lang="en-US" dirty="0">
                <a:solidFill>
                  <a:schemeClr val="tx1"/>
                </a:solidFill>
              </a:rPr>
              <a:t>FSST provides: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random access to compressed strings!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comparable/better (de)compression </a:t>
            </a:r>
            <a:r>
              <a:rPr lang="en-US" b="1" dirty="0">
                <a:solidFill>
                  <a:srgbClr val="008000"/>
                </a:solidFill>
              </a:rPr>
              <a:t>speed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8000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 than the fastest general purpose compression schemes (LZ4)</a:t>
            </a:r>
          </a:p>
          <a:p>
            <a:r>
              <a:rPr lang="en-US" dirty="0">
                <a:solidFill>
                  <a:schemeClr val="tx1"/>
                </a:solidFill>
              </a:rPr>
              <a:t>Useful opportunities of FSST: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Compressed execution, comparisons on compressed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Late decompression (</a:t>
            </a:r>
            <a:r>
              <a:rPr lang="en-US" b="1" dirty="0">
                <a:solidFill>
                  <a:srgbClr val="00B050"/>
                </a:solidFill>
              </a:rPr>
              <a:t>strings-stay-strings</a:t>
            </a:r>
            <a:r>
              <a:rPr lang="en-US" dirty="0">
                <a:solidFill>
                  <a:schemeClr val="tx1"/>
                </a:solidFill>
              </a:rPr>
              <a:t>). Has 0-terminated mode.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Easy integration in existing (database) systems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nl-NL" b="1" dirty="0">
                <a:solidFill>
                  <a:srgbClr val="00B050"/>
                </a:solidFill>
              </a:rPr>
              <a:t>MIT </a:t>
            </a:r>
            <a:r>
              <a:rPr lang="nl-NL" b="1" dirty="0" err="1">
                <a:solidFill>
                  <a:srgbClr val="00B050"/>
                </a:solidFill>
              </a:rPr>
              <a:t>licensed</a:t>
            </a:r>
            <a:r>
              <a:rPr lang="nl-NL" b="1" dirty="0">
                <a:solidFill>
                  <a:srgbClr val="00B050"/>
                </a:solidFill>
              </a:rPr>
              <a:t>, code, paper + </a:t>
            </a:r>
            <a:r>
              <a:rPr lang="nl-NL" b="1" dirty="0" err="1">
                <a:solidFill>
                  <a:srgbClr val="00B050"/>
                </a:solidFill>
              </a:rPr>
              <a:t>replication</a:t>
            </a:r>
            <a:r>
              <a:rPr lang="nl-NL" b="1" dirty="0">
                <a:solidFill>
                  <a:srgbClr val="00B050"/>
                </a:solidFill>
              </a:rPr>
              <a:t> package 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cwida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fsst</a:t>
            </a:r>
            <a:endParaRPr lang="en-US" dirty="0"/>
          </a:p>
          <a:p>
            <a:pPr marL="38258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-35626" y="1371600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www.percona.com</a:t>
            </a:r>
            <a:r>
              <a:rPr lang="nl-NL" dirty="0"/>
              <a:t>/blog/2016/04/13/</a:t>
            </a:r>
            <a:r>
              <a:rPr lang="nl-NL" dirty="0" err="1"/>
              <a:t>evaluating</a:t>
            </a:r>
            <a:r>
              <a:rPr lang="nl-NL" dirty="0"/>
              <a:t>-database-</a:t>
            </a:r>
            <a:r>
              <a:rPr lang="nl-NL" dirty="0" err="1"/>
              <a:t>compression</a:t>
            </a:r>
            <a:r>
              <a:rPr lang="nl-NL" dirty="0"/>
              <a:t>-</a:t>
            </a:r>
            <a:r>
              <a:rPr lang="nl-NL" dirty="0" err="1"/>
              <a:t>methods</a:t>
            </a:r>
            <a:r>
              <a:rPr lang="nl-NL" dirty="0"/>
              <a:t>-update/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6400800" cy="477926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060651F-9208-41E9-9A11-F91496602CE4}"/>
              </a:ext>
            </a:extLst>
          </p:cNvPr>
          <p:cNvSpPr txBox="1"/>
          <p:nvPr/>
        </p:nvSpPr>
        <p:spPr>
          <a:xfrm>
            <a:off x="6793606" y="3639741"/>
            <a:ext cx="255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i="1" dirty="0">
                <a:solidFill>
                  <a:srgbClr val="00B050"/>
                </a:solidFill>
              </a:rPr>
              <a:t>“</a:t>
            </a:r>
            <a:r>
              <a:rPr lang="nl-NL" b="1" i="1" dirty="0">
                <a:solidFill>
                  <a:srgbClr val="FF0000"/>
                </a:solidFill>
              </a:rPr>
              <a:t>LZ4</a:t>
            </a:r>
            <a:r>
              <a:rPr lang="nl-NL" b="1" i="1" dirty="0">
                <a:solidFill>
                  <a:srgbClr val="00B050"/>
                </a:solidFill>
              </a:rPr>
              <a:t> is </a:t>
            </a:r>
            <a:r>
              <a:rPr lang="nl-NL" b="1" i="1" dirty="0" err="1">
                <a:solidFill>
                  <a:srgbClr val="00B050"/>
                </a:solidFill>
              </a:rPr>
              <a:t>the</a:t>
            </a:r>
            <a:r>
              <a:rPr lang="nl-NL" b="1" i="1" dirty="0">
                <a:solidFill>
                  <a:srgbClr val="00B050"/>
                </a:solidFill>
              </a:rPr>
              <a:t> best </a:t>
            </a:r>
            <a:r>
              <a:rPr lang="nl-NL" b="1" i="1" dirty="0" err="1">
                <a:solidFill>
                  <a:srgbClr val="00B050"/>
                </a:solidFill>
              </a:rPr>
              <a:t>compression</a:t>
            </a:r>
            <a:r>
              <a:rPr lang="nl-NL" b="1" i="1" dirty="0">
                <a:solidFill>
                  <a:srgbClr val="00B050"/>
                </a:solidFill>
              </a:rPr>
              <a:t> </a:t>
            </a:r>
            <a:r>
              <a:rPr lang="nl-NL" b="1" i="1" dirty="0" err="1">
                <a:solidFill>
                  <a:srgbClr val="00B050"/>
                </a:solidFill>
              </a:rPr>
              <a:t>library</a:t>
            </a:r>
            <a:r>
              <a:rPr lang="nl-NL" b="1" i="1" dirty="0">
                <a:solidFill>
                  <a:srgbClr val="00B050"/>
                </a:solidFill>
              </a:rPr>
              <a:t> </a:t>
            </a:r>
            <a:r>
              <a:rPr lang="nl-NL" b="1" i="1" dirty="0" err="1">
                <a:solidFill>
                  <a:srgbClr val="00B050"/>
                </a:solidFill>
              </a:rPr>
              <a:t>for</a:t>
            </a:r>
            <a:r>
              <a:rPr lang="nl-NL" b="1" i="1" dirty="0">
                <a:solidFill>
                  <a:srgbClr val="00B050"/>
                </a:solidFill>
              </a:rPr>
              <a:t> database </a:t>
            </a:r>
            <a:r>
              <a:rPr lang="nl-NL" b="1" i="1" dirty="0" err="1">
                <a:solidFill>
                  <a:srgbClr val="00B050"/>
                </a:solidFill>
              </a:rPr>
              <a:t>applications</a:t>
            </a:r>
            <a:r>
              <a:rPr lang="nl-NL" b="1" i="1" dirty="0">
                <a:solidFill>
                  <a:srgbClr val="00B050"/>
                </a:solidFill>
              </a:rPr>
              <a:t>, </a:t>
            </a:r>
            <a:r>
              <a:rPr lang="nl-NL" b="1" i="1" dirty="0" err="1">
                <a:solidFill>
                  <a:srgbClr val="00B050"/>
                </a:solidFill>
              </a:rPr>
              <a:t>if</a:t>
            </a:r>
            <a:r>
              <a:rPr lang="nl-NL" b="1" i="1" dirty="0">
                <a:solidFill>
                  <a:srgbClr val="00B050"/>
                </a:solidFill>
              </a:rPr>
              <a:t> high speed is </a:t>
            </a:r>
            <a:r>
              <a:rPr lang="nl-NL" b="1" i="1" dirty="0" err="1">
                <a:solidFill>
                  <a:srgbClr val="00B050"/>
                </a:solidFill>
              </a:rPr>
              <a:t>desired</a:t>
            </a:r>
            <a:r>
              <a:rPr lang="nl-NL" b="1" i="1" dirty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88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Whole</a:t>
            </a:r>
            <a:r>
              <a:rPr lang="nl-NL" dirty="0"/>
              <a:t> string </a:t>
            </a:r>
            <a:r>
              <a:rPr lang="nl-NL" dirty="0" err="1"/>
              <a:t>becomes</a:t>
            </a:r>
            <a:r>
              <a:rPr lang="nl-NL" dirty="0"/>
              <a:t> 1 code, points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D</a:t>
            </a:r>
          </a:p>
          <a:p>
            <a:pPr lvl="1"/>
            <a:r>
              <a:rPr lang="nl-NL" dirty="0" err="1"/>
              <a:t>works</a:t>
            </a:r>
            <a:r>
              <a:rPr lang="nl-NL" dirty="0"/>
              <a:t> well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few </a:t>
            </a:r>
            <a:r>
              <a:rPr lang="nl-NL" dirty="0" err="1"/>
              <a:t>unique</a:t>
            </a:r>
            <a:r>
              <a:rPr lang="nl-NL" dirty="0"/>
              <a:t> strings (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repetitions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Heavy-</a:t>
            </a:r>
            <a:r>
              <a:rPr lang="nl-NL" dirty="0" err="1"/>
              <a:t>weight</a:t>
            </a:r>
            <a:r>
              <a:rPr lang="nl-NL" dirty="0"/>
              <a:t>/</a:t>
            </a:r>
            <a:r>
              <a:rPr lang="nl-NL" dirty="0" err="1"/>
              <a:t>general-purpose</a:t>
            </a:r>
            <a:r>
              <a:rPr lang="nl-NL" dirty="0"/>
              <a:t>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Lempel-Zipf</a:t>
            </a:r>
            <a:r>
              <a:rPr lang="nl-NL" dirty="0"/>
              <a:t> plus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entropy</a:t>
            </a:r>
            <a:r>
              <a:rPr lang="nl-NL" dirty="0"/>
              <a:t> </a:t>
            </a:r>
            <a:r>
              <a:rPr lang="nl-NL" dirty="0" err="1"/>
              <a:t>coding</a:t>
            </a:r>
            <a:endParaRPr lang="nl-NL" dirty="0"/>
          </a:p>
          <a:p>
            <a:pPr lvl="1"/>
            <a:r>
              <a:rPr lang="nl-NL" dirty="0"/>
              <a:t>Zip, </a:t>
            </a:r>
            <a:r>
              <a:rPr lang="nl-NL" dirty="0" err="1"/>
              <a:t>gzip</a:t>
            </a:r>
            <a:r>
              <a:rPr lang="nl-NL" dirty="0"/>
              <a:t>, </a:t>
            </a:r>
            <a:r>
              <a:rPr lang="nl-NL" dirty="0" err="1"/>
              <a:t>snappy</a:t>
            </a:r>
            <a:r>
              <a:rPr lang="nl-NL" dirty="0"/>
              <a:t>, </a:t>
            </a:r>
            <a:r>
              <a:rPr lang="nl-NL" b="1" dirty="0">
                <a:solidFill>
                  <a:srgbClr val="FF0000"/>
                </a:solidFill>
              </a:rPr>
              <a:t>LZ4</a:t>
            </a:r>
            <a:r>
              <a:rPr lang="nl-NL" dirty="0"/>
              <a:t>, </a:t>
            </a:r>
            <a:r>
              <a:rPr lang="nl-NL" dirty="0" err="1"/>
              <a:t>zstd</a:t>
            </a:r>
            <a:r>
              <a:rPr lang="nl-NL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Block-based decompression</a:t>
            </a:r>
            <a:endParaRPr lang="nl-NL" dirty="0"/>
          </a:p>
          <a:p>
            <a:endParaRPr lang="nl-NL" dirty="0"/>
          </a:p>
        </p:txBody>
      </p:sp>
      <p:grpSp>
        <p:nvGrpSpPr>
          <p:cNvPr id="8" name="Groeperen 7"/>
          <p:cNvGrpSpPr/>
          <p:nvPr/>
        </p:nvGrpSpPr>
        <p:grpSpPr>
          <a:xfrm>
            <a:off x="7543800" y="1905000"/>
            <a:ext cx="1524000" cy="1676400"/>
            <a:chOff x="1219200" y="4648200"/>
            <a:chExt cx="1524000" cy="1676400"/>
          </a:xfrm>
        </p:grpSpPr>
        <p:sp>
          <p:nvSpPr>
            <p:cNvPr id="4" name="Rechthoek 3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Rechthoek 4"/>
            <p:cNvSpPr/>
            <p:nvPr/>
          </p:nvSpPr>
          <p:spPr bwMode="auto">
            <a:xfrm>
              <a:off x="2057400" y="4648200"/>
              <a:ext cx="76200" cy="16764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Rechthoek 6"/>
            <p:cNvSpPr/>
            <p:nvPr/>
          </p:nvSpPr>
          <p:spPr bwMode="auto">
            <a:xfrm>
              <a:off x="1219200" y="4648200"/>
              <a:ext cx="3810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rPr>
                <a:t>D</a:t>
              </a: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7848600" y="16002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</p:spTree>
    <p:extLst>
      <p:ext uri="{BB962C8B-B14F-4D97-AF65-F5344CB8AC3E}">
        <p14:creationId xmlns:p14="http://schemas.microsoft.com/office/powerpoint/2010/main" val="3479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Whole</a:t>
            </a:r>
            <a:r>
              <a:rPr lang="nl-NL" dirty="0"/>
              <a:t> string </a:t>
            </a:r>
            <a:r>
              <a:rPr lang="nl-NL" dirty="0" err="1"/>
              <a:t>becomes</a:t>
            </a:r>
            <a:r>
              <a:rPr lang="nl-NL" dirty="0"/>
              <a:t> 1 code, points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D</a:t>
            </a:r>
          </a:p>
          <a:p>
            <a:pPr lvl="1"/>
            <a:r>
              <a:rPr lang="nl-NL" dirty="0" err="1"/>
              <a:t>works</a:t>
            </a:r>
            <a:r>
              <a:rPr lang="nl-NL" dirty="0"/>
              <a:t> well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few </a:t>
            </a:r>
            <a:r>
              <a:rPr lang="nl-NL" dirty="0" err="1"/>
              <a:t>unique</a:t>
            </a:r>
            <a:r>
              <a:rPr lang="nl-NL" dirty="0"/>
              <a:t> strings (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repetitions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Heavy-</a:t>
            </a:r>
            <a:r>
              <a:rPr lang="nl-NL" dirty="0" err="1"/>
              <a:t>weight</a:t>
            </a:r>
            <a:r>
              <a:rPr lang="nl-NL" dirty="0"/>
              <a:t>/</a:t>
            </a:r>
            <a:r>
              <a:rPr lang="nl-NL" dirty="0" err="1"/>
              <a:t>general-purpose</a:t>
            </a:r>
            <a:r>
              <a:rPr lang="nl-NL" dirty="0"/>
              <a:t>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Lempel-Zipf</a:t>
            </a:r>
            <a:r>
              <a:rPr lang="nl-NL" dirty="0"/>
              <a:t> plus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entropy</a:t>
            </a:r>
            <a:r>
              <a:rPr lang="nl-NL" dirty="0"/>
              <a:t> </a:t>
            </a:r>
            <a:r>
              <a:rPr lang="nl-NL" dirty="0" err="1"/>
              <a:t>coding</a:t>
            </a:r>
            <a:endParaRPr lang="nl-NL" dirty="0"/>
          </a:p>
          <a:p>
            <a:pPr lvl="1"/>
            <a:r>
              <a:rPr lang="nl-NL" dirty="0"/>
              <a:t>Zip, </a:t>
            </a:r>
            <a:r>
              <a:rPr lang="nl-NL" dirty="0" err="1"/>
              <a:t>gzip</a:t>
            </a:r>
            <a:r>
              <a:rPr lang="nl-NL" dirty="0"/>
              <a:t>, </a:t>
            </a:r>
            <a:r>
              <a:rPr lang="nl-NL" dirty="0" err="1"/>
              <a:t>snappy</a:t>
            </a:r>
            <a:r>
              <a:rPr lang="nl-NL" dirty="0"/>
              <a:t>, </a:t>
            </a:r>
            <a:r>
              <a:rPr lang="nl-NL" b="1" dirty="0">
                <a:solidFill>
                  <a:srgbClr val="FF0000"/>
                </a:solidFill>
              </a:rPr>
              <a:t>LZ4</a:t>
            </a:r>
            <a:r>
              <a:rPr lang="nl-NL" dirty="0"/>
              <a:t>, </a:t>
            </a:r>
            <a:r>
              <a:rPr lang="nl-NL" dirty="0" err="1"/>
              <a:t>zstd</a:t>
            </a:r>
            <a:r>
              <a:rPr lang="nl-NL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Block-based decompression</a:t>
            </a:r>
            <a:endParaRPr lang="nl-NL" dirty="0"/>
          </a:p>
          <a:p>
            <a:endParaRPr lang="nl-NL" dirty="0"/>
          </a:p>
        </p:txBody>
      </p:sp>
      <p:grpSp>
        <p:nvGrpSpPr>
          <p:cNvPr id="8" name="Groeperen 7"/>
          <p:cNvGrpSpPr/>
          <p:nvPr/>
        </p:nvGrpSpPr>
        <p:grpSpPr>
          <a:xfrm>
            <a:off x="7543800" y="1905000"/>
            <a:ext cx="1524000" cy="1676400"/>
            <a:chOff x="1219200" y="4648200"/>
            <a:chExt cx="1524000" cy="1676400"/>
          </a:xfrm>
        </p:grpSpPr>
        <p:sp>
          <p:nvSpPr>
            <p:cNvPr id="4" name="Rechthoek 3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Rechthoek 4"/>
            <p:cNvSpPr/>
            <p:nvPr/>
          </p:nvSpPr>
          <p:spPr bwMode="auto">
            <a:xfrm>
              <a:off x="2057400" y="4648200"/>
              <a:ext cx="76200" cy="16764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Rechthoek 6"/>
            <p:cNvSpPr/>
            <p:nvPr/>
          </p:nvSpPr>
          <p:spPr bwMode="auto">
            <a:xfrm>
              <a:off x="1219200" y="4648200"/>
              <a:ext cx="3810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rPr>
                <a:t>D</a:t>
              </a:r>
            </a:p>
          </p:txBody>
        </p:sp>
      </p:grpSp>
      <p:grpSp>
        <p:nvGrpSpPr>
          <p:cNvPr id="9" name="Groeperen 8"/>
          <p:cNvGrpSpPr/>
          <p:nvPr/>
        </p:nvGrpSpPr>
        <p:grpSpPr>
          <a:xfrm>
            <a:off x="7543800" y="4267200"/>
            <a:ext cx="1524000" cy="1676400"/>
            <a:chOff x="1219200" y="4648200"/>
            <a:chExt cx="1524000" cy="1676400"/>
          </a:xfrm>
        </p:grpSpPr>
        <p:sp>
          <p:nvSpPr>
            <p:cNvPr id="10" name="Rechthoek 9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" name="Rechthoek 10"/>
            <p:cNvSpPr/>
            <p:nvPr/>
          </p:nvSpPr>
          <p:spPr bwMode="auto">
            <a:xfrm>
              <a:off x="2057400" y="4648200"/>
              <a:ext cx="2286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3" name="Rechthoek 12"/>
          <p:cNvSpPr/>
          <p:nvPr/>
        </p:nvSpPr>
        <p:spPr bwMode="auto">
          <a:xfrm>
            <a:off x="8382000" y="4419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8382000" y="45720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Rechthoek 14"/>
          <p:cNvSpPr/>
          <p:nvPr/>
        </p:nvSpPr>
        <p:spPr bwMode="auto">
          <a:xfrm>
            <a:off x="8382000" y="47244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hthoek 15"/>
          <p:cNvSpPr/>
          <p:nvPr/>
        </p:nvSpPr>
        <p:spPr bwMode="auto">
          <a:xfrm>
            <a:off x="8382000" y="48768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Rechthoek 16"/>
          <p:cNvSpPr/>
          <p:nvPr/>
        </p:nvSpPr>
        <p:spPr bwMode="auto">
          <a:xfrm>
            <a:off x="8382000" y="5029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hthoek 17"/>
          <p:cNvSpPr/>
          <p:nvPr/>
        </p:nvSpPr>
        <p:spPr bwMode="auto">
          <a:xfrm>
            <a:off x="8382000" y="5181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hthoek 18"/>
          <p:cNvSpPr/>
          <p:nvPr/>
        </p:nvSpPr>
        <p:spPr bwMode="auto">
          <a:xfrm>
            <a:off x="8382000" y="53340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hthoek 19"/>
          <p:cNvSpPr/>
          <p:nvPr/>
        </p:nvSpPr>
        <p:spPr bwMode="auto">
          <a:xfrm>
            <a:off x="8382000" y="54864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Rechthoek 20"/>
          <p:cNvSpPr/>
          <p:nvPr/>
        </p:nvSpPr>
        <p:spPr bwMode="auto">
          <a:xfrm>
            <a:off x="8382000" y="56388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Rechthoek 21"/>
          <p:cNvSpPr/>
          <p:nvPr/>
        </p:nvSpPr>
        <p:spPr bwMode="auto">
          <a:xfrm>
            <a:off x="8382000" y="5791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hthoek 22"/>
          <p:cNvSpPr/>
          <p:nvPr/>
        </p:nvSpPr>
        <p:spPr bwMode="auto">
          <a:xfrm>
            <a:off x="6248400" y="4267200"/>
            <a:ext cx="9144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hthoek 24"/>
          <p:cNvSpPr/>
          <p:nvPr/>
        </p:nvSpPr>
        <p:spPr bwMode="auto">
          <a:xfrm>
            <a:off x="6248400" y="4343400"/>
            <a:ext cx="685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hthoek 25"/>
          <p:cNvSpPr/>
          <p:nvPr/>
        </p:nvSpPr>
        <p:spPr bwMode="auto">
          <a:xfrm>
            <a:off x="6248400" y="4495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hthoek 26"/>
          <p:cNvSpPr/>
          <p:nvPr/>
        </p:nvSpPr>
        <p:spPr bwMode="auto">
          <a:xfrm>
            <a:off x="6248400" y="4724400"/>
            <a:ext cx="6096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848600" y="16002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7848600" y="39624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32" name="Rechthoek 31"/>
          <p:cNvSpPr/>
          <p:nvPr/>
        </p:nvSpPr>
        <p:spPr bwMode="auto">
          <a:xfrm>
            <a:off x="6248400" y="4876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7" name="Rechte verbindingslijn met pijl 66"/>
          <p:cNvCxnSpPr>
            <a:stCxn id="11" idx="1"/>
          </p:cNvCxnSpPr>
          <p:nvPr/>
        </p:nvCxnSpPr>
        <p:spPr bwMode="auto">
          <a:xfrm flipH="1">
            <a:off x="7162800" y="4343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kstvak 67"/>
          <p:cNvSpPr txBox="1"/>
          <p:nvPr/>
        </p:nvSpPr>
        <p:spPr>
          <a:xfrm>
            <a:off x="7467600" y="434340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LZ4 block</a:t>
            </a:r>
          </a:p>
          <a:p>
            <a:r>
              <a:rPr lang="nl-NL" sz="1400" dirty="0" err="1"/>
              <a:t>decode</a:t>
            </a:r>
            <a:endParaRPr lang="nl-NL" sz="1400" dirty="0"/>
          </a:p>
        </p:txBody>
      </p:sp>
      <p:sp>
        <p:nvSpPr>
          <p:cNvPr id="73" name="Tekstvak 72"/>
          <p:cNvSpPr txBox="1"/>
          <p:nvPr/>
        </p:nvSpPr>
        <p:spPr>
          <a:xfrm>
            <a:off x="6172200" y="3962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string </a:t>
            </a:r>
            <a:r>
              <a:rPr lang="nl-NL" sz="1400" dirty="0" err="1"/>
              <a:t>heap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7464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Whole</a:t>
            </a:r>
            <a:r>
              <a:rPr lang="nl-NL" dirty="0"/>
              <a:t> string </a:t>
            </a:r>
            <a:r>
              <a:rPr lang="nl-NL" dirty="0" err="1"/>
              <a:t>becomes</a:t>
            </a:r>
            <a:r>
              <a:rPr lang="nl-NL" dirty="0"/>
              <a:t> 1 code, points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D</a:t>
            </a:r>
          </a:p>
          <a:p>
            <a:pPr lvl="1"/>
            <a:r>
              <a:rPr lang="nl-NL" dirty="0" err="1"/>
              <a:t>works</a:t>
            </a:r>
            <a:r>
              <a:rPr lang="nl-NL" dirty="0"/>
              <a:t> well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few </a:t>
            </a:r>
            <a:r>
              <a:rPr lang="nl-NL" dirty="0" err="1"/>
              <a:t>unique</a:t>
            </a:r>
            <a:r>
              <a:rPr lang="nl-NL" dirty="0"/>
              <a:t> strings (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repetitions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Heavy-</a:t>
            </a:r>
            <a:r>
              <a:rPr lang="nl-NL" dirty="0" err="1"/>
              <a:t>weight</a:t>
            </a:r>
            <a:r>
              <a:rPr lang="nl-NL" dirty="0"/>
              <a:t>/</a:t>
            </a:r>
            <a:r>
              <a:rPr lang="nl-NL" dirty="0" err="1"/>
              <a:t>general-purpose</a:t>
            </a:r>
            <a:r>
              <a:rPr lang="nl-NL" dirty="0"/>
              <a:t>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Lempel-Zipf</a:t>
            </a:r>
            <a:r>
              <a:rPr lang="nl-NL" dirty="0"/>
              <a:t> plus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entropy</a:t>
            </a:r>
            <a:r>
              <a:rPr lang="nl-NL" dirty="0"/>
              <a:t> </a:t>
            </a:r>
            <a:r>
              <a:rPr lang="nl-NL" dirty="0" err="1"/>
              <a:t>coding</a:t>
            </a:r>
            <a:endParaRPr lang="nl-NL" dirty="0"/>
          </a:p>
          <a:p>
            <a:pPr lvl="1"/>
            <a:r>
              <a:rPr lang="nl-NL" dirty="0"/>
              <a:t>Zip, </a:t>
            </a:r>
            <a:r>
              <a:rPr lang="nl-NL" dirty="0" err="1"/>
              <a:t>gzip</a:t>
            </a:r>
            <a:r>
              <a:rPr lang="nl-NL" dirty="0"/>
              <a:t>, </a:t>
            </a:r>
            <a:r>
              <a:rPr lang="nl-NL" dirty="0" err="1"/>
              <a:t>snappy</a:t>
            </a:r>
            <a:r>
              <a:rPr lang="nl-NL" dirty="0"/>
              <a:t>, </a:t>
            </a:r>
            <a:r>
              <a:rPr lang="nl-NL" b="1" dirty="0">
                <a:solidFill>
                  <a:srgbClr val="FF0000"/>
                </a:solidFill>
              </a:rPr>
              <a:t>LZ4</a:t>
            </a:r>
            <a:r>
              <a:rPr lang="nl-NL" dirty="0"/>
              <a:t>, </a:t>
            </a:r>
            <a:r>
              <a:rPr lang="nl-NL" dirty="0" err="1"/>
              <a:t>zstd</a:t>
            </a:r>
            <a:r>
              <a:rPr lang="nl-NL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Block-based decompression</a:t>
            </a:r>
            <a:endParaRPr lang="nl-NL" dirty="0"/>
          </a:p>
          <a:p>
            <a:endParaRPr lang="nl-NL" dirty="0"/>
          </a:p>
        </p:txBody>
      </p:sp>
      <p:grpSp>
        <p:nvGrpSpPr>
          <p:cNvPr id="8" name="Groeperen 7"/>
          <p:cNvGrpSpPr/>
          <p:nvPr/>
        </p:nvGrpSpPr>
        <p:grpSpPr>
          <a:xfrm>
            <a:off x="7543800" y="1905000"/>
            <a:ext cx="1524000" cy="1676400"/>
            <a:chOff x="1219200" y="4648200"/>
            <a:chExt cx="1524000" cy="1676400"/>
          </a:xfrm>
        </p:grpSpPr>
        <p:sp>
          <p:nvSpPr>
            <p:cNvPr id="4" name="Rechthoek 3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Rechthoek 4"/>
            <p:cNvSpPr/>
            <p:nvPr/>
          </p:nvSpPr>
          <p:spPr bwMode="auto">
            <a:xfrm>
              <a:off x="2057400" y="4648200"/>
              <a:ext cx="76200" cy="16764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Rechthoek 6"/>
            <p:cNvSpPr/>
            <p:nvPr/>
          </p:nvSpPr>
          <p:spPr bwMode="auto">
            <a:xfrm>
              <a:off x="1219200" y="4648200"/>
              <a:ext cx="3810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rPr>
                <a:t>D</a:t>
              </a:r>
            </a:p>
          </p:txBody>
        </p:sp>
      </p:grpSp>
      <p:grpSp>
        <p:nvGrpSpPr>
          <p:cNvPr id="9" name="Groeperen 8"/>
          <p:cNvGrpSpPr/>
          <p:nvPr/>
        </p:nvGrpSpPr>
        <p:grpSpPr>
          <a:xfrm>
            <a:off x="7543800" y="4267200"/>
            <a:ext cx="1524000" cy="1676400"/>
            <a:chOff x="1219200" y="4648200"/>
            <a:chExt cx="1524000" cy="1676400"/>
          </a:xfrm>
        </p:grpSpPr>
        <p:sp>
          <p:nvSpPr>
            <p:cNvPr id="10" name="Rechthoek 9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" name="Rechthoek 10"/>
            <p:cNvSpPr/>
            <p:nvPr/>
          </p:nvSpPr>
          <p:spPr bwMode="auto">
            <a:xfrm>
              <a:off x="2057400" y="4648200"/>
              <a:ext cx="2286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3" name="Rechthoek 12"/>
          <p:cNvSpPr/>
          <p:nvPr/>
        </p:nvSpPr>
        <p:spPr bwMode="auto">
          <a:xfrm>
            <a:off x="8382000" y="4419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8382000" y="45720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Rechthoek 14"/>
          <p:cNvSpPr/>
          <p:nvPr/>
        </p:nvSpPr>
        <p:spPr bwMode="auto">
          <a:xfrm>
            <a:off x="8382000" y="47244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hthoek 15"/>
          <p:cNvSpPr/>
          <p:nvPr/>
        </p:nvSpPr>
        <p:spPr bwMode="auto">
          <a:xfrm>
            <a:off x="8382000" y="48768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Rechthoek 16"/>
          <p:cNvSpPr/>
          <p:nvPr/>
        </p:nvSpPr>
        <p:spPr bwMode="auto">
          <a:xfrm>
            <a:off x="8382000" y="5029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hthoek 17"/>
          <p:cNvSpPr/>
          <p:nvPr/>
        </p:nvSpPr>
        <p:spPr bwMode="auto">
          <a:xfrm>
            <a:off x="8382000" y="5181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hthoek 18"/>
          <p:cNvSpPr/>
          <p:nvPr/>
        </p:nvSpPr>
        <p:spPr bwMode="auto">
          <a:xfrm>
            <a:off x="8382000" y="53340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hthoek 19"/>
          <p:cNvSpPr/>
          <p:nvPr/>
        </p:nvSpPr>
        <p:spPr bwMode="auto">
          <a:xfrm>
            <a:off x="8382000" y="54864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Rechthoek 20"/>
          <p:cNvSpPr/>
          <p:nvPr/>
        </p:nvSpPr>
        <p:spPr bwMode="auto">
          <a:xfrm>
            <a:off x="8382000" y="56388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Rechthoek 21"/>
          <p:cNvSpPr/>
          <p:nvPr/>
        </p:nvSpPr>
        <p:spPr bwMode="auto">
          <a:xfrm>
            <a:off x="8382000" y="5791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hthoek 22"/>
          <p:cNvSpPr/>
          <p:nvPr/>
        </p:nvSpPr>
        <p:spPr bwMode="auto">
          <a:xfrm>
            <a:off x="6248400" y="4267200"/>
            <a:ext cx="9144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hthoek 24"/>
          <p:cNvSpPr/>
          <p:nvPr/>
        </p:nvSpPr>
        <p:spPr bwMode="auto">
          <a:xfrm>
            <a:off x="6248400" y="4343400"/>
            <a:ext cx="685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hthoek 25"/>
          <p:cNvSpPr/>
          <p:nvPr/>
        </p:nvSpPr>
        <p:spPr bwMode="auto">
          <a:xfrm>
            <a:off x="6248400" y="4495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hthoek 26"/>
          <p:cNvSpPr/>
          <p:nvPr/>
        </p:nvSpPr>
        <p:spPr bwMode="auto">
          <a:xfrm>
            <a:off x="6248400" y="4724400"/>
            <a:ext cx="6096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848600" y="16002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7848600" y="39624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32" name="Rechthoek 31"/>
          <p:cNvSpPr/>
          <p:nvPr/>
        </p:nvSpPr>
        <p:spPr bwMode="auto">
          <a:xfrm>
            <a:off x="6248400" y="4876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3733800" y="31242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Rechthoek 41"/>
          <p:cNvSpPr/>
          <p:nvPr/>
        </p:nvSpPr>
        <p:spPr bwMode="auto">
          <a:xfrm>
            <a:off x="4800600" y="3124200"/>
            <a:ext cx="685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hthoek 42"/>
          <p:cNvSpPr/>
          <p:nvPr/>
        </p:nvSpPr>
        <p:spPr bwMode="auto">
          <a:xfrm>
            <a:off x="4267200" y="31242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hthoek 43"/>
          <p:cNvSpPr/>
          <p:nvPr/>
        </p:nvSpPr>
        <p:spPr bwMode="auto">
          <a:xfrm>
            <a:off x="4800600" y="32004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5" name="Rechthoek 44"/>
          <p:cNvSpPr/>
          <p:nvPr/>
        </p:nvSpPr>
        <p:spPr bwMode="auto">
          <a:xfrm>
            <a:off x="4267200" y="32004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Rechthoek 45"/>
          <p:cNvSpPr/>
          <p:nvPr/>
        </p:nvSpPr>
        <p:spPr bwMode="auto">
          <a:xfrm>
            <a:off x="4800600" y="3276600"/>
            <a:ext cx="6096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hthoek 46"/>
          <p:cNvSpPr/>
          <p:nvPr/>
        </p:nvSpPr>
        <p:spPr bwMode="auto">
          <a:xfrm>
            <a:off x="4267200" y="32766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Rechthoek 47"/>
          <p:cNvSpPr/>
          <p:nvPr/>
        </p:nvSpPr>
        <p:spPr bwMode="auto">
          <a:xfrm>
            <a:off x="4800600" y="3352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hthoek 48"/>
          <p:cNvSpPr/>
          <p:nvPr/>
        </p:nvSpPr>
        <p:spPr bwMode="auto">
          <a:xfrm>
            <a:off x="4267200" y="33528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2895600" y="2743200"/>
            <a:ext cx="1013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hash</a:t>
            </a:r>
            <a:r>
              <a:rPr lang="nl-NL" sz="1400" dirty="0"/>
              <a:t> </a:t>
            </a:r>
            <a:r>
              <a:rPr lang="nl-NL" sz="1400" dirty="0" err="1"/>
              <a:t>table</a:t>
            </a:r>
            <a:endParaRPr lang="nl-NL" sz="1400" dirty="0"/>
          </a:p>
        </p:txBody>
      </p:sp>
      <p:sp>
        <p:nvSpPr>
          <p:cNvPr id="51" name="Rechthoek 50"/>
          <p:cNvSpPr/>
          <p:nvPr/>
        </p:nvSpPr>
        <p:spPr bwMode="auto">
          <a:xfrm>
            <a:off x="4343400" y="31242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hthoek 51"/>
          <p:cNvSpPr/>
          <p:nvPr/>
        </p:nvSpPr>
        <p:spPr bwMode="auto">
          <a:xfrm>
            <a:off x="4343400" y="32004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Rechthoek 52"/>
          <p:cNvSpPr/>
          <p:nvPr/>
        </p:nvSpPr>
        <p:spPr bwMode="auto">
          <a:xfrm>
            <a:off x="4343400" y="32766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Rechthoek 53"/>
          <p:cNvSpPr/>
          <p:nvPr/>
        </p:nvSpPr>
        <p:spPr bwMode="auto">
          <a:xfrm>
            <a:off x="4343400" y="33528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hthoek 54"/>
          <p:cNvSpPr/>
          <p:nvPr/>
        </p:nvSpPr>
        <p:spPr bwMode="auto">
          <a:xfrm>
            <a:off x="3733800" y="32004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Rechthoek 55"/>
          <p:cNvSpPr/>
          <p:nvPr/>
        </p:nvSpPr>
        <p:spPr bwMode="auto">
          <a:xfrm>
            <a:off x="3733800" y="32766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hthoek 56"/>
          <p:cNvSpPr/>
          <p:nvPr/>
        </p:nvSpPr>
        <p:spPr bwMode="auto">
          <a:xfrm>
            <a:off x="3733800" y="33528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Rechthoek 57"/>
          <p:cNvSpPr/>
          <p:nvPr/>
        </p:nvSpPr>
        <p:spPr bwMode="auto">
          <a:xfrm>
            <a:off x="3733800" y="34290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Rechthoek 58"/>
          <p:cNvSpPr/>
          <p:nvPr/>
        </p:nvSpPr>
        <p:spPr bwMode="auto">
          <a:xfrm>
            <a:off x="3733800" y="35052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0" name="Rechthoek 59"/>
          <p:cNvSpPr/>
          <p:nvPr/>
        </p:nvSpPr>
        <p:spPr bwMode="auto">
          <a:xfrm>
            <a:off x="3733800" y="35814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1" name="Rechthoek 60"/>
          <p:cNvSpPr/>
          <p:nvPr/>
        </p:nvSpPr>
        <p:spPr bwMode="auto">
          <a:xfrm>
            <a:off x="3733800" y="36576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3048000" y="3276600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bucket </a:t>
            </a:r>
          </a:p>
          <a:p>
            <a:r>
              <a:rPr lang="nl-NL" sz="1400" dirty="0"/>
              <a:t>array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4114800" y="3429000"/>
            <a:ext cx="62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value</a:t>
            </a:r>
            <a:r>
              <a:rPr lang="nl-NL" sz="1400" dirty="0"/>
              <a:t> </a:t>
            </a:r>
          </a:p>
          <a:p>
            <a:r>
              <a:rPr lang="nl-NL" sz="1400" dirty="0"/>
              <a:t>array</a:t>
            </a:r>
          </a:p>
        </p:txBody>
      </p:sp>
      <p:sp>
        <p:nvSpPr>
          <p:cNvPr id="65" name="Tekstvak 64"/>
          <p:cNvSpPr txBox="1"/>
          <p:nvPr/>
        </p:nvSpPr>
        <p:spPr>
          <a:xfrm>
            <a:off x="5029200" y="3429000"/>
            <a:ext cx="62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string </a:t>
            </a:r>
          </a:p>
          <a:p>
            <a:r>
              <a:rPr lang="nl-NL" sz="1400" dirty="0" err="1"/>
              <a:t>heap</a:t>
            </a:r>
            <a:endParaRPr lang="nl-NL" sz="1400" dirty="0"/>
          </a:p>
        </p:txBody>
      </p:sp>
      <p:cxnSp>
        <p:nvCxnSpPr>
          <p:cNvPr id="67" name="Rechte verbindingslijn met pijl 66"/>
          <p:cNvCxnSpPr>
            <a:stCxn id="11" idx="1"/>
          </p:cNvCxnSpPr>
          <p:nvPr/>
        </p:nvCxnSpPr>
        <p:spPr bwMode="auto">
          <a:xfrm flipH="1">
            <a:off x="7162800" y="4343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kstvak 67"/>
          <p:cNvSpPr txBox="1"/>
          <p:nvPr/>
        </p:nvSpPr>
        <p:spPr>
          <a:xfrm>
            <a:off x="7467600" y="434340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LZ4 block</a:t>
            </a:r>
          </a:p>
          <a:p>
            <a:r>
              <a:rPr lang="nl-NL" sz="1400" dirty="0" err="1"/>
              <a:t>decode</a:t>
            </a:r>
            <a:endParaRPr lang="nl-NL" sz="1400" dirty="0"/>
          </a:p>
        </p:txBody>
      </p:sp>
      <p:sp>
        <p:nvSpPr>
          <p:cNvPr id="73" name="Tekstvak 72"/>
          <p:cNvSpPr txBox="1"/>
          <p:nvPr/>
        </p:nvSpPr>
        <p:spPr>
          <a:xfrm>
            <a:off x="6172200" y="3962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string </a:t>
            </a:r>
            <a:r>
              <a:rPr lang="nl-NL" sz="1400" dirty="0" err="1"/>
              <a:t>heap</a:t>
            </a:r>
            <a:endParaRPr lang="nl-NL" sz="1400" dirty="0"/>
          </a:p>
        </p:txBody>
      </p:sp>
      <p:cxnSp>
        <p:nvCxnSpPr>
          <p:cNvPr id="81" name="Rechte verbindingslijn met pijl 80"/>
          <p:cNvCxnSpPr>
            <a:endCxn id="47" idx="1"/>
          </p:cNvCxnSpPr>
          <p:nvPr/>
        </p:nvCxnSpPr>
        <p:spPr bwMode="auto">
          <a:xfrm>
            <a:off x="3810000" y="3200400"/>
            <a:ext cx="4572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Rechte verbindingslijn met pijl 83"/>
          <p:cNvCxnSpPr>
            <a:stCxn id="53" idx="3"/>
            <a:endCxn id="44" idx="1"/>
          </p:cNvCxnSpPr>
          <p:nvPr/>
        </p:nvCxnSpPr>
        <p:spPr bwMode="auto">
          <a:xfrm flipV="1">
            <a:off x="4572000" y="3238500"/>
            <a:ext cx="2286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Rechte verbindingslijn met pijl 86"/>
          <p:cNvCxnSpPr/>
          <p:nvPr/>
        </p:nvCxnSpPr>
        <p:spPr bwMode="auto">
          <a:xfrm flipV="1">
            <a:off x="4343400" y="2209800"/>
            <a:ext cx="3352800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Rechthoek 89"/>
          <p:cNvSpPr/>
          <p:nvPr/>
        </p:nvSpPr>
        <p:spPr bwMode="auto">
          <a:xfrm>
            <a:off x="2895600" y="3048000"/>
            <a:ext cx="2971800" cy="914400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4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</a:t>
            </a:r>
            <a:r>
              <a:rPr lang="nl-NL" dirty="0" err="1"/>
              <a:t>Compression</a:t>
            </a:r>
            <a:r>
              <a:rPr lang="nl-NL" dirty="0"/>
              <a:t> in a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423864"/>
            <a:ext cx="7992888" cy="4824536"/>
          </a:xfrm>
        </p:spPr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Whole</a:t>
            </a:r>
            <a:r>
              <a:rPr lang="nl-NL" dirty="0"/>
              <a:t> string </a:t>
            </a:r>
            <a:r>
              <a:rPr lang="nl-NL" dirty="0" err="1"/>
              <a:t>becomes</a:t>
            </a:r>
            <a:r>
              <a:rPr lang="nl-NL" dirty="0"/>
              <a:t> 1 code, points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D</a:t>
            </a:r>
          </a:p>
          <a:p>
            <a:pPr lvl="1"/>
            <a:r>
              <a:rPr lang="nl-NL" dirty="0" err="1"/>
              <a:t>works</a:t>
            </a:r>
            <a:r>
              <a:rPr lang="nl-NL" dirty="0"/>
              <a:t> well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(</a:t>
            </a:r>
            <a:r>
              <a:rPr lang="nl-NL" dirty="0" err="1"/>
              <a:t>relatively</a:t>
            </a:r>
            <a:r>
              <a:rPr lang="nl-NL" dirty="0"/>
              <a:t>) few </a:t>
            </a:r>
            <a:r>
              <a:rPr lang="nl-NL" dirty="0" err="1"/>
              <a:t>unique</a:t>
            </a:r>
            <a:r>
              <a:rPr lang="nl-NL" dirty="0"/>
              <a:t> strings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Heavy-</a:t>
            </a:r>
            <a:r>
              <a:rPr lang="nl-NL" dirty="0" err="1"/>
              <a:t>weight</a:t>
            </a:r>
            <a:r>
              <a:rPr lang="nl-NL" dirty="0"/>
              <a:t>/</a:t>
            </a:r>
            <a:r>
              <a:rPr lang="nl-NL" dirty="0" err="1"/>
              <a:t>general-purpose</a:t>
            </a:r>
            <a:r>
              <a:rPr lang="nl-NL" dirty="0"/>
              <a:t> </a:t>
            </a:r>
            <a:r>
              <a:rPr lang="nl-NL" dirty="0" err="1"/>
              <a:t>Compression</a:t>
            </a:r>
            <a:endParaRPr lang="nl-NL" dirty="0"/>
          </a:p>
          <a:p>
            <a:pPr lvl="1"/>
            <a:r>
              <a:rPr lang="nl-NL" dirty="0" err="1"/>
              <a:t>Lempel-Zipf</a:t>
            </a:r>
            <a:r>
              <a:rPr lang="nl-NL" dirty="0"/>
              <a:t> plus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entropy</a:t>
            </a:r>
            <a:r>
              <a:rPr lang="nl-NL" dirty="0"/>
              <a:t> </a:t>
            </a:r>
            <a:r>
              <a:rPr lang="nl-NL" dirty="0" err="1"/>
              <a:t>coding</a:t>
            </a:r>
            <a:endParaRPr lang="nl-NL" dirty="0"/>
          </a:p>
          <a:p>
            <a:pPr lvl="1"/>
            <a:r>
              <a:rPr lang="nl-NL" dirty="0"/>
              <a:t>Zip, </a:t>
            </a:r>
            <a:r>
              <a:rPr lang="nl-NL" dirty="0" err="1"/>
              <a:t>gzip</a:t>
            </a:r>
            <a:r>
              <a:rPr lang="nl-NL" dirty="0"/>
              <a:t>, </a:t>
            </a:r>
            <a:r>
              <a:rPr lang="nl-NL" dirty="0" err="1"/>
              <a:t>snappy</a:t>
            </a:r>
            <a:r>
              <a:rPr lang="nl-NL" b="1" dirty="0">
                <a:solidFill>
                  <a:srgbClr val="008000"/>
                </a:solidFill>
              </a:rPr>
              <a:t>, </a:t>
            </a:r>
            <a:r>
              <a:rPr lang="nl-NL" b="1" dirty="0">
                <a:solidFill>
                  <a:srgbClr val="FF0000"/>
                </a:solidFill>
              </a:rPr>
              <a:t>LZ4</a:t>
            </a:r>
            <a:r>
              <a:rPr lang="nl-NL" dirty="0"/>
              <a:t>, </a:t>
            </a:r>
            <a:r>
              <a:rPr lang="nl-NL" dirty="0" err="1"/>
              <a:t>zstd</a:t>
            </a:r>
            <a:r>
              <a:rPr lang="nl-NL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Block-based decompression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must decompress (all=) unneeded values in scan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cannot be leveraged in hash tables, sorting, network shuffles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FSST targets compression of many small textual strings</a:t>
            </a:r>
            <a:endParaRPr lang="nl-NL" dirty="0">
              <a:solidFill>
                <a:srgbClr val="008000"/>
              </a:solidFill>
            </a:endParaRPr>
          </a:p>
          <a:p>
            <a:endParaRPr lang="nl-NL" dirty="0"/>
          </a:p>
        </p:txBody>
      </p:sp>
      <p:grpSp>
        <p:nvGrpSpPr>
          <p:cNvPr id="8" name="Groeperen 7"/>
          <p:cNvGrpSpPr/>
          <p:nvPr/>
        </p:nvGrpSpPr>
        <p:grpSpPr>
          <a:xfrm>
            <a:off x="7543800" y="1905000"/>
            <a:ext cx="1524000" cy="1676400"/>
            <a:chOff x="1219200" y="4648200"/>
            <a:chExt cx="1524000" cy="1676400"/>
          </a:xfrm>
        </p:grpSpPr>
        <p:sp>
          <p:nvSpPr>
            <p:cNvPr id="4" name="Rechthoek 3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Rechthoek 4"/>
            <p:cNvSpPr/>
            <p:nvPr/>
          </p:nvSpPr>
          <p:spPr bwMode="auto">
            <a:xfrm>
              <a:off x="2057400" y="4648200"/>
              <a:ext cx="76200" cy="16764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Rechthoek 6"/>
            <p:cNvSpPr/>
            <p:nvPr/>
          </p:nvSpPr>
          <p:spPr bwMode="auto">
            <a:xfrm>
              <a:off x="1219200" y="4648200"/>
              <a:ext cx="3810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rPr>
                <a:t>D</a:t>
              </a:r>
            </a:p>
          </p:txBody>
        </p:sp>
      </p:grpSp>
      <p:grpSp>
        <p:nvGrpSpPr>
          <p:cNvPr id="9" name="Groeperen 8"/>
          <p:cNvGrpSpPr/>
          <p:nvPr/>
        </p:nvGrpSpPr>
        <p:grpSpPr>
          <a:xfrm>
            <a:off x="7543800" y="4267200"/>
            <a:ext cx="1524000" cy="1676400"/>
            <a:chOff x="1219200" y="4648200"/>
            <a:chExt cx="1524000" cy="1676400"/>
          </a:xfrm>
        </p:grpSpPr>
        <p:sp>
          <p:nvSpPr>
            <p:cNvPr id="10" name="Rechthoek 9"/>
            <p:cNvSpPr/>
            <p:nvPr/>
          </p:nvSpPr>
          <p:spPr bwMode="auto">
            <a:xfrm>
              <a:off x="1219200" y="4648200"/>
              <a:ext cx="1524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" name="Rechthoek 10"/>
            <p:cNvSpPr/>
            <p:nvPr/>
          </p:nvSpPr>
          <p:spPr bwMode="auto">
            <a:xfrm>
              <a:off x="2057400" y="4648200"/>
              <a:ext cx="2286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3" name="Rechthoek 12"/>
          <p:cNvSpPr/>
          <p:nvPr/>
        </p:nvSpPr>
        <p:spPr bwMode="auto">
          <a:xfrm>
            <a:off x="8382000" y="4419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8382000" y="45720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Rechthoek 14"/>
          <p:cNvSpPr/>
          <p:nvPr/>
        </p:nvSpPr>
        <p:spPr bwMode="auto">
          <a:xfrm>
            <a:off x="8382000" y="47244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hthoek 15"/>
          <p:cNvSpPr/>
          <p:nvPr/>
        </p:nvSpPr>
        <p:spPr bwMode="auto">
          <a:xfrm>
            <a:off x="8382000" y="48768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Rechthoek 16"/>
          <p:cNvSpPr/>
          <p:nvPr/>
        </p:nvSpPr>
        <p:spPr bwMode="auto">
          <a:xfrm>
            <a:off x="8382000" y="5029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hthoek 17"/>
          <p:cNvSpPr/>
          <p:nvPr/>
        </p:nvSpPr>
        <p:spPr bwMode="auto">
          <a:xfrm>
            <a:off x="8382000" y="5181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hthoek 18"/>
          <p:cNvSpPr/>
          <p:nvPr/>
        </p:nvSpPr>
        <p:spPr bwMode="auto">
          <a:xfrm>
            <a:off x="8382000" y="53340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hthoek 19"/>
          <p:cNvSpPr/>
          <p:nvPr/>
        </p:nvSpPr>
        <p:spPr bwMode="auto">
          <a:xfrm>
            <a:off x="8382000" y="54864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Rechthoek 20"/>
          <p:cNvSpPr/>
          <p:nvPr/>
        </p:nvSpPr>
        <p:spPr bwMode="auto">
          <a:xfrm>
            <a:off x="8382000" y="56388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Rechthoek 21"/>
          <p:cNvSpPr/>
          <p:nvPr/>
        </p:nvSpPr>
        <p:spPr bwMode="auto">
          <a:xfrm>
            <a:off x="8382000" y="5791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hthoek 22"/>
          <p:cNvSpPr/>
          <p:nvPr/>
        </p:nvSpPr>
        <p:spPr bwMode="auto">
          <a:xfrm>
            <a:off x="6248400" y="4267200"/>
            <a:ext cx="9144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hthoek 24"/>
          <p:cNvSpPr/>
          <p:nvPr/>
        </p:nvSpPr>
        <p:spPr bwMode="auto">
          <a:xfrm>
            <a:off x="6248400" y="4343400"/>
            <a:ext cx="685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hthoek 25"/>
          <p:cNvSpPr/>
          <p:nvPr/>
        </p:nvSpPr>
        <p:spPr bwMode="auto">
          <a:xfrm>
            <a:off x="6248400" y="4495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hthoek 26"/>
          <p:cNvSpPr/>
          <p:nvPr/>
        </p:nvSpPr>
        <p:spPr bwMode="auto">
          <a:xfrm>
            <a:off x="6248400" y="4724400"/>
            <a:ext cx="6096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848600" y="16002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7848600" y="39624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disk-block</a:t>
            </a:r>
          </a:p>
        </p:txBody>
      </p:sp>
      <p:sp>
        <p:nvSpPr>
          <p:cNvPr id="32" name="Rechthoek 31"/>
          <p:cNvSpPr/>
          <p:nvPr/>
        </p:nvSpPr>
        <p:spPr bwMode="auto">
          <a:xfrm>
            <a:off x="6248400" y="4876800"/>
            <a:ext cx="914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3733800" y="31242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hthoek 42"/>
          <p:cNvSpPr/>
          <p:nvPr/>
        </p:nvSpPr>
        <p:spPr bwMode="auto">
          <a:xfrm>
            <a:off x="4267200" y="31242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5" name="Rechthoek 44"/>
          <p:cNvSpPr/>
          <p:nvPr/>
        </p:nvSpPr>
        <p:spPr bwMode="auto">
          <a:xfrm>
            <a:off x="4267200" y="32004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hthoek 46"/>
          <p:cNvSpPr/>
          <p:nvPr/>
        </p:nvSpPr>
        <p:spPr bwMode="auto">
          <a:xfrm>
            <a:off x="4267200" y="32766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hthoek 48"/>
          <p:cNvSpPr/>
          <p:nvPr/>
        </p:nvSpPr>
        <p:spPr bwMode="auto">
          <a:xfrm>
            <a:off x="4267200" y="3352800"/>
            <a:ext cx="76200" cy="76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2895600" y="2743200"/>
            <a:ext cx="1013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hash</a:t>
            </a:r>
            <a:r>
              <a:rPr lang="nl-NL" sz="1400" dirty="0"/>
              <a:t> </a:t>
            </a:r>
            <a:r>
              <a:rPr lang="nl-NL" sz="1400" dirty="0" err="1"/>
              <a:t>table</a:t>
            </a:r>
            <a:endParaRPr lang="nl-NL" sz="1400" dirty="0"/>
          </a:p>
        </p:txBody>
      </p:sp>
      <p:sp>
        <p:nvSpPr>
          <p:cNvPr id="51" name="Rechthoek 50"/>
          <p:cNvSpPr/>
          <p:nvPr/>
        </p:nvSpPr>
        <p:spPr bwMode="auto">
          <a:xfrm>
            <a:off x="4343400" y="31242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hthoek 51"/>
          <p:cNvSpPr/>
          <p:nvPr/>
        </p:nvSpPr>
        <p:spPr bwMode="auto">
          <a:xfrm>
            <a:off x="4343400" y="32004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Rechthoek 52"/>
          <p:cNvSpPr/>
          <p:nvPr/>
        </p:nvSpPr>
        <p:spPr bwMode="auto">
          <a:xfrm>
            <a:off x="4343400" y="32766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Rechthoek 53"/>
          <p:cNvSpPr/>
          <p:nvPr/>
        </p:nvSpPr>
        <p:spPr bwMode="auto">
          <a:xfrm>
            <a:off x="4343400" y="3352800"/>
            <a:ext cx="228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hthoek 54"/>
          <p:cNvSpPr/>
          <p:nvPr/>
        </p:nvSpPr>
        <p:spPr bwMode="auto">
          <a:xfrm>
            <a:off x="3733800" y="32004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Rechthoek 55"/>
          <p:cNvSpPr/>
          <p:nvPr/>
        </p:nvSpPr>
        <p:spPr bwMode="auto">
          <a:xfrm>
            <a:off x="3733800" y="32766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hthoek 56"/>
          <p:cNvSpPr/>
          <p:nvPr/>
        </p:nvSpPr>
        <p:spPr bwMode="auto">
          <a:xfrm>
            <a:off x="3733800" y="33528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Rechthoek 57"/>
          <p:cNvSpPr/>
          <p:nvPr/>
        </p:nvSpPr>
        <p:spPr bwMode="auto">
          <a:xfrm>
            <a:off x="3733800" y="34290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Rechthoek 58"/>
          <p:cNvSpPr/>
          <p:nvPr/>
        </p:nvSpPr>
        <p:spPr bwMode="auto">
          <a:xfrm>
            <a:off x="3733800" y="35052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0" name="Rechthoek 59"/>
          <p:cNvSpPr/>
          <p:nvPr/>
        </p:nvSpPr>
        <p:spPr bwMode="auto">
          <a:xfrm>
            <a:off x="3733800" y="35814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1" name="Rechthoek 60"/>
          <p:cNvSpPr/>
          <p:nvPr/>
        </p:nvSpPr>
        <p:spPr bwMode="auto">
          <a:xfrm>
            <a:off x="3733800" y="3657600"/>
            <a:ext cx="76200" cy="7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3048000" y="3276600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bucket </a:t>
            </a:r>
          </a:p>
          <a:p>
            <a:r>
              <a:rPr lang="nl-NL" sz="1400" dirty="0"/>
              <a:t>array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4114800" y="3429000"/>
            <a:ext cx="62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value</a:t>
            </a:r>
            <a:r>
              <a:rPr lang="nl-NL" sz="1400" dirty="0"/>
              <a:t> </a:t>
            </a:r>
          </a:p>
          <a:p>
            <a:r>
              <a:rPr lang="nl-NL" sz="1400" dirty="0"/>
              <a:t>array</a:t>
            </a:r>
          </a:p>
        </p:txBody>
      </p:sp>
      <p:cxnSp>
        <p:nvCxnSpPr>
          <p:cNvPr id="67" name="Rechte verbindingslijn met pijl 66"/>
          <p:cNvCxnSpPr>
            <a:stCxn id="11" idx="1"/>
          </p:cNvCxnSpPr>
          <p:nvPr/>
        </p:nvCxnSpPr>
        <p:spPr bwMode="auto">
          <a:xfrm flipH="1">
            <a:off x="7162800" y="4343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kstvak 67"/>
          <p:cNvSpPr txBox="1"/>
          <p:nvPr/>
        </p:nvSpPr>
        <p:spPr>
          <a:xfrm>
            <a:off x="7467600" y="434340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LZ4 block</a:t>
            </a:r>
          </a:p>
          <a:p>
            <a:r>
              <a:rPr lang="nl-NL" sz="1400" dirty="0" err="1"/>
              <a:t>decode</a:t>
            </a:r>
            <a:endParaRPr lang="nl-NL" sz="1400" dirty="0"/>
          </a:p>
        </p:txBody>
      </p:sp>
      <p:sp>
        <p:nvSpPr>
          <p:cNvPr id="73" name="Tekstvak 72"/>
          <p:cNvSpPr txBox="1"/>
          <p:nvPr/>
        </p:nvSpPr>
        <p:spPr>
          <a:xfrm>
            <a:off x="6172200" y="3962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string </a:t>
            </a:r>
            <a:r>
              <a:rPr lang="nl-NL" sz="1400" dirty="0" err="1"/>
              <a:t>heap</a:t>
            </a:r>
            <a:endParaRPr lang="nl-NL" sz="1400" dirty="0"/>
          </a:p>
        </p:txBody>
      </p:sp>
      <p:cxnSp>
        <p:nvCxnSpPr>
          <p:cNvPr id="81" name="Rechte verbindingslijn met pijl 80"/>
          <p:cNvCxnSpPr>
            <a:endCxn id="47" idx="1"/>
          </p:cNvCxnSpPr>
          <p:nvPr/>
        </p:nvCxnSpPr>
        <p:spPr bwMode="auto">
          <a:xfrm>
            <a:off x="3810000" y="3200400"/>
            <a:ext cx="4572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Rechthoek 89"/>
          <p:cNvSpPr/>
          <p:nvPr/>
        </p:nvSpPr>
        <p:spPr bwMode="auto">
          <a:xfrm>
            <a:off x="2971800" y="3048000"/>
            <a:ext cx="2971800" cy="914400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5" name="Rechthoek 74"/>
          <p:cNvSpPr/>
          <p:nvPr/>
        </p:nvSpPr>
        <p:spPr bwMode="auto">
          <a:xfrm>
            <a:off x="4343400" y="31242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Rechthoek 75"/>
          <p:cNvSpPr/>
          <p:nvPr/>
        </p:nvSpPr>
        <p:spPr bwMode="auto">
          <a:xfrm>
            <a:off x="4343400" y="3276600"/>
            <a:ext cx="2286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Vermenigvuldigen 36"/>
          <p:cNvSpPr/>
          <p:nvPr/>
        </p:nvSpPr>
        <p:spPr bwMode="auto">
          <a:xfrm>
            <a:off x="4343400" y="2895600"/>
            <a:ext cx="457200" cy="762000"/>
          </a:xfrm>
          <a:prstGeom prst="mathMultiply">
            <a:avLst>
              <a:gd name="adj1" fmla="val 1399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87" name="Rechte verbindingslijn met pijl 86"/>
          <p:cNvCxnSpPr/>
          <p:nvPr/>
        </p:nvCxnSpPr>
        <p:spPr bwMode="auto">
          <a:xfrm flipV="1">
            <a:off x="4343400" y="2209800"/>
            <a:ext cx="3352800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268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2DE8-7560-4A89-B3F6-8EA7E42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Idea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9CC5C0-A742-4E58-AC6F-1FB891C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382000" cy="4824536"/>
          </a:xfrm>
        </p:spPr>
        <p:txBody>
          <a:bodyPr/>
          <a:lstStyle/>
          <a:p>
            <a:r>
              <a:rPr lang="nl-NL" dirty="0" err="1"/>
              <a:t>Encode</a:t>
            </a:r>
            <a:r>
              <a:rPr lang="nl-NL" dirty="0"/>
              <a:t> strings as a </a:t>
            </a:r>
            <a:r>
              <a:rPr lang="nl-NL" dirty="0" err="1"/>
              <a:t>sequence</a:t>
            </a:r>
            <a:r>
              <a:rPr lang="nl-NL" dirty="0"/>
              <a:t> of bytes,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byte [0,254] is a</a:t>
            </a:r>
          </a:p>
          <a:p>
            <a:pPr lvl="1"/>
            <a:r>
              <a:rPr lang="nl-NL" b="1" dirty="0">
                <a:solidFill>
                  <a:srgbClr val="FF0000"/>
                </a:solidFill>
              </a:rPr>
              <a:t>CODE</a:t>
            </a:r>
          </a:p>
          <a:p>
            <a:r>
              <a:rPr lang="nl-NL" dirty="0" err="1"/>
              <a:t>Each</a:t>
            </a:r>
            <a:r>
              <a:rPr lang="nl-NL" dirty="0"/>
              <a:t> code stands </a:t>
            </a:r>
            <a:r>
              <a:rPr lang="nl-NL" dirty="0" err="1"/>
              <a:t>for</a:t>
            </a:r>
            <a:r>
              <a:rPr lang="nl-NL" dirty="0"/>
              <a:t> a 1-8 byte</a:t>
            </a:r>
          </a:p>
          <a:p>
            <a:pPr lvl="1"/>
            <a:r>
              <a:rPr lang="nl-NL" b="1" dirty="0">
                <a:solidFill>
                  <a:srgbClr val="008000"/>
                </a:solidFill>
              </a:rPr>
              <a:t>SYMBOL</a:t>
            </a:r>
          </a:p>
          <a:p>
            <a:pPr lvl="1"/>
            <a:endParaRPr lang="nl-NL" b="1" dirty="0">
              <a:solidFill>
                <a:srgbClr val="008000"/>
              </a:solidFill>
            </a:endParaRPr>
          </a:p>
          <a:p>
            <a:pPr lvl="1"/>
            <a:endParaRPr lang="nl-NL" b="1" dirty="0">
              <a:solidFill>
                <a:srgbClr val="008000"/>
              </a:solidFill>
            </a:endParaRPr>
          </a:p>
          <a:p>
            <a:pPr lvl="1"/>
            <a:endParaRPr lang="nl-NL" b="1" dirty="0">
              <a:solidFill>
                <a:srgbClr val="008000"/>
              </a:solidFill>
            </a:endParaRPr>
          </a:p>
          <a:p>
            <a:pPr lvl="1"/>
            <a:endParaRPr lang="nl-NL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nl-NL" b="1" dirty="0">
              <a:solidFill>
                <a:srgbClr val="008000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Byte 255 is special code </a:t>
            </a:r>
            <a:r>
              <a:rPr lang="nl-NL" dirty="0" err="1">
                <a:solidFill>
                  <a:schemeClr val="tx1"/>
                </a:solidFill>
              </a:rPr>
              <a:t>marking</a:t>
            </a:r>
            <a:endParaRPr lang="nl-NL" dirty="0">
              <a:solidFill>
                <a:schemeClr val="tx1"/>
              </a:solidFill>
            </a:endParaRPr>
          </a:p>
          <a:p>
            <a:pPr lvl="1"/>
            <a:r>
              <a:rPr lang="nl-NL" b="1" dirty="0">
                <a:solidFill>
                  <a:srgbClr val="FF0000"/>
                </a:solidFill>
              </a:rPr>
              <a:t>EXCEPTION</a:t>
            </a: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     </a:t>
            </a:r>
            <a:r>
              <a:rPr lang="nl-NL" dirty="0" err="1">
                <a:solidFill>
                  <a:schemeClr val="tx1"/>
                </a:solidFill>
              </a:rPr>
              <a:t>followed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by</a:t>
            </a:r>
            <a:r>
              <a:rPr lang="nl-NL" dirty="0">
                <a:solidFill>
                  <a:schemeClr val="tx1"/>
                </a:solidFill>
              </a:rPr>
              <a:t> 1 </a:t>
            </a:r>
            <a:r>
              <a:rPr lang="nl-NL" dirty="0" err="1">
                <a:solidFill>
                  <a:schemeClr val="tx1"/>
                </a:solidFill>
              </a:rPr>
              <a:t>uncompressed</a:t>
            </a:r>
            <a:r>
              <a:rPr lang="nl-NL" dirty="0">
                <a:solidFill>
                  <a:schemeClr val="tx1"/>
                </a:solidFill>
              </a:rPr>
              <a:t> byte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i="1" dirty="0" err="1">
                <a:solidFill>
                  <a:schemeClr val="tx1"/>
                </a:solidFill>
              </a:rPr>
              <a:t>Closest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existing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scheme</a:t>
            </a:r>
            <a:r>
              <a:rPr lang="nl-NL" i="1" dirty="0">
                <a:solidFill>
                  <a:schemeClr val="tx1"/>
                </a:solidFill>
              </a:rPr>
              <a:t> is </a:t>
            </a:r>
            <a:r>
              <a:rPr lang="nl-NL" b="1" i="1" dirty="0" err="1">
                <a:solidFill>
                  <a:srgbClr val="FF0000"/>
                </a:solidFill>
              </a:rPr>
              <a:t>RePair</a:t>
            </a:r>
            <a:r>
              <a:rPr lang="nl-NL" i="1" dirty="0">
                <a:solidFill>
                  <a:schemeClr val="tx1"/>
                </a:solidFill>
              </a:rPr>
              <a:t>, but is &gt;100x slower </a:t>
            </a:r>
            <a:r>
              <a:rPr lang="nl-NL" i="1" dirty="0" err="1">
                <a:solidFill>
                  <a:schemeClr val="tx1"/>
                </a:solidFill>
              </a:rPr>
              <a:t>than</a:t>
            </a:r>
            <a:r>
              <a:rPr lang="nl-NL" i="1" dirty="0">
                <a:solidFill>
                  <a:schemeClr val="tx1"/>
                </a:solidFill>
              </a:rPr>
              <a:t> FSST (</a:t>
            </a:r>
            <a:r>
              <a:rPr lang="nl-NL" i="1" dirty="0" err="1">
                <a:solidFill>
                  <a:schemeClr val="tx1"/>
                </a:solidFill>
              </a:rPr>
              <a:t>both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ways</a:t>
            </a:r>
            <a:r>
              <a:rPr lang="nl-NL" i="1" dirty="0">
                <a:solidFill>
                  <a:schemeClr val="tx1"/>
                </a:solidFill>
              </a:rPr>
              <a:t>)  </a:t>
            </a:r>
            <a:r>
              <a:rPr lang="nl-NL" dirty="0">
                <a:solidFill>
                  <a:schemeClr val="tx1"/>
                </a:solidFill>
              </a:rPr>
              <a:t>                               </a:t>
            </a:r>
          </a:p>
        </p:txBody>
      </p:sp>
      <p:sp>
        <p:nvSpPr>
          <p:cNvPr id="11" name="Gebogen pijl 10"/>
          <p:cNvSpPr/>
          <p:nvPr/>
        </p:nvSpPr>
        <p:spPr bwMode="auto">
          <a:xfrm rot="5400000">
            <a:off x="4038600" y="76200"/>
            <a:ext cx="1676400" cy="5486400"/>
          </a:xfrm>
          <a:prstGeom prst="bentArrow">
            <a:avLst>
              <a:gd name="adj1" fmla="val 4208"/>
              <a:gd name="adj2" fmla="val 6664"/>
              <a:gd name="adj3" fmla="val 8661"/>
              <a:gd name="adj4" fmla="val 8170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Gebogen pijl 11"/>
          <p:cNvSpPr/>
          <p:nvPr/>
        </p:nvSpPr>
        <p:spPr bwMode="auto">
          <a:xfrm rot="5400000">
            <a:off x="3467100" y="1638300"/>
            <a:ext cx="914400" cy="3124200"/>
          </a:xfrm>
          <a:prstGeom prst="bentArrow">
            <a:avLst>
              <a:gd name="adj1" fmla="val 6833"/>
              <a:gd name="adj2" fmla="val 6664"/>
              <a:gd name="adj3" fmla="val 8661"/>
              <a:gd name="adj4" fmla="val 90845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C04D527-90FB-446B-B1D2-55B21E45F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67" t="-182" r="1164" b="31978"/>
          <a:stretch/>
        </p:blipFill>
        <p:spPr>
          <a:xfrm>
            <a:off x="2667000" y="2819400"/>
            <a:ext cx="5882312" cy="365349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C8913AF-720B-43D4-B906-25C3EBD26A72}"/>
              </a:ext>
            </a:extLst>
          </p:cNvPr>
          <p:cNvSpPr txBox="1"/>
          <p:nvPr/>
        </p:nvSpPr>
        <p:spPr>
          <a:xfrm>
            <a:off x="6705600" y="5265003"/>
            <a:ext cx="274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00B050"/>
                </a:solidFill>
              </a:rPr>
              <a:t>Small </a:t>
            </a:r>
            <a:r>
              <a:rPr lang="nl-NL" sz="1600" b="1" dirty="0" err="1">
                <a:solidFill>
                  <a:srgbClr val="00B050"/>
                </a:solidFill>
              </a:rPr>
              <a:t>symbol</a:t>
            </a:r>
            <a:r>
              <a:rPr lang="nl-NL" sz="1600" b="1" dirty="0">
                <a:solidFill>
                  <a:srgbClr val="00B050"/>
                </a:solidFill>
              </a:rPr>
              <a:t> </a:t>
            </a:r>
            <a:r>
              <a:rPr lang="nl-NL" sz="1600" b="1" dirty="0" err="1">
                <a:solidFill>
                  <a:srgbClr val="00B050"/>
                </a:solidFill>
              </a:rPr>
              <a:t>table</a:t>
            </a:r>
            <a:r>
              <a:rPr lang="nl-NL" sz="1600" b="1" dirty="0">
                <a:solidFill>
                  <a:srgbClr val="00B050"/>
                </a:solidFill>
              </a:rPr>
              <a:t>(s): RAM: 2.2KB, disk/</a:t>
            </a:r>
            <a:r>
              <a:rPr lang="nl-NL" sz="1600" b="1" dirty="0" err="1">
                <a:solidFill>
                  <a:srgbClr val="00B050"/>
                </a:solidFill>
              </a:rPr>
              <a:t>network</a:t>
            </a:r>
            <a:r>
              <a:rPr lang="nl-NL" sz="1600" b="1" dirty="0">
                <a:solidFill>
                  <a:srgbClr val="00B050"/>
                </a:solidFill>
              </a:rPr>
              <a:t>: ~500B</a:t>
            </a:r>
          </a:p>
        </p:txBody>
      </p:sp>
    </p:spTree>
    <p:extLst>
      <p:ext uri="{BB962C8B-B14F-4D97-AF65-F5344CB8AC3E}">
        <p14:creationId xmlns:p14="http://schemas.microsoft.com/office/powerpoint/2010/main" val="21206749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36798</TotalTime>
  <Words>1700</Words>
  <Application>Microsoft Office PowerPoint</Application>
  <PresentationFormat>Diavoorstelling (4:3)</PresentationFormat>
  <Paragraphs>290</Paragraphs>
  <Slides>31</Slides>
  <Notes>0</Notes>
  <HiddenSlides>19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Times</vt:lpstr>
      <vt:lpstr>Blank Presentation</vt:lpstr>
      <vt:lpstr>FSST string compression</vt:lpstr>
      <vt:lpstr>String Compression in a DBMS</vt:lpstr>
      <vt:lpstr>String Compression in a DBMS</vt:lpstr>
      <vt:lpstr>String Compression in a DBMS</vt:lpstr>
      <vt:lpstr>String Compression in a DBMS</vt:lpstr>
      <vt:lpstr>String Compression in a DBMS</vt:lpstr>
      <vt:lpstr>String Compression in a DBMS</vt:lpstr>
      <vt:lpstr>String Compression in a DBMS</vt:lpstr>
      <vt:lpstr>The Idea</vt:lpstr>
      <vt:lpstr>FSST Decoding</vt:lpstr>
      <vt:lpstr>FFST Decoding, optimized..</vt:lpstr>
      <vt:lpstr>FSST encoding</vt:lpstr>
      <vt:lpstr>FSST Compression in a DBMS</vt:lpstr>
      <vt:lpstr>Challenge: Finding a Good Symbol Table</vt:lpstr>
      <vt:lpstr>FSST bottom-up symbol table construction</vt:lpstr>
      <vt:lpstr>Algorithm Example (maxlen=3, |st|=5)</vt:lpstr>
      <vt:lpstr>Algorithm Example (maxlen=3, |st|=5)</vt:lpstr>
      <vt:lpstr>Algorithm Example (maxlen=3, |st|=5)</vt:lpstr>
      <vt:lpstr>Algorithm Example (maxlen=3, |st|=5)</vt:lpstr>
      <vt:lpstr>Algorithm Example (maxlen=3, |st|=5)</vt:lpstr>
      <vt:lpstr>Algorithm Example (maxlen=3, |st|=5)</vt:lpstr>
      <vt:lpstr>Making FSST encoding fast</vt:lpstr>
      <vt:lpstr>Making FSST encoding fast</vt:lpstr>
      <vt:lpstr>Lossy Perfect Hash Table</vt:lpstr>
      <vt:lpstr>AVX512 Implementation</vt:lpstr>
      <vt:lpstr>Evaluation: dbtext corpus</vt:lpstr>
      <vt:lpstr>FSST vs LZ4</vt:lpstr>
      <vt:lpstr>LZ4 as a database compressor</vt:lpstr>
      <vt:lpstr>Random Access: FSST vs LZ4</vt:lpstr>
      <vt:lpstr>SIMD vs Scalar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Data Engineering</dc:title>
  <dc:creator>Peter Boncz</dc:creator>
  <cp:lastModifiedBy>Peter Boncz</cp:lastModifiedBy>
  <cp:revision>347</cp:revision>
  <dcterms:created xsi:type="dcterms:W3CDTF">2016-02-01T14:37:41Z</dcterms:created>
  <dcterms:modified xsi:type="dcterms:W3CDTF">2020-08-17T13:22:02Z</dcterms:modified>
</cp:coreProperties>
</file>