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1" r:id="rId2"/>
  </p:sldMasterIdLst>
  <p:sldIdLst>
    <p:sldId id="256" r:id="rId3"/>
    <p:sldId id="257" r:id="rId4"/>
    <p:sldId id="274" r:id="rId5"/>
    <p:sldId id="266" r:id="rId6"/>
    <p:sldId id="261" r:id="rId7"/>
    <p:sldId id="262" r:id="rId8"/>
    <p:sldId id="271" r:id="rId9"/>
    <p:sldId id="272" r:id="rId10"/>
    <p:sldId id="273" r:id="rId11"/>
    <p:sldId id="259" r:id="rId12"/>
    <p:sldId id="270" r:id="rId13"/>
    <p:sldId id="260" r:id="rId14"/>
    <p:sldId id="276" r:id="rId15"/>
    <p:sldId id="277" r:id="rId16"/>
    <p:sldId id="269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1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2E855-0F77-4FC4-93A7-7DB5078BECC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609600" y="838200"/>
            <a:ext cx="1097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Headline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Lorem</a:t>
            </a: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Ipsum</a:t>
            </a:r>
            <a:b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</a:br>
            <a:br>
              <a:rPr lang="en-US" sz="3600" dirty="0">
                <a:latin typeface="Helvetica CE" charset="0"/>
                <a:cs typeface="Helvetica CE" charset="0"/>
              </a:rPr>
            </a:br>
            <a:endParaRPr lang="en-US" sz="3600" dirty="0">
              <a:solidFill>
                <a:srgbClr val="C12030"/>
              </a:solidFill>
              <a:latin typeface="Helvetica CE" charset="0"/>
              <a:cs typeface="Helvetica CE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C0D253-B5A7-4DD4-BDD0-58FBB1C2A1D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9600" y="1600201"/>
            <a:ext cx="10972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400" dirty="0">
                <a:latin typeface="ITC New Baskerville Roman" charset="0"/>
              </a:rPr>
              <a:t>Body content.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62737-5180-4066-B944-CE502C451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10D201-B81E-470F-A152-87DB35E113A8}" type="datetimeFigureOut">
              <a:rPr lang="en-US" altLang="en-US"/>
              <a:pPr/>
              <a:t>2/16/2022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22139-93B4-40CC-89BD-0B3AF6C81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E00AC-0E31-4E33-898F-C95D0CA5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6FB135-70D7-4D79-9C5C-D3BF7EF341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1374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09600" y="838201"/>
            <a:ext cx="109728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DD437-4AF4-4B28-8C0D-6C76D7417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5B2143-4885-47E3-A9EB-607A302E185E}" type="datetimeFigureOut">
              <a:rPr lang="en-US" altLang="en-US"/>
              <a:pPr/>
              <a:t>2/16/2022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47638-4ADF-496A-BC19-79732E61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E3D02-125F-4EA1-ACA5-AB2353BB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233ABC-A898-4A67-A15E-CE46029DE7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5176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06901"/>
            <a:ext cx="10972800" cy="1304421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06714"/>
            <a:ext cx="10972800" cy="14366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5E79E-DC64-420D-91F7-32B0F491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7ACBF5-1757-4FA1-8770-7D42E8AB3403}" type="datetimeFigureOut">
              <a:rPr lang="en-US" altLang="en-US"/>
              <a:pPr/>
              <a:t>2/16/2022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23321-19CF-4FE8-86AB-92951337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FD736-86DB-477B-998C-310F0A2A0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12FF1-CA76-4B30-8AC3-6F2FCD24FF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2438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09600" y="838201"/>
            <a:ext cx="109728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2B2FE22-F707-47A4-BCB1-A08CC82F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EC4CDC-1D50-43D9-92DD-EC1F6918FC5E}" type="datetimeFigureOut">
              <a:rPr lang="en-US" altLang="en-US"/>
              <a:pPr/>
              <a:t>2/16/2022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347AEE9-413C-4A63-8F48-FE87CD79B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4962F41-9205-4EC6-9E35-F814B03B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75A822-6D0C-4282-B0D4-895A07FF69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4536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808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F69E1D8-7778-4715-B6B1-2225EE00C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9945B5-1676-4A4A-9769-87262D092169}" type="datetimeFigureOut">
              <a:rPr lang="en-US" altLang="en-US"/>
              <a:pPr/>
              <a:t>2/16/2022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72F080C-2270-4940-B1BB-C5388C05D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88EBCF5-7527-4548-8A13-1D4B6B65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1F5381-6561-4150-B8FB-99CBCDE157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3174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162"/>
            <a:ext cx="10972800" cy="9604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9F87347-1B1B-4E63-A541-6CD0F907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EA8BE1-029F-4049-94C0-3048ABCECBF1}" type="datetimeFigureOut">
              <a:rPr lang="en-US" altLang="en-US"/>
              <a:pPr/>
              <a:t>2/16/2022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3063BF6-3B87-4457-9BEE-B323DF680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33DAA51-2D10-4970-9A98-7F02235C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4F319B-00D1-475C-B456-44FBA00A05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80047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38CB7C3-62BA-482E-9828-7A50A01C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94213C-83F6-4CB9-84A6-5E06AF59783F}" type="datetimeFigureOut">
              <a:rPr lang="en-US" altLang="en-US"/>
              <a:pPr/>
              <a:t>2/16/2022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AE5515B-2561-4220-B0DF-3CCF2559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C9F2AC5-E4CD-4DF6-89BA-950A4CC4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A0250-9AC9-4137-8C4D-DDB3E8FC26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958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62000"/>
            <a:ext cx="4011084" cy="673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762001"/>
            <a:ext cx="6815667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7E1139A-17F9-4AD5-8B56-85A74FF98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3DF63F-B3A0-44E6-BDF4-2B9B8EC924BB}" type="datetimeFigureOut">
              <a:rPr lang="en-US" altLang="en-US"/>
              <a:pPr/>
              <a:t>2/16/2022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5025AE0-2B9C-4FF8-B269-D200613A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367148C-C1D4-41B1-B5CA-BED257D33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6ACFC-752E-4DDA-811C-AC4E1E9C11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49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838200"/>
            <a:ext cx="7315200" cy="3889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5ABB325-E49B-4825-8F06-0F05EA3BD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51E1F3-2510-46B4-B4CA-F46EB747AB32}" type="datetimeFigureOut">
              <a:rPr lang="en-US" altLang="en-US"/>
              <a:pPr/>
              <a:t>2/16/2022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326D50-6D44-47BA-9921-BF821F58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7E4CBF-3375-47BA-AF18-F5EFD38B3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91E749-F046-4703-A894-0A826F47B5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09154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title.png">
            <a:extLst>
              <a:ext uri="{FF2B5EF4-FFF2-40B4-BE49-F238E27FC236}">
                <a16:creationId xmlns:a16="http://schemas.microsoft.com/office/drawing/2014/main" id="{FE3F6816-96E8-490D-A0FD-0D405EFE2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9" descr="title.png">
            <a:extLst>
              <a:ext uri="{FF2B5EF4-FFF2-40B4-BE49-F238E27FC236}">
                <a16:creationId xmlns:a16="http://schemas.microsoft.com/office/drawing/2014/main" id="{0D3F5F2B-FACA-4D8B-B76D-C5A56D5A6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4623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>
            <a:extLst>
              <a:ext uri="{FF2B5EF4-FFF2-40B4-BE49-F238E27FC236}">
                <a16:creationId xmlns:a16="http://schemas.microsoft.com/office/drawing/2014/main" id="{DEDB5FEE-F9A5-4199-968E-C45380C256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8CBB5-05A8-475E-A506-F17E5F4A0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C11C1CF1-2F3A-4423-90F7-0EB150F19318}" type="datetimeFigureOut">
              <a:rPr lang="en-US" altLang="en-US"/>
              <a:pPr/>
              <a:t>2/16/2022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B7A0A-A849-44A0-9044-8B5C90D8A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2C273-DDAA-4CFD-B543-80435E3FA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C892F874-8B36-4C0E-8FC7-9C854478FC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Title Placeholder 1">
            <a:extLst>
              <a:ext uri="{FF2B5EF4-FFF2-40B4-BE49-F238E27FC236}">
                <a16:creationId xmlns:a16="http://schemas.microsoft.com/office/drawing/2014/main" id="{6C015CBC-1C0E-4287-AD34-D482D83F00A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762000"/>
            <a:ext cx="1097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031" name="Picture 1" descr="red_neu_logo.png">
            <a:extLst>
              <a:ext uri="{FF2B5EF4-FFF2-40B4-BE49-F238E27FC236}">
                <a16:creationId xmlns:a16="http://schemas.microsoft.com/office/drawing/2014/main" id="{BA7355B2-AF02-4859-9BD7-D597949F47E9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4638"/>
            <a:ext cx="36576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4D5F46-83AD-4A61-9FBF-9C89ABF082B2}"/>
              </a:ext>
            </a:extLst>
          </p:cNvPr>
          <p:cNvCxnSpPr/>
          <p:nvPr userDrawn="1"/>
        </p:nvCxnSpPr>
        <p:spPr>
          <a:xfrm>
            <a:off x="609600" y="609600"/>
            <a:ext cx="10972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7" r:id="rId10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C12030"/>
          </a:solidFill>
          <a:latin typeface="Helvetica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Helvetica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Helvetica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9510" y="2440474"/>
            <a:ext cx="9144000" cy="238760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endParaRPr lang="en-US" sz="3600" dirty="0">
              <a:ea typeface="+mj-lt"/>
              <a:cs typeface="+mj-lt"/>
            </a:endParaRPr>
          </a:p>
          <a:p>
            <a:r>
              <a:rPr lang="en-IN" sz="3600" b="1" u="sng" dirty="0">
                <a:ea typeface="+mj-lt"/>
                <a:cs typeface="+mj-lt"/>
              </a:rPr>
              <a:t>Project Title: Budget Required to Maintain a Healthy Student life.</a:t>
            </a:r>
            <a:endParaRPr lang="en-US" sz="3600" dirty="0">
              <a:ea typeface="+mj-lt"/>
              <a:cs typeface="+mj-lt"/>
            </a:endParaRPr>
          </a:p>
          <a:p>
            <a:endParaRPr lang="en-US" sz="3600" dirty="0">
              <a:cs typeface="Calibri Light"/>
            </a:endParaRPr>
          </a:p>
        </p:txBody>
      </p:sp>
      <p:pic>
        <p:nvPicPr>
          <p:cNvPr id="3" name="Picture 3" descr="Logo&#10;&#10;Description automatically generated">
            <a:extLst>
              <a:ext uri="{FF2B5EF4-FFF2-40B4-BE49-F238E27FC236}">
                <a16:creationId xmlns:a16="http://schemas.microsoft.com/office/drawing/2014/main" id="{ABC86BE1-1C28-419D-ABCE-60C5A0608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809" y="1069675"/>
            <a:ext cx="1897010" cy="189701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DC21741A-5470-4321-87FE-D09685605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10" y="113890"/>
            <a:ext cx="11412894" cy="7830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7C3D1B-4D8D-4810-AD5F-864D806F39BC}"/>
              </a:ext>
            </a:extLst>
          </p:cNvPr>
          <p:cNvSpPr txBox="1"/>
          <p:nvPr/>
        </p:nvSpPr>
        <p:spPr>
          <a:xfrm>
            <a:off x="3048719" y="4894291"/>
            <a:ext cx="60945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ea typeface="+mj-lt"/>
                <a:cs typeface="+mj-lt"/>
              </a:rPr>
              <a:t>Team Project: </a:t>
            </a:r>
            <a:endParaRPr lang="en-US" sz="1800" b="1" dirty="0">
              <a:ea typeface="+mj-lt"/>
              <a:cs typeface="+mj-lt"/>
            </a:endParaRPr>
          </a:p>
          <a:p>
            <a:pPr algn="ctr"/>
            <a:r>
              <a:rPr lang="en-IN" sz="1800" b="1" dirty="0">
                <a:ea typeface="+mj-lt"/>
                <a:cs typeface="+mj-lt"/>
              </a:rPr>
              <a:t> Group 7   </a:t>
            </a:r>
            <a:endParaRPr lang="en-US" sz="1800" b="1" dirty="0">
              <a:ea typeface="+mj-lt"/>
              <a:cs typeface="+mj-lt"/>
            </a:endParaRPr>
          </a:p>
          <a:p>
            <a:pPr algn="ctr"/>
            <a:r>
              <a:rPr lang="en-IN" sz="1800" b="1" dirty="0">
                <a:ea typeface="+mj-lt"/>
                <a:cs typeface="+mj-lt"/>
              </a:rPr>
              <a:t>Jaykumar Maheshbhai Bhingaradia,  </a:t>
            </a:r>
            <a:endParaRPr lang="en-US" sz="1800" b="1" dirty="0">
              <a:ea typeface="+mj-lt"/>
              <a:cs typeface="+mj-lt"/>
            </a:endParaRPr>
          </a:p>
          <a:p>
            <a:pPr algn="ctr"/>
            <a:r>
              <a:rPr lang="en-IN" sz="1800" b="1" dirty="0">
                <a:ea typeface="+mj-lt"/>
                <a:cs typeface="+mj-lt"/>
              </a:rPr>
              <a:t>Songjiu Xu,  </a:t>
            </a:r>
            <a:endParaRPr lang="en-US" sz="1800" b="1" dirty="0">
              <a:ea typeface="+mj-lt"/>
              <a:cs typeface="+mj-lt"/>
            </a:endParaRPr>
          </a:p>
          <a:p>
            <a:pPr algn="ctr"/>
            <a:r>
              <a:rPr lang="en-IN" sz="1800" b="1" dirty="0">
                <a:ea typeface="+mj-lt"/>
                <a:cs typeface="+mj-lt"/>
              </a:rPr>
              <a:t>Jeseeka Shah 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8D05EC-D72E-409E-AC0D-CC7E643ACE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22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9" name="Rectangle 3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A52193-9525-4E37-A7CC-C713939FFE73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latin typeface="+mj-lt"/>
                <a:ea typeface="+mj-ea"/>
                <a:cs typeface="+mj-cs"/>
              </a:rPr>
              <a:t>Models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>
              <a:latin typeface="+mj-lt"/>
              <a:ea typeface="+mj-ea"/>
              <a:cs typeface="+mj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1530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FE6F89-9D07-4736-8EF0-5CF5BE8654C1}"/>
              </a:ext>
            </a:extLst>
          </p:cNvPr>
          <p:cNvSpPr txBox="1"/>
          <p:nvPr/>
        </p:nvSpPr>
        <p:spPr>
          <a:xfrm>
            <a:off x="267903" y="4070555"/>
            <a:ext cx="4314591" cy="297589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b="1" i="1" dirty="0"/>
              <a:t>result~ </a:t>
            </a:r>
            <a:r>
              <a:rPr lang="en-US" sz="2000" b="1" i="1" dirty="0" err="1"/>
              <a:t>Nutritionist_Cost</a:t>
            </a:r>
            <a:r>
              <a:rPr lang="en-US" sz="2000" b="1" i="1" dirty="0"/>
              <a:t> + </a:t>
            </a:r>
            <a:r>
              <a:rPr lang="en-US" sz="2000" b="1" i="1" dirty="0" err="1"/>
              <a:t>House_Instriment_cost</a:t>
            </a:r>
            <a:r>
              <a:rPr lang="en-US" sz="2000" b="1" i="1" dirty="0"/>
              <a:t> + Protein_Shake3 +Protein_Shake1 + Fresh_Juice1 + </a:t>
            </a:r>
            <a:r>
              <a:rPr lang="en-US" sz="2000" b="1" i="1" dirty="0" err="1"/>
              <a:t>Pay_Gym_Trainer</a:t>
            </a:r>
            <a:r>
              <a:rPr lang="en-US" sz="2000" b="1" i="1" dirty="0"/>
              <a:t> +  </a:t>
            </a:r>
            <a:r>
              <a:rPr lang="en-US" sz="2000" b="1" i="1" dirty="0" err="1"/>
              <a:t>Avoiding_Rain_Fall</a:t>
            </a:r>
            <a:r>
              <a:rPr lang="en-US" sz="2000" b="1" i="1" dirty="0"/>
              <a:t> + </a:t>
            </a:r>
            <a:r>
              <a:rPr lang="en-US" sz="2000" b="1" i="1" dirty="0" err="1"/>
              <a:t>No_days_gymming</a:t>
            </a:r>
            <a:r>
              <a:rPr lang="en-US" sz="2000" b="1" i="1" dirty="0"/>
              <a:t> + </a:t>
            </a:r>
            <a:r>
              <a:rPr lang="en-US" sz="2000" b="1" i="1" dirty="0" err="1"/>
              <a:t>Calories_Consumed</a:t>
            </a:r>
            <a:r>
              <a:rPr lang="en-US" sz="2000" b="1" i="1" dirty="0"/>
              <a:t> +  </a:t>
            </a:r>
            <a:r>
              <a:rPr lang="en-US" sz="2000" b="1" i="1" dirty="0" err="1"/>
              <a:t>Budget_Monthly_Diet</a:t>
            </a:r>
            <a:r>
              <a:rPr lang="en-US" sz="2000" b="1" i="1" dirty="0"/>
              <a:t> +  Bus +  </a:t>
            </a:r>
            <a:r>
              <a:rPr lang="en-US" sz="2000" b="1" i="1" dirty="0" err="1"/>
              <a:t>Gym_trainer</a:t>
            </a:r>
            <a:endParaRPr lang="en-US" sz="2000" b="1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26829D-16F7-46EF-B4C8-5AC2F2F34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924" y="806245"/>
            <a:ext cx="6263146" cy="5063613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E9B6A2-CB26-4609-A601-23FC8E82844D}"/>
              </a:ext>
            </a:extLst>
          </p:cNvPr>
          <p:cNvSpPr txBox="1"/>
          <p:nvPr/>
        </p:nvSpPr>
        <p:spPr>
          <a:xfrm>
            <a:off x="147485" y="188452"/>
            <a:ext cx="4729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:- GENERAL LINEAR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8450DF-3DE5-44A5-AE5A-6A5263BB0677}"/>
              </a:ext>
            </a:extLst>
          </p:cNvPr>
          <p:cNvSpPr txBox="1"/>
          <p:nvPr/>
        </p:nvSpPr>
        <p:spPr>
          <a:xfrm>
            <a:off x="0" y="894736"/>
            <a:ext cx="431459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Here, the model taken takes the response variable as </a:t>
            </a:r>
            <a:r>
              <a:rPr lang="en-IN" sz="2000" b="1" dirty="0"/>
              <a:t>result </a:t>
            </a:r>
            <a:r>
              <a:rPr lang="en-IN" sz="2000" dirty="0"/>
              <a:t>– which shows the if the student saw a change in the </a:t>
            </a:r>
            <a:r>
              <a:rPr lang="en-IN" sz="2000" b="1" dirty="0"/>
              <a:t>fitness</a:t>
            </a:r>
            <a:r>
              <a:rPr lang="en-IN" sz="2000" dirty="0"/>
              <a:t> based on the routine ticked/ mentioned in the survey.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Using the parameter other parameter as the independent parameter as shown below to check if the model is accurate or not .</a:t>
            </a:r>
          </a:p>
        </p:txBody>
      </p:sp>
    </p:spTree>
    <p:extLst>
      <p:ext uri="{BB962C8B-B14F-4D97-AF65-F5344CB8AC3E}">
        <p14:creationId xmlns:p14="http://schemas.microsoft.com/office/powerpoint/2010/main" val="2626080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93DE2EC-72D9-44C7-BF10-65085968B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7" y="784254"/>
            <a:ext cx="2743200" cy="79899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9D51A96E-5D33-48F0-9B8E-FF5DD6B09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57" y="841703"/>
            <a:ext cx="8217159" cy="194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6275F1-CC36-4518-9EFB-C92CF27F7E30}"/>
              </a:ext>
            </a:extLst>
          </p:cNvPr>
          <p:cNvSpPr txBox="1"/>
          <p:nvPr/>
        </p:nvSpPr>
        <p:spPr>
          <a:xfrm>
            <a:off x="883298" y="327837"/>
            <a:ext cx="637853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MODEL 1: GLM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4F2A48-5EB3-4A63-B066-00605FCBC0A4}"/>
              </a:ext>
            </a:extLst>
          </p:cNvPr>
          <p:cNvSpPr txBox="1"/>
          <p:nvPr/>
        </p:nvSpPr>
        <p:spPr>
          <a:xfrm>
            <a:off x="9240416" y="6016297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AUC: 87% </a:t>
            </a:r>
          </a:p>
          <a:p>
            <a:r>
              <a:rPr lang="en-US" dirty="0"/>
              <a:t>AIC:30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66FBF3-028D-4DF0-A78E-CEEE5F821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4650" y="975492"/>
            <a:ext cx="4026575" cy="49070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C6AC96-BB6D-44A3-85CC-2E4EC97CFC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871" y="978561"/>
            <a:ext cx="6270857" cy="56261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2468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93DE2EC-72D9-44C7-BF10-65085968B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7" y="784254"/>
            <a:ext cx="2743200" cy="79899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9D51A96E-5D33-48F0-9B8E-FF5DD6B09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57" y="841703"/>
            <a:ext cx="8217159" cy="194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4F2A48-5EB3-4A63-B066-00605FCBC0A4}"/>
              </a:ext>
            </a:extLst>
          </p:cNvPr>
          <p:cNvSpPr txBox="1"/>
          <p:nvPr/>
        </p:nvSpPr>
        <p:spPr>
          <a:xfrm>
            <a:off x="8023123" y="601178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AUC: 60.5%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E4F229-9B2E-4A1C-97C0-62E6996928CE}"/>
              </a:ext>
            </a:extLst>
          </p:cNvPr>
          <p:cNvSpPr txBox="1"/>
          <p:nvPr/>
        </p:nvSpPr>
        <p:spPr>
          <a:xfrm>
            <a:off x="1229032" y="2589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MODEL 2: Ridge Model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69DF48-7A4B-4158-B5A8-D3BFBD156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370" y="1074525"/>
            <a:ext cx="6224015" cy="42516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D4CD2D-4B39-47C3-92DA-719DD8ABC7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615" y="1081645"/>
            <a:ext cx="4725121" cy="24268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CCDB55E9-DF5E-404A-89B1-1A366722C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25" y="3726015"/>
            <a:ext cx="3540753" cy="2873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479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93DE2EC-72D9-44C7-BF10-65085968B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7" y="784254"/>
            <a:ext cx="2743200" cy="79899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9D51A96E-5D33-48F0-9B8E-FF5DD6B09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57" y="841703"/>
            <a:ext cx="8217159" cy="194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E4F229-9B2E-4A1C-97C0-62E6996928CE}"/>
              </a:ext>
            </a:extLst>
          </p:cNvPr>
          <p:cNvSpPr txBox="1"/>
          <p:nvPr/>
        </p:nvSpPr>
        <p:spPr>
          <a:xfrm>
            <a:off x="1229032" y="2589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MODEL 2: </a:t>
            </a:r>
            <a:r>
              <a:rPr lang="en-US" b="1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Lasso</a:t>
            </a:r>
            <a:r>
              <a:rPr lang="en-US" sz="1800" b="1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Model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F1D5C2-57BB-43FC-8524-8E990B4C7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051" y="1073134"/>
            <a:ext cx="5007538" cy="24000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B29502-8371-495A-ABF4-4DC39FFBAE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7193" y="1366783"/>
            <a:ext cx="6354756" cy="44121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6A68E15-DB74-4455-AB91-622E813C5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55" y="3554359"/>
            <a:ext cx="3846255" cy="312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790E169-448A-4665-A43E-357F846BCF55}"/>
              </a:ext>
            </a:extLst>
          </p:cNvPr>
          <p:cNvSpPr txBox="1"/>
          <p:nvPr/>
        </p:nvSpPr>
        <p:spPr>
          <a:xfrm>
            <a:off x="6764594" y="60999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AUC: 62%</a:t>
            </a:r>
          </a:p>
        </p:txBody>
      </p:sp>
    </p:spTree>
    <p:extLst>
      <p:ext uri="{BB962C8B-B14F-4D97-AF65-F5344CB8AC3E}">
        <p14:creationId xmlns:p14="http://schemas.microsoft.com/office/powerpoint/2010/main" val="1117951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287D13-56C9-401C-9E10-C18EEEE5A4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8416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4815E1-3CCD-4925-AD68-37591A76DFB2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32500" lnSpcReduction="20000"/>
          </a:bodyPr>
          <a:lstStyle/>
          <a:p>
            <a:pPr algn="ctr"/>
            <a:r>
              <a:rPr kumimoji="1" lang="en-US" sz="7000" b="1" dirty="0">
                <a:ea typeface="+mn-lt"/>
                <a:cs typeface="+mn-lt"/>
              </a:rPr>
              <a:t>Conclusion : - </a:t>
            </a:r>
          </a:p>
          <a:p>
            <a:pPr algn="ctr"/>
            <a:r>
              <a:rPr kumimoji="1" lang="en-US" sz="7000" dirty="0">
                <a:ea typeface="宋体"/>
              </a:rPr>
              <a:t> Best result was given by GLM than ridge and lasso model with 87 percent accuracy! </a:t>
            </a:r>
          </a:p>
          <a:p>
            <a:pPr algn="ctr"/>
            <a:r>
              <a:rPr kumimoji="1" lang="en-US" sz="7000" dirty="0">
                <a:ea typeface="宋体"/>
              </a:rPr>
              <a:t>The student needs to  considered this parameter as listed in the model to have a healthy life with an average budget of 149.28.</a:t>
            </a:r>
            <a:endParaRPr lang="en-US" sz="7000" dirty="0">
              <a:ea typeface="宋体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b="1" dirty="0">
              <a:cs typeface="Calibri" panose="020F0502020204030204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b="1" dirty="0"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2342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erial view of a highway near the ocean">
            <a:extLst>
              <a:ext uri="{FF2B5EF4-FFF2-40B4-BE49-F238E27FC236}">
                <a16:creationId xmlns:a16="http://schemas.microsoft.com/office/drawing/2014/main" id="{42F41873-3239-443F-BE03-F1013ACB72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1833" b="1316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C0F668-F7D8-43A3-AC1C-1FCEC0BA7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095885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7661D0-EE97-4435-938B-D747406EEA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243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AB2130-DCF6-494C-8FC2-6C3A78CDBB84}"/>
              </a:ext>
            </a:extLst>
          </p:cNvPr>
          <p:cNvSpPr txBox="1"/>
          <p:nvPr/>
        </p:nvSpPr>
        <p:spPr>
          <a:xfrm>
            <a:off x="424815" y="1881124"/>
            <a:ext cx="3438144" cy="1124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latin typeface="+mj-lt"/>
                <a:ea typeface="+mj-ea"/>
                <a:cs typeface="+mj-cs"/>
              </a:rPr>
              <a:t>Introduction</a:t>
            </a:r>
            <a:r>
              <a:rPr lang="en-US" sz="2800" dirty="0">
                <a:latin typeface="+mj-lt"/>
                <a:ea typeface="+mj-ea"/>
                <a:cs typeface="+mj-cs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dirty="0">
              <a:latin typeface="+mj-lt"/>
              <a:ea typeface="+mj-ea"/>
              <a:cs typeface="+mj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34ED20-3C26-4939-AAE0-8F4B1485F3D3}"/>
              </a:ext>
            </a:extLst>
          </p:cNvPr>
          <p:cNvSpPr txBox="1"/>
          <p:nvPr/>
        </p:nvSpPr>
        <p:spPr>
          <a:xfrm>
            <a:off x="371094" y="2718054"/>
            <a:ext cx="6029706" cy="31696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b="1" dirty="0"/>
              <a:t>database </a:t>
            </a:r>
            <a:r>
              <a:rPr lang="en-US" sz="1600" dirty="0"/>
              <a:t>used here is based on the survey that was taken using the </a:t>
            </a:r>
            <a:r>
              <a:rPr lang="en-US" sz="1600" b="1" dirty="0"/>
              <a:t>software Qualtrics</a:t>
            </a:r>
            <a:r>
              <a:rPr lang="en-US" sz="1600" dirty="0"/>
              <a:t> and collected the answers from them.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b="1" dirty="0"/>
              <a:t>survey conducted </a:t>
            </a:r>
            <a:r>
              <a:rPr lang="en-US" sz="1600" dirty="0"/>
              <a:t>was to estimate the </a:t>
            </a:r>
            <a:r>
              <a:rPr lang="en-US" sz="1600" b="1" dirty="0"/>
              <a:t>budget that a student </a:t>
            </a:r>
            <a:r>
              <a:rPr lang="en-US" sz="1600" dirty="0"/>
              <a:t>would have during the busy schedule to maintain a healthy life as per the </a:t>
            </a:r>
            <a:r>
              <a:rPr lang="en-US" sz="1600" b="1" dirty="0"/>
              <a:t>survey answered</a:t>
            </a:r>
            <a:r>
              <a:rPr lang="en-US" sz="1600" dirty="0"/>
              <a:t>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survey had various question such as </a:t>
            </a:r>
            <a:r>
              <a:rPr lang="en-US" sz="1600" b="1" dirty="0"/>
              <a:t>distance from the gym, type of meal and beverages they choose, calories in-take, and time that they spend in the gym</a:t>
            </a:r>
            <a:r>
              <a:rPr lang="en-US" sz="1600" dirty="0"/>
              <a:t> etc.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After completing the survey, the answer was stored in the backend of the software Qualtrics, and we converted it into a excel sheet and replaced the questions with appropriate column names. So, </a:t>
            </a:r>
            <a:r>
              <a:rPr lang="en-US" sz="1600" b="1" dirty="0"/>
              <a:t>in total we have 31 variables and 30 rows in our dataset. In which 20 are numerical and rest are categorical in nature.</a:t>
            </a:r>
          </a:p>
        </p:txBody>
      </p:sp>
    </p:spTree>
    <p:extLst>
      <p:ext uri="{BB962C8B-B14F-4D97-AF65-F5344CB8AC3E}">
        <p14:creationId xmlns:p14="http://schemas.microsoft.com/office/powerpoint/2010/main" val="563914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42D91A80-424C-43FF-B36B-58B851DC5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AB2130-DCF6-494C-8FC2-6C3A78CDBB84}"/>
              </a:ext>
            </a:extLst>
          </p:cNvPr>
          <p:cNvSpPr txBox="1"/>
          <p:nvPr/>
        </p:nvSpPr>
        <p:spPr>
          <a:xfrm>
            <a:off x="9267909" y="2023110"/>
            <a:ext cx="2469624" cy="28460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>
                <a:latin typeface="+mj-lt"/>
                <a:ea typeface="+mj-ea"/>
                <a:cs typeface="+mj-cs"/>
              </a:rPr>
              <a:t>Based on the preferences the cost in dollars was allocated</a:t>
            </a:r>
            <a:r>
              <a:rPr lang="en-US" sz="3400">
                <a:latin typeface="+mj-lt"/>
                <a:ea typeface="+mj-ea"/>
                <a:cs typeface="+mj-cs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40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400">
              <a:latin typeface="+mj-lt"/>
              <a:ea typeface="+mj-ea"/>
              <a:cs typeface="+mj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2D8D40-E315-4837-9F48-61B215667A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19" t="19872" r="5869" b="11764"/>
          <a:stretch/>
        </p:blipFill>
        <p:spPr>
          <a:xfrm rot="20269492">
            <a:off x="8541523" y="4563820"/>
            <a:ext cx="3244645" cy="14667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B819BC-0EEB-4F53-9149-FA49126057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77" b="4917"/>
          <a:stretch/>
        </p:blipFill>
        <p:spPr>
          <a:xfrm>
            <a:off x="628807" y="4005736"/>
            <a:ext cx="3703320" cy="18395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32F14C-DB97-45D2-AC8D-C6B429DF0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682" y="1053245"/>
            <a:ext cx="3703320" cy="19812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99E770-B563-4992-B902-F59BE3FC26B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293" b="11418"/>
          <a:stretch/>
        </p:blipFill>
        <p:spPr>
          <a:xfrm>
            <a:off x="4370032" y="2996589"/>
            <a:ext cx="3909294" cy="13568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34ED20-3C26-4939-AAE0-8F4B1485F3D3}"/>
              </a:ext>
            </a:extLst>
          </p:cNvPr>
          <p:cNvSpPr txBox="1"/>
          <p:nvPr/>
        </p:nvSpPr>
        <p:spPr>
          <a:xfrm>
            <a:off x="590902" y="2347511"/>
            <a:ext cx="5278066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02153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111B97A-2FB0-4625-8C2E-CDCB1AF68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169FF3-F7B2-4F36-BC33-CA83D19B4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601" y="699247"/>
            <a:ext cx="10067805" cy="46150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04D51F-3E2C-4371-9818-048E439F2963}"/>
              </a:ext>
            </a:extLst>
          </p:cNvPr>
          <p:cNvSpPr txBox="1"/>
          <p:nvPr/>
        </p:nvSpPr>
        <p:spPr>
          <a:xfrm>
            <a:off x="1060232" y="3801738"/>
            <a:ext cx="10071536" cy="92975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>
                <a:latin typeface="+mj-lt"/>
                <a:ea typeface="+mj-ea"/>
                <a:cs typeface="+mj-cs"/>
              </a:rPr>
              <a:t>EDA</a:t>
            </a:r>
            <a:endParaRPr lang="en-US" sz="5200" dirty="0">
              <a:latin typeface="+mj-lt"/>
              <a:ea typeface="+mj-ea"/>
              <a:cs typeface="+mj-cs"/>
            </a:endParaRP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644F6253-A5A8-4B0B-BA14-22A80F917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660" y="71876"/>
            <a:ext cx="3292790" cy="23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7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FDC535F-AC0A-417D-96AB-6706BECAC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000"/>
          </a:xfrm>
          <a:prstGeom prst="rect">
            <a:avLst/>
          </a:prstGeom>
          <a:solidFill>
            <a:srgbClr val="3F4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AAAF8E-31DB-4148-8FCA-4D8233D69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953" y="484068"/>
            <a:ext cx="6898027" cy="588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ACA2EF5-B9CB-45B7-A140-2A2773958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886" y="806754"/>
            <a:ext cx="5152159" cy="524392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A274328-4774-4DF9-BA53-45256512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393" y="484069"/>
            <a:ext cx="4145975" cy="34998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C7B46D-2FEF-4FAA-915B-8B21A66BB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393" y="4144834"/>
            <a:ext cx="4145975" cy="22115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7DC75F0E-4C61-482C-9768-D4CAF0A75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931" y="2189816"/>
            <a:ext cx="3480901" cy="34998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280B53-9E5C-4566-87A4-47B726FBC7F9}"/>
              </a:ext>
            </a:extLst>
          </p:cNvPr>
          <p:cNvSpPr txBox="1"/>
          <p:nvPr/>
        </p:nvSpPr>
        <p:spPr>
          <a:xfrm>
            <a:off x="7854799" y="1168286"/>
            <a:ext cx="348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 graph of age group  and time based on the gender</a:t>
            </a:r>
          </a:p>
        </p:txBody>
      </p:sp>
    </p:spTree>
    <p:extLst>
      <p:ext uri="{BB962C8B-B14F-4D97-AF65-F5344CB8AC3E}">
        <p14:creationId xmlns:p14="http://schemas.microsoft.com/office/powerpoint/2010/main" val="1339407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9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E4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1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96D2C48-A9A5-4ACA-94A2-7FF7DD30E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294" y="643467"/>
            <a:ext cx="3607265" cy="5571066"/>
          </a:xfrm>
          <a:prstGeom prst="rect">
            <a:avLst/>
          </a:prstGeom>
        </p:spPr>
      </p:pic>
      <p:sp>
        <p:nvSpPr>
          <p:cNvPr id="38" name="Rectangle 33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C9C69EF8-3F71-44F6-B2A2-E8855030E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80" y="1402736"/>
            <a:ext cx="5129784" cy="40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1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A2E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02BB4D7-669F-4841-BB18-FF1156CCF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780" y="643467"/>
            <a:ext cx="7282439" cy="55710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81939D-5178-4AAA-8C82-55E8AFF7BB2E}"/>
              </a:ext>
            </a:extLst>
          </p:cNvPr>
          <p:cNvSpPr txBox="1"/>
          <p:nvPr/>
        </p:nvSpPr>
        <p:spPr>
          <a:xfrm>
            <a:off x="4080294" y="39975"/>
            <a:ext cx="4270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 for avoiding going to gym</a:t>
            </a:r>
          </a:p>
        </p:txBody>
      </p:sp>
    </p:spTree>
    <p:extLst>
      <p:ext uri="{BB962C8B-B14F-4D97-AF65-F5344CB8AC3E}">
        <p14:creationId xmlns:p14="http://schemas.microsoft.com/office/powerpoint/2010/main" val="1237690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9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2EB5E70E-0073-42DD-BE86-B2E6C1A58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886" y="643467"/>
            <a:ext cx="7684228" cy="55710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861915-EC82-483C-8A9A-4F6E952C6A79}"/>
              </a:ext>
            </a:extLst>
          </p:cNvPr>
          <p:cNvSpPr txBox="1"/>
          <p:nvPr/>
        </p:nvSpPr>
        <p:spPr>
          <a:xfrm>
            <a:off x="2700068" y="-21580"/>
            <a:ext cx="6935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many calories consumed per day </a:t>
            </a:r>
            <a:r>
              <a:rPr lang="en-IN" sz="2800" b="1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72590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FDC535F-AC0A-417D-96AB-6706BECAC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000"/>
          </a:xfrm>
          <a:prstGeom prst="rect">
            <a:avLst/>
          </a:prstGeom>
          <a:solidFill>
            <a:srgbClr val="3F4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AAAF8E-31DB-4148-8FCA-4D8233D69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953" y="484068"/>
            <a:ext cx="6898027" cy="588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274328-4774-4DF9-BA53-45256512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393" y="484069"/>
            <a:ext cx="4145975" cy="34998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C7B46D-2FEF-4FAA-915B-8B21A66BB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393" y="4144834"/>
            <a:ext cx="4145975" cy="22115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280B53-9E5C-4566-87A4-47B726FBC7F9}"/>
              </a:ext>
            </a:extLst>
          </p:cNvPr>
          <p:cNvSpPr txBox="1"/>
          <p:nvPr/>
        </p:nvSpPr>
        <p:spPr>
          <a:xfrm>
            <a:off x="7854799" y="1168286"/>
            <a:ext cx="3480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 the no of people vs. choices of going to gym or not based the distance</a:t>
            </a:r>
          </a:p>
        </p:txBody>
      </p:sp>
      <p:pic>
        <p:nvPicPr>
          <p:cNvPr id="9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56BA22A2-8E8F-48C7-9371-1554E1A93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790" y="857223"/>
            <a:ext cx="6058067" cy="4987797"/>
          </a:xfrm>
          <a:prstGeom prst="rect">
            <a:avLst/>
          </a:prstGeom>
        </p:spPr>
      </p:pic>
      <p:pic>
        <p:nvPicPr>
          <p:cNvPr id="10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8B6FF83-BA9B-42A6-A483-3BF0D468F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799" y="2376256"/>
            <a:ext cx="3442995" cy="30414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9179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owerpoint_newNE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468</TotalTime>
  <Words>421</Words>
  <Application>Microsoft Office PowerPoint</Application>
  <PresentationFormat>Widescreen</PresentationFormat>
  <Paragraphs>34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Helvetica</vt:lpstr>
      <vt:lpstr>Helvetica CE</vt:lpstr>
      <vt:lpstr>ITC New Baskerville Roman</vt:lpstr>
      <vt:lpstr>Times New Roman</vt:lpstr>
      <vt:lpstr>office theme</vt:lpstr>
      <vt:lpstr>powerpoint_newNEU</vt:lpstr>
      <vt:lpstr> Project Title: Budget Required to Maintain a Healthy Student life.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Yashna Shah</cp:lastModifiedBy>
  <cp:revision>216</cp:revision>
  <dcterms:created xsi:type="dcterms:W3CDTF">2022-02-10T15:57:32Z</dcterms:created>
  <dcterms:modified xsi:type="dcterms:W3CDTF">2022-02-17T02:02:44Z</dcterms:modified>
</cp:coreProperties>
</file>