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4" r:id="rId2"/>
    <p:sldId id="280" r:id="rId3"/>
    <p:sldId id="276" r:id="rId4"/>
    <p:sldId id="258" r:id="rId5"/>
    <p:sldId id="268" r:id="rId6"/>
    <p:sldId id="279" r:id="rId7"/>
    <p:sldId id="260" r:id="rId8"/>
    <p:sldId id="259" r:id="rId9"/>
    <p:sldId id="278" r:id="rId10"/>
    <p:sldId id="281" r:id="rId11"/>
    <p:sldId id="261" r:id="rId12"/>
    <p:sldId id="266" r:id="rId13"/>
    <p:sldId id="263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5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8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7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1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67-8551.2008.00591.x?saml_referrer" TargetMode="External"/><Relationship Id="rId2" Type="http://schemas.openxmlformats.org/officeDocument/2006/relationships/hyperlink" Target="https://www.freefloatmedi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full/10.1002/smj.847?saml_referrer" TargetMode="External"/><Relationship Id="rId4" Type="http://schemas.openxmlformats.org/officeDocument/2006/relationships/hyperlink" Target="https://journals.sagepub.com/doi/epdf/10.1177/01492063890150020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Yellow paper ship leading among white ships">
            <a:extLst>
              <a:ext uri="{FF2B5EF4-FFF2-40B4-BE49-F238E27FC236}">
                <a16:creationId xmlns:a16="http://schemas.microsoft.com/office/drawing/2014/main" id="{0B692E5A-2B33-B941-CBB1-7D06800BE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B0A43-AB79-CB4F-7788-A871F91B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ALY 6980 Capstone:</a:t>
            </a:r>
          </a:p>
          <a:p>
            <a:pPr algn="ctr"/>
            <a:r>
              <a:rPr lang="en-US" sz="3600" b="1">
                <a:cs typeface="Calibri Light"/>
              </a:rPr>
              <a:t>Final Presentation</a:t>
            </a:r>
            <a:endParaRPr lang="en-US" sz="3600" b="1">
              <a:ea typeface="Calibri Light"/>
              <a:cs typeface="Calibri Light"/>
            </a:endParaRP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E3EF-F20D-1B27-5F6E-6D49CB2E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endParaRPr lang="en-US" sz="800">
              <a:cs typeface="Calibri"/>
            </a:endParaRPr>
          </a:p>
          <a:p>
            <a:pPr marL="0" indent="0">
              <a:buNone/>
            </a:pPr>
            <a:endParaRPr lang="en-US" sz="800">
              <a:cs typeface="Calibri"/>
            </a:endParaRPr>
          </a:p>
          <a:p>
            <a:pPr marL="0" indent="0">
              <a:buNone/>
            </a:pPr>
            <a:endParaRPr lang="en-US" sz="800">
              <a:cs typeface="Calibri"/>
            </a:endParaRPr>
          </a:p>
          <a:p>
            <a:pPr marL="0" indent="0" algn="ctr">
              <a:buNone/>
            </a:pPr>
            <a:r>
              <a:rPr lang="en-US" sz="2400">
                <a:cs typeface="Calibri"/>
              </a:rPr>
              <a:t>Authored By: </a:t>
            </a:r>
            <a:endParaRPr lang="en-US" sz="2400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r>
              <a:rPr lang="en-US" sz="2400">
                <a:cs typeface="Calibri"/>
              </a:rPr>
              <a:t>Abhigna Ramamurthy</a:t>
            </a:r>
            <a:endParaRPr lang="en-US" sz="240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2400">
                <a:cs typeface="Calibri"/>
              </a:rPr>
              <a:t>Charu Priya Singh</a:t>
            </a:r>
            <a:endParaRPr lang="en-US" sz="240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2400">
                <a:cs typeface="Calibri"/>
              </a:rPr>
              <a:t>Jesseka Shah</a:t>
            </a:r>
            <a:endParaRPr lang="en-US" sz="240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2400">
                <a:cs typeface="Calibri"/>
              </a:rPr>
              <a:t>Karolina </a:t>
            </a:r>
            <a:r>
              <a:rPr lang="en-US" sz="2400" err="1">
                <a:cs typeface="Calibri"/>
              </a:rPr>
              <a:t>Grodzinska</a:t>
            </a:r>
            <a:r>
              <a:rPr lang="en-US" sz="2400">
                <a:cs typeface="Calibri"/>
              </a:rPr>
              <a:t> </a:t>
            </a:r>
            <a:endParaRPr lang="pl" sz="2400">
              <a:latin typeface="Calibri Light"/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800" b="1">
                <a:cs typeface="Calibri"/>
              </a:rPr>
              <a:t>          </a:t>
            </a:r>
            <a:endParaRPr lang="en-US" sz="800" b="1">
              <a:ea typeface="Calibri"/>
              <a:cs typeface="Calibri"/>
            </a:endParaRPr>
          </a:p>
          <a:p>
            <a:pPr marL="0" indent="0">
              <a:buNone/>
            </a:pPr>
            <a:endParaRPr lang="en-US" sz="800" b="1">
              <a:cs typeface="Calibri"/>
            </a:endParaRPr>
          </a:p>
          <a:p>
            <a:pPr marL="0" indent="0">
              <a:buNone/>
            </a:pPr>
            <a:endParaRPr lang="en-US" sz="800" b="1">
              <a:cs typeface="Calibri"/>
            </a:endParaRPr>
          </a:p>
          <a:p>
            <a:pPr marL="0" indent="0">
              <a:buNone/>
            </a:pPr>
            <a:r>
              <a:rPr lang="en-US" sz="800" b="1">
                <a:cs typeface="Calibri"/>
              </a:rPr>
              <a:t>         </a:t>
            </a:r>
            <a:r>
              <a:rPr lang="en-US" sz="2000" b="1">
                <a:latin typeface="Times New Roman"/>
                <a:cs typeface="Calibri"/>
              </a:rPr>
              <a:t>             Submitted to: Prof Roy Wada</a:t>
            </a:r>
            <a:endParaRPr lang="en-US" sz="2000" b="1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63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CC61D-C4FD-029B-7D6A-BE613616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27" y="3570147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>
                <a:latin typeface="Calibri"/>
                <a:ea typeface="Calibri Light"/>
                <a:cs typeface="Calibri Light"/>
              </a:rPr>
              <a:t>Decision making among the board of directors</a:t>
            </a:r>
            <a:endParaRPr lang="en-US" sz="4000" kern="1200" dirty="0">
              <a:latin typeface="Calibri"/>
              <a:ea typeface="Calibri Light"/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02CDE-8A90-D0B3-8054-94DEA089D49E}"/>
              </a:ext>
            </a:extLst>
          </p:cNvPr>
          <p:cNvSpPr txBox="1"/>
          <p:nvPr/>
        </p:nvSpPr>
        <p:spPr>
          <a:xfrm>
            <a:off x="5096736" y="3631380"/>
            <a:ext cx="6902018" cy="18001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Calibri"/>
              </a:rPr>
              <a:t>T</a:t>
            </a:r>
            <a:r>
              <a:rPr lang="en-US" sz="2000">
                <a:latin typeface="Times New Roman"/>
                <a:cs typeface="Calibri"/>
              </a:rPr>
              <a:t>he features “</a:t>
            </a:r>
            <a:r>
              <a:rPr lang="en-US" sz="2000" b="1">
                <a:latin typeface="Times New Roman"/>
                <a:cs typeface="Calibri"/>
              </a:rPr>
              <a:t>carbon intensity win rate” </a:t>
            </a:r>
            <a:r>
              <a:rPr lang="en-US" sz="2000">
                <a:latin typeface="Times New Roman"/>
                <a:cs typeface="Calibri"/>
              </a:rPr>
              <a:t>and</a:t>
            </a:r>
            <a:r>
              <a:rPr lang="en-US" sz="2000" b="1">
                <a:latin typeface="Times New Roman"/>
                <a:cs typeface="Calibri"/>
              </a:rPr>
              <a:t> “age</a:t>
            </a:r>
            <a:r>
              <a:rPr lang="en-US" sz="2000">
                <a:latin typeface="Times New Roman"/>
                <a:cs typeface="Calibri"/>
              </a:rPr>
              <a:t>” contribute the most to the target value, which “</a:t>
            </a:r>
            <a:r>
              <a:rPr lang="en-US" sz="2000" b="1">
                <a:latin typeface="Times New Roman"/>
                <a:cs typeface="Calibri"/>
              </a:rPr>
              <a:t>Performance: Controversy win rate</a:t>
            </a:r>
            <a:r>
              <a:rPr lang="en-US" sz="2000">
                <a:latin typeface="Times New Roman"/>
                <a:cs typeface="Calibri"/>
              </a:rPr>
              <a:t>”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Calibri"/>
              </a:rPr>
              <a:t>Controversy win rate helps us understand that </a:t>
            </a:r>
            <a:r>
              <a:rPr lang="en-US" sz="2000" b="1">
                <a:latin typeface="Times New Roman"/>
                <a:cs typeface="Calibri"/>
              </a:rPr>
              <a:t>age is an important factor in decision making of the boards.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Calibri"/>
              </a:rPr>
              <a:t>Age brings in </a:t>
            </a:r>
            <a:r>
              <a:rPr lang="en-US" sz="2000" b="1">
                <a:latin typeface="Times New Roman"/>
                <a:cs typeface="Calibri"/>
              </a:rPr>
              <a:t>experience and influenc</a:t>
            </a:r>
            <a:r>
              <a:rPr lang="en-US" sz="2000">
                <a:latin typeface="Times New Roman"/>
                <a:cs typeface="Calibri"/>
              </a:rPr>
              <a:t>e on the other member adding an edge to decision making.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Times New Roman"/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EC10E9B-6CE6-7904-EA90-549FCB346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48319"/>
              </p:ext>
            </p:extLst>
          </p:nvPr>
        </p:nvGraphicFramePr>
        <p:xfrm>
          <a:off x="556592" y="726589"/>
          <a:ext cx="11139781" cy="2500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667">
                  <a:extLst>
                    <a:ext uri="{9D8B030D-6E8A-4147-A177-3AD203B41FA5}">
                      <a16:colId xmlns:a16="http://schemas.microsoft.com/office/drawing/2014/main" val="2842313996"/>
                    </a:ext>
                  </a:extLst>
                </a:gridCol>
                <a:gridCol w="2786058">
                  <a:extLst>
                    <a:ext uri="{9D8B030D-6E8A-4147-A177-3AD203B41FA5}">
                      <a16:colId xmlns:a16="http://schemas.microsoft.com/office/drawing/2014/main" val="1681284945"/>
                    </a:ext>
                  </a:extLst>
                </a:gridCol>
                <a:gridCol w="1804844">
                  <a:extLst>
                    <a:ext uri="{9D8B030D-6E8A-4147-A177-3AD203B41FA5}">
                      <a16:colId xmlns:a16="http://schemas.microsoft.com/office/drawing/2014/main" val="258520485"/>
                    </a:ext>
                  </a:extLst>
                </a:gridCol>
                <a:gridCol w="2142835">
                  <a:extLst>
                    <a:ext uri="{9D8B030D-6E8A-4147-A177-3AD203B41FA5}">
                      <a16:colId xmlns:a16="http://schemas.microsoft.com/office/drawing/2014/main" val="4086656855"/>
                    </a:ext>
                  </a:extLst>
                </a:gridCol>
                <a:gridCol w="1647368">
                  <a:extLst>
                    <a:ext uri="{9D8B030D-6E8A-4147-A177-3AD203B41FA5}">
                      <a16:colId xmlns:a16="http://schemas.microsoft.com/office/drawing/2014/main" val="4130043076"/>
                    </a:ext>
                  </a:extLst>
                </a:gridCol>
                <a:gridCol w="1565009">
                  <a:extLst>
                    <a:ext uri="{9D8B030D-6E8A-4147-A177-3AD203B41FA5}">
                      <a16:colId xmlns:a16="http://schemas.microsoft.com/office/drawing/2014/main" val="1133391910"/>
                    </a:ext>
                  </a:extLst>
                </a:gridCol>
              </a:tblGrid>
              <a:tr h="97004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7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7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7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7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7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 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7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F1-Score​</a:t>
                      </a:r>
                    </a:p>
                  </a:txBody>
                  <a:tcPr marL="96362" marR="96362" marT="48181" marB="48181"/>
                </a:tc>
                <a:extLst>
                  <a:ext uri="{0D108BD9-81ED-4DB2-BD59-A6C34878D82A}">
                    <a16:rowId xmlns:a16="http://schemas.microsoft.com/office/drawing/2014/main" val="1404136491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1​</a:t>
                      </a:r>
                    </a:p>
                  </a:txBody>
                  <a:tcPr marL="96362" marR="96362" marT="48181" marB="4818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 Regression​</a:t>
                      </a:r>
                    </a:p>
                  </a:txBody>
                  <a:tcPr marL="96362" marR="96362" marT="48181" marB="4818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93%​</a:t>
                      </a:r>
                    </a:p>
                  </a:txBody>
                  <a:tcPr marL="96362" marR="96362" marT="48181" marB="4818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88%​</a:t>
                      </a:r>
                    </a:p>
                  </a:txBody>
                  <a:tcPr marL="96362" marR="96362" marT="48181" marB="4818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92%​</a:t>
                      </a:r>
                    </a:p>
                  </a:txBody>
                  <a:tcPr marL="96362" marR="96362" marT="48181" marB="4818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90%​</a:t>
                      </a:r>
                    </a:p>
                  </a:txBody>
                  <a:tcPr marL="96362" marR="96362" marT="48181" marB="4818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59399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93%​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87%​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93%​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89%​</a:t>
                      </a:r>
                    </a:p>
                  </a:txBody>
                  <a:tcPr marL="96362" marR="96362" marT="48181" marB="48181"/>
                </a:tc>
                <a:extLst>
                  <a:ext uri="{0D108BD9-81ED-4DB2-BD59-A6C34878D82A}">
                    <a16:rowId xmlns:a16="http://schemas.microsoft.com/office/drawing/2014/main" val="2822515677"/>
                  </a:ext>
                </a:extLst>
              </a:tr>
              <a:tr h="5203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KNN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82%​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68%​</a:t>
                      </a:r>
                    </a:p>
                  </a:txBody>
                  <a:tcPr marL="96362" marR="96362" marT="48181" marB="4818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5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71%​</a:t>
                      </a:r>
                    </a:p>
                  </a:txBody>
                  <a:tcPr marL="96362" marR="96362" marT="48181" marB="48181"/>
                </a:tc>
                <a:extLst>
                  <a:ext uri="{0D108BD9-81ED-4DB2-BD59-A6C34878D82A}">
                    <a16:rowId xmlns:a16="http://schemas.microsoft.com/office/drawing/2014/main" val="328722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62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CC61D-C4FD-029B-7D6A-BE613616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2" y="348865"/>
            <a:ext cx="11213298" cy="8777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Understanding the factors affecting the influence of the directors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010A81-B078-88DD-A441-FD86A1891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024469"/>
              </p:ext>
            </p:extLst>
          </p:nvPr>
        </p:nvGraphicFramePr>
        <p:xfrm>
          <a:off x="4213079" y="2343252"/>
          <a:ext cx="783573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918">
                  <a:extLst>
                    <a:ext uri="{9D8B030D-6E8A-4147-A177-3AD203B41FA5}">
                      <a16:colId xmlns:a16="http://schemas.microsoft.com/office/drawing/2014/main" val="3374913492"/>
                    </a:ext>
                  </a:extLst>
                </a:gridCol>
                <a:gridCol w="2147322">
                  <a:extLst>
                    <a:ext uri="{9D8B030D-6E8A-4147-A177-3AD203B41FA5}">
                      <a16:colId xmlns:a16="http://schemas.microsoft.com/office/drawing/2014/main" val="1868345465"/>
                    </a:ext>
                  </a:extLst>
                </a:gridCol>
                <a:gridCol w="1471936">
                  <a:extLst>
                    <a:ext uri="{9D8B030D-6E8A-4147-A177-3AD203B41FA5}">
                      <a16:colId xmlns:a16="http://schemas.microsoft.com/office/drawing/2014/main" val="73379132"/>
                    </a:ext>
                  </a:extLst>
                </a:gridCol>
                <a:gridCol w="1171767">
                  <a:extLst>
                    <a:ext uri="{9D8B030D-6E8A-4147-A177-3AD203B41FA5}">
                      <a16:colId xmlns:a16="http://schemas.microsoft.com/office/drawing/2014/main" val="4134784128"/>
                    </a:ext>
                  </a:extLst>
                </a:gridCol>
                <a:gridCol w="1110793">
                  <a:extLst>
                    <a:ext uri="{9D8B030D-6E8A-4147-A177-3AD203B41FA5}">
                      <a16:colId xmlns:a16="http://schemas.microsoft.com/office/drawing/2014/main" val="1472613434"/>
                    </a:ext>
                  </a:extLst>
                </a:gridCol>
              </a:tblGrid>
              <a:tr h="613124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>
                          <a:effectLst/>
                        </a:rPr>
                        <a:t>Algorithm</a:t>
                      </a:r>
                      <a:endParaRPr lang="en-US" sz="24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>
                          <a:effectLst/>
                        </a:rPr>
                        <a:t>Model Accuracy</a:t>
                      </a:r>
                      <a:endParaRPr lang="en-US" sz="24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>
                          <a:effectLst/>
                        </a:rPr>
                        <a:t>Precision</a:t>
                      </a:r>
                      <a:endParaRPr lang="en-US" sz="24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>
                          <a:effectLst/>
                        </a:rPr>
                        <a:t>Recall</a:t>
                      </a:r>
                      <a:endParaRPr lang="en-US" sz="24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>
                          <a:effectLst/>
                        </a:rPr>
                        <a:t>MSE</a:t>
                      </a:r>
                      <a:endParaRPr lang="en-US" sz="24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extLst>
                  <a:ext uri="{0D108BD9-81ED-4DB2-BD59-A6C34878D82A}">
                    <a16:rowId xmlns:a16="http://schemas.microsoft.com/office/drawing/2014/main" val="757923588"/>
                  </a:ext>
                </a:extLst>
              </a:tr>
              <a:tr h="613124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2060"/>
                          </a:solidFill>
                          <a:effectLst/>
                        </a:rPr>
                        <a:t>Logistic Regression</a:t>
                      </a:r>
                      <a:endParaRPr lang="en-US" sz="24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2060"/>
                          </a:solidFill>
                          <a:effectLst/>
                        </a:rPr>
                        <a:t>87.5%</a:t>
                      </a:r>
                      <a:endParaRPr lang="en-US" sz="24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2060"/>
                          </a:solidFill>
                          <a:effectLst/>
                        </a:rPr>
                        <a:t>86.9%</a:t>
                      </a:r>
                      <a:endParaRPr lang="en-US" sz="24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2060"/>
                          </a:solidFill>
                          <a:effectLst/>
                        </a:rPr>
                        <a:t>72%</a:t>
                      </a:r>
                      <a:endParaRPr lang="en-US" sz="24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solidFill>
                            <a:srgbClr val="002060"/>
                          </a:solidFill>
                          <a:effectLst/>
                        </a:rPr>
                        <a:t>0.125</a:t>
                      </a:r>
                      <a:endParaRPr lang="en-US" sz="24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55725"/>
                  </a:ext>
                </a:extLst>
              </a:tr>
              <a:tr h="613124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Decision Tree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88.4%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80.6%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84%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0.116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extLst>
                  <a:ext uri="{0D108BD9-81ED-4DB2-BD59-A6C34878D82A}">
                    <a16:rowId xmlns:a16="http://schemas.microsoft.com/office/drawing/2014/main" val="1558242579"/>
                  </a:ext>
                </a:extLst>
              </a:tr>
              <a:tr h="613124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Random Forest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87.4%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80.7%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80%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0.126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extLst>
                  <a:ext uri="{0D108BD9-81ED-4DB2-BD59-A6C34878D82A}">
                    <a16:rowId xmlns:a16="http://schemas.microsoft.com/office/drawing/2014/main" val="1489650698"/>
                  </a:ext>
                </a:extLst>
              </a:tr>
              <a:tr h="312135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KNN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87.15%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82%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78%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0.124</a:t>
                      </a:r>
                      <a:endParaRPr lang="en-US" sz="2400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extLst>
                  <a:ext uri="{0D108BD9-81ED-4DB2-BD59-A6C34878D82A}">
                    <a16:rowId xmlns:a16="http://schemas.microsoft.com/office/drawing/2014/main" val="39725224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802CDE-8A90-D0B3-8054-94DEA089D49E}"/>
              </a:ext>
            </a:extLst>
          </p:cNvPr>
          <p:cNvSpPr txBox="1"/>
          <p:nvPr/>
        </p:nvSpPr>
        <p:spPr>
          <a:xfrm>
            <a:off x="301780" y="2343043"/>
            <a:ext cx="339232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Contributing factors include experience that is more than </a:t>
            </a:r>
            <a:r>
              <a:rPr lang="en-US" sz="2400" b="1" i="1">
                <a:latin typeface="Times New Roman"/>
                <a:cs typeface="Times New Roman"/>
              </a:rPr>
              <a:t>3 years of directorship</a:t>
            </a:r>
            <a:r>
              <a:rPr lang="en-US" sz="2400">
                <a:latin typeface="Times New Roman"/>
                <a:cs typeface="Times New Roman"/>
              </a:rPr>
              <a:t> and prior </a:t>
            </a:r>
            <a:r>
              <a:rPr lang="en-US" sz="2400" b="1" i="1">
                <a:latin typeface="Times New Roman"/>
                <a:cs typeface="Times New Roman"/>
              </a:rPr>
              <a:t>experience as a CEO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Greater experience translates to increased influence and decision-making power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115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CC61D-C4FD-029B-7D6A-BE613616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2" y="348865"/>
            <a:ext cx="11791366" cy="8777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Understanding the factors affecting the total Carbon Intensity wins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010A81-B078-88DD-A441-FD86A1891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73490"/>
              </p:ext>
            </p:extLst>
          </p:nvPr>
        </p:nvGraphicFramePr>
        <p:xfrm>
          <a:off x="2228490" y="3364301"/>
          <a:ext cx="9059845" cy="328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039">
                  <a:extLst>
                    <a:ext uri="{9D8B030D-6E8A-4147-A177-3AD203B41FA5}">
                      <a16:colId xmlns:a16="http://schemas.microsoft.com/office/drawing/2014/main" val="3374913492"/>
                    </a:ext>
                  </a:extLst>
                </a:gridCol>
                <a:gridCol w="2482779">
                  <a:extLst>
                    <a:ext uri="{9D8B030D-6E8A-4147-A177-3AD203B41FA5}">
                      <a16:colId xmlns:a16="http://schemas.microsoft.com/office/drawing/2014/main" val="1868345465"/>
                    </a:ext>
                  </a:extLst>
                </a:gridCol>
                <a:gridCol w="1701885">
                  <a:extLst>
                    <a:ext uri="{9D8B030D-6E8A-4147-A177-3AD203B41FA5}">
                      <a16:colId xmlns:a16="http://schemas.microsoft.com/office/drawing/2014/main" val="73379132"/>
                    </a:ext>
                  </a:extLst>
                </a:gridCol>
                <a:gridCol w="1354818">
                  <a:extLst>
                    <a:ext uri="{9D8B030D-6E8A-4147-A177-3AD203B41FA5}">
                      <a16:colId xmlns:a16="http://schemas.microsoft.com/office/drawing/2014/main" val="4134784128"/>
                    </a:ext>
                  </a:extLst>
                </a:gridCol>
                <a:gridCol w="1284324">
                  <a:extLst>
                    <a:ext uri="{9D8B030D-6E8A-4147-A177-3AD203B41FA5}">
                      <a16:colId xmlns:a16="http://schemas.microsoft.com/office/drawing/2014/main" val="1472613434"/>
                    </a:ext>
                  </a:extLst>
                </a:gridCol>
              </a:tblGrid>
              <a:tr h="451658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Algorithm</a:t>
                      </a:r>
                      <a:endParaRPr lang="en-US" sz="26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Model Accuracy</a:t>
                      </a:r>
                      <a:endParaRPr lang="en-US" sz="26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Precision</a:t>
                      </a:r>
                      <a:endParaRPr lang="en-US" sz="26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Recall</a:t>
                      </a:r>
                      <a:endParaRPr lang="en-US" sz="26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MSE</a:t>
                      </a:r>
                      <a:endParaRPr lang="en-US" sz="26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extLst>
                  <a:ext uri="{0D108BD9-81ED-4DB2-BD59-A6C34878D82A}">
                    <a16:rowId xmlns:a16="http://schemas.microsoft.com/office/drawing/2014/main" val="757923588"/>
                  </a:ext>
                </a:extLst>
              </a:tr>
              <a:tr h="677486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>
                          <a:solidFill>
                            <a:srgbClr val="002060"/>
                          </a:solidFill>
                          <a:effectLst/>
                        </a:rPr>
                        <a:t>Logistic Regression</a:t>
                      </a:r>
                      <a:endParaRPr lang="en-US" sz="26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>
                          <a:solidFill>
                            <a:srgbClr val="002060"/>
                          </a:solidFill>
                          <a:effectLst/>
                        </a:rPr>
                        <a:t>77.1%</a:t>
                      </a:r>
                      <a:endParaRPr lang="en-US" sz="26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>
                          <a:solidFill>
                            <a:srgbClr val="002060"/>
                          </a:solidFill>
                          <a:effectLst/>
                        </a:rPr>
                        <a:t>67.7%</a:t>
                      </a:r>
                      <a:endParaRPr lang="en-US" sz="26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>
                          <a:solidFill>
                            <a:srgbClr val="002060"/>
                          </a:solidFill>
                          <a:effectLst/>
                        </a:rPr>
                        <a:t>97.2%</a:t>
                      </a:r>
                      <a:endParaRPr lang="en-US" sz="26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>
                          <a:solidFill>
                            <a:srgbClr val="002060"/>
                          </a:solidFill>
                          <a:effectLst/>
                        </a:rPr>
                        <a:t>0.229</a:t>
                      </a:r>
                      <a:endParaRPr lang="en-US" sz="26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55725"/>
                  </a:ext>
                </a:extLst>
              </a:tr>
              <a:tr h="451658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Decision Tree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77.2%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67.6%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97.7%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0.228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42579"/>
                  </a:ext>
                </a:extLst>
              </a:tr>
              <a:tr h="451658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Random Forest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72%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69.2%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71.6%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0.280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50698"/>
                  </a:ext>
                </a:extLst>
              </a:tr>
              <a:tr h="451658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KNN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73.97%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69%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79%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0.282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/>
                </a:tc>
                <a:extLst>
                  <a:ext uri="{0D108BD9-81ED-4DB2-BD59-A6C34878D82A}">
                    <a16:rowId xmlns:a16="http://schemas.microsoft.com/office/drawing/2014/main" val="39725224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802CDE-8A90-D0B3-8054-94DEA089D49E}"/>
              </a:ext>
            </a:extLst>
          </p:cNvPr>
          <p:cNvSpPr txBox="1"/>
          <p:nvPr/>
        </p:nvSpPr>
        <p:spPr>
          <a:xfrm>
            <a:off x="201139" y="1937646"/>
            <a:ext cx="117919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Highest contributing factors include controversy win rates and quantified latest influence of the director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Influence that the board of director has over other members positively impacts the win rates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493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9DCCA-42CD-597F-7C51-22DA0A38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2" y="2719"/>
            <a:ext cx="6110967" cy="964747"/>
          </a:xfrm>
        </p:spPr>
        <p:txBody>
          <a:bodyPr>
            <a:normAutofit/>
          </a:bodyPr>
          <a:lstStyle/>
          <a:p>
            <a:pPr algn="ctr"/>
            <a:r>
              <a:rPr lang="en-US" sz="4000" i="1" u="sng" dirty="0">
                <a:ea typeface="Calibri Light"/>
                <a:cs typeface="Calibri Light"/>
              </a:rPr>
              <a:t>Co</a:t>
            </a:r>
            <a:r>
              <a:rPr lang="en-US" sz="4000" b="1" i="1" u="sng" dirty="0">
                <a:ea typeface="Calibri Light"/>
                <a:cs typeface="Calibri Light"/>
              </a:rPr>
              <a:t>nclusion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DA15-D450-C5DD-B4DE-4DA4193A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83" y="887871"/>
            <a:ext cx="6641645" cy="55796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000" dirty="0">
                <a:latin typeface="Times New Roman"/>
                <a:cs typeface="Calibri"/>
              </a:rPr>
              <a:t>Main business questions we have tried to answer relate to </a:t>
            </a:r>
            <a:r>
              <a:rPr lang="en-US" sz="2000" b="1" dirty="0">
                <a:latin typeface="Times New Roman"/>
                <a:cs typeface="Calibri"/>
              </a:rPr>
              <a:t>gender diversity, prior experiences, influential directors</a:t>
            </a:r>
            <a:r>
              <a:rPr lang="en-US" sz="2000" dirty="0">
                <a:latin typeface="Times New Roman"/>
                <a:cs typeface="Calibri"/>
              </a:rPr>
              <a:t>  and finally leading up to understanding </a:t>
            </a:r>
            <a:r>
              <a:rPr lang="en-US" sz="2000" b="1" dirty="0">
                <a:latin typeface="Times New Roman"/>
                <a:cs typeface="Calibri"/>
              </a:rPr>
              <a:t>carbon intensity win rates</a:t>
            </a:r>
            <a:r>
              <a:rPr lang="en-US" sz="2000" dirty="0">
                <a:latin typeface="Times New Roman"/>
                <a:cs typeface="Calibri"/>
              </a:rPr>
              <a:t>. 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sz="2000" b="1" dirty="0">
                <a:latin typeface="Times New Roman"/>
                <a:ea typeface="Calibri"/>
                <a:cs typeface="Calibri"/>
              </a:rPr>
              <a:t>Gender bias </a:t>
            </a:r>
            <a:r>
              <a:rPr lang="en-US" sz="2000" dirty="0">
                <a:latin typeface="Times New Roman"/>
                <a:ea typeface="Calibri"/>
                <a:cs typeface="Calibri"/>
              </a:rPr>
              <a:t>plays a vital role in understanding the potential of joining a board of directors. </a:t>
            </a:r>
          </a:p>
          <a:p>
            <a:pPr algn="just"/>
            <a:r>
              <a:rPr lang="en-US" sz="2000" dirty="0">
                <a:latin typeface="Times New Roman"/>
                <a:ea typeface="Calibri"/>
                <a:cs typeface="Calibri"/>
              </a:rPr>
              <a:t>Females are required to have more advanced and elite degree to be part of a board. However, </a:t>
            </a:r>
            <a:r>
              <a:rPr lang="en-US" sz="2000" b="1" dirty="0">
                <a:latin typeface="Times New Roman"/>
                <a:ea typeface="Calibri"/>
                <a:cs typeface="Calibri"/>
              </a:rPr>
              <a:t>majority of boards of directors</a:t>
            </a:r>
            <a:r>
              <a:rPr lang="en-US" sz="2000" dirty="0">
                <a:latin typeface="Times New Roman"/>
                <a:ea typeface="Calibri"/>
                <a:cs typeface="Calibri"/>
              </a:rPr>
              <a:t> who are male do not require it. Therefore, number shows that advance degree are not primary factor. </a:t>
            </a:r>
          </a:p>
          <a:p>
            <a:pPr algn="just"/>
            <a:r>
              <a:rPr lang="en-US" sz="2100" dirty="0">
                <a:latin typeface="Times New Roman"/>
                <a:ea typeface="Calibri"/>
                <a:cs typeface="Times New Roman"/>
              </a:rPr>
              <a:t>Controversy win rate helps us understand that </a:t>
            </a:r>
            <a:r>
              <a:rPr lang="en-US" sz="2100" b="1" dirty="0">
                <a:latin typeface="Times New Roman"/>
                <a:ea typeface="Calibri"/>
                <a:cs typeface="Times New Roman"/>
              </a:rPr>
              <a:t>age is an important factor in decision making of the boards.  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sz="2000" b="1" dirty="0">
                <a:latin typeface="Times New Roman"/>
                <a:ea typeface="Calibri"/>
                <a:cs typeface="Times New Roman"/>
              </a:rPr>
              <a:t>Greater experience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 translates to increased influence and decision-making power thus higher positive  impact on the carbon intensity win rates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2000" dirty="0">
                <a:latin typeface="Times New Roman"/>
                <a:cs typeface="Calibri"/>
              </a:rPr>
              <a:t>Data Governance strategy involved data quality assessment, feature engineering, reporting and analytics solutions.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</p:txBody>
      </p:sp>
      <p:pic>
        <p:nvPicPr>
          <p:cNvPr id="22" name="Picture 21" descr="White bulbs with a yellow one standing out">
            <a:extLst>
              <a:ext uri="{FF2B5EF4-FFF2-40B4-BE49-F238E27FC236}">
                <a16:creationId xmlns:a16="http://schemas.microsoft.com/office/drawing/2014/main" id="{7E52083E-33CB-8AD6-B7FD-FC8E938E2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3" r="32733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619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9DCCA-42CD-597F-7C51-22DA0A38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  <a:endParaRPr lang="en-US" sz="5400">
              <a:cs typeface="Calibri Light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DA15-D450-C5DD-B4DE-4DA4193A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 i="1">
                <a:ea typeface="+mn-lt"/>
                <a:cs typeface="+mn-lt"/>
              </a:rPr>
              <a:t>FreeFloat Media. (2023). FreeFloat Media. Retrieved from </a:t>
            </a:r>
            <a:r>
              <a:rPr lang="en-US" sz="2000" i="1">
                <a:ea typeface="+mn-lt"/>
                <a:cs typeface="+mn-lt"/>
                <a:hlinkClick r:id="rId2"/>
              </a:rPr>
              <a:t>https://www.freefloatmedia.com/</a:t>
            </a:r>
            <a:endParaRPr lang="en-US" sz="2000">
              <a:cs typeface="Calibri"/>
            </a:endParaRPr>
          </a:p>
          <a:p>
            <a:r>
              <a:rPr lang="en-US" sz="2000" i="1">
                <a:ea typeface="+mn-lt"/>
                <a:cs typeface="+mn-lt"/>
              </a:rPr>
              <a:t>Minichilli, A., Zattoni, A., &amp; Zona, F. (2007). Making Boards Effective: An Empirical Examination of Board Task Performance. British Journal of Management, 18(3), 171-187. </a:t>
            </a:r>
            <a:r>
              <a:rPr lang="en-US" sz="2000" i="1">
                <a:ea typeface="+mn-lt"/>
                <a:cs typeface="+mn-lt"/>
                <a:hlinkClick r:id="rId3"/>
              </a:rPr>
              <a:t>https://onlinelibrary.wiley.com/doi/full/10.1111/j.1467-8551.2008.00591.x?saml_referrer</a:t>
            </a:r>
            <a:r>
              <a:rPr lang="en-US" sz="2000" i="1">
                <a:ea typeface="+mn-lt"/>
                <a:cs typeface="+mn-lt"/>
              </a:rPr>
              <a:t> </a:t>
            </a:r>
            <a:endParaRPr lang="en-US" sz="2000"/>
          </a:p>
          <a:p>
            <a:r>
              <a:rPr lang="en-US" sz="2000" i="1">
                <a:ea typeface="+mn-lt"/>
                <a:cs typeface="+mn-lt"/>
              </a:rPr>
              <a:t>Zahra, S. A., &amp; Pearce, J. A. (1989). Boards of Directors and Corporate Financial Performance: A Review and Integrative Model. Journal of Management, 15(2), 291-334. </a:t>
            </a:r>
            <a:r>
              <a:rPr lang="en-US" sz="2000" i="1">
                <a:ea typeface="+mn-lt"/>
                <a:cs typeface="+mn-lt"/>
                <a:hlinkClick r:id="rId4"/>
              </a:rPr>
              <a:t>https://journals.sagepub.com/doi/epdf/10.1177/014920638901500208</a:t>
            </a:r>
            <a:endParaRPr lang="en-US" sz="2000"/>
          </a:p>
          <a:p>
            <a:r>
              <a:rPr lang="en-US" sz="2000" i="1">
                <a:ea typeface="+mn-lt"/>
                <a:cs typeface="+mn-lt"/>
              </a:rPr>
              <a:t>Tuggle, C. S., Sirmon, D. G., Reutzel, C. R., &amp; Bierman, L. (2012). Commanding board of director attention: investigating how organizational performance and CEO duality affect board members' attention to monitoring. Journal of Management Studies, 49(7), 1197-1222. </a:t>
            </a:r>
            <a:r>
              <a:rPr lang="en-US" sz="2000" i="1">
                <a:ea typeface="+mn-lt"/>
                <a:cs typeface="+mn-lt"/>
                <a:hlinkClick r:id="rId5"/>
              </a:rPr>
              <a:t>https://onlinelibrary.wiley.com/doi/full/10.1002/smj.847?saml_referrer</a:t>
            </a:r>
            <a:endParaRPr lang="en-US" sz="2000"/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782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erial view of a highway near the ocean">
            <a:extLst>
              <a:ext uri="{FF2B5EF4-FFF2-40B4-BE49-F238E27FC236}">
                <a16:creationId xmlns:a16="http://schemas.microsoft.com/office/drawing/2014/main" id="{E6B8E293-B456-3853-96A1-723097DB9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9" r="-2" b="1723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9DCCA-42CD-597F-7C51-22DA0A38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212" y="2928709"/>
            <a:ext cx="4391024" cy="707886"/>
          </a:xfrm>
        </p:spPr>
        <p:txBody>
          <a:bodyPr anchor="t">
            <a:no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DA15-D450-C5DD-B4DE-4DA4193A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  <a:p>
            <a:endParaRPr lang="en-US" sz="240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B0A43-AB79-CB4F-7788-A871F91B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878181"/>
          </a:xfrm>
        </p:spPr>
        <p:txBody>
          <a:bodyPr anchor="b">
            <a:normAutofit/>
          </a:bodyPr>
          <a:lstStyle/>
          <a:p>
            <a:r>
              <a:rPr lang="en-US" b="1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E3EF-F20D-1B27-5F6E-6D49CB2E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31" y="1952107"/>
            <a:ext cx="6506694" cy="3519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Our project was based on the data from </a:t>
            </a:r>
            <a:r>
              <a:rPr lang="en-US" sz="2000" b="1"/>
              <a:t>Free Float Media </a:t>
            </a:r>
            <a:r>
              <a:rPr lang="en-US" sz="2000"/>
              <a:t>about almost 73K directors and 9.5K companies</a:t>
            </a:r>
            <a:endParaRPr lang="en-US" sz="2000" b="1">
              <a:cs typeface="Calibri"/>
            </a:endParaRPr>
          </a:p>
          <a:p>
            <a:r>
              <a:rPr lang="en-US" sz="2000">
                <a:cs typeface="Calibri"/>
              </a:rPr>
              <a:t>Business questions:</a:t>
            </a:r>
          </a:p>
          <a:p>
            <a:pPr lvl="1"/>
            <a:r>
              <a:rPr lang="en-US" sz="2000">
                <a:cs typeface="Calibri"/>
              </a:rPr>
              <a:t>Does gender play a role in the composition of the board?</a:t>
            </a:r>
            <a:endParaRPr lang="en-US" sz="2000"/>
          </a:p>
          <a:p>
            <a:pPr lvl="1"/>
            <a:r>
              <a:rPr lang="en-US" sz="2000"/>
              <a:t>What kind of people become directors?</a:t>
            </a:r>
            <a:endParaRPr lang="en-US" sz="2000">
              <a:cs typeface="Calibri"/>
            </a:endParaRPr>
          </a:p>
          <a:p>
            <a:pPr lvl="1"/>
            <a:r>
              <a:rPr lang="en-US" sz="2000"/>
              <a:t>What kind of directors become influential?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What are the characteristics of directors/boards that perform well in terms of carbon intensity?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523F4FE6-268F-9B87-DC83-491D05C2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66" y="857624"/>
            <a:ext cx="2276175" cy="386677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E22DEAE-B8F4-4FEE-F646-334607B6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41358" y="323090"/>
            <a:ext cx="8578013" cy="5757281"/>
          </a:xfr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ED55C679-063D-5477-B025-87F1482D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69" y="232601"/>
            <a:ext cx="5919617" cy="2974529"/>
          </a:xfrm>
          <a:prstGeom prst="rect">
            <a:avLst/>
          </a:prstGeom>
        </p:spPr>
      </p:pic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B74160-DF7F-2D02-7F80-6388E0CAD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769" y="3429948"/>
            <a:ext cx="5919618" cy="28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259BD-33EB-BCCF-2758-6CC1EAD2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0DFA59F-60D1-796A-A958-4A21D9BB3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00"/>
          <a:stretch/>
        </p:blipFill>
        <p:spPr>
          <a:xfrm>
            <a:off x="1481947" y="1869701"/>
            <a:ext cx="4501397" cy="4452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08370F-1D69-EF20-8E64-B2B0944F6C8E}"/>
              </a:ext>
            </a:extLst>
          </p:cNvPr>
          <p:cNvSpPr txBox="1"/>
          <p:nvPr/>
        </p:nvSpPr>
        <p:spPr>
          <a:xfrm>
            <a:off x="6756042" y="3090929"/>
            <a:ext cx="3944154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This proportion is even smaller for "influencers", where only </a:t>
            </a:r>
            <a:r>
              <a:rPr lang="en-US" sz="3200" b="1">
                <a:cs typeface="Calibri"/>
              </a:rPr>
              <a:t>13.4%</a:t>
            </a:r>
            <a:r>
              <a:rPr lang="en-US" sz="2000">
                <a:cs typeface="Calibri"/>
              </a:rPr>
              <a:t> of influencers from this dataset are female</a:t>
            </a:r>
          </a:p>
        </p:txBody>
      </p:sp>
    </p:spTree>
    <p:extLst>
      <p:ext uri="{BB962C8B-B14F-4D97-AF65-F5344CB8AC3E}">
        <p14:creationId xmlns:p14="http://schemas.microsoft.com/office/powerpoint/2010/main" val="423084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08581-26C3-808C-A773-6CA8FF7B3C4F}"/>
              </a:ext>
            </a:extLst>
          </p:cNvPr>
          <p:cNvSpPr txBox="1"/>
          <p:nvPr/>
        </p:nvSpPr>
        <p:spPr>
          <a:xfrm>
            <a:off x="1477539" y="4257396"/>
            <a:ext cx="9160576" cy="18385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Figure 1 indicates the distribution of gender across sectors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Figure 2 is the correlation plot of board composition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372C1-97BB-6423-9182-D65A7C6077EE}"/>
              </a:ext>
            </a:extLst>
          </p:cNvPr>
          <p:cNvSpPr txBox="1"/>
          <p:nvPr/>
        </p:nvSpPr>
        <p:spPr>
          <a:xfrm>
            <a:off x="7271197" y="804929"/>
            <a:ext cx="4655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4A3ED58-D966-4B1C-728E-5D97B819C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49" y="170800"/>
            <a:ext cx="4319016" cy="4465510"/>
          </a:xfrm>
        </p:spPr>
      </p:pic>
      <p:pic>
        <p:nvPicPr>
          <p:cNvPr id="7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990F14D0-8DAC-C737-B1AC-59CE381E5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58" y="315569"/>
            <a:ext cx="4729062" cy="39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0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CC61D-C4FD-029B-7D6A-BE613616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2" y="348865"/>
            <a:ext cx="11791366" cy="8777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The relationship between gender and the characteristics of the board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010A81-B078-88DD-A441-FD86A1891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59300"/>
              </p:ext>
            </p:extLst>
          </p:nvPr>
        </p:nvGraphicFramePr>
        <p:xfrm>
          <a:off x="4318000" y="1991360"/>
          <a:ext cx="747387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553">
                  <a:extLst>
                    <a:ext uri="{9D8B030D-6E8A-4147-A177-3AD203B41FA5}">
                      <a16:colId xmlns:a16="http://schemas.microsoft.com/office/drawing/2014/main" val="3374913492"/>
                    </a:ext>
                  </a:extLst>
                </a:gridCol>
                <a:gridCol w="1601658">
                  <a:extLst>
                    <a:ext uri="{9D8B030D-6E8A-4147-A177-3AD203B41FA5}">
                      <a16:colId xmlns:a16="http://schemas.microsoft.com/office/drawing/2014/main" val="1868345465"/>
                    </a:ext>
                  </a:extLst>
                </a:gridCol>
                <a:gridCol w="1695953">
                  <a:extLst>
                    <a:ext uri="{9D8B030D-6E8A-4147-A177-3AD203B41FA5}">
                      <a16:colId xmlns:a16="http://schemas.microsoft.com/office/drawing/2014/main" val="73379132"/>
                    </a:ext>
                  </a:extLst>
                </a:gridCol>
                <a:gridCol w="1067629">
                  <a:extLst>
                    <a:ext uri="{9D8B030D-6E8A-4147-A177-3AD203B41FA5}">
                      <a16:colId xmlns:a16="http://schemas.microsoft.com/office/drawing/2014/main" val="4134784128"/>
                    </a:ext>
                  </a:extLst>
                </a:gridCol>
                <a:gridCol w="1012077">
                  <a:extLst>
                    <a:ext uri="{9D8B030D-6E8A-4147-A177-3AD203B41FA5}">
                      <a16:colId xmlns:a16="http://schemas.microsoft.com/office/drawing/2014/main" val="1472613434"/>
                    </a:ext>
                  </a:extLst>
                </a:gridCol>
              </a:tblGrid>
              <a:tr h="968433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Algorithm</a:t>
                      </a:r>
                      <a:endParaRPr lang="en-US" sz="26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Model Accuracy</a:t>
                      </a:r>
                      <a:endParaRPr lang="en-US" sz="26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Precision</a:t>
                      </a:r>
                      <a:endParaRPr lang="en-US" sz="26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Recall</a:t>
                      </a:r>
                      <a:endParaRPr lang="en-US" sz="2600" b="1" i="1">
                        <a:effectLst/>
                        <a:latin typeface="Times New Roman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1" i="1">
                          <a:effectLst/>
                        </a:rPr>
                        <a:t>F1 Score</a:t>
                      </a:r>
                    </a:p>
                  </a:txBody>
                  <a:tcPr marL="141286" marR="141286" marT="0" marB="0"/>
                </a:tc>
                <a:extLst>
                  <a:ext uri="{0D108BD9-81ED-4DB2-BD59-A6C34878D82A}">
                    <a16:rowId xmlns:a16="http://schemas.microsoft.com/office/drawing/2014/main" val="757923588"/>
                  </a:ext>
                </a:extLst>
              </a:tr>
              <a:tr h="645621">
                <a:tc>
                  <a:txBody>
                    <a:bodyPr/>
                    <a:lstStyle/>
                    <a:p>
                      <a:pPr marL="0" marR="73025" lvl="0" algn="just"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>
                          <a:solidFill>
                            <a:srgbClr val="002060"/>
                          </a:solidFill>
                          <a:effectLst/>
                        </a:rPr>
                        <a:t>Decision Tree</a:t>
                      </a: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>
                          <a:solidFill>
                            <a:srgbClr val="002060"/>
                          </a:solidFill>
                          <a:effectLst/>
                        </a:rPr>
                        <a:t>78%</a:t>
                      </a:r>
                      <a:endParaRPr lang="en-US" sz="26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>
                          <a:solidFill>
                            <a:srgbClr val="002060"/>
                          </a:solidFill>
                          <a:effectLst/>
                        </a:rPr>
                        <a:t>74.1%</a:t>
                      </a:r>
                      <a:endParaRPr lang="en-US" sz="2600" b="0">
                        <a:solidFill>
                          <a:srgbClr val="002060"/>
                        </a:solidFill>
                        <a:effectLst/>
                        <a:latin typeface="Times New Roman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lvl="0" algn="just"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78.8% </a:t>
                      </a:r>
                      <a:endParaRPr lang="en-US"/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72.3%</a:t>
                      </a:r>
                      <a:endParaRPr lang="en-US" sz="2600" b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55725"/>
                  </a:ext>
                </a:extLst>
              </a:tr>
              <a:tr h="645621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SVM</a:t>
                      </a: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78.6%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61.8%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78.6%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lvl="0" algn="just">
                        <a:spcBef>
                          <a:spcPts val="13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69.2%</a:t>
                      </a:r>
                      <a:endParaRPr lang="en-US"/>
                    </a:p>
                  </a:txBody>
                  <a:tcPr marL="141286" marR="14128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242579"/>
                  </a:ext>
                </a:extLst>
              </a:tr>
              <a:tr h="645621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Random Forest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78.8%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74.16%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78.8%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72%</a:t>
                      </a:r>
                    </a:p>
                  </a:txBody>
                  <a:tcPr marL="141286" marR="14128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50698"/>
                  </a:ext>
                </a:extLst>
              </a:tr>
              <a:tr h="645621"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Logistic Regression</a:t>
                      </a: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78.3%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63.8%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78.3%</a:t>
                      </a:r>
                      <a:endParaRPr lang="en-US" sz="2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41286" marR="141286" marT="0" marB="0"/>
                </a:tc>
                <a:tc>
                  <a:txBody>
                    <a:bodyPr/>
                    <a:lstStyle/>
                    <a:p>
                      <a:pPr marL="0" marR="73025" algn="just">
                        <a:spcBef>
                          <a:spcPts val="1375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69.1%</a:t>
                      </a:r>
                    </a:p>
                  </a:txBody>
                  <a:tcPr marL="141286" marR="141286" marT="0" marB="0"/>
                </a:tc>
                <a:extLst>
                  <a:ext uri="{0D108BD9-81ED-4DB2-BD59-A6C34878D82A}">
                    <a16:rowId xmlns:a16="http://schemas.microsoft.com/office/drawing/2014/main" val="39725224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5802CDE-8A90-D0B3-8054-94DEA089D49E}"/>
              </a:ext>
            </a:extLst>
          </p:cNvPr>
          <p:cNvSpPr txBox="1"/>
          <p:nvPr/>
        </p:nvSpPr>
        <p:spPr>
          <a:xfrm>
            <a:off x="392210" y="1914093"/>
            <a:ext cx="353332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The dependent variable is Gender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alibri"/>
                <a:cs typeface="Calibri"/>
              </a:rPr>
              <a:t>The independent variables are Age</a:t>
            </a:r>
            <a:r>
              <a:rPr lang="en-US" sz="2400" dirty="0">
                <a:cs typeface="Calibri"/>
              </a:rPr>
              <a:t>, Active Boards, Board History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Logistic regression with cross validation is the optimum model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59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7D15F-8FAA-6E19-977F-61DA6D20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latin typeface="+mj-lt"/>
                <a:ea typeface="+mj-ea"/>
                <a:cs typeface="+mj-cs"/>
              </a:rPr>
              <a:t>Potential </a:t>
            </a:r>
            <a:r>
              <a:rPr lang="en-US" sz="4000" b="1"/>
              <a:t>of</a:t>
            </a:r>
            <a:r>
              <a:rPr lang="en-US" sz="4000" b="1" kern="1200">
                <a:latin typeface="+mj-lt"/>
                <a:ea typeface="+mj-ea"/>
                <a:cs typeface="+mj-cs"/>
              </a:rPr>
              <a:t> becoming </a:t>
            </a:r>
            <a:r>
              <a:rPr lang="en-US" sz="4000" b="1"/>
              <a:t>the board of director</a:t>
            </a:r>
            <a:endParaRPr lang="en-US" sz="4000" b="1" kern="120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B75314D-A0AA-7679-8199-5553840C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4" y="751383"/>
            <a:ext cx="5206075" cy="489918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F67E738-F3D6-42DA-861F-BBEDEC97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>
                <a:cs typeface="Calibri"/>
              </a:rPr>
              <a:t>The total influence of active directors in different sector based on the titles they had held in the past.</a:t>
            </a:r>
          </a:p>
          <a:p>
            <a:r>
              <a:rPr lang="en-US" sz="2000">
                <a:cs typeface="Calibri"/>
              </a:rPr>
              <a:t>Industrials has almost similar percentage of director from all section of performance tags. But most prominent is hall of fame holders. </a:t>
            </a:r>
          </a:p>
          <a:p>
            <a:r>
              <a:rPr lang="en-US" sz="2000">
                <a:cs typeface="Calibri"/>
              </a:rPr>
              <a:t>However, the utilities sector has the least number of people from hall of fame.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E75C5-926A-6E31-AEEB-9B636F59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>
                <a:cs typeface="Calibri Light"/>
              </a:rPr>
              <a:t>Potential for becoming director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2FD5B99-2C9B-FB69-E8BF-D1256C7C5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722766"/>
            <a:ext cx="11139778" cy="29241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3E77-C530-8A6B-6F6D-19C6B2B6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Average age required for person in a sector to become director based on the domicile  </a:t>
            </a:r>
          </a:p>
          <a:p>
            <a:r>
              <a:rPr lang="en-US" sz="1600">
                <a:cs typeface="Calibri"/>
              </a:rPr>
              <a:t>Filtered out top 10 domicile region based on sector and the youngest age of a director is CN (China) as 53 in Information technology sector. </a:t>
            </a:r>
          </a:p>
          <a:p>
            <a:r>
              <a:rPr lang="en-US" sz="1600">
                <a:cs typeface="Calibri"/>
              </a:rPr>
              <a:t>The potential age that is found for a person to be a director is from age 53 to 66.</a:t>
            </a: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  <a:p>
            <a:endParaRPr lang="en-US" sz="1600">
              <a:cs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CC61D-C4FD-029B-7D6A-BE613616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2" y="348865"/>
            <a:ext cx="11213298" cy="8777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Potential for Becoming</a:t>
            </a:r>
            <a:r>
              <a:rPr lang="en-US" sz="4000">
                <a:solidFill>
                  <a:srgbClr val="000000"/>
                </a:solidFill>
                <a:ea typeface="Calibri Light"/>
                <a:cs typeface="Calibri Light"/>
              </a:rPr>
              <a:t> </a:t>
            </a: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Director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02CDE-8A90-D0B3-8054-94DEA089D49E}"/>
              </a:ext>
            </a:extLst>
          </p:cNvPr>
          <p:cNvSpPr txBox="1"/>
          <p:nvPr/>
        </p:nvSpPr>
        <p:spPr>
          <a:xfrm>
            <a:off x="259950" y="4000438"/>
            <a:ext cx="1176401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Calibri"/>
              </a:rPr>
              <a:t>The features 'INFLUENCE DRIVER: ADVANCED DEGREE, INFLUENCE DRIVER: ELITE SCHOOL'  contribute the most to the target value, which is </a:t>
            </a:r>
            <a:r>
              <a:rPr lang="en-US" b="1" err="1">
                <a:latin typeface="Times New Roman"/>
                <a:cs typeface="Calibri"/>
              </a:rPr>
              <a:t>Has_Been_CEO</a:t>
            </a:r>
            <a:r>
              <a:rPr lang="en-US">
                <a:latin typeface="Times New Roman"/>
                <a:cs typeface="Calibri"/>
              </a:rPr>
              <a:t>  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Times New Roman"/>
                <a:cs typeface="Calibri"/>
              </a:rPr>
              <a:t>Logistic Regression</a:t>
            </a:r>
            <a:r>
              <a:rPr lang="en-US">
                <a:latin typeface="Times New Roman"/>
                <a:cs typeface="Calibri"/>
              </a:rPr>
              <a:t> is the best model with</a:t>
            </a:r>
            <a:r>
              <a:rPr lang="en-US" b="1">
                <a:latin typeface="Times New Roman"/>
                <a:cs typeface="Calibri"/>
              </a:rPr>
              <a:t> 77 % accuracy</a:t>
            </a:r>
            <a:r>
              <a:rPr lang="en-US">
                <a:latin typeface="Times New Roman"/>
                <a:cs typeface="Calibri"/>
              </a:rPr>
              <a:t> but due to </a:t>
            </a:r>
            <a:r>
              <a:rPr lang="en-US">
                <a:latin typeface="Times New Roman"/>
                <a:ea typeface="+mn-lt"/>
                <a:cs typeface="+mn-lt"/>
              </a:rPr>
              <a:t>the class distributions are extremely skewed, accuracy might lose its usefulness as a measure of model performance 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Calibri"/>
              </a:rPr>
              <a:t>Having </a:t>
            </a:r>
            <a:r>
              <a:rPr lang="en-US" b="1">
                <a:latin typeface="Times New Roman"/>
                <a:cs typeface="Calibri"/>
              </a:rPr>
              <a:t>advance degree or elite school name </a:t>
            </a:r>
            <a:r>
              <a:rPr lang="en-US">
                <a:latin typeface="Times New Roman"/>
                <a:cs typeface="Calibri"/>
              </a:rPr>
              <a:t>is not primary factor to become a part of board of directors.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Calibri"/>
              </a:rPr>
              <a:t>It's seen that </a:t>
            </a:r>
            <a:r>
              <a:rPr lang="en-US" b="1">
                <a:latin typeface="Times New Roman"/>
                <a:cs typeface="Calibri"/>
              </a:rPr>
              <a:t>Female with higher degree</a:t>
            </a:r>
            <a:r>
              <a:rPr lang="en-US">
                <a:latin typeface="Times New Roman"/>
                <a:cs typeface="Calibri"/>
              </a:rPr>
              <a:t> are the one making to elite position than males. But the number of Female at the top are less in number. </a:t>
            </a:r>
            <a:r>
              <a:rPr lang="en-US" b="1">
                <a:latin typeface="Times New Roman"/>
                <a:cs typeface="Calibri"/>
              </a:rPr>
              <a:t>Therefore, it is not essential to have an elite degree or education to be part of the board.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cs typeface="Calibri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EC10E9B-6CE6-7904-EA90-549FCB346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670120"/>
              </p:ext>
            </p:extLst>
          </p:nvPr>
        </p:nvGraphicFramePr>
        <p:xfrm>
          <a:off x="966563" y="1662081"/>
          <a:ext cx="10257079" cy="2191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234">
                  <a:extLst>
                    <a:ext uri="{9D8B030D-6E8A-4147-A177-3AD203B41FA5}">
                      <a16:colId xmlns:a16="http://schemas.microsoft.com/office/drawing/2014/main" val="2842313996"/>
                    </a:ext>
                  </a:extLst>
                </a:gridCol>
                <a:gridCol w="2548526">
                  <a:extLst>
                    <a:ext uri="{9D8B030D-6E8A-4147-A177-3AD203B41FA5}">
                      <a16:colId xmlns:a16="http://schemas.microsoft.com/office/drawing/2014/main" val="1681284945"/>
                    </a:ext>
                  </a:extLst>
                </a:gridCol>
                <a:gridCol w="1711484">
                  <a:extLst>
                    <a:ext uri="{9D8B030D-6E8A-4147-A177-3AD203B41FA5}">
                      <a16:colId xmlns:a16="http://schemas.microsoft.com/office/drawing/2014/main" val="258520485"/>
                    </a:ext>
                  </a:extLst>
                </a:gridCol>
                <a:gridCol w="1975734">
                  <a:extLst>
                    <a:ext uri="{9D8B030D-6E8A-4147-A177-3AD203B41FA5}">
                      <a16:colId xmlns:a16="http://schemas.microsoft.com/office/drawing/2014/main" val="4086656855"/>
                    </a:ext>
                  </a:extLst>
                </a:gridCol>
                <a:gridCol w="1538678">
                  <a:extLst>
                    <a:ext uri="{9D8B030D-6E8A-4147-A177-3AD203B41FA5}">
                      <a16:colId xmlns:a16="http://schemas.microsoft.com/office/drawing/2014/main" val="4130043076"/>
                    </a:ext>
                  </a:extLst>
                </a:gridCol>
                <a:gridCol w="1384423">
                  <a:extLst>
                    <a:ext uri="{9D8B030D-6E8A-4147-A177-3AD203B41FA5}">
                      <a16:colId xmlns:a16="http://schemas.microsoft.com/office/drawing/2014/main" val="1133391910"/>
                    </a:ext>
                  </a:extLst>
                </a:gridCol>
              </a:tblGrid>
              <a:tr h="49095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6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S.no​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6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6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6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6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6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36491"/>
                  </a:ext>
                </a:extLst>
              </a:tr>
              <a:tr h="6216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 Regression​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77%​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78%​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84%​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459399"/>
                  </a:ext>
                </a:extLst>
              </a:tr>
              <a:tr h="62160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78%​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86%​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82%​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5677"/>
                  </a:ext>
                </a:extLst>
              </a:tr>
              <a:tr h="39960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76%​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95%​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 b="0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84%​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2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5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1141</Words>
  <Application>Microsoft Macintosh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ALY 6980 Capstone: Final Presentation</vt:lpstr>
      <vt:lpstr>Introduction</vt:lpstr>
      <vt:lpstr>PowerPoint Presentation</vt:lpstr>
      <vt:lpstr>Exploratory Data Analysis</vt:lpstr>
      <vt:lpstr>PowerPoint Presentation</vt:lpstr>
      <vt:lpstr>The relationship between gender and the characteristics of the board </vt:lpstr>
      <vt:lpstr>Potential of becoming the board of director</vt:lpstr>
      <vt:lpstr>Potential for becoming director</vt:lpstr>
      <vt:lpstr>Potential for Becoming Director</vt:lpstr>
      <vt:lpstr>Decision making among the board of directors</vt:lpstr>
      <vt:lpstr>Understanding the factors affecting the influence of the directors</vt:lpstr>
      <vt:lpstr>Understanding the factors affecting the total Carbon Intensity wins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Shah</dc:creator>
  <cp:lastModifiedBy>Jeseeka Shah</cp:lastModifiedBy>
  <cp:revision>14</cp:revision>
  <dcterms:created xsi:type="dcterms:W3CDTF">2023-05-23T19:42:37Z</dcterms:created>
  <dcterms:modified xsi:type="dcterms:W3CDTF">2023-06-21T19:50:44Z</dcterms:modified>
</cp:coreProperties>
</file>