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70" r:id="rId3"/>
    <p:sldId id="273" r:id="rId4"/>
    <p:sldId id="272" r:id="rId5"/>
    <p:sldId id="258" r:id="rId6"/>
    <p:sldId id="257" r:id="rId7"/>
    <p:sldId id="271" r:id="rId8"/>
    <p:sldId id="265" r:id="rId9"/>
    <p:sldId id="26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5870B-22B0-4DA9-A38A-89CDA4EDCD99}" v="50" dt="2019-05-24T15:41:4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305A-3D2B-47E7-B74D-0B0A2DD8CD28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ED07-94F9-4635-86F2-133AF62D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10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svg-101-what-is-sv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GB" dirty="0">
                <a:hlinkClick r:id="rId3"/>
              </a:rPr>
              <a:t>https://www.sitepoint.com/svg-101-what-is-svg/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ED07-94F9-4635-86F2-133AF62D069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90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Utf8 encoded image so that the computer can decode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ED07-94F9-4635-86F2-133AF62D069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90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ED07-94F9-4635-86F2-133AF62D069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9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663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3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691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5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246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6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88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5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7781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D2D382-20D8-4A37-8294-EC21C5BB36E9}" type="datetimeFigureOut">
              <a:rPr lang="en-GB" smtClean="0"/>
              <a:t>08/06/2019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DC9493-94CB-4D64-A1FC-A869C50BC12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onbi.com/showing-kpis-in-a-table-or-matrix-with-power-bi/" TargetMode="External"/><Relationship Id="rId2" Type="http://schemas.openxmlformats.org/officeDocument/2006/relationships/hyperlink" Target="https://dataveld.com/2018/01/13/use-svg-images-in-power-bi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gpro.com/blog/2018/08/building-basic-svg-sparkline-small-multiples-measures-in-da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" TargetMode="External"/><Relationship Id="rId2" Type="http://schemas.openxmlformats.org/officeDocument/2006/relationships/hyperlink" Target="https://icomoon.io/app/#/sel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omoon.io/app/#/selec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kscap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DB7-7577-49BB-B569-7AB2CC4E9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26" y="993139"/>
            <a:ext cx="6575537" cy="172197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Using SVG’s in Power BI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7B376-4C38-4E74-B725-CE793174F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r>
              <a:rPr lang="en-US" dirty="0"/>
              <a:t>Jese Navaranjan</a:t>
            </a:r>
            <a:endParaRPr lang="en-GB" dirty="0"/>
          </a:p>
        </p:txBody>
      </p:sp>
      <p:pic>
        <p:nvPicPr>
          <p:cNvPr id="1026" name="Picture 2" descr="Image result for powerbi logo">
            <a:extLst>
              <a:ext uri="{FF2B5EF4-FFF2-40B4-BE49-F238E27FC236}">
                <a16:creationId xmlns:a16="http://schemas.microsoft.com/office/drawing/2014/main" id="{168AA8AE-1FAA-4DE8-9192-C14F2F5C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77" y="1232452"/>
            <a:ext cx="3470519" cy="35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59E9A-1136-4065-849A-08341C92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49" y="2758599"/>
            <a:ext cx="4640803" cy="2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5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781-DA02-4DCB-8986-B0D75AF1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4.KPI Indicators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9260A-6A1F-45B4-8790-DF2ABB41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20805"/>
            <a:ext cx="2266950" cy="27527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388E12-6EE4-4D90-A977-03E13F132E36}"/>
              </a:ext>
            </a:extLst>
          </p:cNvPr>
          <p:cNvSpPr/>
          <p:nvPr/>
        </p:nvSpPr>
        <p:spPr>
          <a:xfrm>
            <a:off x="4443293" y="304116"/>
            <a:ext cx="69867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 dirty="0"/>
          </a:p>
          <a:p>
            <a:r>
              <a:rPr lang="en-GB" sz="1200" dirty="0"/>
              <a:t>KPI = </a:t>
            </a:r>
          </a:p>
          <a:p>
            <a:r>
              <a:rPr lang="en-GB" sz="1200" dirty="0">
                <a:solidFill>
                  <a:srgbClr val="0070C0"/>
                </a:solidFill>
              </a:rPr>
              <a:t>VAR Radius = 9</a:t>
            </a:r>
          </a:p>
          <a:p>
            <a:r>
              <a:rPr lang="en-GB" sz="1200" dirty="0">
                <a:solidFill>
                  <a:srgbClr val="0070C0"/>
                </a:solidFill>
              </a:rPr>
              <a:t>VAR Colour = "blue"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VAR Opacity = 0.75</a:t>
            </a:r>
          </a:p>
          <a:p>
            <a:r>
              <a:rPr lang="en-GB" sz="1200" dirty="0">
                <a:solidFill>
                  <a:srgbClr val="0070C0"/>
                </a:solidFill>
              </a:rPr>
              <a:t>VAR SVG_Neutral = "data:image/svg+xml;utf8,"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"&lt;svg xmlns='http://www.w3.org/2000/svg' x='0px' y='0px' width='50' height='20'&gt;"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"&lt;circle cx='25' cy='10' r='"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Radius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"' fill='"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Colour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"' fill-opacity='"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Opacity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"' /&gt;"</a:t>
            </a:r>
          </a:p>
          <a:p>
            <a:r>
              <a:rPr lang="en-GB" sz="1200" dirty="0">
                <a:solidFill>
                  <a:srgbClr val="0070C0"/>
                </a:solidFill>
              </a:rPr>
              <a:t>    &amp; "&lt;/svg&gt;"</a:t>
            </a:r>
          </a:p>
          <a:p>
            <a:r>
              <a:rPr lang="en-GB" sz="1200" dirty="0">
                <a:solidFill>
                  <a:srgbClr val="00B050"/>
                </a:solidFill>
              </a:rPr>
              <a:t>VAR SVG_UP = "data:image/svg+xml;utf8,"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   &amp; "&lt;svg xmlns='http://www.w3.org/2000/svg' x='0px' y='0px' width='50' height='20'&gt;"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   &amp; "&lt;polygon points=""05,20 45,20 25,1"" style=""fill:green;stroke:green;stroke-width:0;fill-rule:evenodd;"" /&gt;"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   &amp; "&lt;/svg&gt;"</a:t>
            </a:r>
          </a:p>
          <a:p>
            <a:r>
              <a:rPr lang="en-GB" sz="1200" dirty="0">
                <a:solidFill>
                  <a:srgbClr val="FF0000"/>
                </a:solidFill>
              </a:rPr>
              <a:t>VAR SVG_DN = "data:image/svg+xml;utf8,"</a:t>
            </a:r>
          </a:p>
          <a:p>
            <a:r>
              <a:rPr lang="en-GB" sz="1200" dirty="0">
                <a:solidFill>
                  <a:srgbClr val="FF0000"/>
                </a:solidFill>
              </a:rPr>
              <a:t>    &amp; "&lt;svg xmlns='http://www.w3.org/2000/svg' x='0px' y='0px' width='50' height='20'&gt;"</a:t>
            </a:r>
          </a:p>
          <a:p>
            <a:r>
              <a:rPr lang="en-GB" sz="1200" dirty="0">
                <a:solidFill>
                  <a:srgbClr val="FF0000"/>
                </a:solidFill>
              </a:rPr>
              <a:t>    &amp; "&lt;polygon points=""05,1 45,1 25,20"" style=""fill:red;stroke:red;stroke-width:0;fill-rule:evenodd;"" /&gt;"</a:t>
            </a:r>
          </a:p>
          <a:p>
            <a:r>
              <a:rPr lang="en-GB" sz="1200" dirty="0">
                <a:solidFill>
                  <a:srgbClr val="FF0000"/>
                </a:solidFill>
              </a:rPr>
              <a:t>    &amp; "&lt;/svg&gt;"</a:t>
            </a:r>
          </a:p>
          <a:p>
            <a:r>
              <a:rPr lang="en-GB" sz="1200" dirty="0"/>
              <a:t>RETURN</a:t>
            </a:r>
          </a:p>
          <a:p>
            <a:r>
              <a:rPr lang="en-GB" sz="1200" dirty="0"/>
              <a:t>    SWITCH (</a:t>
            </a:r>
          </a:p>
          <a:p>
            <a:r>
              <a:rPr lang="en-GB" sz="1200" dirty="0"/>
              <a:t>        TRUE (),</a:t>
            </a:r>
          </a:p>
          <a:p>
            <a:r>
              <a:rPr lang="en-GB" sz="1200" dirty="0"/>
              <a:t>        SUM ( SalesData_KPI[Total] ) &gt; 7000, SVG_UP,</a:t>
            </a:r>
          </a:p>
          <a:p>
            <a:r>
              <a:rPr lang="en-GB" sz="1200" dirty="0"/>
              <a:t>        SUM ( SalesData_KPI[Total]) &lt; 2500, SVG_DN,</a:t>
            </a:r>
          </a:p>
          <a:p>
            <a:r>
              <a:rPr lang="en-GB" sz="1200" dirty="0"/>
              <a:t>        SVG_Neutral</a:t>
            </a:r>
          </a:p>
          <a:p>
            <a:r>
              <a:rPr lang="en-GB" sz="1200" dirty="0"/>
              <a:t>    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DFC7459-7503-4F61-8461-C283F6A18919}"/>
              </a:ext>
            </a:extLst>
          </p:cNvPr>
          <p:cNvSpPr/>
          <p:nvPr/>
        </p:nvSpPr>
        <p:spPr>
          <a:xfrm>
            <a:off x="3723588" y="782426"/>
            <a:ext cx="650449" cy="2158738"/>
          </a:xfrm>
          <a:prstGeom prst="leftBrace">
            <a:avLst>
              <a:gd name="adj1" fmla="val 7862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587BA69-35DD-4BF8-8607-794897D4C3EA}"/>
              </a:ext>
            </a:extLst>
          </p:cNvPr>
          <p:cNvSpPr/>
          <p:nvPr/>
        </p:nvSpPr>
        <p:spPr>
          <a:xfrm>
            <a:off x="3723587" y="4026816"/>
            <a:ext cx="734997" cy="712819"/>
          </a:xfrm>
          <a:prstGeom prst="leftBrace">
            <a:avLst>
              <a:gd name="adj1" fmla="val 8333"/>
              <a:gd name="adj2" fmla="val 460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A02E600-DC24-4A3D-9B9A-EF13E4FE024E}"/>
              </a:ext>
            </a:extLst>
          </p:cNvPr>
          <p:cNvSpPr/>
          <p:nvPr/>
        </p:nvSpPr>
        <p:spPr>
          <a:xfrm>
            <a:off x="3765861" y="3167406"/>
            <a:ext cx="650449" cy="623502"/>
          </a:xfrm>
          <a:prstGeom prst="leftBrace">
            <a:avLst>
              <a:gd name="adj1" fmla="val 8333"/>
              <a:gd name="adj2" fmla="val 772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741CD5-E0D9-4DA3-A2FC-F4846DB977F5}"/>
              </a:ext>
            </a:extLst>
          </p:cNvPr>
          <p:cNvCxnSpPr>
            <a:stCxn id="3" idx="1"/>
          </p:cNvCxnSpPr>
          <p:nvPr/>
        </p:nvCxnSpPr>
        <p:spPr>
          <a:xfrm flipH="1">
            <a:off x="2262433" y="1861795"/>
            <a:ext cx="1461155" cy="1305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CB2608-1179-4890-8785-A4292BBDF52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385153" y="2632555"/>
            <a:ext cx="1380708" cy="10162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1DE09-7360-44BD-BE28-FF250EB625B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262435" y="4005719"/>
            <a:ext cx="1461152" cy="349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1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781-DA02-4DCB-8986-B0D75AF1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2567"/>
            <a:ext cx="10178322" cy="4525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5.Trend LINes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6F73D-7BBD-4770-A893-2D4E5E99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61" y="1288582"/>
            <a:ext cx="1847850" cy="4657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F3C27C-A146-479F-821C-DD1D525A81A5}"/>
              </a:ext>
            </a:extLst>
          </p:cNvPr>
          <p:cNvSpPr/>
          <p:nvPr/>
        </p:nvSpPr>
        <p:spPr>
          <a:xfrm>
            <a:off x="4469295" y="461913"/>
            <a:ext cx="55702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Sparkline = </a:t>
            </a:r>
          </a:p>
          <a:p>
            <a:endParaRPr lang="en-GB" sz="1200" dirty="0"/>
          </a:p>
          <a:p>
            <a:r>
              <a:rPr lang="en-GB" sz="1200" dirty="0"/>
              <a:t>// Static line colour </a:t>
            </a:r>
          </a:p>
          <a:p>
            <a:r>
              <a:rPr lang="en-GB" sz="1200" dirty="0"/>
              <a:t>VAR LineColor = "%2301B8AA"</a:t>
            </a:r>
          </a:p>
          <a:p>
            <a:endParaRPr lang="en-GB" sz="1200" dirty="0"/>
          </a:p>
          <a:p>
            <a:r>
              <a:rPr lang="en-GB" sz="1200" dirty="0"/>
              <a:t>// "Date" field used in this example along the X axis</a:t>
            </a:r>
          </a:p>
          <a:p>
            <a:r>
              <a:rPr lang="en-GB" sz="1200" dirty="0"/>
              <a:t>VAR XMinDate = MIN(SalesData_Sparkline[Year])</a:t>
            </a:r>
          </a:p>
          <a:p>
            <a:r>
              <a:rPr lang="en-GB" sz="1200" dirty="0"/>
              <a:t>VAR XMaxDate = MAX(SalesData_Sparkline[Year])</a:t>
            </a:r>
          </a:p>
          <a:p>
            <a:endParaRPr lang="en-GB" sz="1200" dirty="0"/>
          </a:p>
          <a:p>
            <a:r>
              <a:rPr lang="en-GB" sz="1200" dirty="0"/>
              <a:t>// Obtain overall min and overall max measure values when evaluated for each date</a:t>
            </a:r>
          </a:p>
          <a:p>
            <a:r>
              <a:rPr lang="en-GB" sz="1200" dirty="0"/>
              <a:t>VAR YMinValue = MINX(VALUES(SalesData_Sparkline[Year]),CALCULATE([SUM]))</a:t>
            </a:r>
          </a:p>
          <a:p>
            <a:r>
              <a:rPr lang="en-GB" sz="1200" dirty="0"/>
              <a:t>VAR YMaxValue = MAXX(VALUES(SalesData_Sparkline[Year]),CALCULATE([SUM]))</a:t>
            </a:r>
          </a:p>
          <a:p>
            <a:endParaRPr lang="en-GB" sz="1200" dirty="0"/>
          </a:p>
          <a:p>
            <a:r>
              <a:rPr lang="en-GB" sz="1200" dirty="0"/>
              <a:t>// Build table of X &amp; Y coordinates and fit to 100 x 100 viewbox</a:t>
            </a:r>
          </a:p>
          <a:p>
            <a:r>
              <a:rPr lang="en-GB" sz="1200" dirty="0"/>
              <a:t>VAR SparklineTable = ADDCOLUMNS(</a:t>
            </a:r>
          </a:p>
          <a:p>
            <a:r>
              <a:rPr lang="en-GB" sz="1200" dirty="0"/>
              <a:t>    SUMMARIZE(SalesData_Sparkline,SalesData_Sparkline[Year]),</a:t>
            </a:r>
          </a:p>
          <a:p>
            <a:r>
              <a:rPr lang="en-GB" sz="1200" dirty="0"/>
              <a:t>        "X",INT(100 * DIVIDE(SalesData_Sparkline[Year] - XMinDate, XMaxDate - XMinDate)),</a:t>
            </a:r>
          </a:p>
          <a:p>
            <a:r>
              <a:rPr lang="en-GB" sz="1200" dirty="0"/>
              <a:t>        "Y",INT(100 * DIVIDE([SUM] - YMinValue,YMaxValue - YMinValue)))</a:t>
            </a:r>
          </a:p>
          <a:p>
            <a:endParaRPr lang="en-GB" sz="1200" dirty="0"/>
          </a:p>
          <a:p>
            <a:r>
              <a:rPr lang="en-GB" sz="1200" dirty="0"/>
              <a:t>// Concatenate X &amp; Y coordinates to build the sparkline</a:t>
            </a:r>
          </a:p>
          <a:p>
            <a:r>
              <a:rPr lang="en-GB" sz="1200" dirty="0"/>
              <a:t>VAR Lines = CONCATENATEX(SparklineTable,[X] &amp; "," &amp; 100-[Y]," ", [Year])</a:t>
            </a:r>
          </a:p>
          <a:p>
            <a:endParaRPr lang="en-GB" sz="1200" dirty="0"/>
          </a:p>
          <a:p>
            <a:r>
              <a:rPr lang="en-GB" sz="1200" dirty="0"/>
              <a:t>// Add to SVG, and verify Data Category is set to Image URL for this measure</a:t>
            </a:r>
          </a:p>
          <a:p>
            <a:r>
              <a:rPr lang="en-GB" sz="1200" dirty="0"/>
              <a:t>VAR SVGImageURL = IF(HASONEVALUE(SalesData_Sparkline[Retailer country]),</a:t>
            </a:r>
          </a:p>
          <a:p>
            <a:r>
              <a:rPr lang="en-GB" sz="1200" dirty="0"/>
              <a:t>    "data:image/svg+xml;utf8," &amp; </a:t>
            </a:r>
          </a:p>
          <a:p>
            <a:r>
              <a:rPr lang="en-GB" sz="1200" dirty="0"/>
              <a:t>    "&lt;svg xmlns='http://www.w3.org/2000/svg' x='0px' y='0px' viewBox='0 0 100 100'&gt;" &amp;</a:t>
            </a:r>
          </a:p>
          <a:p>
            <a:r>
              <a:rPr lang="en-GB" sz="1200" dirty="0"/>
              <a:t>     "&lt;polyline fill='none' stroke='" &amp; LineColor &amp; </a:t>
            </a:r>
          </a:p>
          <a:p>
            <a:r>
              <a:rPr lang="en-GB" sz="1200" dirty="0"/>
              <a:t>     "' stroke-width='3' points='" &amp; Lines &amp; </a:t>
            </a:r>
          </a:p>
          <a:p>
            <a:r>
              <a:rPr lang="en-GB" sz="1200" dirty="0"/>
              <a:t>     "'/&gt;&lt;/svg&gt;",</a:t>
            </a:r>
          </a:p>
          <a:p>
            <a:r>
              <a:rPr lang="en-GB" sz="1200" dirty="0"/>
              <a:t>     BLANK())</a:t>
            </a:r>
          </a:p>
          <a:p>
            <a:r>
              <a:rPr lang="en-GB" sz="1200" dirty="0"/>
              <a:t>RETURN SVGImageURL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C10C0BC-7643-4811-8741-5ADE395E7A34}"/>
              </a:ext>
            </a:extLst>
          </p:cNvPr>
          <p:cNvSpPr/>
          <p:nvPr/>
        </p:nvSpPr>
        <p:spPr>
          <a:xfrm>
            <a:off x="6721311" y="805069"/>
            <a:ext cx="377073" cy="483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C52F0B6-4F4A-470B-8894-95D4B3872903}"/>
              </a:ext>
            </a:extLst>
          </p:cNvPr>
          <p:cNvSpPr/>
          <p:nvPr/>
        </p:nvSpPr>
        <p:spPr>
          <a:xfrm>
            <a:off x="7863525" y="1485370"/>
            <a:ext cx="377073" cy="483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05D973A-B682-4AA2-B49D-30901B1357B5}"/>
              </a:ext>
            </a:extLst>
          </p:cNvPr>
          <p:cNvSpPr/>
          <p:nvPr/>
        </p:nvSpPr>
        <p:spPr>
          <a:xfrm>
            <a:off x="9851009" y="2149311"/>
            <a:ext cx="386500" cy="5831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FFAF2E7-147A-4749-A2C2-0CFC05FA4240}"/>
              </a:ext>
            </a:extLst>
          </p:cNvPr>
          <p:cNvSpPr/>
          <p:nvPr/>
        </p:nvSpPr>
        <p:spPr>
          <a:xfrm>
            <a:off x="9752028" y="2878188"/>
            <a:ext cx="386500" cy="17693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CB2F791-C96C-4A08-9C05-29C0DC681C95}"/>
              </a:ext>
            </a:extLst>
          </p:cNvPr>
          <p:cNvSpPr/>
          <p:nvPr/>
        </p:nvSpPr>
        <p:spPr>
          <a:xfrm>
            <a:off x="9954704" y="4793279"/>
            <a:ext cx="386500" cy="1854943"/>
          </a:xfrm>
          <a:prstGeom prst="rightBrace">
            <a:avLst>
              <a:gd name="adj1" fmla="val 302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80449-0E7C-4A21-875F-BFE03747CA3B}"/>
              </a:ext>
            </a:extLst>
          </p:cNvPr>
          <p:cNvSpPr/>
          <p:nvPr/>
        </p:nvSpPr>
        <p:spPr>
          <a:xfrm>
            <a:off x="7150230" y="909292"/>
            <a:ext cx="3040145" cy="221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sets the colour of the trend line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03EB3-BBDF-44DB-940B-2628E4A5DE56}"/>
              </a:ext>
            </a:extLst>
          </p:cNvPr>
          <p:cNvSpPr/>
          <p:nvPr/>
        </p:nvSpPr>
        <p:spPr>
          <a:xfrm>
            <a:off x="8301477" y="1226176"/>
            <a:ext cx="1936032" cy="817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sets the minimum and maximum for the x axis – which for this example is our year field)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E3777-F553-4B38-B92C-746CB1BB8C83}"/>
              </a:ext>
            </a:extLst>
          </p:cNvPr>
          <p:cNvSpPr/>
          <p:nvPr/>
        </p:nvSpPr>
        <p:spPr>
          <a:xfrm>
            <a:off x="10341204" y="1288582"/>
            <a:ext cx="1366887" cy="15896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calculates the maximum and minimum for our y axis, namely the sum of our sales total which will determine the size of the y axis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4D818-F89E-47BE-97C5-A1A5C541E0E9}"/>
              </a:ext>
            </a:extLst>
          </p:cNvPr>
          <p:cNvSpPr/>
          <p:nvPr/>
        </p:nvSpPr>
        <p:spPr>
          <a:xfrm>
            <a:off x="10190376" y="3045349"/>
            <a:ext cx="1517716" cy="14508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maps the x and y and spreads them across a 100 by 100 grid therefore representing the shape of the data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0FB30-FBDF-4CD6-90BA-859E833C4117}"/>
              </a:ext>
            </a:extLst>
          </p:cNvPr>
          <p:cNvSpPr/>
          <p:nvPr/>
        </p:nvSpPr>
        <p:spPr>
          <a:xfrm>
            <a:off x="10416619" y="4867252"/>
            <a:ext cx="895546" cy="1638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creates the SVG image from the variables set above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7ADA1-84D0-4D92-83F8-3F1E06CD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16"/>
          <a:stretch/>
        </p:blipFill>
        <p:spPr>
          <a:xfrm>
            <a:off x="1182757" y="1647897"/>
            <a:ext cx="3703149" cy="4315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61781-DA02-4DCB-8986-B0D75AF1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172052"/>
            <a:ext cx="10658061" cy="394479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6. Custom Images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98D45-A442-41D9-B828-67A661EDC66B}"/>
              </a:ext>
            </a:extLst>
          </p:cNvPr>
          <p:cNvSpPr/>
          <p:nvPr/>
        </p:nvSpPr>
        <p:spPr>
          <a:xfrm>
            <a:off x="5254487" y="1443841"/>
            <a:ext cx="46059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DaxHex = "data:image/svg+xml;utf8," &amp; SUBSTITUTE(SUBSTITUTE(RatingsData_StarCustom[StarCustom],"#ff6600",RatingsData_StarCustom[PreviousHEX]),"#0000ff",RatingsData_StarCustom[HEXCurrent])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DaxwithTxt = SUBSTITUTE(RatingsData_StarCustom[DaxHex], "&lt;/svg&gt;","&lt;text x='50%' y='65%' text-anchor='middle' font-family = 'Verdana' font-size='44px' fill='#000000'&gt;" &amp; RatingsData_StarCustom[PreviousText] &amp; "&lt;/text&gt;&lt;/svg&gt;")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4A06F70-2CAE-4FEB-BEFB-5CE979176BEB}"/>
              </a:ext>
            </a:extLst>
          </p:cNvPr>
          <p:cNvSpPr/>
          <p:nvPr/>
        </p:nvSpPr>
        <p:spPr>
          <a:xfrm>
            <a:off x="9851009" y="1443841"/>
            <a:ext cx="245098" cy="12886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2E5A7-8F7D-4F07-A9CE-27045F7853B9}"/>
              </a:ext>
            </a:extLst>
          </p:cNvPr>
          <p:cNvSpPr/>
          <p:nvPr/>
        </p:nvSpPr>
        <p:spPr>
          <a:xfrm>
            <a:off x="10341204" y="1288582"/>
            <a:ext cx="1366887" cy="15896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does two substitutes based on the colours chosen by the ratings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AE290-343B-4CBE-A965-63D29F135731}"/>
              </a:ext>
            </a:extLst>
          </p:cNvPr>
          <p:cNvSpPr/>
          <p:nvPr/>
        </p:nvSpPr>
        <p:spPr>
          <a:xfrm>
            <a:off x="10325799" y="3970125"/>
            <a:ext cx="1366887" cy="1594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adds text to the rating star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F62FEB-E561-46EE-97E9-AD596EDA00E1}"/>
              </a:ext>
            </a:extLst>
          </p:cNvPr>
          <p:cNvSpPr/>
          <p:nvPr/>
        </p:nvSpPr>
        <p:spPr>
          <a:xfrm>
            <a:off x="9860437" y="4123042"/>
            <a:ext cx="245098" cy="12886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928-C894-4F85-B43A-FC2F2295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Questions before we start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7F4C-CBB1-4F11-8180-B61BB66B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Do you know what a SVG image file is?</a:t>
            </a:r>
          </a:p>
          <a:p>
            <a:pPr marL="0" indent="0">
              <a:buNone/>
            </a:pPr>
            <a:r>
              <a:rPr lang="en-US" sz="3600" dirty="0"/>
              <a:t>Yes/No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Do you use DAX?</a:t>
            </a:r>
          </a:p>
          <a:p>
            <a:pPr marL="0" indent="0">
              <a:buNone/>
            </a:pPr>
            <a:r>
              <a:rPr lang="en-US" sz="3600" dirty="0"/>
              <a:t>Yes/No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Have you used SVG’s in your reports?</a:t>
            </a:r>
          </a:p>
          <a:p>
            <a:pPr marL="0" indent="0">
              <a:buNone/>
            </a:pPr>
            <a:r>
              <a:rPr lang="en-US" sz="3600" dirty="0"/>
              <a:t>Yes/No</a:t>
            </a:r>
          </a:p>
          <a:p>
            <a:pPr marL="457200" indent="-457200"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565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2E1E7-D00A-4059-85B8-E05647F6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51" y="1242391"/>
            <a:ext cx="10666737" cy="45223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9909DE-356F-4632-B1D6-A631237C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Why SVG’s?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672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70B0-E5F3-4A8A-8016-2FBAFFA8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2567"/>
            <a:ext cx="10178322" cy="1492132"/>
          </a:xfrm>
        </p:spPr>
        <p:txBody>
          <a:bodyPr/>
          <a:lstStyle/>
          <a:p>
            <a:r>
              <a:rPr lang="en-US" sz="2400" dirty="0"/>
              <a:t>Inspiration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2D804-6252-461F-BBF5-0E83811F135E}"/>
              </a:ext>
            </a:extLst>
          </p:cNvPr>
          <p:cNvSpPr/>
          <p:nvPr/>
        </p:nvSpPr>
        <p:spPr>
          <a:xfrm>
            <a:off x="1176781" y="1240149"/>
            <a:ext cx="10091531" cy="466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GB" sz="2800" dirty="0">
                <a:solidFill>
                  <a:srgbClr val="3A3A3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David Eldersveld who has a 3-part blog on using SVG’s in Power BI talking about introducing SVG’s and use of Inkscape: </a:t>
            </a:r>
            <a:r>
              <a:rPr lang="en-GB" sz="2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https://dataveld.com/2018/01/13/use-svg-images-in-power-bi-part-1/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Kasper de Jonge who has this blog about KPI’s: </a:t>
            </a:r>
            <a:r>
              <a:rPr lang="en-GB" sz="2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https://www.kasperonbi.com/showing-kpis-in-a-table-or-matrix-with-power-bi/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Brian Grant on sparklines: </a:t>
            </a:r>
            <a:r>
              <a:rPr lang="en-GB" sz="28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https://www.csgpro.com/blog/2018/08/building-basic-svg-sparkline-small-multiples-measures-in-dax</a:t>
            </a:r>
            <a:endParaRPr lang="en-GB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01A-C271-4320-AA2D-4D9623E1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Contents and Useful Links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0C12-A2FB-4295-AEE9-98F673F3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2513"/>
            <a:ext cx="10178322" cy="4657079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What is an SVG?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What is Inkscape? 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How to change colours of SVG Images in Power BI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How we can create trends and images to use in Tables and Matrix visuals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How to create trend lines in Power BI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How to create custom images using Inkscape and then applying data driven DAX Calculations to bring the images to life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r>
              <a:rPr lang="en-GB" b="1" dirty="0">
                <a:solidFill>
                  <a:schemeClr val="tx1"/>
                </a:solidFill>
              </a:rPr>
              <a:t>Icon Libraries:</a:t>
            </a:r>
            <a:endParaRPr lang="en-GB" b="1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https://icomoon.io/app/#/select</a:t>
            </a:r>
            <a:endParaRPr lang="en-GB" dirty="0"/>
          </a:p>
          <a:p>
            <a:r>
              <a:rPr lang="en-GB" b="1" dirty="0"/>
              <a:t>Inkscape</a:t>
            </a:r>
            <a:r>
              <a:rPr lang="en-GB" dirty="0"/>
              <a:t> is professional quality vector graphics software which runs on Linux, Mac OS X and Windows desktop computers.</a:t>
            </a:r>
          </a:p>
          <a:p>
            <a:pPr lvl="1"/>
            <a:r>
              <a:rPr lang="en-GB" dirty="0">
                <a:hlinkClick r:id="rId3"/>
              </a:rPr>
              <a:t>https://inkscape.org</a:t>
            </a:r>
            <a:endParaRPr lang="en-GB" dirty="0"/>
          </a:p>
          <a:p>
            <a:pPr marL="402336" lvl="1" indent="0">
              <a:buNone/>
            </a:pPr>
            <a:endParaRPr lang="en-GB" dirty="0"/>
          </a:p>
          <a:p>
            <a:pPr marL="402336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80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96F-2F41-4D9B-9F0B-56099D74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1.What’s an SVG?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A4EA-54F8-423F-A54E-C6381FEA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8" y="1431235"/>
            <a:ext cx="5089161" cy="4448357"/>
          </a:xfrm>
        </p:spPr>
        <p:txBody>
          <a:bodyPr/>
          <a:lstStyle/>
          <a:p>
            <a:r>
              <a:rPr lang="en-US" dirty="0"/>
              <a:t>SVG is a vector graphic format—based on </a:t>
            </a:r>
            <a:r>
              <a:rPr lang="en-US" dirty="0">
                <a:hlinkClick r:id="rId3"/>
              </a:rPr>
              <a:t>XML</a:t>
            </a:r>
            <a:r>
              <a:rPr lang="en-US" dirty="0"/>
              <a:t> and is used to display a variety of graphics on the Web and other environments.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 the hood, SVG documents are nothing more than simple plain text files that describe lines, curves, shapes, colors, and text. </a:t>
            </a:r>
          </a:p>
          <a:p>
            <a:endParaRPr lang="en-US" dirty="0"/>
          </a:p>
          <a:p>
            <a:r>
              <a:rPr lang="en-US" dirty="0"/>
              <a:t>As it is human-readable, easily understood and modified.</a:t>
            </a:r>
          </a:p>
          <a:p>
            <a:endParaRPr lang="en-GB" dirty="0"/>
          </a:p>
        </p:txBody>
      </p:sp>
      <p:pic>
        <p:nvPicPr>
          <p:cNvPr id="2050" name="Picture 2" descr="Image result for whats an SVG">
            <a:extLst>
              <a:ext uri="{FF2B5EF4-FFF2-40B4-BE49-F238E27FC236}">
                <a16:creationId xmlns:a16="http://schemas.microsoft.com/office/drawing/2014/main" id="{3F4D607B-6C45-4A1D-BF82-F2F74C63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207662"/>
            <a:ext cx="4825837" cy="28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3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1EB4-12CB-4F5B-AC16-965687E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1a.Example SVG’s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31337-58AD-403F-B0C2-8D19D222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959211"/>
            <a:ext cx="4424363" cy="267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99D236-A8B0-4372-8479-00E53FE8F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28" y="3260571"/>
            <a:ext cx="3833907" cy="3400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DF4D8-262B-412D-BDA8-E9130FA6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896" y="3532152"/>
            <a:ext cx="3721843" cy="3149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E735A-DF05-48E7-824E-2D9953ACC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812" y="739668"/>
            <a:ext cx="4272375" cy="25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0381-85CB-4DC5-804B-44ECFB5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2.What is Inkscape?</a:t>
            </a:r>
            <a:endParaRPr lang="en-GB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A2EE5-75D6-4245-823D-40CECC74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4" y="1874517"/>
            <a:ext cx="6235242" cy="35865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8D9FB8-0D16-43FC-9BD2-B1C23D298F38}"/>
              </a:ext>
            </a:extLst>
          </p:cNvPr>
          <p:cNvSpPr txBox="1">
            <a:spLocks/>
          </p:cNvSpPr>
          <p:nvPr/>
        </p:nvSpPr>
        <p:spPr>
          <a:xfrm>
            <a:off x="7010400" y="1555422"/>
            <a:ext cx="4419598" cy="46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Icon Libraries are a good way to get some icons to start with</a:t>
            </a:r>
            <a:endParaRPr lang="en-GB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https://icomoon.io/app/#/select</a:t>
            </a:r>
            <a:endParaRPr lang="en-GB" dirty="0"/>
          </a:p>
          <a:p>
            <a:r>
              <a:rPr lang="en-GB" b="1" dirty="0"/>
              <a:t>Inkscape</a:t>
            </a:r>
            <a:r>
              <a:rPr lang="en-GB" dirty="0"/>
              <a:t> is professional quality vector graphics software which can then be used to view the SVG XML Content</a:t>
            </a:r>
          </a:p>
          <a:p>
            <a:pPr lvl="1"/>
            <a:r>
              <a:rPr lang="en-GB" dirty="0">
                <a:hlinkClick r:id="rId4"/>
              </a:rPr>
              <a:t>https://inkscape.org/</a:t>
            </a:r>
            <a:endParaRPr lang="en-GB" dirty="0"/>
          </a:p>
          <a:p>
            <a:pPr lvl="1"/>
            <a:endParaRPr lang="en-GB" dirty="0"/>
          </a:p>
          <a:p>
            <a:pPr marL="402336" lvl="1" indent="0">
              <a:buFont typeface="Corbel" panose="020B0503020204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013-3F49-4EF4-B4BD-51F64461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3.Colours of SVg Images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A13C1-D9C0-4557-984E-D012326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4" y="1047883"/>
            <a:ext cx="6431270" cy="194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6CB85-CB7C-43DB-AB42-C2899534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250" y="741369"/>
            <a:ext cx="3203028" cy="5363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927F0B-7F4F-4630-91DE-07D5BE9EFCB4}"/>
              </a:ext>
            </a:extLst>
          </p:cNvPr>
          <p:cNvSpPr/>
          <p:nvPr/>
        </p:nvSpPr>
        <p:spPr>
          <a:xfrm>
            <a:off x="1251678" y="33362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= Table.AddColumn(#"Filtered Rows", "SVG", each Text.FromBinary([Content], BinaryEncoding.Base64))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SVG as URI = "data:image/svg+xml;utf8," &amp; Star[SVG]</a:t>
            </a:r>
          </a:p>
          <a:p>
            <a:endParaRPr lang="en-GB" dirty="0"/>
          </a:p>
          <a:p>
            <a:r>
              <a:rPr lang="en-GB" dirty="0"/>
              <a:t>Colours = SUBSTITUTE("data:image/svg+xml;utf8,"&amp;HEXColours_Star[SVG],"#0000ff",HEXColours_Star[ HEX])</a:t>
            </a:r>
          </a:p>
        </p:txBody>
      </p:sp>
    </p:spTree>
    <p:extLst>
      <p:ext uri="{BB962C8B-B14F-4D97-AF65-F5344CB8AC3E}">
        <p14:creationId xmlns:p14="http://schemas.microsoft.com/office/powerpoint/2010/main" val="17177504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3449</TotalTime>
  <Words>1184</Words>
  <Application>Microsoft Office PowerPoint</Application>
  <PresentationFormat>Widescreen</PresentationFormat>
  <Paragraphs>128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Impact</vt:lpstr>
      <vt:lpstr>Badge</vt:lpstr>
      <vt:lpstr>Using SVG’s in Power BI</vt:lpstr>
      <vt:lpstr>Questions before we start</vt:lpstr>
      <vt:lpstr>Why SVG’s?</vt:lpstr>
      <vt:lpstr>Inspiration</vt:lpstr>
      <vt:lpstr>Contents and Useful Links</vt:lpstr>
      <vt:lpstr>1.What’s an SVG?</vt:lpstr>
      <vt:lpstr>1a.Example SVG’s</vt:lpstr>
      <vt:lpstr>2.What is Inkscape?</vt:lpstr>
      <vt:lpstr>3.Colours of SVg Images</vt:lpstr>
      <vt:lpstr>4.KPI Indicators </vt:lpstr>
      <vt:lpstr>5.Trend LINes</vt:lpstr>
      <vt:lpstr>6. Custom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SVG’s in Power BI</dc:title>
  <dc:creator>Jese Navaranjan</dc:creator>
  <cp:lastModifiedBy>Jese Navaranjan</cp:lastModifiedBy>
  <cp:revision>14</cp:revision>
  <dcterms:created xsi:type="dcterms:W3CDTF">2019-05-10T13:27:23Z</dcterms:created>
  <dcterms:modified xsi:type="dcterms:W3CDTF">2019-06-08T16:50:22Z</dcterms:modified>
</cp:coreProperties>
</file>